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42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33" r:id="rId33"/>
    <p:sldId id="334" r:id="rId34"/>
    <p:sldId id="335" r:id="rId35"/>
    <p:sldId id="336" r:id="rId36"/>
    <p:sldId id="337" r:id="rId37"/>
    <p:sldId id="338" r:id="rId38"/>
    <p:sldId id="339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8" autoAdjust="0"/>
  </p:normalViewPr>
  <p:slideViewPr>
    <p:cSldViewPr snapToGrid="0">
      <p:cViewPr>
        <p:scale>
          <a:sx n="70" d="100"/>
          <a:sy n="70" d="100"/>
        </p:scale>
        <p:origin x="82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B40EE-D363-4EEE-880C-1F4577936EEA}" type="datetimeFigureOut">
              <a:rPr lang="zh-CN" altLang="en-US" smtClean="0"/>
              <a:pPr/>
              <a:t>2019.11.16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19B0-3537-4126-B943-0AFAEAFA95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8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建立初始堆，自底向上建立</a:t>
            </a:r>
            <a:endParaRPr lang="en-US" altLang="zh-CN" dirty="0"/>
          </a:p>
          <a:p>
            <a:r>
              <a:rPr lang="zh-CN" altLang="en-US" dirty="0"/>
              <a:t>每次建立，一层一层，把兄弟或者堂兄弟建立完，就移到他的父辈上去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7C36EAE-C225-43B6-864A-3C9B44ED0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0" r="16470" b="946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3E34A9D-1EA4-43B3-8937-A13B9764A951}"/>
              </a:ext>
            </a:extLst>
          </p:cNvPr>
          <p:cNvSpPr txBox="1"/>
          <p:nvPr userDrawn="1"/>
        </p:nvSpPr>
        <p:spPr>
          <a:xfrm>
            <a:off x="386953" y="1734906"/>
            <a:ext cx="580548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武汉理工大学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spcBef>
                <a:spcPts val="1800"/>
              </a:spcBef>
              <a:spcAft>
                <a:spcPts val="0"/>
              </a:spcAft>
            </a:pPr>
            <a:r>
              <a:rPr lang="zh-CN" altLang="en-US" sz="80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算法设计与分析</a:t>
            </a:r>
            <a:endParaRPr lang="en-US" altLang="zh-CN" sz="80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spcBef>
                <a:spcPts val="0"/>
              </a:spcBef>
              <a:spcAft>
                <a:spcPts val="2400"/>
              </a:spcAft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Design and Analysis of Computer Algorithms </a:t>
            </a:r>
          </a:p>
          <a:p>
            <a:pPr algn="ctr"/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计算机科学与技术学院</a:t>
            </a:r>
          </a:p>
        </p:txBody>
      </p:sp>
      <p:pic>
        <p:nvPicPr>
          <p:cNvPr id="1026" name="Picture 2" descr="https://timgsa.baidu.com/timg?image&amp;quality=80&amp;size=b9999_10000&amp;sec=1544802657462&amp;di=d90068cd898642c1763153e0ce8f64e6&amp;imgtype=0&amp;src=http%3A%2F%2Fpic23.photophoto.cn%2F20120616%2F0007019875414028_b.jpg">
            <a:extLst>
              <a:ext uri="{FF2B5EF4-FFF2-40B4-BE49-F238E27FC236}">
                <a16:creationId xmlns:a16="http://schemas.microsoft.com/office/drawing/2014/main" id="{F5CA024F-7F8D-4D35-91A4-BA963CD00B0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89"/>
          <a:stretch/>
        </p:blipFill>
        <p:spPr bwMode="auto">
          <a:xfrm>
            <a:off x="2624915" y="438906"/>
            <a:ext cx="132956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91266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42896D6-0AA3-4B3B-AF7D-8B33ECBF94DD}"/>
              </a:ext>
            </a:extLst>
          </p:cNvPr>
          <p:cNvSpPr/>
          <p:nvPr userDrawn="1"/>
        </p:nvSpPr>
        <p:spPr>
          <a:xfrm>
            <a:off x="386953" y="6545178"/>
            <a:ext cx="8757047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5406333-780F-4814-AB1B-3EE4DF9C89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98107" y="261275"/>
            <a:ext cx="7262260" cy="8640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lIns="108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标题（无格式粘贴，无标题则删除本框）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31BC75-5F18-406F-ABE5-373C58D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98616"/>
            <a:ext cx="386954" cy="365125"/>
          </a:xfrm>
        </p:spPr>
        <p:txBody>
          <a:bodyPr/>
          <a:lstStyle/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288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自然, 天空, 户外, 雨&#10;&#10;描述已自动生成">
            <a:extLst>
              <a:ext uri="{FF2B5EF4-FFF2-40B4-BE49-F238E27FC236}">
                <a16:creationId xmlns:a16="http://schemas.microsoft.com/office/drawing/2014/main" id="{F06F4947-B098-474E-996D-044502D43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32F00F-EE56-4529-AA49-55237B4BBFE4}"/>
              </a:ext>
            </a:extLst>
          </p:cNvPr>
          <p:cNvSpPr txBox="1"/>
          <p:nvPr userDrawn="1"/>
        </p:nvSpPr>
        <p:spPr>
          <a:xfrm>
            <a:off x="2257877" y="1736229"/>
            <a:ext cx="1815980" cy="32932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solidFill>
                  <a:schemeClr val="accent1">
                    <a:lumMod val="50000"/>
                  </a:schemeClr>
                </a:solidFill>
                <a:effectLst/>
              </a:rPr>
              <a:t>谢谢！</a:t>
            </a:r>
            <a:endParaRPr lang="en-US" altLang="zh-CN" sz="8000" b="1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r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effectLst/>
              </a:rPr>
              <a:t>  THANK YOU !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10235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76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423B97-5A9E-41A6-A2D8-031392E5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0EF77-EB84-49D4-AAFC-8E4095A69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02338-C205-417B-95A1-02F407121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4069-A07F-41AB-9065-ED863E2EC3CE}" type="datetime1">
              <a:rPr lang="zh-CN" altLang="en-US" smtClean="0"/>
              <a:pPr/>
              <a:t>2019.11.16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D372E-6178-41A5-B07C-5F9F3C00B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0B35A-3188-4D8A-9801-4BB38BC89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6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01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png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268538" y="188913"/>
            <a:ext cx="482441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减 治 法</a:t>
            </a:r>
          </a:p>
        </p:txBody>
      </p:sp>
      <p:grpSp>
        <p:nvGrpSpPr>
          <p:cNvPr id="93189" name="Group 5"/>
          <p:cNvGrpSpPr>
            <a:grpSpLocks/>
          </p:cNvGrpSpPr>
          <p:nvPr/>
        </p:nvGrpSpPr>
        <p:grpSpPr bwMode="auto">
          <a:xfrm>
            <a:off x="296863" y="1627188"/>
            <a:ext cx="773112" cy="665162"/>
            <a:chOff x="1110" y="2656"/>
            <a:chExt cx="1549" cy="1351"/>
          </a:xfrm>
        </p:grpSpPr>
        <p:sp>
          <p:nvSpPr>
            <p:cNvPr id="93190" name="AutoShape 6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1" name="AutoShape 7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2" name="AutoShape 8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193" name="Group 9"/>
          <p:cNvGrpSpPr>
            <a:grpSpLocks/>
          </p:cNvGrpSpPr>
          <p:nvPr/>
        </p:nvGrpSpPr>
        <p:grpSpPr bwMode="auto">
          <a:xfrm>
            <a:off x="319088" y="2520950"/>
            <a:ext cx="773112" cy="665163"/>
            <a:chOff x="3174" y="2656"/>
            <a:chExt cx="1549" cy="1351"/>
          </a:xfrm>
        </p:grpSpPr>
        <p:sp>
          <p:nvSpPr>
            <p:cNvPr id="93194" name="AutoShape 10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5" name="AutoShape 11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6" name="AutoShape 12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1187450" y="2276475"/>
            <a:ext cx="4872038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gray">
          <a:xfrm>
            <a:off x="517525" y="17049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>
            <a:off x="1189038" y="3211513"/>
            <a:ext cx="4872037" cy="158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gray">
          <a:xfrm>
            <a:off x="515938" y="26352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93201" name="Group 17"/>
          <p:cNvGrpSpPr>
            <a:grpSpLocks/>
          </p:cNvGrpSpPr>
          <p:nvPr/>
        </p:nvGrpSpPr>
        <p:grpSpPr bwMode="auto">
          <a:xfrm>
            <a:off x="319088" y="3413125"/>
            <a:ext cx="773112" cy="665163"/>
            <a:chOff x="1110" y="2656"/>
            <a:chExt cx="1549" cy="1351"/>
          </a:xfrm>
        </p:grpSpPr>
        <p:sp>
          <p:nvSpPr>
            <p:cNvPr id="9320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4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05" name="Group 21"/>
          <p:cNvGrpSpPr>
            <a:grpSpLocks/>
          </p:cNvGrpSpPr>
          <p:nvPr/>
        </p:nvGrpSpPr>
        <p:grpSpPr bwMode="auto">
          <a:xfrm>
            <a:off x="319088" y="4327525"/>
            <a:ext cx="773112" cy="665163"/>
            <a:chOff x="3174" y="2656"/>
            <a:chExt cx="1549" cy="1351"/>
          </a:xfrm>
        </p:grpSpPr>
        <p:sp>
          <p:nvSpPr>
            <p:cNvPr id="93206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7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8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09" name="Line 25"/>
          <p:cNvSpPr>
            <a:spLocks noChangeShapeType="1"/>
          </p:cNvSpPr>
          <p:nvPr/>
        </p:nvSpPr>
        <p:spPr bwMode="auto">
          <a:xfrm>
            <a:off x="1216025" y="4095750"/>
            <a:ext cx="4872038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gray">
          <a:xfrm>
            <a:off x="517525" y="35115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3211" name="Line 27"/>
          <p:cNvSpPr>
            <a:spLocks noChangeShapeType="1"/>
          </p:cNvSpPr>
          <p:nvPr/>
        </p:nvSpPr>
        <p:spPr bwMode="auto">
          <a:xfrm>
            <a:off x="1216025" y="5010150"/>
            <a:ext cx="4872038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2" name="Text Box 28"/>
          <p:cNvSpPr txBox="1">
            <a:spLocks noChangeArrowheads="1"/>
          </p:cNvSpPr>
          <p:nvPr/>
        </p:nvSpPr>
        <p:spPr bwMode="gray">
          <a:xfrm>
            <a:off x="544513" y="4433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3213" name="Text Box 29"/>
          <p:cNvSpPr txBox="1">
            <a:spLocks noChangeArrowheads="1"/>
          </p:cNvSpPr>
          <p:nvPr/>
        </p:nvSpPr>
        <p:spPr bwMode="auto">
          <a:xfrm>
            <a:off x="1262063" y="1554163"/>
            <a:ext cx="4092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CC"/>
                </a:solidFill>
              </a:rPr>
              <a:t>减治法的设计思想</a:t>
            </a:r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1320800" y="2513013"/>
            <a:ext cx="4092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33CC"/>
                </a:solidFill>
              </a:rPr>
              <a:t>排序问题中的减治法</a:t>
            </a:r>
          </a:p>
        </p:txBody>
      </p:sp>
      <p:sp>
        <p:nvSpPr>
          <p:cNvPr id="93220" name="Text Box 3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62063" y="4289425"/>
            <a:ext cx="3960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CC"/>
                </a:solidFill>
              </a:rPr>
              <a:t>组合问题中的减治法</a:t>
            </a:r>
          </a:p>
        </p:txBody>
      </p:sp>
      <p:grpSp>
        <p:nvGrpSpPr>
          <p:cNvPr id="93223" name="Group 39"/>
          <p:cNvGrpSpPr>
            <a:grpSpLocks/>
          </p:cNvGrpSpPr>
          <p:nvPr/>
        </p:nvGrpSpPr>
        <p:grpSpPr bwMode="auto">
          <a:xfrm>
            <a:off x="298450" y="5227638"/>
            <a:ext cx="773113" cy="665162"/>
            <a:chOff x="1110" y="2656"/>
            <a:chExt cx="1549" cy="1351"/>
          </a:xfrm>
        </p:grpSpPr>
        <p:sp>
          <p:nvSpPr>
            <p:cNvPr id="93224" name="AutoShape 40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5" name="AutoShape 41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6" name="AutoShape 42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27" name="Line 43"/>
          <p:cNvSpPr>
            <a:spLocks noChangeShapeType="1"/>
          </p:cNvSpPr>
          <p:nvPr/>
        </p:nvSpPr>
        <p:spPr bwMode="auto">
          <a:xfrm>
            <a:off x="1189038" y="5876925"/>
            <a:ext cx="4872037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28" name="Text Box 44"/>
          <p:cNvSpPr txBox="1">
            <a:spLocks noChangeArrowheads="1"/>
          </p:cNvSpPr>
          <p:nvPr/>
        </p:nvSpPr>
        <p:spPr bwMode="gray">
          <a:xfrm>
            <a:off x="519113" y="53054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3236" name="Text Box 52"/>
          <p:cNvSpPr txBox="1">
            <a:spLocks noChangeArrowheads="1"/>
          </p:cNvSpPr>
          <p:nvPr/>
        </p:nvSpPr>
        <p:spPr bwMode="auto">
          <a:xfrm>
            <a:off x="1326663" y="3389312"/>
            <a:ext cx="4092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33CC"/>
                </a:solidFill>
              </a:rPr>
              <a:t>查找问题中的减治法</a:t>
            </a:r>
          </a:p>
        </p:txBody>
      </p:sp>
      <p:sp>
        <p:nvSpPr>
          <p:cNvPr id="93247" name="Text Box 6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31913" y="5157788"/>
            <a:ext cx="3960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CC"/>
                </a:solidFill>
              </a:rPr>
              <a:t>小结</a:t>
            </a:r>
          </a:p>
        </p:txBody>
      </p:sp>
      <p:grpSp>
        <p:nvGrpSpPr>
          <p:cNvPr id="93250" name="Group 66"/>
          <p:cNvGrpSpPr>
            <a:grpSpLocks/>
          </p:cNvGrpSpPr>
          <p:nvPr/>
        </p:nvGrpSpPr>
        <p:grpSpPr bwMode="auto">
          <a:xfrm>
            <a:off x="5795963" y="1052513"/>
            <a:ext cx="3190875" cy="4495800"/>
            <a:chOff x="3651" y="663"/>
            <a:chExt cx="2010" cy="2832"/>
          </a:xfrm>
        </p:grpSpPr>
        <p:pic>
          <p:nvPicPr>
            <p:cNvPr id="93248" name="Picture 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663"/>
              <a:ext cx="2010" cy="2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249" name="Picture 6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49"/>
              <a:ext cx="1218" cy="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815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802" name="Group 2"/>
          <p:cNvGrpSpPr>
            <a:grpSpLocks/>
          </p:cNvGrpSpPr>
          <p:nvPr/>
        </p:nvGrpSpPr>
        <p:grpSpPr bwMode="auto">
          <a:xfrm>
            <a:off x="300038" y="193675"/>
            <a:ext cx="7393231" cy="609600"/>
            <a:chOff x="207" y="325"/>
            <a:chExt cx="3859" cy="384"/>
          </a:xfrm>
        </p:grpSpPr>
        <p:sp>
          <p:nvSpPr>
            <p:cNvPr id="332803" name="Rectangle 3"/>
            <p:cNvSpPr>
              <a:spLocks noChangeArrowheads="1"/>
            </p:cNvSpPr>
            <p:nvPr/>
          </p:nvSpPr>
          <p:spPr bwMode="auto">
            <a:xfrm>
              <a:off x="207" y="325"/>
              <a:ext cx="2241" cy="384"/>
            </a:xfrm>
            <a:prstGeom prst="rect">
              <a:avLst/>
            </a:prstGeom>
            <a:solidFill>
              <a:srgbClr val="B5F1FF"/>
            </a:solidFill>
            <a:ln w="12700" cap="sq">
              <a:noFill/>
              <a:miter lim="800000"/>
              <a:headEnd/>
              <a:tailEnd/>
            </a:ln>
            <a:effectLst>
              <a:outerShdw dist="8980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04" name="Rectangle 4"/>
            <p:cNvSpPr>
              <a:spLocks noChangeArrowheads="1"/>
            </p:cNvSpPr>
            <p:nvPr/>
          </p:nvSpPr>
          <p:spPr bwMode="auto">
            <a:xfrm>
              <a:off x="237" y="336"/>
              <a:ext cx="3829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排序问题中的减治法</a:t>
              </a:r>
              <a:r>
                <a:rPr lang="en-US" altLang="zh-CN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——</a:t>
              </a:r>
              <a:r>
                <a:rPr lang="zh-CN" altLang="en-US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堆排序</a:t>
              </a:r>
            </a:p>
          </p:txBody>
        </p:sp>
      </p:grpSp>
      <p:grpSp>
        <p:nvGrpSpPr>
          <p:cNvPr id="332837" name="Group 37"/>
          <p:cNvGrpSpPr>
            <a:grpSpLocks/>
          </p:cNvGrpSpPr>
          <p:nvPr/>
        </p:nvGrpSpPr>
        <p:grpSpPr bwMode="auto">
          <a:xfrm>
            <a:off x="685800" y="977900"/>
            <a:ext cx="2811463" cy="506413"/>
            <a:chOff x="432" y="616"/>
            <a:chExt cx="1771" cy="319"/>
          </a:xfrm>
        </p:grpSpPr>
        <p:sp>
          <p:nvSpPr>
            <p:cNvPr id="332806" name="Rectangle 6"/>
            <p:cNvSpPr>
              <a:spLocks noChangeArrowheads="1"/>
            </p:cNvSpPr>
            <p:nvPr/>
          </p:nvSpPr>
          <p:spPr bwMode="auto">
            <a:xfrm>
              <a:off x="432" y="616"/>
              <a:ext cx="1722" cy="319"/>
            </a:xfrm>
            <a:prstGeom prst="rect">
              <a:avLst/>
            </a:prstGeom>
            <a:solidFill>
              <a:srgbClr val="FFFFB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endParaRPr>
            </a:p>
          </p:txBody>
        </p:sp>
        <p:sp>
          <p:nvSpPr>
            <p:cNvPr id="332807" name="Text Box 7"/>
            <p:cNvSpPr txBox="1">
              <a:spLocks noChangeArrowheads="1"/>
            </p:cNvSpPr>
            <p:nvPr/>
          </p:nvSpPr>
          <p:spPr bwMode="auto">
            <a:xfrm>
              <a:off x="491" y="618"/>
              <a:ext cx="1712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700" b="1" dirty="0">
                  <a:solidFill>
                    <a:srgbClr val="002B80"/>
                  </a:solidFill>
                </a:rPr>
                <a:t>一</a:t>
              </a:r>
              <a:r>
                <a:rPr lang="en-US" altLang="zh-CN" sz="2700" b="1" dirty="0">
                  <a:solidFill>
                    <a:srgbClr val="002B80"/>
                  </a:solidFill>
                </a:rPr>
                <a:t>.</a:t>
              </a:r>
              <a:r>
                <a:rPr lang="zh-CN" altLang="en-US" sz="2700" b="1" dirty="0">
                  <a:solidFill>
                    <a:srgbClr val="002B80"/>
                  </a:solidFill>
                </a:rPr>
                <a:t>堆的定义</a:t>
              </a:r>
            </a:p>
          </p:txBody>
        </p:sp>
      </p:grpSp>
      <p:grpSp>
        <p:nvGrpSpPr>
          <p:cNvPr id="332838" name="Group 38"/>
          <p:cNvGrpSpPr>
            <a:grpSpLocks/>
          </p:cNvGrpSpPr>
          <p:nvPr/>
        </p:nvGrpSpPr>
        <p:grpSpPr bwMode="auto">
          <a:xfrm>
            <a:off x="1187450" y="1628775"/>
            <a:ext cx="7345363" cy="2087563"/>
            <a:chOff x="748" y="1026"/>
            <a:chExt cx="4627" cy="1315"/>
          </a:xfrm>
        </p:grpSpPr>
        <p:sp>
          <p:nvSpPr>
            <p:cNvPr id="332809" name="Rectangle 9"/>
            <p:cNvSpPr>
              <a:spLocks noChangeArrowheads="1"/>
            </p:cNvSpPr>
            <p:nvPr/>
          </p:nvSpPr>
          <p:spPr bwMode="auto">
            <a:xfrm>
              <a:off x="748" y="1026"/>
              <a:ext cx="4536" cy="1315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BEBEBE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10" name="Text Box 10"/>
            <p:cNvSpPr txBox="1">
              <a:spLocks noChangeArrowheads="1"/>
            </p:cNvSpPr>
            <p:nvPr/>
          </p:nvSpPr>
          <p:spPr bwMode="auto">
            <a:xfrm>
              <a:off x="995" y="1159"/>
              <a:ext cx="4380" cy="11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1.  n</a:t>
              </a:r>
              <a:r>
                <a:rPr lang="zh-CN" altLang="en-US" sz="23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个元素的序列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(k</a:t>
              </a:r>
              <a:r>
                <a:rPr lang="en-US" altLang="zh-CN" sz="2300" b="1" baseline="-25000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1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, k</a:t>
              </a:r>
              <a:r>
                <a:rPr lang="en-US" altLang="zh-CN" sz="2300" b="1" baseline="-25000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, … , </a:t>
              </a:r>
              <a:r>
                <a:rPr lang="en-US" altLang="zh-CN" sz="2300" b="1" dirty="0" err="1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k</a:t>
              </a:r>
              <a:r>
                <a:rPr lang="en-US" altLang="zh-CN" sz="2300" b="1" baseline="-25000" dirty="0" err="1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n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)</a:t>
              </a:r>
              <a:r>
                <a:rPr lang="zh-CN" altLang="en-US" sz="23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，当且仅当满足  </a:t>
              </a:r>
            </a:p>
            <a:p>
              <a:pPr>
                <a:lnSpc>
                  <a:spcPct val="85000"/>
                </a:lnSpc>
                <a:spcBef>
                  <a:spcPct val="10000"/>
                </a:spcBef>
              </a:pPr>
              <a:r>
                <a:rPr lang="zh-CN" altLang="en-US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                    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k</a:t>
              </a:r>
              <a:r>
                <a:rPr lang="en-US" altLang="zh-CN" sz="2300" b="1" baseline="-25000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i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  <a:sym typeface="Symbol" pitchFamily="18" charset="2"/>
                </a:rPr>
                <a:t>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k</a:t>
              </a:r>
              <a:r>
                <a:rPr lang="en-US" altLang="zh-CN" sz="2300" b="1" baseline="-25000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2i 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                              k</a:t>
              </a:r>
              <a:r>
                <a:rPr lang="en-US" altLang="zh-CN" sz="2300" b="1" baseline="-25000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i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  <a:sym typeface="Symbol" pitchFamily="18" charset="2"/>
                </a:rPr>
                <a:t>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k</a:t>
              </a:r>
              <a:r>
                <a:rPr lang="en-US" altLang="zh-CN" sz="2300" b="1" baseline="-25000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2i</a:t>
              </a:r>
              <a:endParaRPr lang="en-US" altLang="zh-CN" sz="2300" b="1" dirty="0">
                <a:solidFill>
                  <a:srgbClr val="002B80"/>
                </a:solidFill>
                <a:latin typeface="Times New Roman" pitchFamily="18" charset="0"/>
                <a:ea typeface="幼圆" pitchFamily="49" charset="-122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                    k</a:t>
              </a:r>
              <a:r>
                <a:rPr lang="en-US" altLang="zh-CN" sz="2300" b="1" baseline="-25000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i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  <a:sym typeface="Symbol" pitchFamily="18" charset="2"/>
                </a:rPr>
                <a:t>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k</a:t>
              </a:r>
              <a:r>
                <a:rPr lang="en-US" altLang="zh-CN" sz="2300" b="1" baseline="-25000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2i+1                                           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k</a:t>
              </a:r>
              <a:r>
                <a:rPr lang="en-US" altLang="zh-CN" sz="2300" b="1" baseline="-25000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i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  <a:sym typeface="Symbol" pitchFamily="18" charset="2"/>
                </a:rPr>
                <a:t>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k</a:t>
              </a:r>
              <a:r>
                <a:rPr lang="en-US" altLang="zh-CN" sz="2300" b="1" baseline="-25000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2i+1  </a:t>
              </a:r>
            </a:p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lang="en-US" altLang="zh-CN" sz="2000" b="1" baseline="-25000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                                                  </a:t>
              </a:r>
              <a:r>
                <a:rPr lang="en-US" altLang="zh-CN" sz="2000" b="1" dirty="0" err="1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i</a:t>
              </a:r>
              <a:r>
                <a:rPr lang="en-US" altLang="zh-CN" sz="20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=1, 2, 3, …, </a:t>
              </a:r>
              <a:r>
                <a:rPr lang="en-US" altLang="zh-CN" sz="2000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  <a:sym typeface="Symbol" pitchFamily="18" charset="2"/>
                </a:rPr>
                <a:t></a:t>
              </a:r>
              <a:r>
                <a:rPr lang="en-US" altLang="zh-CN" sz="20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n/2</a:t>
              </a:r>
              <a:r>
                <a:rPr lang="en-US" altLang="zh-CN" sz="2000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  <a:sym typeface="Symbol" pitchFamily="18" charset="2"/>
                </a:rPr>
                <a:t></a:t>
              </a:r>
              <a:r>
                <a:rPr lang="en-US" altLang="zh-CN" sz="2300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  <a:sym typeface="Symbol" pitchFamily="18" charset="2"/>
                </a:rPr>
                <a:t> </a:t>
              </a:r>
            </a:p>
            <a:p>
              <a:pPr>
                <a:lnSpc>
                  <a:spcPct val="85000"/>
                </a:lnSpc>
                <a:spcBef>
                  <a:spcPct val="15000"/>
                </a:spcBef>
              </a:pPr>
              <a:r>
                <a:rPr lang="zh-CN" altLang="en-US" sz="23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  <a:sym typeface="Symbol" pitchFamily="18" charset="2"/>
                </a:rPr>
                <a:t>称该序列为一个</a:t>
              </a:r>
              <a:r>
                <a:rPr lang="zh-CN" altLang="en-US" sz="2300" b="1" dirty="0">
                  <a:solidFill>
                    <a:srgbClr val="FF3300"/>
                  </a:solidFill>
                  <a:sym typeface="Symbol" pitchFamily="18" charset="2"/>
                </a:rPr>
                <a:t>堆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  <a:sym typeface="Symbol" pitchFamily="18" charset="2"/>
                </a:rPr>
                <a:t>(heap)</a:t>
              </a:r>
              <a:r>
                <a:rPr lang="zh-CN" altLang="en-US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  <a:sym typeface="Symbol" pitchFamily="18" charset="2"/>
                </a:rPr>
                <a:t>，简称</a:t>
              </a:r>
              <a:r>
                <a:rPr lang="zh-CN" altLang="en-US" sz="2300" b="1" dirty="0">
                  <a:solidFill>
                    <a:srgbClr val="FF3300"/>
                  </a:solidFill>
                  <a:latin typeface="Times New Roman" pitchFamily="18" charset="0"/>
                  <a:sym typeface="Symbol" pitchFamily="18" charset="2"/>
                </a:rPr>
                <a:t>堆</a:t>
              </a:r>
              <a:r>
                <a:rPr lang="zh-CN" altLang="en-US" sz="23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  <a:sym typeface="Symbol" pitchFamily="18" charset="2"/>
                </a:rPr>
                <a:t>。</a:t>
              </a:r>
              <a:endParaRPr lang="zh-CN" altLang="en-US" sz="2300" b="1" dirty="0">
                <a:solidFill>
                  <a:srgbClr val="002B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332811" name="Text Box 11"/>
            <p:cNvSpPr txBox="1">
              <a:spLocks noChangeArrowheads="1"/>
            </p:cNvSpPr>
            <p:nvPr/>
          </p:nvSpPr>
          <p:spPr bwMode="auto">
            <a:xfrm>
              <a:off x="1361" y="1368"/>
              <a:ext cx="3396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300" b="1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</a:rPr>
                <a:t>  (1)  </a:t>
              </a:r>
              <a:r>
                <a:rPr lang="en-US" altLang="zh-CN" sz="3200" b="1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</a:rPr>
                <a:t>{ </a:t>
              </a:r>
              <a:r>
                <a:rPr lang="en-US" altLang="zh-CN" sz="2300" b="1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</a:rPr>
                <a:t>                  </a:t>
              </a:r>
              <a:r>
                <a:rPr lang="zh-CN" altLang="en-US" sz="2300" b="1">
                  <a:solidFill>
                    <a:srgbClr val="000058"/>
                  </a:solidFill>
                  <a:latin typeface="Times New Roman" pitchFamily="18" charset="0"/>
                  <a:ea typeface="幼圆" pitchFamily="49" charset="-122"/>
                </a:rPr>
                <a:t>或者</a:t>
              </a:r>
              <a:r>
                <a:rPr lang="zh-CN" altLang="en-US" sz="2300" b="1">
                  <a:solidFill>
                    <a:srgbClr val="000058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300" b="1">
                  <a:solidFill>
                    <a:srgbClr val="000058"/>
                  </a:solidFill>
                  <a:latin typeface="Times New Roman" pitchFamily="18" charset="0"/>
                  <a:ea typeface="楷体_GB2312" pitchFamily="49" charset="-122"/>
                </a:rPr>
                <a:t>(2) </a:t>
              </a:r>
              <a:r>
                <a:rPr lang="en-US" altLang="zh-CN" sz="2800" b="1">
                  <a:solidFill>
                    <a:srgbClr val="000058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sz="3200" b="1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</a:rPr>
                <a:t>{</a:t>
              </a:r>
            </a:p>
          </p:txBody>
        </p:sp>
      </p:grpSp>
      <p:grpSp>
        <p:nvGrpSpPr>
          <p:cNvPr id="332840" name="Group 40"/>
          <p:cNvGrpSpPr>
            <a:grpSpLocks/>
          </p:cNvGrpSpPr>
          <p:nvPr/>
        </p:nvGrpSpPr>
        <p:grpSpPr bwMode="auto">
          <a:xfrm>
            <a:off x="862013" y="3860800"/>
            <a:ext cx="8102600" cy="893763"/>
            <a:chOff x="464" y="2478"/>
            <a:chExt cx="5104" cy="563"/>
          </a:xfrm>
        </p:grpSpPr>
        <p:sp>
          <p:nvSpPr>
            <p:cNvPr id="332813" name="Text Box 13"/>
            <p:cNvSpPr txBox="1">
              <a:spLocks noChangeArrowheads="1"/>
            </p:cNvSpPr>
            <p:nvPr/>
          </p:nvSpPr>
          <p:spPr bwMode="auto">
            <a:xfrm>
              <a:off x="464" y="2494"/>
              <a:ext cx="5104" cy="54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300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    </a:t>
              </a:r>
              <a:r>
                <a:rPr lang="zh-CN" altLang="en-US" sz="23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称满足条件</a:t>
              </a:r>
              <a:r>
                <a:rPr lang="en-US" altLang="zh-CN" sz="2300" b="1" dirty="0">
                  <a:solidFill>
                    <a:srgbClr val="000099"/>
                  </a:solidFill>
                  <a:latin typeface="Times New Roman" pitchFamily="18" charset="0"/>
                  <a:ea typeface="幼圆" pitchFamily="49" charset="-122"/>
                </a:rPr>
                <a:t>(1)</a:t>
              </a:r>
              <a:r>
                <a:rPr lang="zh-CN" altLang="en-US" sz="23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的堆为         ，称满足条件</a:t>
              </a:r>
              <a:r>
                <a:rPr lang="en-US" altLang="zh-CN" sz="2300" b="1" dirty="0">
                  <a:solidFill>
                    <a:srgbClr val="000099"/>
                  </a:solidFill>
                  <a:latin typeface="Times New Roman" pitchFamily="18" charset="0"/>
                  <a:ea typeface="幼圆" pitchFamily="49" charset="-122"/>
                </a:rPr>
                <a:t>(2)</a:t>
              </a:r>
              <a:r>
                <a:rPr lang="zh-CN" altLang="en-US" sz="23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的堆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3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积为         </a:t>
              </a:r>
              <a:r>
                <a:rPr lang="zh-CN" altLang="en-US" sz="2300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332814" name="Rectangle 14"/>
            <p:cNvSpPr>
              <a:spLocks noChangeArrowheads="1"/>
            </p:cNvSpPr>
            <p:nvPr/>
          </p:nvSpPr>
          <p:spPr bwMode="auto">
            <a:xfrm>
              <a:off x="2688" y="2478"/>
              <a:ext cx="1280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3300"/>
                  </a:solidFill>
                </a:rPr>
                <a:t>大顶堆</a:t>
              </a:r>
            </a:p>
          </p:txBody>
        </p:sp>
        <p:sp>
          <p:nvSpPr>
            <p:cNvPr id="332815" name="Rectangle 15"/>
            <p:cNvSpPr>
              <a:spLocks noChangeArrowheads="1"/>
            </p:cNvSpPr>
            <p:nvPr/>
          </p:nvSpPr>
          <p:spPr bwMode="auto">
            <a:xfrm>
              <a:off x="811" y="2733"/>
              <a:ext cx="1425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3300"/>
                  </a:solidFill>
                </a:rPr>
                <a:t>小顶堆</a:t>
              </a:r>
            </a:p>
          </p:txBody>
        </p:sp>
      </p:grpSp>
      <p:grpSp>
        <p:nvGrpSpPr>
          <p:cNvPr id="332839" name="Group 39"/>
          <p:cNvGrpSpPr>
            <a:grpSpLocks/>
          </p:cNvGrpSpPr>
          <p:nvPr/>
        </p:nvGrpSpPr>
        <p:grpSpPr bwMode="auto">
          <a:xfrm>
            <a:off x="4416425" y="533400"/>
            <a:ext cx="3600450" cy="2363788"/>
            <a:chOff x="2789" y="329"/>
            <a:chExt cx="2268" cy="1489"/>
          </a:xfrm>
        </p:grpSpPr>
        <p:sp>
          <p:nvSpPr>
            <p:cNvPr id="332817" name="AutoShape 17"/>
            <p:cNvSpPr>
              <a:spLocks noChangeArrowheads="1"/>
            </p:cNvSpPr>
            <p:nvPr/>
          </p:nvSpPr>
          <p:spPr bwMode="auto">
            <a:xfrm>
              <a:off x="2897" y="329"/>
              <a:ext cx="2160" cy="742"/>
            </a:xfrm>
            <a:prstGeom prst="irregularSeal1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635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17088" dir="75172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18" name="Rectangle 18"/>
            <p:cNvSpPr>
              <a:spLocks noChangeArrowheads="1"/>
            </p:cNvSpPr>
            <p:nvPr/>
          </p:nvSpPr>
          <p:spPr bwMode="auto">
            <a:xfrm>
              <a:off x="2789" y="1374"/>
              <a:ext cx="1740" cy="444"/>
            </a:xfrm>
            <a:prstGeom prst="rect">
              <a:avLst/>
            </a:prstGeom>
            <a:solidFill>
              <a:srgbClr val="111111">
                <a:alpha val="50000"/>
              </a:srgbClr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19" name="Rectangle 19"/>
            <p:cNvSpPr>
              <a:spLocks noChangeArrowheads="1"/>
            </p:cNvSpPr>
            <p:nvPr/>
          </p:nvSpPr>
          <p:spPr bwMode="auto">
            <a:xfrm>
              <a:off x="3314" y="529"/>
              <a:ext cx="1481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FFFF"/>
                  </a:solidFill>
                </a:rPr>
                <a:t>本课程选择</a:t>
              </a:r>
              <a:r>
                <a:rPr lang="en-US" altLang="zh-CN" sz="2500" b="1">
                  <a:solidFill>
                    <a:srgbClr val="FFFFFF"/>
                  </a:solidFill>
                  <a:latin typeface="Times New Roman" pitchFamily="18" charset="0"/>
                </a:rPr>
                <a:t>(1)</a:t>
              </a:r>
            </a:p>
          </p:txBody>
        </p:sp>
      </p:grpSp>
      <p:grpSp>
        <p:nvGrpSpPr>
          <p:cNvPr id="332844" name="Group 44"/>
          <p:cNvGrpSpPr>
            <a:grpSpLocks/>
          </p:cNvGrpSpPr>
          <p:nvPr/>
        </p:nvGrpSpPr>
        <p:grpSpPr bwMode="auto">
          <a:xfrm>
            <a:off x="827088" y="5105400"/>
            <a:ext cx="7345362" cy="1131888"/>
            <a:chOff x="340" y="3113"/>
            <a:chExt cx="4627" cy="713"/>
          </a:xfrm>
        </p:grpSpPr>
        <p:sp>
          <p:nvSpPr>
            <p:cNvPr id="332834" name="Text Box 34"/>
            <p:cNvSpPr txBox="1">
              <a:spLocks noChangeArrowheads="1"/>
            </p:cNvSpPr>
            <p:nvPr/>
          </p:nvSpPr>
          <p:spPr bwMode="auto">
            <a:xfrm>
              <a:off x="1223" y="3203"/>
              <a:ext cx="374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50   23   41   20   19   36   4   12   18</a:t>
              </a:r>
            </a:p>
          </p:txBody>
        </p:sp>
        <p:sp>
          <p:nvSpPr>
            <p:cNvPr id="332835" name="Line 35"/>
            <p:cNvSpPr>
              <a:spLocks noChangeShapeType="1"/>
            </p:cNvSpPr>
            <p:nvPr/>
          </p:nvSpPr>
          <p:spPr bwMode="auto">
            <a:xfrm flipV="1">
              <a:off x="1202" y="3566"/>
              <a:ext cx="3266" cy="0"/>
            </a:xfrm>
            <a:prstGeom prst="line">
              <a:avLst/>
            </a:prstGeom>
            <a:noFill/>
            <a:ln w="50800" cap="sq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36" name="Text Box 36"/>
            <p:cNvSpPr txBox="1">
              <a:spLocks noChangeArrowheads="1"/>
            </p:cNvSpPr>
            <p:nvPr/>
          </p:nvSpPr>
          <p:spPr bwMode="auto">
            <a:xfrm>
              <a:off x="2081" y="3566"/>
              <a:ext cx="1978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100" b="1" dirty="0">
                  <a:solidFill>
                    <a:srgbClr val="003399"/>
                  </a:solidFill>
                </a:rPr>
                <a:t>一个</a:t>
              </a:r>
              <a:r>
                <a:rPr lang="en-US" altLang="zh-CN" sz="2100" b="1" dirty="0">
                  <a:solidFill>
                    <a:srgbClr val="003399"/>
                  </a:solidFill>
                </a:rPr>
                <a:t>(</a:t>
              </a:r>
              <a:r>
                <a:rPr lang="zh-CN" altLang="en-US" sz="2100" b="1" dirty="0">
                  <a:solidFill>
                    <a:srgbClr val="003399"/>
                  </a:solidFill>
                </a:rPr>
                <a:t>大顶</a:t>
              </a:r>
              <a:r>
                <a:rPr lang="en-US" altLang="zh-CN" sz="2100" b="1" dirty="0">
                  <a:solidFill>
                    <a:srgbClr val="003399"/>
                  </a:solidFill>
                </a:rPr>
                <a:t>)</a:t>
              </a:r>
              <a:r>
                <a:rPr lang="zh-CN" altLang="en-US" sz="2100" b="1" dirty="0">
                  <a:solidFill>
                    <a:srgbClr val="003399"/>
                  </a:solidFill>
                </a:rPr>
                <a:t>堆</a:t>
              </a:r>
            </a:p>
          </p:txBody>
        </p:sp>
        <p:grpSp>
          <p:nvGrpSpPr>
            <p:cNvPr id="332843" name="Group 43"/>
            <p:cNvGrpSpPr>
              <a:grpSpLocks/>
            </p:cNvGrpSpPr>
            <p:nvPr/>
          </p:nvGrpSpPr>
          <p:grpSpPr bwMode="auto">
            <a:xfrm>
              <a:off x="340" y="3113"/>
              <a:ext cx="576" cy="576"/>
              <a:chOff x="431" y="3430"/>
              <a:chExt cx="576" cy="576"/>
            </a:xfrm>
          </p:grpSpPr>
          <p:sp>
            <p:nvSpPr>
              <p:cNvPr id="332841" name="AutoShape 41"/>
              <p:cNvSpPr>
                <a:spLocks noChangeArrowheads="1"/>
              </p:cNvSpPr>
              <p:nvPr/>
            </p:nvSpPr>
            <p:spPr bwMode="auto">
              <a:xfrm>
                <a:off x="431" y="3430"/>
                <a:ext cx="576" cy="576"/>
              </a:xfrm>
              <a:prstGeom prst="irregularSeal1">
                <a:avLst/>
              </a:prstGeom>
              <a:solidFill>
                <a:srgbClr val="00CCFF"/>
              </a:solidFill>
              <a:ln w="44450" cap="sq">
                <a:solidFill>
                  <a:srgbClr val="FFFF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2842" name="Text Box 42"/>
              <p:cNvSpPr txBox="1">
                <a:spLocks noChangeArrowheads="1"/>
              </p:cNvSpPr>
              <p:nvPr/>
            </p:nvSpPr>
            <p:spPr bwMode="auto">
              <a:xfrm>
                <a:off x="476" y="3465"/>
                <a:ext cx="442" cy="49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8398" dir="3806097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500" b="1">
                    <a:solidFill>
                      <a:srgbClr val="FF0000"/>
                    </a:solidFill>
                    <a:latin typeface="Times New Roman" pitchFamily="18" charset="0"/>
                    <a:ea typeface="华文新魏" pitchFamily="2" charset="-122"/>
                  </a:rPr>
                  <a:t>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13975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810" name="Group 2"/>
          <p:cNvGrpSpPr>
            <a:grpSpLocks/>
          </p:cNvGrpSpPr>
          <p:nvPr/>
        </p:nvGrpSpPr>
        <p:grpSpPr bwMode="auto">
          <a:xfrm>
            <a:off x="1116013" y="228600"/>
            <a:ext cx="7345362" cy="1544638"/>
            <a:chOff x="612" y="144"/>
            <a:chExt cx="4627" cy="973"/>
          </a:xfrm>
        </p:grpSpPr>
        <p:sp>
          <p:nvSpPr>
            <p:cNvPr id="375811" name="Rectangle 3"/>
            <p:cNvSpPr>
              <a:spLocks noChangeArrowheads="1"/>
            </p:cNvSpPr>
            <p:nvPr/>
          </p:nvSpPr>
          <p:spPr bwMode="auto">
            <a:xfrm>
              <a:off x="612" y="144"/>
              <a:ext cx="4400" cy="973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12" name="Text Box 4"/>
            <p:cNvSpPr txBox="1">
              <a:spLocks noChangeArrowheads="1"/>
            </p:cNvSpPr>
            <p:nvPr/>
          </p:nvSpPr>
          <p:spPr bwMode="auto">
            <a:xfrm>
              <a:off x="709" y="310"/>
              <a:ext cx="4530" cy="65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300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</a:t>
              </a:r>
              <a:r>
                <a:rPr lang="en-US" altLang="zh-CN" sz="2300" b="1" dirty="0">
                  <a:solidFill>
                    <a:srgbClr val="002B80"/>
                  </a:solidFill>
                  <a:latin typeface="Times New Roman" pitchFamily="18" charset="0"/>
                  <a:ea typeface="幼圆" pitchFamily="49" charset="-122"/>
                </a:rPr>
                <a:t>2</a:t>
              </a:r>
              <a:r>
                <a:rPr lang="en-US" altLang="zh-CN" sz="23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.</a:t>
              </a:r>
              <a:r>
                <a:rPr lang="zh-CN" altLang="en-US" sz="23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堆是一棵完全二叉树，二叉树中任何一个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3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分支结点的值都大于或者等于它的孩子结点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3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的值，并且每一棵子树也满足堆的特性。</a:t>
              </a:r>
            </a:p>
          </p:txBody>
        </p:sp>
      </p:grp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1981200" y="5918200"/>
            <a:ext cx="56388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6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50   23   41   20   19   36   4   12   18</a:t>
            </a:r>
          </a:p>
        </p:txBody>
      </p:sp>
      <p:sp>
        <p:nvSpPr>
          <p:cNvPr id="375814" name="Oval 6"/>
          <p:cNvSpPr>
            <a:spLocks noChangeArrowheads="1"/>
          </p:cNvSpPr>
          <p:nvPr/>
        </p:nvSpPr>
        <p:spPr bwMode="auto">
          <a:xfrm>
            <a:off x="1946275" y="5902325"/>
            <a:ext cx="568325" cy="527050"/>
          </a:xfrm>
          <a:prstGeom prst="ellipse">
            <a:avLst/>
          </a:prstGeom>
          <a:noFill/>
          <a:ln w="47625" cap="sq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15" name="Oval 7"/>
          <p:cNvSpPr>
            <a:spLocks noChangeArrowheads="1"/>
          </p:cNvSpPr>
          <p:nvPr/>
        </p:nvSpPr>
        <p:spPr bwMode="auto">
          <a:xfrm>
            <a:off x="3757613" y="2454275"/>
            <a:ext cx="627062" cy="547688"/>
          </a:xfrm>
          <a:prstGeom prst="ellipse">
            <a:avLst/>
          </a:prstGeom>
          <a:noFill/>
          <a:ln w="47625" cap="sq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5816" name="Group 8"/>
          <p:cNvGrpSpPr>
            <a:grpSpLocks/>
          </p:cNvGrpSpPr>
          <p:nvPr/>
        </p:nvGrpSpPr>
        <p:grpSpPr bwMode="auto">
          <a:xfrm>
            <a:off x="5364163" y="4535488"/>
            <a:ext cx="3262312" cy="622300"/>
            <a:chOff x="3379" y="2857"/>
            <a:chExt cx="2055" cy="392"/>
          </a:xfrm>
        </p:grpSpPr>
        <p:sp>
          <p:nvSpPr>
            <p:cNvPr id="375817" name="AutoShape 9"/>
            <p:cNvSpPr>
              <a:spLocks noChangeArrowheads="1"/>
            </p:cNvSpPr>
            <p:nvPr/>
          </p:nvSpPr>
          <p:spPr bwMode="auto">
            <a:xfrm>
              <a:off x="3379" y="2857"/>
              <a:ext cx="1814" cy="392"/>
            </a:xfrm>
            <a:prstGeom prst="cloudCallout">
              <a:avLst>
                <a:gd name="adj1" fmla="val -58491"/>
                <a:gd name="adj2" fmla="val 42856"/>
              </a:avLst>
            </a:prstGeom>
            <a:noFill/>
            <a:ln w="44450" cap="sq">
              <a:solidFill>
                <a:srgbClr val="29A6A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5818" name="Text Box 10"/>
            <p:cNvSpPr txBox="1">
              <a:spLocks noChangeArrowheads="1"/>
            </p:cNvSpPr>
            <p:nvPr/>
          </p:nvSpPr>
          <p:spPr bwMode="auto">
            <a:xfrm>
              <a:off x="3470" y="2892"/>
              <a:ext cx="196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i="1" dirty="0">
                  <a:solidFill>
                    <a:srgbClr val="FF3300"/>
                  </a:solidFill>
                  <a:latin typeface="Times New Roman" pitchFamily="18" charset="0"/>
                </a:rPr>
                <a:t>堆有什么特点</a:t>
              </a:r>
            </a:p>
          </p:txBody>
        </p:sp>
        <p:grpSp>
          <p:nvGrpSpPr>
            <p:cNvPr id="375819" name="Group 11"/>
            <p:cNvGrpSpPr>
              <a:grpSpLocks/>
            </p:cNvGrpSpPr>
            <p:nvPr/>
          </p:nvGrpSpPr>
          <p:grpSpPr bwMode="auto">
            <a:xfrm rot="648454">
              <a:off x="4883" y="2875"/>
              <a:ext cx="425" cy="329"/>
              <a:chOff x="2995" y="2106"/>
              <a:chExt cx="989" cy="768"/>
            </a:xfrm>
          </p:grpSpPr>
          <p:sp>
            <p:nvSpPr>
              <p:cNvPr id="375820" name="Freeform 12"/>
              <p:cNvSpPr>
                <a:spLocks/>
              </p:cNvSpPr>
              <p:nvPr/>
            </p:nvSpPr>
            <p:spPr bwMode="auto">
              <a:xfrm rot="421002">
                <a:off x="2995" y="2106"/>
                <a:ext cx="989" cy="768"/>
              </a:xfrm>
              <a:custGeom>
                <a:avLst/>
                <a:gdLst/>
                <a:ahLst/>
                <a:cxnLst>
                  <a:cxn ang="0">
                    <a:pos x="150" y="185"/>
                  </a:cxn>
                  <a:cxn ang="0">
                    <a:pos x="194" y="138"/>
                  </a:cxn>
                  <a:cxn ang="0">
                    <a:pos x="272" y="167"/>
                  </a:cxn>
                  <a:cxn ang="0">
                    <a:pos x="265" y="244"/>
                  </a:cxn>
                  <a:cxn ang="0">
                    <a:pos x="171" y="304"/>
                  </a:cxn>
                  <a:cxn ang="0">
                    <a:pos x="153" y="474"/>
                  </a:cxn>
                  <a:cxn ang="0">
                    <a:pos x="171" y="527"/>
                  </a:cxn>
                  <a:cxn ang="0">
                    <a:pos x="140" y="585"/>
                  </a:cxn>
                  <a:cxn ang="0">
                    <a:pos x="147" y="645"/>
                  </a:cxn>
                  <a:cxn ang="0">
                    <a:pos x="213" y="683"/>
                  </a:cxn>
                  <a:cxn ang="0">
                    <a:pos x="300" y="656"/>
                  </a:cxn>
                  <a:cxn ang="0">
                    <a:pos x="328" y="585"/>
                  </a:cxn>
                  <a:cxn ang="0">
                    <a:pos x="293" y="518"/>
                  </a:cxn>
                  <a:cxn ang="0">
                    <a:pos x="331" y="480"/>
                  </a:cxn>
                  <a:cxn ang="0">
                    <a:pos x="331" y="387"/>
                  </a:cxn>
                  <a:cxn ang="0">
                    <a:pos x="429" y="308"/>
                  </a:cxn>
                  <a:cxn ang="0">
                    <a:pos x="439" y="188"/>
                  </a:cxn>
                  <a:cxn ang="0">
                    <a:pos x="376" y="59"/>
                  </a:cxn>
                  <a:cxn ang="0">
                    <a:pos x="251" y="0"/>
                  </a:cxn>
                  <a:cxn ang="0">
                    <a:pos x="112" y="38"/>
                  </a:cxn>
                  <a:cxn ang="0">
                    <a:pos x="31" y="115"/>
                  </a:cxn>
                  <a:cxn ang="0">
                    <a:pos x="0" y="234"/>
                  </a:cxn>
                  <a:cxn ang="0">
                    <a:pos x="4" y="304"/>
                  </a:cxn>
                  <a:cxn ang="0">
                    <a:pos x="147" y="296"/>
                  </a:cxn>
                  <a:cxn ang="0">
                    <a:pos x="150" y="185"/>
                  </a:cxn>
                </a:cxnLst>
                <a:rect l="0" t="0" r="r" b="b"/>
                <a:pathLst>
                  <a:path w="439" h="683">
                    <a:moveTo>
                      <a:pt x="150" y="185"/>
                    </a:moveTo>
                    <a:lnTo>
                      <a:pt x="194" y="138"/>
                    </a:lnTo>
                    <a:lnTo>
                      <a:pt x="272" y="167"/>
                    </a:lnTo>
                    <a:lnTo>
                      <a:pt x="265" y="244"/>
                    </a:lnTo>
                    <a:lnTo>
                      <a:pt x="171" y="304"/>
                    </a:lnTo>
                    <a:lnTo>
                      <a:pt x="153" y="474"/>
                    </a:lnTo>
                    <a:lnTo>
                      <a:pt x="171" y="527"/>
                    </a:lnTo>
                    <a:lnTo>
                      <a:pt x="140" y="585"/>
                    </a:lnTo>
                    <a:lnTo>
                      <a:pt x="147" y="645"/>
                    </a:lnTo>
                    <a:lnTo>
                      <a:pt x="213" y="683"/>
                    </a:lnTo>
                    <a:lnTo>
                      <a:pt x="300" y="656"/>
                    </a:lnTo>
                    <a:lnTo>
                      <a:pt x="328" y="585"/>
                    </a:lnTo>
                    <a:lnTo>
                      <a:pt x="293" y="518"/>
                    </a:lnTo>
                    <a:lnTo>
                      <a:pt x="331" y="480"/>
                    </a:lnTo>
                    <a:lnTo>
                      <a:pt x="331" y="387"/>
                    </a:lnTo>
                    <a:lnTo>
                      <a:pt x="429" y="308"/>
                    </a:lnTo>
                    <a:lnTo>
                      <a:pt x="439" y="188"/>
                    </a:lnTo>
                    <a:lnTo>
                      <a:pt x="376" y="59"/>
                    </a:lnTo>
                    <a:lnTo>
                      <a:pt x="251" y="0"/>
                    </a:lnTo>
                    <a:lnTo>
                      <a:pt x="112" y="38"/>
                    </a:lnTo>
                    <a:lnTo>
                      <a:pt x="31" y="115"/>
                    </a:lnTo>
                    <a:lnTo>
                      <a:pt x="0" y="234"/>
                    </a:lnTo>
                    <a:lnTo>
                      <a:pt x="4" y="304"/>
                    </a:lnTo>
                    <a:lnTo>
                      <a:pt x="147" y="296"/>
                    </a:lnTo>
                    <a:lnTo>
                      <a:pt x="150" y="18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821" name="Freeform 13"/>
              <p:cNvSpPr>
                <a:spLocks/>
              </p:cNvSpPr>
              <p:nvPr/>
            </p:nvSpPr>
            <p:spPr bwMode="auto">
              <a:xfrm rot="421002">
                <a:off x="3043" y="2106"/>
                <a:ext cx="881" cy="535"/>
              </a:xfrm>
              <a:custGeom>
                <a:avLst/>
                <a:gdLst/>
                <a:ahLst/>
                <a:cxnLst>
                  <a:cxn ang="0">
                    <a:pos x="0" y="241"/>
                  </a:cxn>
                  <a:cxn ang="0">
                    <a:pos x="57" y="230"/>
                  </a:cxn>
                  <a:cxn ang="0">
                    <a:pos x="89" y="241"/>
                  </a:cxn>
                  <a:cxn ang="0">
                    <a:pos x="87" y="175"/>
                  </a:cxn>
                  <a:cxn ang="0">
                    <a:pos x="111" y="101"/>
                  </a:cxn>
                  <a:cxn ang="0">
                    <a:pos x="206" y="74"/>
                  </a:cxn>
                  <a:cxn ang="0">
                    <a:pos x="251" y="105"/>
                  </a:cxn>
                  <a:cxn ang="0">
                    <a:pos x="299" y="153"/>
                  </a:cxn>
                  <a:cxn ang="0">
                    <a:pos x="285" y="237"/>
                  </a:cxn>
                  <a:cxn ang="0">
                    <a:pos x="195" y="276"/>
                  </a:cxn>
                  <a:cxn ang="0">
                    <a:pos x="171" y="335"/>
                  </a:cxn>
                  <a:cxn ang="0">
                    <a:pos x="178" y="395"/>
                  </a:cxn>
                  <a:cxn ang="0">
                    <a:pos x="166" y="477"/>
                  </a:cxn>
                  <a:cxn ang="0">
                    <a:pos x="256" y="477"/>
                  </a:cxn>
                  <a:cxn ang="0">
                    <a:pos x="268" y="416"/>
                  </a:cxn>
                  <a:cxn ang="0">
                    <a:pos x="261" y="345"/>
                  </a:cxn>
                  <a:cxn ang="0">
                    <a:pos x="316" y="307"/>
                  </a:cxn>
                  <a:cxn ang="0">
                    <a:pos x="358" y="287"/>
                  </a:cxn>
                  <a:cxn ang="0">
                    <a:pos x="390" y="196"/>
                  </a:cxn>
                  <a:cxn ang="0">
                    <a:pos x="361" y="98"/>
                  </a:cxn>
                  <a:cxn ang="0">
                    <a:pos x="264" y="0"/>
                  </a:cxn>
                  <a:cxn ang="0">
                    <a:pos x="146" y="8"/>
                  </a:cxn>
                  <a:cxn ang="0">
                    <a:pos x="51" y="67"/>
                  </a:cxn>
                  <a:cxn ang="0">
                    <a:pos x="10" y="140"/>
                  </a:cxn>
                  <a:cxn ang="0">
                    <a:pos x="0" y="241"/>
                  </a:cxn>
                </a:cxnLst>
                <a:rect l="0" t="0" r="r" b="b"/>
                <a:pathLst>
                  <a:path w="390" h="477">
                    <a:moveTo>
                      <a:pt x="0" y="241"/>
                    </a:moveTo>
                    <a:lnTo>
                      <a:pt x="57" y="230"/>
                    </a:lnTo>
                    <a:lnTo>
                      <a:pt x="89" y="241"/>
                    </a:lnTo>
                    <a:lnTo>
                      <a:pt x="87" y="175"/>
                    </a:lnTo>
                    <a:lnTo>
                      <a:pt x="111" y="101"/>
                    </a:lnTo>
                    <a:lnTo>
                      <a:pt x="206" y="74"/>
                    </a:lnTo>
                    <a:lnTo>
                      <a:pt x="251" y="105"/>
                    </a:lnTo>
                    <a:lnTo>
                      <a:pt x="299" y="153"/>
                    </a:lnTo>
                    <a:lnTo>
                      <a:pt x="285" y="237"/>
                    </a:lnTo>
                    <a:lnTo>
                      <a:pt x="195" y="276"/>
                    </a:lnTo>
                    <a:lnTo>
                      <a:pt x="171" y="335"/>
                    </a:lnTo>
                    <a:lnTo>
                      <a:pt x="178" y="395"/>
                    </a:lnTo>
                    <a:lnTo>
                      <a:pt x="166" y="477"/>
                    </a:lnTo>
                    <a:lnTo>
                      <a:pt x="256" y="477"/>
                    </a:lnTo>
                    <a:lnTo>
                      <a:pt x="268" y="416"/>
                    </a:lnTo>
                    <a:lnTo>
                      <a:pt x="261" y="345"/>
                    </a:lnTo>
                    <a:lnTo>
                      <a:pt x="316" y="307"/>
                    </a:lnTo>
                    <a:lnTo>
                      <a:pt x="358" y="287"/>
                    </a:lnTo>
                    <a:lnTo>
                      <a:pt x="390" y="196"/>
                    </a:lnTo>
                    <a:lnTo>
                      <a:pt x="361" y="98"/>
                    </a:lnTo>
                    <a:lnTo>
                      <a:pt x="264" y="0"/>
                    </a:lnTo>
                    <a:lnTo>
                      <a:pt x="146" y="8"/>
                    </a:lnTo>
                    <a:lnTo>
                      <a:pt x="51" y="67"/>
                    </a:lnTo>
                    <a:lnTo>
                      <a:pt x="10" y="140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822" name="Freeform 14"/>
              <p:cNvSpPr>
                <a:spLocks/>
              </p:cNvSpPr>
              <p:nvPr/>
            </p:nvSpPr>
            <p:spPr bwMode="auto">
              <a:xfrm rot="421002">
                <a:off x="3335" y="2712"/>
                <a:ext cx="284" cy="122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9" y="20"/>
                  </a:cxn>
                  <a:cxn ang="0">
                    <a:pos x="0" y="73"/>
                  </a:cxn>
                  <a:cxn ang="0">
                    <a:pos x="28" y="109"/>
                  </a:cxn>
                  <a:cxn ang="0">
                    <a:pos x="98" y="109"/>
                  </a:cxn>
                  <a:cxn ang="0">
                    <a:pos x="126" y="66"/>
                  </a:cxn>
                  <a:cxn ang="0">
                    <a:pos x="102" y="14"/>
                  </a:cxn>
                  <a:cxn ang="0">
                    <a:pos x="45" y="0"/>
                  </a:cxn>
                </a:cxnLst>
                <a:rect l="0" t="0" r="r" b="b"/>
                <a:pathLst>
                  <a:path w="126" h="109">
                    <a:moveTo>
                      <a:pt x="45" y="0"/>
                    </a:moveTo>
                    <a:lnTo>
                      <a:pt x="9" y="20"/>
                    </a:lnTo>
                    <a:lnTo>
                      <a:pt x="0" y="73"/>
                    </a:lnTo>
                    <a:lnTo>
                      <a:pt x="28" y="109"/>
                    </a:lnTo>
                    <a:lnTo>
                      <a:pt x="98" y="109"/>
                    </a:lnTo>
                    <a:lnTo>
                      <a:pt x="126" y="66"/>
                    </a:lnTo>
                    <a:lnTo>
                      <a:pt x="102" y="1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75823" name="Group 15"/>
          <p:cNvGrpSpPr>
            <a:grpSpLocks/>
          </p:cNvGrpSpPr>
          <p:nvPr/>
        </p:nvGrpSpPr>
        <p:grpSpPr bwMode="auto">
          <a:xfrm>
            <a:off x="284163" y="3835400"/>
            <a:ext cx="1752600" cy="457200"/>
            <a:chOff x="179" y="2416"/>
            <a:chExt cx="1104" cy="288"/>
          </a:xfrm>
        </p:grpSpPr>
        <p:sp>
          <p:nvSpPr>
            <p:cNvPr id="375824" name="AutoShape 16"/>
            <p:cNvSpPr>
              <a:spLocks noChangeArrowheads="1"/>
            </p:cNvSpPr>
            <p:nvPr/>
          </p:nvSpPr>
          <p:spPr bwMode="auto">
            <a:xfrm>
              <a:off x="179" y="2416"/>
              <a:ext cx="1104" cy="288"/>
            </a:xfrm>
            <a:prstGeom prst="wedgeRectCallout">
              <a:avLst>
                <a:gd name="adj1" fmla="val 67574"/>
                <a:gd name="adj2" fmla="val 46181"/>
              </a:avLst>
            </a:prstGeom>
            <a:noFill/>
            <a:ln w="47625" cap="sq">
              <a:solidFill>
                <a:srgbClr val="29A6A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5825" name="Text Box 17"/>
            <p:cNvSpPr txBox="1">
              <a:spLocks noChangeArrowheads="1"/>
            </p:cNvSpPr>
            <p:nvPr/>
          </p:nvSpPr>
          <p:spPr bwMode="auto">
            <a:xfrm>
              <a:off x="231" y="2416"/>
              <a:ext cx="1052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200" b="1">
                  <a:solidFill>
                    <a:srgbClr val="FF0000"/>
                  </a:solidFill>
                  <a:latin typeface="Times New Roman" pitchFamily="18" charset="0"/>
                </a:rPr>
                <a:t>完全二叉树</a:t>
              </a:r>
            </a:p>
          </p:txBody>
        </p:sp>
      </p:grpSp>
      <p:grpSp>
        <p:nvGrpSpPr>
          <p:cNvPr id="375826" name="Group 18"/>
          <p:cNvGrpSpPr>
            <a:grpSpLocks/>
          </p:cNvGrpSpPr>
          <p:nvPr/>
        </p:nvGrpSpPr>
        <p:grpSpPr bwMode="auto">
          <a:xfrm>
            <a:off x="323850" y="5124450"/>
            <a:ext cx="1733550" cy="493713"/>
            <a:chOff x="204" y="3228"/>
            <a:chExt cx="1092" cy="311"/>
          </a:xfrm>
        </p:grpSpPr>
        <p:sp>
          <p:nvSpPr>
            <p:cNvPr id="375827" name="AutoShape 19"/>
            <p:cNvSpPr>
              <a:spLocks noChangeArrowheads="1"/>
            </p:cNvSpPr>
            <p:nvPr/>
          </p:nvSpPr>
          <p:spPr bwMode="auto">
            <a:xfrm>
              <a:off x="204" y="3251"/>
              <a:ext cx="986" cy="288"/>
            </a:xfrm>
            <a:prstGeom prst="wedgeRectCallout">
              <a:avLst>
                <a:gd name="adj1" fmla="val 59532"/>
                <a:gd name="adj2" fmla="val 116667"/>
              </a:avLst>
            </a:prstGeom>
            <a:noFill/>
            <a:ln w="50800" cap="sq">
              <a:solidFill>
                <a:srgbClr val="29A6A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5828" name="Text Box 20"/>
            <p:cNvSpPr txBox="1">
              <a:spLocks noChangeArrowheads="1"/>
            </p:cNvSpPr>
            <p:nvPr/>
          </p:nvSpPr>
          <p:spPr bwMode="auto">
            <a:xfrm>
              <a:off x="244" y="3228"/>
              <a:ext cx="105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序列形式</a:t>
              </a:r>
            </a:p>
          </p:txBody>
        </p:sp>
      </p:grpSp>
      <p:grpSp>
        <p:nvGrpSpPr>
          <p:cNvPr id="375835" name="Group 27"/>
          <p:cNvGrpSpPr>
            <a:grpSpLocks/>
          </p:cNvGrpSpPr>
          <p:nvPr/>
        </p:nvGrpSpPr>
        <p:grpSpPr bwMode="auto">
          <a:xfrm>
            <a:off x="819150" y="2189163"/>
            <a:ext cx="4743450" cy="2857500"/>
            <a:chOff x="516" y="1379"/>
            <a:chExt cx="2988" cy="1800"/>
          </a:xfrm>
        </p:grpSpPr>
        <p:sp>
          <p:nvSpPr>
            <p:cNvPr id="375836" name="Oval 28"/>
            <p:cNvSpPr>
              <a:spLocks noChangeArrowheads="1"/>
            </p:cNvSpPr>
            <p:nvPr/>
          </p:nvSpPr>
          <p:spPr bwMode="auto">
            <a:xfrm>
              <a:off x="2415" y="1599"/>
              <a:ext cx="288" cy="240"/>
            </a:xfrm>
            <a:prstGeom prst="ellips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37" name="Oval 29"/>
            <p:cNvSpPr>
              <a:spLocks noChangeArrowheads="1"/>
            </p:cNvSpPr>
            <p:nvPr/>
          </p:nvSpPr>
          <p:spPr bwMode="auto">
            <a:xfrm>
              <a:off x="1488" y="2441"/>
              <a:ext cx="288" cy="240"/>
            </a:xfrm>
            <a:prstGeom prst="ellips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38" name="Oval 30"/>
            <p:cNvSpPr>
              <a:spLocks noChangeArrowheads="1"/>
            </p:cNvSpPr>
            <p:nvPr/>
          </p:nvSpPr>
          <p:spPr bwMode="auto">
            <a:xfrm>
              <a:off x="2640" y="2459"/>
              <a:ext cx="288" cy="240"/>
            </a:xfrm>
            <a:prstGeom prst="ellips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39" name="Oval 31"/>
            <p:cNvSpPr>
              <a:spLocks noChangeArrowheads="1"/>
            </p:cNvSpPr>
            <p:nvPr/>
          </p:nvSpPr>
          <p:spPr bwMode="auto">
            <a:xfrm>
              <a:off x="2208" y="2441"/>
              <a:ext cx="288" cy="240"/>
            </a:xfrm>
            <a:prstGeom prst="ellips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40" name="Oval 32"/>
            <p:cNvSpPr>
              <a:spLocks noChangeArrowheads="1"/>
            </p:cNvSpPr>
            <p:nvPr/>
          </p:nvSpPr>
          <p:spPr bwMode="auto">
            <a:xfrm>
              <a:off x="3216" y="2452"/>
              <a:ext cx="288" cy="240"/>
            </a:xfrm>
            <a:prstGeom prst="ellips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41" name="Oval 33"/>
            <p:cNvSpPr>
              <a:spLocks noChangeArrowheads="1"/>
            </p:cNvSpPr>
            <p:nvPr/>
          </p:nvSpPr>
          <p:spPr bwMode="auto">
            <a:xfrm>
              <a:off x="1850" y="2046"/>
              <a:ext cx="288" cy="240"/>
            </a:xfrm>
            <a:prstGeom prst="ellips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42" name="Oval 34"/>
            <p:cNvSpPr>
              <a:spLocks noChangeArrowheads="1"/>
            </p:cNvSpPr>
            <p:nvPr/>
          </p:nvSpPr>
          <p:spPr bwMode="auto">
            <a:xfrm>
              <a:off x="2928" y="2057"/>
              <a:ext cx="288" cy="240"/>
            </a:xfrm>
            <a:prstGeom prst="ellips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43" name="Oval 35"/>
            <p:cNvSpPr>
              <a:spLocks noChangeArrowheads="1"/>
            </p:cNvSpPr>
            <p:nvPr/>
          </p:nvSpPr>
          <p:spPr bwMode="auto">
            <a:xfrm>
              <a:off x="2016" y="2921"/>
              <a:ext cx="288" cy="240"/>
            </a:xfrm>
            <a:prstGeom prst="ellips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44" name="Oval 36"/>
            <p:cNvSpPr>
              <a:spLocks noChangeArrowheads="1"/>
            </p:cNvSpPr>
            <p:nvPr/>
          </p:nvSpPr>
          <p:spPr bwMode="auto">
            <a:xfrm>
              <a:off x="1680" y="2921"/>
              <a:ext cx="288" cy="240"/>
            </a:xfrm>
            <a:prstGeom prst="ellips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45" name="Oval 37"/>
            <p:cNvSpPr>
              <a:spLocks noChangeArrowheads="1"/>
            </p:cNvSpPr>
            <p:nvPr/>
          </p:nvSpPr>
          <p:spPr bwMode="auto">
            <a:xfrm>
              <a:off x="1248" y="2921"/>
              <a:ext cx="288" cy="240"/>
            </a:xfrm>
            <a:prstGeom prst="ellips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46" name="Line 38"/>
            <p:cNvSpPr>
              <a:spLocks noChangeShapeType="1"/>
            </p:cNvSpPr>
            <p:nvPr/>
          </p:nvSpPr>
          <p:spPr bwMode="auto">
            <a:xfrm flipH="1">
              <a:off x="2112" y="1817"/>
              <a:ext cx="336" cy="288"/>
            </a:xfrm>
            <a:prstGeom prst="line">
              <a:avLst/>
            </a:prstGeom>
            <a:noFill/>
            <a:ln w="25400" cap="sq">
              <a:solidFill>
                <a:srgbClr val="4D4D4D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47" name="Line 39"/>
            <p:cNvSpPr>
              <a:spLocks noChangeShapeType="1"/>
            </p:cNvSpPr>
            <p:nvPr/>
          </p:nvSpPr>
          <p:spPr bwMode="auto">
            <a:xfrm>
              <a:off x="2666" y="1795"/>
              <a:ext cx="336" cy="288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48" name="Line 40"/>
            <p:cNvSpPr>
              <a:spLocks noChangeShapeType="1"/>
            </p:cNvSpPr>
            <p:nvPr/>
          </p:nvSpPr>
          <p:spPr bwMode="auto">
            <a:xfrm flipH="1">
              <a:off x="1717" y="2286"/>
              <a:ext cx="192" cy="192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49" name="Line 41"/>
            <p:cNvSpPr>
              <a:spLocks noChangeShapeType="1"/>
            </p:cNvSpPr>
            <p:nvPr/>
          </p:nvSpPr>
          <p:spPr bwMode="auto">
            <a:xfrm>
              <a:off x="2090" y="2264"/>
              <a:ext cx="192" cy="192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50" name="Line 42"/>
            <p:cNvSpPr>
              <a:spLocks noChangeShapeType="1"/>
            </p:cNvSpPr>
            <p:nvPr/>
          </p:nvSpPr>
          <p:spPr bwMode="auto">
            <a:xfrm flipH="1">
              <a:off x="1440" y="2681"/>
              <a:ext cx="144" cy="24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51" name="Line 43"/>
            <p:cNvSpPr>
              <a:spLocks noChangeShapeType="1"/>
            </p:cNvSpPr>
            <p:nvPr/>
          </p:nvSpPr>
          <p:spPr bwMode="auto">
            <a:xfrm>
              <a:off x="1680" y="2681"/>
              <a:ext cx="144" cy="24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52" name="Line 44"/>
            <p:cNvSpPr>
              <a:spLocks noChangeShapeType="1"/>
            </p:cNvSpPr>
            <p:nvPr/>
          </p:nvSpPr>
          <p:spPr bwMode="auto">
            <a:xfrm flipH="1">
              <a:off x="2880" y="2297"/>
              <a:ext cx="144" cy="192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53" name="Line 45"/>
            <p:cNvSpPr>
              <a:spLocks noChangeShapeType="1"/>
            </p:cNvSpPr>
            <p:nvPr/>
          </p:nvSpPr>
          <p:spPr bwMode="auto">
            <a:xfrm>
              <a:off x="3157" y="2260"/>
              <a:ext cx="144" cy="192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54" name="Line 46"/>
            <p:cNvSpPr>
              <a:spLocks noChangeShapeType="1"/>
            </p:cNvSpPr>
            <p:nvPr/>
          </p:nvSpPr>
          <p:spPr bwMode="auto">
            <a:xfrm flipH="1">
              <a:off x="2208" y="2681"/>
              <a:ext cx="96" cy="24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55" name="Rectangle 47"/>
            <p:cNvSpPr>
              <a:spLocks noChangeArrowheads="1"/>
            </p:cNvSpPr>
            <p:nvPr/>
          </p:nvSpPr>
          <p:spPr bwMode="auto">
            <a:xfrm>
              <a:off x="2411" y="1573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50</a:t>
              </a:r>
            </a:p>
          </p:txBody>
        </p:sp>
        <p:sp>
          <p:nvSpPr>
            <p:cNvPr id="375856" name="Rectangle 48"/>
            <p:cNvSpPr>
              <a:spLocks noChangeArrowheads="1"/>
            </p:cNvSpPr>
            <p:nvPr/>
          </p:nvSpPr>
          <p:spPr bwMode="auto">
            <a:xfrm>
              <a:off x="1850" y="2020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23</a:t>
              </a:r>
            </a:p>
          </p:txBody>
        </p:sp>
        <p:sp>
          <p:nvSpPr>
            <p:cNvPr id="375857" name="Rectangle 49"/>
            <p:cNvSpPr>
              <a:spLocks noChangeArrowheads="1"/>
            </p:cNvSpPr>
            <p:nvPr/>
          </p:nvSpPr>
          <p:spPr bwMode="auto">
            <a:xfrm>
              <a:off x="2917" y="2031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41</a:t>
              </a:r>
            </a:p>
          </p:txBody>
        </p:sp>
        <p:sp>
          <p:nvSpPr>
            <p:cNvPr id="375858" name="Rectangle 50"/>
            <p:cNvSpPr>
              <a:spLocks noChangeArrowheads="1"/>
            </p:cNvSpPr>
            <p:nvPr/>
          </p:nvSpPr>
          <p:spPr bwMode="auto">
            <a:xfrm>
              <a:off x="1490" y="2411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20</a:t>
              </a:r>
            </a:p>
          </p:txBody>
        </p:sp>
        <p:sp>
          <p:nvSpPr>
            <p:cNvPr id="375859" name="Rectangle 51"/>
            <p:cNvSpPr>
              <a:spLocks noChangeArrowheads="1"/>
            </p:cNvSpPr>
            <p:nvPr/>
          </p:nvSpPr>
          <p:spPr bwMode="auto">
            <a:xfrm>
              <a:off x="2197" y="2415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19</a:t>
              </a:r>
            </a:p>
          </p:txBody>
        </p:sp>
        <p:sp>
          <p:nvSpPr>
            <p:cNvPr id="375860" name="Rectangle 52"/>
            <p:cNvSpPr>
              <a:spLocks noChangeArrowheads="1"/>
            </p:cNvSpPr>
            <p:nvPr/>
          </p:nvSpPr>
          <p:spPr bwMode="auto">
            <a:xfrm>
              <a:off x="2640" y="2426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36</a:t>
              </a:r>
            </a:p>
          </p:txBody>
        </p:sp>
        <p:sp>
          <p:nvSpPr>
            <p:cNvPr id="375861" name="Rectangle 53"/>
            <p:cNvSpPr>
              <a:spLocks noChangeArrowheads="1"/>
            </p:cNvSpPr>
            <p:nvPr/>
          </p:nvSpPr>
          <p:spPr bwMode="auto">
            <a:xfrm>
              <a:off x="3255" y="2426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75862" name="Rectangle 54"/>
            <p:cNvSpPr>
              <a:spLocks noChangeArrowheads="1"/>
            </p:cNvSpPr>
            <p:nvPr/>
          </p:nvSpPr>
          <p:spPr bwMode="auto">
            <a:xfrm>
              <a:off x="1235" y="2888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375863" name="Rectangle 55"/>
            <p:cNvSpPr>
              <a:spLocks noChangeArrowheads="1"/>
            </p:cNvSpPr>
            <p:nvPr/>
          </p:nvSpPr>
          <p:spPr bwMode="auto">
            <a:xfrm>
              <a:off x="1669" y="2891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18</a:t>
              </a:r>
            </a:p>
          </p:txBody>
        </p:sp>
        <p:sp>
          <p:nvSpPr>
            <p:cNvPr id="375864" name="Text Box 56"/>
            <p:cNvSpPr txBox="1">
              <a:spLocks noChangeArrowheads="1"/>
            </p:cNvSpPr>
            <p:nvPr/>
          </p:nvSpPr>
          <p:spPr bwMode="auto">
            <a:xfrm>
              <a:off x="2005" y="288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375865" name="AutoShape 57"/>
            <p:cNvSpPr>
              <a:spLocks noChangeArrowheads="1"/>
            </p:cNvSpPr>
            <p:nvPr/>
          </p:nvSpPr>
          <p:spPr bwMode="auto">
            <a:xfrm rot="-602478">
              <a:off x="516" y="1379"/>
              <a:ext cx="595" cy="541"/>
            </a:xfrm>
            <a:prstGeom prst="irregularSeal2">
              <a:avLst/>
            </a:prstGeom>
            <a:solidFill>
              <a:srgbClr val="FF3300"/>
            </a:solidFill>
            <a:ln w="508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20483" dir="1106097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66" name="Text Box 58"/>
            <p:cNvSpPr txBox="1">
              <a:spLocks noChangeArrowheads="1"/>
            </p:cNvSpPr>
            <p:nvPr/>
          </p:nvSpPr>
          <p:spPr bwMode="auto">
            <a:xfrm rot="33964">
              <a:off x="554" y="1398"/>
              <a:ext cx="476" cy="49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4500" b="1">
                  <a:solidFill>
                    <a:srgbClr val="FFFFFF"/>
                  </a:solidFill>
                  <a:latin typeface="Times New Roman" pitchFamily="18" charset="0"/>
                  <a:ea typeface="华文新魏" pitchFamily="2" charset="-122"/>
                </a:rPr>
                <a:t>例</a:t>
              </a:r>
            </a:p>
          </p:txBody>
        </p:sp>
      </p:grpSp>
      <p:grpSp>
        <p:nvGrpSpPr>
          <p:cNvPr id="375877" name="Group 69"/>
          <p:cNvGrpSpPr>
            <a:grpSpLocks/>
          </p:cNvGrpSpPr>
          <p:nvPr/>
        </p:nvGrpSpPr>
        <p:grpSpPr bwMode="auto">
          <a:xfrm>
            <a:off x="5332413" y="2095500"/>
            <a:ext cx="3375025" cy="1522413"/>
            <a:chOff x="3359" y="1320"/>
            <a:chExt cx="2126" cy="959"/>
          </a:xfrm>
        </p:grpSpPr>
        <p:sp>
          <p:nvSpPr>
            <p:cNvPr id="375878" name="AutoShape 70"/>
            <p:cNvSpPr>
              <a:spLocks noChangeArrowheads="1"/>
            </p:cNvSpPr>
            <p:nvPr/>
          </p:nvSpPr>
          <p:spPr bwMode="auto">
            <a:xfrm rot="621834">
              <a:off x="3359" y="1320"/>
              <a:ext cx="2126" cy="959"/>
            </a:xfrm>
            <a:prstGeom prst="irregularSeal2">
              <a:avLst/>
            </a:prstGeom>
            <a:solidFill>
              <a:schemeClr val="accent2"/>
            </a:solidFill>
            <a:ln w="63500" cap="sq">
              <a:solidFill>
                <a:srgbClr val="FFFF00"/>
              </a:solidFill>
              <a:miter lim="800000"/>
              <a:headEnd/>
              <a:tailEnd/>
            </a:ln>
            <a:effectLst>
              <a:outerShdw dist="162639" dir="231958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879" name="Text Box 71"/>
            <p:cNvSpPr txBox="1">
              <a:spLocks noChangeArrowheads="1"/>
            </p:cNvSpPr>
            <p:nvPr/>
          </p:nvSpPr>
          <p:spPr bwMode="auto">
            <a:xfrm>
              <a:off x="3666" y="1563"/>
              <a:ext cx="1623" cy="46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900" b="1">
                  <a:solidFill>
                    <a:srgbClr val="FFFFFF"/>
                  </a:solidFill>
                </a:rPr>
                <a:t>    </a:t>
              </a:r>
              <a:r>
                <a:rPr lang="zh-CN" altLang="en-US" sz="1900" b="1">
                  <a:solidFill>
                    <a:srgbClr val="FFFFFF"/>
                  </a:solidFill>
                </a:rPr>
                <a:t>序列的第一个</a:t>
              </a:r>
            </a:p>
            <a:p>
              <a:pPr>
                <a:lnSpc>
                  <a:spcPct val="75000"/>
                </a:lnSpc>
              </a:pPr>
              <a:r>
                <a:rPr lang="zh-CN" altLang="en-US" sz="1900" b="1">
                  <a:solidFill>
                    <a:srgbClr val="FFFFFF"/>
                  </a:solidFill>
                </a:rPr>
                <a:t>元素或者二叉树的</a:t>
              </a:r>
            </a:p>
            <a:p>
              <a:pPr>
                <a:lnSpc>
                  <a:spcPct val="75000"/>
                </a:lnSpc>
              </a:pPr>
              <a:r>
                <a:rPr lang="zh-CN" altLang="en-US" sz="1900" b="1">
                  <a:solidFill>
                    <a:srgbClr val="FFFFFF"/>
                  </a:solidFill>
                </a:rPr>
                <a:t>根结点的值最大</a:t>
              </a:r>
            </a:p>
          </p:txBody>
        </p:sp>
        <p:grpSp>
          <p:nvGrpSpPr>
            <p:cNvPr id="375880" name="Group 72"/>
            <p:cNvGrpSpPr>
              <a:grpSpLocks/>
            </p:cNvGrpSpPr>
            <p:nvPr/>
          </p:nvGrpSpPr>
          <p:grpSpPr bwMode="auto">
            <a:xfrm>
              <a:off x="5024" y="1616"/>
              <a:ext cx="348" cy="436"/>
              <a:chOff x="4979" y="2997"/>
              <a:chExt cx="346" cy="507"/>
            </a:xfrm>
          </p:grpSpPr>
          <p:sp>
            <p:nvSpPr>
              <p:cNvPr id="375881" name="Freeform 73"/>
              <p:cNvSpPr>
                <a:spLocks/>
              </p:cNvSpPr>
              <p:nvPr/>
            </p:nvSpPr>
            <p:spPr bwMode="auto">
              <a:xfrm rot="1653698">
                <a:off x="5125" y="2997"/>
                <a:ext cx="200" cy="401"/>
              </a:xfrm>
              <a:custGeom>
                <a:avLst/>
                <a:gdLst/>
                <a:ahLst/>
                <a:cxnLst>
                  <a:cxn ang="0">
                    <a:pos x="68" y="84"/>
                  </a:cxn>
                  <a:cxn ang="0">
                    <a:pos x="274" y="52"/>
                  </a:cxn>
                  <a:cxn ang="0">
                    <a:pos x="264" y="215"/>
                  </a:cxn>
                  <a:cxn ang="0">
                    <a:pos x="242" y="280"/>
                  </a:cxn>
                  <a:cxn ang="0">
                    <a:pos x="231" y="367"/>
                  </a:cxn>
                  <a:cxn ang="0">
                    <a:pos x="209" y="432"/>
                  </a:cxn>
                  <a:cxn ang="0">
                    <a:pos x="198" y="530"/>
                  </a:cxn>
                  <a:cxn ang="0">
                    <a:pos x="68" y="530"/>
                  </a:cxn>
                  <a:cxn ang="0">
                    <a:pos x="35" y="258"/>
                  </a:cxn>
                  <a:cxn ang="0">
                    <a:pos x="68" y="84"/>
                  </a:cxn>
                </a:cxnLst>
                <a:rect l="0" t="0" r="r" b="b"/>
                <a:pathLst>
                  <a:path w="291" h="562">
                    <a:moveTo>
                      <a:pt x="68" y="84"/>
                    </a:moveTo>
                    <a:cubicBezTo>
                      <a:pt x="97" y="0"/>
                      <a:pt x="197" y="47"/>
                      <a:pt x="274" y="52"/>
                    </a:cubicBezTo>
                    <a:cubicBezTo>
                      <a:pt x="291" y="102"/>
                      <a:pt x="277" y="164"/>
                      <a:pt x="264" y="215"/>
                    </a:cubicBezTo>
                    <a:cubicBezTo>
                      <a:pt x="259" y="237"/>
                      <a:pt x="242" y="280"/>
                      <a:pt x="242" y="280"/>
                    </a:cubicBezTo>
                    <a:cubicBezTo>
                      <a:pt x="238" y="309"/>
                      <a:pt x="237" y="338"/>
                      <a:pt x="231" y="367"/>
                    </a:cubicBezTo>
                    <a:cubicBezTo>
                      <a:pt x="226" y="389"/>
                      <a:pt x="209" y="432"/>
                      <a:pt x="209" y="432"/>
                    </a:cubicBezTo>
                    <a:cubicBezTo>
                      <a:pt x="205" y="465"/>
                      <a:pt x="220" y="506"/>
                      <a:pt x="198" y="530"/>
                    </a:cubicBezTo>
                    <a:cubicBezTo>
                      <a:pt x="170" y="562"/>
                      <a:pt x="102" y="539"/>
                      <a:pt x="68" y="530"/>
                    </a:cubicBezTo>
                    <a:cubicBezTo>
                      <a:pt x="49" y="433"/>
                      <a:pt x="92" y="343"/>
                      <a:pt x="35" y="258"/>
                    </a:cubicBezTo>
                    <a:cubicBezTo>
                      <a:pt x="47" y="52"/>
                      <a:pt x="0" y="16"/>
                      <a:pt x="68" y="84"/>
                    </a:cubicBezTo>
                    <a:close/>
                  </a:path>
                </a:pathLst>
              </a:custGeom>
              <a:solidFill>
                <a:srgbClr val="FFFF00"/>
              </a:solidFill>
              <a:ln w="73025" cap="sq" cmpd="sng">
                <a:solidFill>
                  <a:srgbClr val="00FF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5882" name="Freeform 74"/>
              <p:cNvSpPr>
                <a:spLocks/>
              </p:cNvSpPr>
              <p:nvPr/>
            </p:nvSpPr>
            <p:spPr bwMode="auto">
              <a:xfrm rot="1653698">
                <a:off x="4979" y="3369"/>
                <a:ext cx="155" cy="135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30" y="130"/>
                  </a:cxn>
                  <a:cxn ang="0">
                    <a:pos x="41" y="163"/>
                  </a:cxn>
                  <a:cxn ang="0">
                    <a:pos x="106" y="184"/>
                  </a:cxn>
                  <a:cxn ang="0">
                    <a:pos x="182" y="173"/>
                  </a:cxn>
                  <a:cxn ang="0">
                    <a:pos x="193" y="141"/>
                  </a:cxn>
                  <a:cxn ang="0">
                    <a:pos x="171" y="21"/>
                  </a:cxn>
                  <a:cxn ang="0">
                    <a:pos x="84" y="0"/>
                  </a:cxn>
                </a:cxnLst>
                <a:rect l="0" t="0" r="r" b="b"/>
                <a:pathLst>
                  <a:path w="200" h="184">
                    <a:moveTo>
                      <a:pt x="84" y="0"/>
                    </a:moveTo>
                    <a:cubicBezTo>
                      <a:pt x="0" y="56"/>
                      <a:pt x="10" y="21"/>
                      <a:pt x="30" y="130"/>
                    </a:cubicBezTo>
                    <a:cubicBezTo>
                      <a:pt x="32" y="141"/>
                      <a:pt x="32" y="156"/>
                      <a:pt x="41" y="163"/>
                    </a:cubicBezTo>
                    <a:cubicBezTo>
                      <a:pt x="60" y="176"/>
                      <a:pt x="106" y="184"/>
                      <a:pt x="106" y="184"/>
                    </a:cubicBezTo>
                    <a:cubicBezTo>
                      <a:pt x="131" y="180"/>
                      <a:pt x="159" y="184"/>
                      <a:pt x="182" y="173"/>
                    </a:cubicBezTo>
                    <a:cubicBezTo>
                      <a:pt x="192" y="168"/>
                      <a:pt x="193" y="152"/>
                      <a:pt x="193" y="141"/>
                    </a:cubicBezTo>
                    <a:cubicBezTo>
                      <a:pt x="193" y="100"/>
                      <a:pt x="200" y="50"/>
                      <a:pt x="171" y="21"/>
                    </a:cubicBezTo>
                    <a:cubicBezTo>
                      <a:pt x="162" y="12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rgbClr val="FFFF00"/>
              </a:solidFill>
              <a:ln w="76200" cap="sq" cmpd="sng">
                <a:solidFill>
                  <a:srgbClr val="00FF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6564849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5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5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5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5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autoUpdateAnimBg="0"/>
      <p:bldP spid="375814" grpId="0" animBg="1"/>
      <p:bldP spid="3758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955675" y="3792538"/>
            <a:ext cx="57150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2D88"/>
                </a:solidFill>
                <a:latin typeface="Times New Roman" pitchFamily="18" charset="0"/>
                <a:ea typeface="幼圆" pitchFamily="49" charset="-122"/>
              </a:rPr>
              <a:t>1</a:t>
            </a:r>
            <a:r>
              <a:rPr lang="en-US" altLang="zh-CN" sz="2600" b="1" dirty="0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. </a:t>
            </a:r>
            <a:r>
              <a:rPr lang="zh-CN" altLang="en-US" sz="2600" b="1" dirty="0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将原始序列</a:t>
            </a:r>
            <a:r>
              <a:rPr lang="zh-CN" altLang="en-US" sz="2600" b="1" dirty="0">
                <a:solidFill>
                  <a:srgbClr val="FF3300"/>
                </a:solidFill>
              </a:rPr>
              <a:t>转换</a:t>
            </a:r>
            <a:r>
              <a:rPr lang="zh-CN" altLang="en-US" sz="2600" b="1" dirty="0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为第一个堆。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968375" y="4248150"/>
            <a:ext cx="7924800" cy="806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600" b="1" dirty="0">
                <a:solidFill>
                  <a:srgbClr val="002D88"/>
                </a:solidFill>
                <a:latin typeface="Times New Roman" pitchFamily="18" charset="0"/>
                <a:ea typeface="幼圆" pitchFamily="49" charset="-122"/>
              </a:rPr>
              <a:t>2</a:t>
            </a:r>
            <a:r>
              <a:rPr lang="en-US" altLang="zh-CN" sz="2600" b="1" dirty="0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. </a:t>
            </a:r>
            <a:r>
              <a:rPr lang="zh-CN" altLang="en-US" sz="2600" b="1" dirty="0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将堆的第一个元素与堆的最后那个元素交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   换位置。</a:t>
            </a:r>
            <a:r>
              <a:rPr lang="en-US" altLang="zh-CN" sz="2600" b="1" dirty="0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600" b="1" dirty="0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即</a:t>
            </a:r>
            <a:r>
              <a:rPr lang="zh-CN" altLang="en-US" sz="2600" b="1" dirty="0">
                <a:solidFill>
                  <a:srgbClr val="002D88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600" b="1" dirty="0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去掉</a:t>
            </a:r>
            <a:r>
              <a:rPr lang="zh-CN" altLang="en-US" sz="2600" b="1" dirty="0">
                <a:solidFill>
                  <a:srgbClr val="002D88"/>
                </a:solidFill>
                <a:latin typeface="Times New Roman"/>
                <a:ea typeface="幼圆" pitchFamily="49" charset="-122"/>
              </a:rPr>
              <a:t>”</a:t>
            </a:r>
            <a:r>
              <a:rPr lang="zh-CN" altLang="en-US" sz="2600" b="1" dirty="0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最大值元素）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968375" y="5013325"/>
            <a:ext cx="7924800" cy="806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600" b="1" dirty="0">
                <a:solidFill>
                  <a:srgbClr val="002D88"/>
                </a:solidFill>
                <a:latin typeface="Times New Roman" pitchFamily="18" charset="0"/>
                <a:ea typeface="幼圆" pitchFamily="49" charset="-122"/>
              </a:rPr>
              <a:t>3</a:t>
            </a:r>
            <a:r>
              <a:rPr lang="en-US" altLang="zh-CN" sz="2600" b="1" dirty="0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. </a:t>
            </a:r>
            <a:r>
              <a:rPr lang="zh-CN" altLang="en-US" sz="2600" b="1" dirty="0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将</a:t>
            </a:r>
            <a:r>
              <a:rPr lang="zh-CN" altLang="en-US" sz="2600" b="1" dirty="0">
                <a:solidFill>
                  <a:srgbClr val="002D88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600" b="1" dirty="0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去掉</a:t>
            </a:r>
            <a:r>
              <a:rPr lang="zh-CN" altLang="en-US" sz="2600" b="1" dirty="0">
                <a:solidFill>
                  <a:srgbClr val="002D88"/>
                </a:solidFill>
                <a:latin typeface="Times New Roman"/>
                <a:ea typeface="幼圆" pitchFamily="49" charset="-122"/>
              </a:rPr>
              <a:t>”</a:t>
            </a:r>
            <a:r>
              <a:rPr lang="zh-CN" altLang="en-US" sz="2600" b="1" dirty="0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最大值元素后剩下的元素组成的子序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   列重新</a:t>
            </a:r>
            <a:r>
              <a:rPr lang="zh-CN" altLang="en-US" sz="2600" b="1" dirty="0">
                <a:solidFill>
                  <a:srgbClr val="FF3300"/>
                </a:solidFill>
              </a:rPr>
              <a:t>转换</a:t>
            </a:r>
            <a:r>
              <a:rPr lang="zh-CN" altLang="en-US" sz="2600" b="1" dirty="0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一个新的堆。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957263" y="5773738"/>
            <a:ext cx="6494462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600" b="1">
                <a:solidFill>
                  <a:srgbClr val="002D88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600" b="1">
                <a:solidFill>
                  <a:srgbClr val="002D88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600" b="1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重复上述过程的第</a:t>
            </a:r>
            <a:r>
              <a:rPr lang="en-US" altLang="zh-CN" sz="2600" b="1">
                <a:solidFill>
                  <a:srgbClr val="002D88"/>
                </a:solidFill>
                <a:latin typeface="Times New Roman" pitchFamily="18" charset="0"/>
                <a:ea typeface="幼圆" pitchFamily="49" charset="-122"/>
              </a:rPr>
              <a:t>2</a:t>
            </a:r>
            <a:r>
              <a:rPr lang="zh-CN" altLang="en-US" sz="2600" b="1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至第</a:t>
            </a:r>
            <a:r>
              <a:rPr lang="en-US" altLang="zh-CN" sz="2600" b="1">
                <a:solidFill>
                  <a:srgbClr val="002D88"/>
                </a:solidFill>
                <a:latin typeface="Times New Roman" pitchFamily="18" charset="0"/>
                <a:ea typeface="幼圆" pitchFamily="49" charset="-122"/>
              </a:rPr>
              <a:t>3</a:t>
            </a:r>
            <a:r>
              <a:rPr lang="zh-CN" altLang="en-US" sz="2600" b="1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步</a:t>
            </a:r>
            <a:r>
              <a:rPr lang="en-US" altLang="zh-CN" sz="2600" b="1">
                <a:solidFill>
                  <a:srgbClr val="002D88"/>
                </a:solidFill>
                <a:latin typeface="Times New Roman" pitchFamily="18" charset="0"/>
                <a:ea typeface="幼圆" pitchFamily="49" charset="-122"/>
              </a:rPr>
              <a:t>n</a:t>
            </a:r>
            <a:r>
              <a:rPr lang="en-US" altLang="zh-CN" sz="2600" b="1">
                <a:solidFill>
                  <a:srgbClr val="002D88"/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</a:t>
            </a:r>
            <a:r>
              <a:rPr lang="en-US" altLang="zh-CN" sz="2600" b="1">
                <a:solidFill>
                  <a:srgbClr val="002D88"/>
                </a:solidFill>
                <a:latin typeface="Times New Roman" pitchFamily="18" charset="0"/>
                <a:ea typeface="幼圆" pitchFamily="49" charset="-122"/>
              </a:rPr>
              <a:t>1</a:t>
            </a:r>
            <a:r>
              <a:rPr lang="zh-CN" altLang="en-US" sz="2600" b="1">
                <a:solidFill>
                  <a:srgbClr val="002D88"/>
                </a:solidFill>
                <a:latin typeface="幼圆" pitchFamily="49" charset="-122"/>
                <a:ea typeface="幼圆" pitchFamily="49" charset="-122"/>
              </a:rPr>
              <a:t>次。</a:t>
            </a:r>
          </a:p>
        </p:txBody>
      </p:sp>
      <p:sp>
        <p:nvSpPr>
          <p:cNvPr id="253958" name="Oval 6"/>
          <p:cNvSpPr>
            <a:spLocks noChangeArrowheads="1"/>
          </p:cNvSpPr>
          <p:nvPr/>
        </p:nvSpPr>
        <p:spPr bwMode="auto">
          <a:xfrm>
            <a:off x="915988" y="3865563"/>
            <a:ext cx="415925" cy="381000"/>
          </a:xfrm>
          <a:prstGeom prst="ellipse">
            <a:avLst/>
          </a:prstGeom>
          <a:noFill/>
          <a:ln w="444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9" name="Oval 7"/>
          <p:cNvSpPr>
            <a:spLocks noChangeArrowheads="1"/>
          </p:cNvSpPr>
          <p:nvPr/>
        </p:nvSpPr>
        <p:spPr bwMode="auto">
          <a:xfrm>
            <a:off x="915988" y="5048250"/>
            <a:ext cx="415925" cy="381000"/>
          </a:xfrm>
          <a:prstGeom prst="ellipse">
            <a:avLst/>
          </a:prstGeom>
          <a:noFill/>
          <a:ln w="444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4004" name="Group 52"/>
          <p:cNvGrpSpPr>
            <a:grpSpLocks/>
          </p:cNvGrpSpPr>
          <p:nvPr/>
        </p:nvGrpSpPr>
        <p:grpSpPr bwMode="auto">
          <a:xfrm>
            <a:off x="369888" y="295275"/>
            <a:ext cx="3810000" cy="541338"/>
            <a:chOff x="233" y="186"/>
            <a:chExt cx="2400" cy="341"/>
          </a:xfrm>
        </p:grpSpPr>
        <p:sp>
          <p:nvSpPr>
            <p:cNvPr id="253981" name="Rectangle 29"/>
            <p:cNvSpPr>
              <a:spLocks noChangeArrowheads="1"/>
            </p:cNvSpPr>
            <p:nvPr/>
          </p:nvSpPr>
          <p:spPr bwMode="auto">
            <a:xfrm>
              <a:off x="244" y="195"/>
              <a:ext cx="2182" cy="332"/>
            </a:xfrm>
            <a:prstGeom prst="rect">
              <a:avLst/>
            </a:prstGeom>
            <a:solidFill>
              <a:srgbClr val="FFFFB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en-US" sz="2000" b="1">
                <a:solidFill>
                  <a:schemeClr val="bg1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endParaRPr>
            </a:p>
          </p:txBody>
        </p:sp>
        <p:sp>
          <p:nvSpPr>
            <p:cNvPr id="253983" name="Text Box 31"/>
            <p:cNvSpPr txBox="1">
              <a:spLocks noChangeArrowheads="1"/>
            </p:cNvSpPr>
            <p:nvPr/>
          </p:nvSpPr>
          <p:spPr bwMode="auto">
            <a:xfrm>
              <a:off x="233" y="186"/>
              <a:ext cx="2400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2B8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700" b="1">
                  <a:solidFill>
                    <a:srgbClr val="002B80"/>
                  </a:solidFill>
                </a:rPr>
                <a:t>二</a:t>
              </a:r>
              <a:r>
                <a:rPr lang="en-US" altLang="zh-CN" sz="2700" b="1">
                  <a:solidFill>
                    <a:srgbClr val="002B80"/>
                  </a:solidFill>
                </a:rPr>
                <a:t>.</a:t>
              </a:r>
              <a:r>
                <a:rPr lang="zh-CN" altLang="en-US" sz="2700" b="1">
                  <a:solidFill>
                    <a:srgbClr val="002B80"/>
                  </a:solidFill>
                </a:rPr>
                <a:t>排序的核心思想</a:t>
              </a:r>
            </a:p>
          </p:txBody>
        </p:sp>
      </p:grpSp>
      <p:grpSp>
        <p:nvGrpSpPr>
          <p:cNvPr id="254005" name="Group 53"/>
          <p:cNvGrpSpPr>
            <a:grpSpLocks/>
          </p:cNvGrpSpPr>
          <p:nvPr/>
        </p:nvGrpSpPr>
        <p:grpSpPr bwMode="auto">
          <a:xfrm>
            <a:off x="479425" y="3127375"/>
            <a:ext cx="2674938" cy="517525"/>
            <a:chOff x="302" y="2016"/>
            <a:chExt cx="1685" cy="326"/>
          </a:xfrm>
        </p:grpSpPr>
        <p:sp>
          <p:nvSpPr>
            <p:cNvPr id="253993" name="Rectangle 41"/>
            <p:cNvSpPr>
              <a:spLocks noChangeArrowheads="1"/>
            </p:cNvSpPr>
            <p:nvPr/>
          </p:nvSpPr>
          <p:spPr bwMode="auto">
            <a:xfrm>
              <a:off x="325" y="2016"/>
              <a:ext cx="1557" cy="325"/>
            </a:xfrm>
            <a:prstGeom prst="rect">
              <a:avLst/>
            </a:prstGeom>
            <a:solidFill>
              <a:srgbClr val="FFFFB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en-US" sz="2000" b="1">
                <a:solidFill>
                  <a:srgbClr val="002D88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endParaRPr>
            </a:p>
          </p:txBody>
        </p:sp>
        <p:sp>
          <p:nvSpPr>
            <p:cNvPr id="253994" name="Text Box 42"/>
            <p:cNvSpPr txBox="1">
              <a:spLocks noChangeArrowheads="1"/>
            </p:cNvSpPr>
            <p:nvPr/>
          </p:nvSpPr>
          <p:spPr bwMode="auto">
            <a:xfrm>
              <a:off x="302" y="2025"/>
              <a:ext cx="1685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2D88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700" b="1">
                  <a:solidFill>
                    <a:srgbClr val="002D88"/>
                  </a:solidFill>
                </a:rPr>
                <a:t>三</a:t>
              </a:r>
              <a:r>
                <a:rPr lang="en-US" altLang="zh-CN" sz="2700" b="1">
                  <a:solidFill>
                    <a:srgbClr val="002D88"/>
                  </a:solidFill>
                </a:rPr>
                <a:t>.</a:t>
              </a:r>
              <a:r>
                <a:rPr lang="zh-CN" altLang="en-US" sz="2700" b="1">
                  <a:solidFill>
                    <a:srgbClr val="002D88"/>
                  </a:solidFill>
                </a:rPr>
                <a:t>排序步骤</a:t>
              </a:r>
            </a:p>
          </p:txBody>
        </p:sp>
      </p:grpSp>
      <p:grpSp>
        <p:nvGrpSpPr>
          <p:cNvPr id="253998" name="Group 46"/>
          <p:cNvGrpSpPr>
            <a:grpSpLocks/>
          </p:cNvGrpSpPr>
          <p:nvPr/>
        </p:nvGrpSpPr>
        <p:grpSpPr bwMode="auto">
          <a:xfrm>
            <a:off x="6227763" y="3081338"/>
            <a:ext cx="2276475" cy="503237"/>
            <a:chOff x="3969" y="2069"/>
            <a:chExt cx="1434" cy="317"/>
          </a:xfrm>
        </p:grpSpPr>
        <p:sp>
          <p:nvSpPr>
            <p:cNvPr id="253996" name="Text Box 44"/>
            <p:cNvSpPr txBox="1">
              <a:spLocks noChangeArrowheads="1"/>
            </p:cNvSpPr>
            <p:nvPr/>
          </p:nvSpPr>
          <p:spPr bwMode="auto">
            <a:xfrm>
              <a:off x="4042" y="2069"/>
              <a:ext cx="1361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建初始堆</a:t>
              </a:r>
            </a:p>
          </p:txBody>
        </p:sp>
        <p:sp>
          <p:nvSpPr>
            <p:cNvPr id="253997" name="AutoShape 45"/>
            <p:cNvSpPr>
              <a:spLocks noChangeArrowheads="1"/>
            </p:cNvSpPr>
            <p:nvPr/>
          </p:nvSpPr>
          <p:spPr bwMode="auto">
            <a:xfrm>
              <a:off x="3969" y="2069"/>
              <a:ext cx="1270" cy="317"/>
            </a:xfrm>
            <a:prstGeom prst="wedgeRoundRectCallout">
              <a:avLst>
                <a:gd name="adj1" fmla="val -57875"/>
                <a:gd name="adj2" fmla="val 104259"/>
                <a:gd name="adj3" fmla="val 16667"/>
              </a:avLst>
            </a:prstGeom>
            <a:noFill/>
            <a:ln w="60325" cap="sq">
              <a:solidFill>
                <a:srgbClr val="99CCFF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zh-CN"/>
            </a:p>
          </p:txBody>
        </p:sp>
      </p:grpSp>
      <p:grpSp>
        <p:nvGrpSpPr>
          <p:cNvPr id="254003" name="Group 51"/>
          <p:cNvGrpSpPr>
            <a:grpSpLocks/>
          </p:cNvGrpSpPr>
          <p:nvPr/>
        </p:nvGrpSpPr>
        <p:grpSpPr bwMode="auto">
          <a:xfrm>
            <a:off x="428625" y="4737100"/>
            <a:ext cx="1406525" cy="1074738"/>
            <a:chOff x="180" y="3101"/>
            <a:chExt cx="886" cy="677"/>
          </a:xfrm>
        </p:grpSpPr>
        <p:sp>
          <p:nvSpPr>
            <p:cNvPr id="254001" name="Arc 49"/>
            <p:cNvSpPr>
              <a:spLocks/>
            </p:cNvSpPr>
            <p:nvPr/>
          </p:nvSpPr>
          <p:spPr bwMode="auto">
            <a:xfrm rot="13421585">
              <a:off x="180" y="3101"/>
              <a:ext cx="641" cy="6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9375" cap="sq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002" name="Arc 50"/>
            <p:cNvSpPr>
              <a:spLocks/>
            </p:cNvSpPr>
            <p:nvPr/>
          </p:nvSpPr>
          <p:spPr bwMode="auto">
            <a:xfrm rot="24449341">
              <a:off x="415" y="3128"/>
              <a:ext cx="641" cy="6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9375" cap="sq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4006" name="Group 54"/>
          <p:cNvGrpSpPr>
            <a:grpSpLocks/>
          </p:cNvGrpSpPr>
          <p:nvPr/>
        </p:nvGrpSpPr>
        <p:grpSpPr bwMode="auto">
          <a:xfrm>
            <a:off x="1071563" y="1028700"/>
            <a:ext cx="7483475" cy="1752600"/>
            <a:chOff x="518" y="648"/>
            <a:chExt cx="4714" cy="1104"/>
          </a:xfrm>
        </p:grpSpPr>
        <p:sp>
          <p:nvSpPr>
            <p:cNvPr id="254007" name="Rectangle 55"/>
            <p:cNvSpPr>
              <a:spLocks noChangeArrowheads="1"/>
            </p:cNvSpPr>
            <p:nvPr/>
          </p:nvSpPr>
          <p:spPr bwMode="auto">
            <a:xfrm>
              <a:off x="518" y="648"/>
              <a:ext cx="4585" cy="1104"/>
            </a:xfrm>
            <a:prstGeom prst="rect">
              <a:avLst/>
            </a:prstGeom>
            <a:noFill/>
            <a:ln w="98425" cap="sq">
              <a:solidFill>
                <a:srgbClr val="00CCFF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008" name="Text Box 56"/>
            <p:cNvSpPr txBox="1">
              <a:spLocks noChangeArrowheads="1"/>
            </p:cNvSpPr>
            <p:nvPr/>
          </p:nvSpPr>
          <p:spPr bwMode="auto">
            <a:xfrm>
              <a:off x="698" y="786"/>
              <a:ext cx="4534" cy="8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</a:t>
              </a:r>
              <a:r>
                <a:rPr lang="zh-CN" altLang="en-US" sz="26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600" b="1" dirty="0" err="1">
                  <a:solidFill>
                    <a:schemeClr val="accent2"/>
                  </a:solidFill>
                  <a:latin typeface="Times New Roman" pitchFamily="18" charset="0"/>
                  <a:ea typeface="幼圆" pitchFamily="49" charset="-122"/>
                </a:rPr>
                <a:t>i</a:t>
              </a:r>
              <a:r>
                <a:rPr lang="zh-CN" altLang="en-US" sz="26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趟排序将序列的</a:t>
              </a:r>
              <a:r>
                <a:rPr lang="zh-CN" altLang="en-US" sz="26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前</a:t>
              </a:r>
              <a:r>
                <a:rPr lang="en-US" altLang="zh-CN" sz="2600" b="1" dirty="0">
                  <a:solidFill>
                    <a:schemeClr val="accent2"/>
                  </a:solidFill>
                  <a:latin typeface="Times New Roman" pitchFamily="18" charset="0"/>
                  <a:ea typeface="幼圆" pitchFamily="49" charset="-122"/>
                </a:rPr>
                <a:t>n-i+1</a:t>
              </a:r>
              <a:r>
                <a:rPr lang="zh-CN" altLang="en-US" sz="26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个</a:t>
              </a:r>
              <a:r>
                <a:rPr lang="zh-CN" altLang="en-US" sz="26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元素组成的</a:t>
              </a:r>
            </a:p>
            <a:p>
              <a:r>
                <a:rPr lang="zh-CN" altLang="en-US" sz="26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子序列     为一个</a:t>
              </a:r>
              <a:r>
                <a:rPr lang="zh-CN" altLang="en-US" sz="2600" b="1" dirty="0">
                  <a:solidFill>
                    <a:srgbClr val="FF3300"/>
                  </a:solidFill>
                </a:rPr>
                <a:t>堆</a:t>
              </a:r>
              <a:r>
                <a:rPr lang="zh-CN" altLang="en-US" sz="26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，然后将堆的第一</a:t>
              </a:r>
            </a:p>
            <a:p>
              <a:r>
                <a:rPr lang="zh-CN" altLang="en-US" sz="26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个元素与堆的最后那个元素交换位置。</a:t>
              </a:r>
            </a:p>
          </p:txBody>
        </p:sp>
        <p:sp>
          <p:nvSpPr>
            <p:cNvPr id="254009" name="Rectangle 57"/>
            <p:cNvSpPr>
              <a:spLocks noChangeArrowheads="1"/>
            </p:cNvSpPr>
            <p:nvPr/>
          </p:nvSpPr>
          <p:spPr bwMode="auto">
            <a:xfrm>
              <a:off x="1352" y="1015"/>
              <a:ext cx="823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rgbClr val="FF3300"/>
                  </a:solidFill>
                </a:rPr>
                <a:t>转换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50809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25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autoUpdateAnimBg="0"/>
      <p:bldP spid="253955" grpId="0" autoUpdateAnimBg="0"/>
      <p:bldP spid="253956" grpId="0" autoUpdateAnimBg="0"/>
      <p:bldP spid="253957" grpId="0" autoUpdateAnimBg="0"/>
      <p:bldP spid="253958" grpId="0" animBg="1"/>
      <p:bldP spid="2539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439738" y="381000"/>
            <a:ext cx="3598862" cy="2532063"/>
            <a:chOff x="277" y="325"/>
            <a:chExt cx="2267" cy="1595"/>
          </a:xfrm>
        </p:grpSpPr>
        <p:sp>
          <p:nvSpPr>
            <p:cNvPr id="273411" name="Oval 3"/>
            <p:cNvSpPr>
              <a:spLocks noChangeArrowheads="1"/>
            </p:cNvSpPr>
            <p:nvPr/>
          </p:nvSpPr>
          <p:spPr bwMode="auto">
            <a:xfrm>
              <a:off x="1440" y="351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12" name="Oval 4"/>
            <p:cNvSpPr>
              <a:spLocks noChangeArrowheads="1"/>
            </p:cNvSpPr>
            <p:nvPr/>
          </p:nvSpPr>
          <p:spPr bwMode="auto">
            <a:xfrm>
              <a:off x="528" y="1178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13" name="Oval 5"/>
            <p:cNvSpPr>
              <a:spLocks noChangeArrowheads="1"/>
            </p:cNvSpPr>
            <p:nvPr/>
          </p:nvSpPr>
          <p:spPr bwMode="auto">
            <a:xfrm>
              <a:off x="1680" y="1178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14" name="Oval 6"/>
            <p:cNvSpPr>
              <a:spLocks noChangeArrowheads="1"/>
            </p:cNvSpPr>
            <p:nvPr/>
          </p:nvSpPr>
          <p:spPr bwMode="auto">
            <a:xfrm>
              <a:off x="1248" y="1178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15" name="Oval 7"/>
            <p:cNvSpPr>
              <a:spLocks noChangeArrowheads="1"/>
            </p:cNvSpPr>
            <p:nvPr/>
          </p:nvSpPr>
          <p:spPr bwMode="auto">
            <a:xfrm>
              <a:off x="2256" y="1178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16" name="Oval 8"/>
            <p:cNvSpPr>
              <a:spLocks noChangeArrowheads="1"/>
            </p:cNvSpPr>
            <p:nvPr/>
          </p:nvSpPr>
          <p:spPr bwMode="auto">
            <a:xfrm>
              <a:off x="912" y="794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17" name="Oval 9"/>
            <p:cNvSpPr>
              <a:spLocks noChangeArrowheads="1"/>
            </p:cNvSpPr>
            <p:nvPr/>
          </p:nvSpPr>
          <p:spPr bwMode="auto">
            <a:xfrm>
              <a:off x="1968" y="794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18" name="Oval 10"/>
            <p:cNvSpPr>
              <a:spLocks noChangeArrowheads="1"/>
            </p:cNvSpPr>
            <p:nvPr/>
          </p:nvSpPr>
          <p:spPr bwMode="auto">
            <a:xfrm>
              <a:off x="1056" y="1658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19" name="Oval 11"/>
            <p:cNvSpPr>
              <a:spLocks noChangeArrowheads="1"/>
            </p:cNvSpPr>
            <p:nvPr/>
          </p:nvSpPr>
          <p:spPr bwMode="auto">
            <a:xfrm>
              <a:off x="720" y="1658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20" name="Oval 12"/>
            <p:cNvSpPr>
              <a:spLocks noChangeArrowheads="1"/>
            </p:cNvSpPr>
            <p:nvPr/>
          </p:nvSpPr>
          <p:spPr bwMode="auto">
            <a:xfrm>
              <a:off x="288" y="1658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21" name="Line 13"/>
            <p:cNvSpPr>
              <a:spLocks noChangeShapeType="1"/>
            </p:cNvSpPr>
            <p:nvPr/>
          </p:nvSpPr>
          <p:spPr bwMode="auto">
            <a:xfrm flipH="1">
              <a:off x="1152" y="554"/>
              <a:ext cx="336" cy="288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22" name="Line 14"/>
            <p:cNvSpPr>
              <a:spLocks noChangeShapeType="1"/>
            </p:cNvSpPr>
            <p:nvPr/>
          </p:nvSpPr>
          <p:spPr bwMode="auto">
            <a:xfrm>
              <a:off x="1717" y="543"/>
              <a:ext cx="288" cy="288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23" name="Line 15"/>
            <p:cNvSpPr>
              <a:spLocks noChangeShapeType="1"/>
            </p:cNvSpPr>
            <p:nvPr/>
          </p:nvSpPr>
          <p:spPr bwMode="auto">
            <a:xfrm flipH="1">
              <a:off x="768" y="1034"/>
              <a:ext cx="192" cy="19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24" name="Line 16"/>
            <p:cNvSpPr>
              <a:spLocks noChangeShapeType="1"/>
            </p:cNvSpPr>
            <p:nvPr/>
          </p:nvSpPr>
          <p:spPr bwMode="auto">
            <a:xfrm>
              <a:off x="1163" y="997"/>
              <a:ext cx="144" cy="19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25" name="Line 17"/>
            <p:cNvSpPr>
              <a:spLocks noChangeShapeType="1"/>
            </p:cNvSpPr>
            <p:nvPr/>
          </p:nvSpPr>
          <p:spPr bwMode="auto">
            <a:xfrm flipH="1">
              <a:off x="480" y="1418"/>
              <a:ext cx="144" cy="24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26" name="Line 18"/>
            <p:cNvSpPr>
              <a:spLocks noChangeShapeType="1"/>
            </p:cNvSpPr>
            <p:nvPr/>
          </p:nvSpPr>
          <p:spPr bwMode="auto">
            <a:xfrm>
              <a:off x="720" y="1418"/>
              <a:ext cx="144" cy="24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27" name="Line 19"/>
            <p:cNvSpPr>
              <a:spLocks noChangeShapeType="1"/>
            </p:cNvSpPr>
            <p:nvPr/>
          </p:nvSpPr>
          <p:spPr bwMode="auto">
            <a:xfrm flipH="1">
              <a:off x="1920" y="1034"/>
              <a:ext cx="144" cy="19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28" name="Line 20"/>
            <p:cNvSpPr>
              <a:spLocks noChangeShapeType="1"/>
            </p:cNvSpPr>
            <p:nvPr/>
          </p:nvSpPr>
          <p:spPr bwMode="auto">
            <a:xfrm>
              <a:off x="2197" y="1012"/>
              <a:ext cx="144" cy="19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29" name="Line 21"/>
            <p:cNvSpPr>
              <a:spLocks noChangeShapeType="1"/>
            </p:cNvSpPr>
            <p:nvPr/>
          </p:nvSpPr>
          <p:spPr bwMode="auto">
            <a:xfrm flipH="1">
              <a:off x="1248" y="1418"/>
              <a:ext cx="96" cy="240"/>
            </a:xfrm>
            <a:prstGeom prst="line">
              <a:avLst/>
            </a:prstGeom>
            <a:noFill/>
            <a:ln w="2222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30" name="Text Box 22"/>
            <p:cNvSpPr txBox="1">
              <a:spLocks noChangeArrowheads="1"/>
            </p:cNvSpPr>
            <p:nvPr/>
          </p:nvSpPr>
          <p:spPr bwMode="auto">
            <a:xfrm>
              <a:off x="1045" y="1632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73431" name="Rectangle 23"/>
            <p:cNvSpPr>
              <a:spLocks noChangeArrowheads="1"/>
            </p:cNvSpPr>
            <p:nvPr/>
          </p:nvSpPr>
          <p:spPr bwMode="auto">
            <a:xfrm>
              <a:off x="1435" y="325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50</a:t>
              </a:r>
            </a:p>
          </p:txBody>
        </p:sp>
        <p:sp>
          <p:nvSpPr>
            <p:cNvPr id="273432" name="Rectangle 24"/>
            <p:cNvSpPr>
              <a:spLocks noChangeArrowheads="1"/>
            </p:cNvSpPr>
            <p:nvPr/>
          </p:nvSpPr>
          <p:spPr bwMode="auto">
            <a:xfrm>
              <a:off x="903" y="757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23</a:t>
              </a:r>
            </a:p>
          </p:txBody>
        </p:sp>
        <p:sp>
          <p:nvSpPr>
            <p:cNvPr id="273433" name="Rectangle 25"/>
            <p:cNvSpPr>
              <a:spLocks noChangeArrowheads="1"/>
            </p:cNvSpPr>
            <p:nvPr/>
          </p:nvSpPr>
          <p:spPr bwMode="auto">
            <a:xfrm>
              <a:off x="1968" y="768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41</a:t>
              </a:r>
            </a:p>
          </p:txBody>
        </p:sp>
        <p:sp>
          <p:nvSpPr>
            <p:cNvPr id="273434" name="Rectangle 26"/>
            <p:cNvSpPr>
              <a:spLocks noChangeArrowheads="1"/>
            </p:cNvSpPr>
            <p:nvPr/>
          </p:nvSpPr>
          <p:spPr bwMode="auto">
            <a:xfrm>
              <a:off x="519" y="1156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20</a:t>
              </a:r>
            </a:p>
          </p:txBody>
        </p:sp>
        <p:sp>
          <p:nvSpPr>
            <p:cNvPr id="273435" name="Rectangle 27"/>
            <p:cNvSpPr>
              <a:spLocks noChangeArrowheads="1"/>
            </p:cNvSpPr>
            <p:nvPr/>
          </p:nvSpPr>
          <p:spPr bwMode="auto">
            <a:xfrm>
              <a:off x="1237" y="1156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19</a:t>
              </a:r>
            </a:p>
          </p:txBody>
        </p:sp>
        <p:sp>
          <p:nvSpPr>
            <p:cNvPr id="273436" name="Rectangle 28"/>
            <p:cNvSpPr>
              <a:spLocks noChangeArrowheads="1"/>
            </p:cNvSpPr>
            <p:nvPr/>
          </p:nvSpPr>
          <p:spPr bwMode="auto">
            <a:xfrm>
              <a:off x="1671" y="1156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36</a:t>
              </a:r>
            </a:p>
          </p:txBody>
        </p:sp>
        <p:sp>
          <p:nvSpPr>
            <p:cNvPr id="273437" name="Rectangle 29"/>
            <p:cNvSpPr>
              <a:spLocks noChangeArrowheads="1"/>
            </p:cNvSpPr>
            <p:nvPr/>
          </p:nvSpPr>
          <p:spPr bwMode="auto">
            <a:xfrm>
              <a:off x="2286" y="1145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73438" name="Rectangle 30"/>
            <p:cNvSpPr>
              <a:spLocks noChangeArrowheads="1"/>
            </p:cNvSpPr>
            <p:nvPr/>
          </p:nvSpPr>
          <p:spPr bwMode="auto">
            <a:xfrm>
              <a:off x="277" y="1625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273439" name="Rectangle 31"/>
            <p:cNvSpPr>
              <a:spLocks noChangeArrowheads="1"/>
            </p:cNvSpPr>
            <p:nvPr/>
          </p:nvSpPr>
          <p:spPr bwMode="auto">
            <a:xfrm>
              <a:off x="698" y="1632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18</a:t>
              </a:r>
            </a:p>
          </p:txBody>
        </p:sp>
      </p:grpSp>
      <p:sp>
        <p:nvSpPr>
          <p:cNvPr id="273440" name="Text Box 32"/>
          <p:cNvSpPr txBox="1">
            <a:spLocks noChangeArrowheads="1"/>
          </p:cNvSpPr>
          <p:nvPr/>
        </p:nvSpPr>
        <p:spPr bwMode="auto">
          <a:xfrm>
            <a:off x="304800" y="3109913"/>
            <a:ext cx="4724400" cy="10302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</a:t>
            </a:r>
            <a:r>
              <a:rPr lang="en-US" sz="28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 …</a:t>
            </a:r>
            <a:endParaRPr lang="en-US" altLang="zh-CN" sz="2800" b="1">
              <a:solidFill>
                <a:srgbClr val="000099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40000"/>
              </a:spcBef>
            </a:pPr>
            <a:r>
              <a:rPr lang="en-US" altLang="zh-CN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50</a:t>
            </a:r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23  41  20  19  36  4  12  18  10</a:t>
            </a:r>
          </a:p>
        </p:txBody>
      </p:sp>
      <p:sp>
        <p:nvSpPr>
          <p:cNvPr id="273441" name="Text Box 33"/>
          <p:cNvSpPr txBox="1">
            <a:spLocks noChangeArrowheads="1"/>
          </p:cNvSpPr>
          <p:nvPr/>
        </p:nvSpPr>
        <p:spPr bwMode="auto">
          <a:xfrm>
            <a:off x="304800" y="3962400"/>
            <a:ext cx="4953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10  23  41  20  19  36  4  12  18  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50</a:t>
            </a:r>
          </a:p>
        </p:txBody>
      </p:sp>
      <p:grpSp>
        <p:nvGrpSpPr>
          <p:cNvPr id="273521" name="Group 113"/>
          <p:cNvGrpSpPr>
            <a:grpSpLocks/>
          </p:cNvGrpSpPr>
          <p:nvPr/>
        </p:nvGrpSpPr>
        <p:grpSpPr bwMode="auto">
          <a:xfrm>
            <a:off x="5029200" y="3640138"/>
            <a:ext cx="1752600" cy="444500"/>
            <a:chOff x="3072" y="2293"/>
            <a:chExt cx="1104" cy="280"/>
          </a:xfrm>
        </p:grpSpPr>
        <p:sp>
          <p:nvSpPr>
            <p:cNvPr id="273443" name="AutoShape 35"/>
            <p:cNvSpPr>
              <a:spLocks noChangeArrowheads="1"/>
            </p:cNvSpPr>
            <p:nvPr/>
          </p:nvSpPr>
          <p:spPr bwMode="auto">
            <a:xfrm>
              <a:off x="3072" y="2304"/>
              <a:ext cx="1104" cy="269"/>
            </a:xfrm>
            <a:prstGeom prst="wedgeEllipseCallout">
              <a:avLst>
                <a:gd name="adj1" fmla="val -57245"/>
                <a:gd name="adj2" fmla="val 70444"/>
              </a:avLst>
            </a:prstGeom>
            <a:noFill/>
            <a:ln w="57150" cap="sq">
              <a:solidFill>
                <a:srgbClr val="2CB3B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3444" name="Text Box 36"/>
            <p:cNvSpPr txBox="1">
              <a:spLocks noChangeArrowheads="1"/>
            </p:cNvSpPr>
            <p:nvPr/>
          </p:nvSpPr>
          <p:spPr bwMode="auto">
            <a:xfrm>
              <a:off x="3120" y="2293"/>
              <a:ext cx="1056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300" b="1" i="1">
                  <a:solidFill>
                    <a:srgbClr val="FF0000"/>
                  </a:solidFill>
                  <a:latin typeface="Times New Roman" pitchFamily="18" charset="0"/>
                </a:rPr>
                <a:t>一趟结束</a:t>
              </a:r>
              <a:endParaRPr lang="zh-CN" altLang="en-US" sz="230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73445" name="Line 37"/>
          <p:cNvSpPr>
            <a:spLocks noChangeShapeType="1"/>
          </p:cNvSpPr>
          <p:nvPr/>
        </p:nvSpPr>
        <p:spPr bwMode="auto">
          <a:xfrm>
            <a:off x="304800" y="4378325"/>
            <a:ext cx="3962400" cy="0"/>
          </a:xfrm>
          <a:prstGeom prst="line">
            <a:avLst/>
          </a:prstGeom>
          <a:noFill/>
          <a:ln w="3175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73446" name="Group 38"/>
          <p:cNvGrpSpPr>
            <a:grpSpLocks/>
          </p:cNvGrpSpPr>
          <p:nvPr/>
        </p:nvGrpSpPr>
        <p:grpSpPr bwMode="auto">
          <a:xfrm>
            <a:off x="5067300" y="304800"/>
            <a:ext cx="3619500" cy="2514600"/>
            <a:chOff x="3192" y="251"/>
            <a:chExt cx="2280" cy="1584"/>
          </a:xfrm>
        </p:grpSpPr>
        <p:sp>
          <p:nvSpPr>
            <p:cNvPr id="273447" name="Oval 39"/>
            <p:cNvSpPr>
              <a:spLocks noChangeArrowheads="1"/>
            </p:cNvSpPr>
            <p:nvPr/>
          </p:nvSpPr>
          <p:spPr bwMode="auto">
            <a:xfrm>
              <a:off x="4368" y="277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48" name="Oval 40"/>
            <p:cNvSpPr>
              <a:spLocks noChangeArrowheads="1"/>
            </p:cNvSpPr>
            <p:nvPr/>
          </p:nvSpPr>
          <p:spPr bwMode="auto">
            <a:xfrm>
              <a:off x="3456" y="1093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49" name="Oval 41"/>
            <p:cNvSpPr>
              <a:spLocks noChangeArrowheads="1"/>
            </p:cNvSpPr>
            <p:nvPr/>
          </p:nvSpPr>
          <p:spPr bwMode="auto">
            <a:xfrm>
              <a:off x="4608" y="1093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50" name="Oval 42"/>
            <p:cNvSpPr>
              <a:spLocks noChangeArrowheads="1"/>
            </p:cNvSpPr>
            <p:nvPr/>
          </p:nvSpPr>
          <p:spPr bwMode="auto">
            <a:xfrm>
              <a:off x="4176" y="1093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51" name="Oval 43"/>
            <p:cNvSpPr>
              <a:spLocks noChangeArrowheads="1"/>
            </p:cNvSpPr>
            <p:nvPr/>
          </p:nvSpPr>
          <p:spPr bwMode="auto">
            <a:xfrm>
              <a:off x="5184" y="1093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52" name="Oval 44"/>
            <p:cNvSpPr>
              <a:spLocks noChangeArrowheads="1"/>
            </p:cNvSpPr>
            <p:nvPr/>
          </p:nvSpPr>
          <p:spPr bwMode="auto">
            <a:xfrm>
              <a:off x="3840" y="709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53" name="Oval 45"/>
            <p:cNvSpPr>
              <a:spLocks noChangeArrowheads="1"/>
            </p:cNvSpPr>
            <p:nvPr/>
          </p:nvSpPr>
          <p:spPr bwMode="auto">
            <a:xfrm>
              <a:off x="4896" y="709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54" name="Oval 46"/>
            <p:cNvSpPr>
              <a:spLocks noChangeArrowheads="1"/>
            </p:cNvSpPr>
            <p:nvPr/>
          </p:nvSpPr>
          <p:spPr bwMode="auto">
            <a:xfrm>
              <a:off x="3648" y="1573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55" name="Oval 47"/>
            <p:cNvSpPr>
              <a:spLocks noChangeArrowheads="1"/>
            </p:cNvSpPr>
            <p:nvPr/>
          </p:nvSpPr>
          <p:spPr bwMode="auto">
            <a:xfrm>
              <a:off x="3216" y="1573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56" name="Line 48"/>
            <p:cNvSpPr>
              <a:spLocks noChangeShapeType="1"/>
            </p:cNvSpPr>
            <p:nvPr/>
          </p:nvSpPr>
          <p:spPr bwMode="auto">
            <a:xfrm flipH="1">
              <a:off x="4080" y="469"/>
              <a:ext cx="336" cy="288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57" name="Line 49"/>
            <p:cNvSpPr>
              <a:spLocks noChangeShapeType="1"/>
            </p:cNvSpPr>
            <p:nvPr/>
          </p:nvSpPr>
          <p:spPr bwMode="auto">
            <a:xfrm>
              <a:off x="4656" y="469"/>
              <a:ext cx="288" cy="24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58" name="Line 50"/>
            <p:cNvSpPr>
              <a:spLocks noChangeShapeType="1"/>
            </p:cNvSpPr>
            <p:nvPr/>
          </p:nvSpPr>
          <p:spPr bwMode="auto">
            <a:xfrm flipH="1">
              <a:off x="3696" y="949"/>
              <a:ext cx="192" cy="19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59" name="Line 51"/>
            <p:cNvSpPr>
              <a:spLocks noChangeShapeType="1"/>
            </p:cNvSpPr>
            <p:nvPr/>
          </p:nvSpPr>
          <p:spPr bwMode="auto">
            <a:xfrm>
              <a:off x="4080" y="949"/>
              <a:ext cx="155" cy="155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60" name="Line 52"/>
            <p:cNvSpPr>
              <a:spLocks noChangeShapeType="1"/>
            </p:cNvSpPr>
            <p:nvPr/>
          </p:nvSpPr>
          <p:spPr bwMode="auto">
            <a:xfrm flipH="1">
              <a:off x="3408" y="1333"/>
              <a:ext cx="144" cy="240"/>
            </a:xfrm>
            <a:prstGeom prst="line">
              <a:avLst/>
            </a:prstGeom>
            <a:noFill/>
            <a:ln w="25400" cap="sq">
              <a:solidFill>
                <a:srgbClr val="0033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61" name="Line 53"/>
            <p:cNvSpPr>
              <a:spLocks noChangeShapeType="1"/>
            </p:cNvSpPr>
            <p:nvPr/>
          </p:nvSpPr>
          <p:spPr bwMode="auto">
            <a:xfrm>
              <a:off x="3648" y="1333"/>
              <a:ext cx="144" cy="24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62" name="Line 54"/>
            <p:cNvSpPr>
              <a:spLocks noChangeShapeType="1"/>
            </p:cNvSpPr>
            <p:nvPr/>
          </p:nvSpPr>
          <p:spPr bwMode="auto">
            <a:xfrm flipH="1">
              <a:off x="4848" y="949"/>
              <a:ext cx="144" cy="192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63" name="Line 55"/>
            <p:cNvSpPr>
              <a:spLocks noChangeShapeType="1"/>
            </p:cNvSpPr>
            <p:nvPr/>
          </p:nvSpPr>
          <p:spPr bwMode="auto">
            <a:xfrm>
              <a:off x="5151" y="916"/>
              <a:ext cx="144" cy="19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64" name="Rectangle 56"/>
            <p:cNvSpPr>
              <a:spLocks noChangeArrowheads="1"/>
            </p:cNvSpPr>
            <p:nvPr/>
          </p:nvSpPr>
          <p:spPr bwMode="auto">
            <a:xfrm>
              <a:off x="4348" y="251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73465" name="Rectangle 57"/>
            <p:cNvSpPr>
              <a:spLocks noChangeArrowheads="1"/>
            </p:cNvSpPr>
            <p:nvPr/>
          </p:nvSpPr>
          <p:spPr bwMode="auto">
            <a:xfrm>
              <a:off x="3842" y="683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23</a:t>
              </a:r>
            </a:p>
          </p:txBody>
        </p:sp>
        <p:sp>
          <p:nvSpPr>
            <p:cNvPr id="273466" name="Rectangle 58"/>
            <p:cNvSpPr>
              <a:spLocks noChangeArrowheads="1"/>
            </p:cNvSpPr>
            <p:nvPr/>
          </p:nvSpPr>
          <p:spPr bwMode="auto">
            <a:xfrm>
              <a:off x="4896" y="687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41</a:t>
              </a:r>
            </a:p>
          </p:txBody>
        </p:sp>
        <p:sp>
          <p:nvSpPr>
            <p:cNvPr id="273467" name="Rectangle 59"/>
            <p:cNvSpPr>
              <a:spLocks noChangeArrowheads="1"/>
            </p:cNvSpPr>
            <p:nvPr/>
          </p:nvSpPr>
          <p:spPr bwMode="auto">
            <a:xfrm>
              <a:off x="3454" y="1063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20</a:t>
              </a:r>
            </a:p>
          </p:txBody>
        </p:sp>
        <p:sp>
          <p:nvSpPr>
            <p:cNvPr id="273468" name="Rectangle 60"/>
            <p:cNvSpPr>
              <a:spLocks noChangeArrowheads="1"/>
            </p:cNvSpPr>
            <p:nvPr/>
          </p:nvSpPr>
          <p:spPr bwMode="auto">
            <a:xfrm>
              <a:off x="4154" y="1067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19</a:t>
              </a:r>
            </a:p>
          </p:txBody>
        </p:sp>
        <p:sp>
          <p:nvSpPr>
            <p:cNvPr id="273469" name="Rectangle 61"/>
            <p:cNvSpPr>
              <a:spLocks noChangeArrowheads="1"/>
            </p:cNvSpPr>
            <p:nvPr/>
          </p:nvSpPr>
          <p:spPr bwMode="auto">
            <a:xfrm>
              <a:off x="4610" y="1067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36</a:t>
              </a:r>
            </a:p>
          </p:txBody>
        </p:sp>
        <p:sp>
          <p:nvSpPr>
            <p:cNvPr id="273470" name="Rectangle 62"/>
            <p:cNvSpPr>
              <a:spLocks noChangeArrowheads="1"/>
            </p:cNvSpPr>
            <p:nvPr/>
          </p:nvSpPr>
          <p:spPr bwMode="auto">
            <a:xfrm>
              <a:off x="5212" y="1071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73471" name="Rectangle 63"/>
            <p:cNvSpPr>
              <a:spLocks noChangeArrowheads="1"/>
            </p:cNvSpPr>
            <p:nvPr/>
          </p:nvSpPr>
          <p:spPr bwMode="auto">
            <a:xfrm>
              <a:off x="3192" y="1547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273472" name="Rectangle 64"/>
            <p:cNvSpPr>
              <a:spLocks noChangeArrowheads="1"/>
            </p:cNvSpPr>
            <p:nvPr/>
          </p:nvSpPr>
          <p:spPr bwMode="auto">
            <a:xfrm>
              <a:off x="3648" y="1540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18</a:t>
              </a:r>
            </a:p>
          </p:txBody>
        </p:sp>
      </p:grpSp>
      <p:grpSp>
        <p:nvGrpSpPr>
          <p:cNvPr id="273473" name="Group 65"/>
          <p:cNvGrpSpPr>
            <a:grpSpLocks/>
          </p:cNvGrpSpPr>
          <p:nvPr/>
        </p:nvGrpSpPr>
        <p:grpSpPr bwMode="auto">
          <a:xfrm>
            <a:off x="5319713" y="3844925"/>
            <a:ext cx="3613150" cy="2520950"/>
            <a:chOff x="3351" y="2422"/>
            <a:chExt cx="2276" cy="1588"/>
          </a:xfrm>
        </p:grpSpPr>
        <p:sp>
          <p:nvSpPr>
            <p:cNvPr id="273474" name="Oval 66"/>
            <p:cNvSpPr>
              <a:spLocks noChangeArrowheads="1"/>
            </p:cNvSpPr>
            <p:nvPr/>
          </p:nvSpPr>
          <p:spPr bwMode="auto">
            <a:xfrm>
              <a:off x="4512" y="2448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75" name="Oval 67"/>
            <p:cNvSpPr>
              <a:spLocks noChangeArrowheads="1"/>
            </p:cNvSpPr>
            <p:nvPr/>
          </p:nvSpPr>
          <p:spPr bwMode="auto">
            <a:xfrm>
              <a:off x="3600" y="3264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76" name="Oval 68"/>
            <p:cNvSpPr>
              <a:spLocks noChangeArrowheads="1"/>
            </p:cNvSpPr>
            <p:nvPr/>
          </p:nvSpPr>
          <p:spPr bwMode="auto">
            <a:xfrm>
              <a:off x="4752" y="3275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77" name="Oval 69"/>
            <p:cNvSpPr>
              <a:spLocks noChangeArrowheads="1"/>
            </p:cNvSpPr>
            <p:nvPr/>
          </p:nvSpPr>
          <p:spPr bwMode="auto">
            <a:xfrm>
              <a:off x="4320" y="3264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78" name="Oval 70"/>
            <p:cNvSpPr>
              <a:spLocks noChangeArrowheads="1"/>
            </p:cNvSpPr>
            <p:nvPr/>
          </p:nvSpPr>
          <p:spPr bwMode="auto">
            <a:xfrm>
              <a:off x="5339" y="3275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79" name="Oval 71"/>
            <p:cNvSpPr>
              <a:spLocks noChangeArrowheads="1"/>
            </p:cNvSpPr>
            <p:nvPr/>
          </p:nvSpPr>
          <p:spPr bwMode="auto">
            <a:xfrm>
              <a:off x="3984" y="2880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80" name="Oval 72"/>
            <p:cNvSpPr>
              <a:spLocks noChangeArrowheads="1"/>
            </p:cNvSpPr>
            <p:nvPr/>
          </p:nvSpPr>
          <p:spPr bwMode="auto">
            <a:xfrm>
              <a:off x="5040" y="2880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81" name="Oval 73"/>
            <p:cNvSpPr>
              <a:spLocks noChangeArrowheads="1"/>
            </p:cNvSpPr>
            <p:nvPr/>
          </p:nvSpPr>
          <p:spPr bwMode="auto">
            <a:xfrm>
              <a:off x="3814" y="3744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82" name="Oval 74"/>
            <p:cNvSpPr>
              <a:spLocks noChangeArrowheads="1"/>
            </p:cNvSpPr>
            <p:nvPr/>
          </p:nvSpPr>
          <p:spPr bwMode="auto">
            <a:xfrm>
              <a:off x="3360" y="3744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483" name="Line 75"/>
            <p:cNvSpPr>
              <a:spLocks noChangeShapeType="1"/>
            </p:cNvSpPr>
            <p:nvPr/>
          </p:nvSpPr>
          <p:spPr bwMode="auto">
            <a:xfrm flipH="1">
              <a:off x="4224" y="2640"/>
              <a:ext cx="336" cy="288"/>
            </a:xfrm>
            <a:prstGeom prst="line">
              <a:avLst/>
            </a:prstGeom>
            <a:noFill/>
            <a:ln w="25400" cap="sq">
              <a:solidFill>
                <a:srgbClr val="0033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84" name="Line 76"/>
            <p:cNvSpPr>
              <a:spLocks noChangeShapeType="1"/>
            </p:cNvSpPr>
            <p:nvPr/>
          </p:nvSpPr>
          <p:spPr bwMode="auto">
            <a:xfrm>
              <a:off x="4800" y="2640"/>
              <a:ext cx="288" cy="24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85" name="Line 77"/>
            <p:cNvSpPr>
              <a:spLocks noChangeShapeType="1"/>
            </p:cNvSpPr>
            <p:nvPr/>
          </p:nvSpPr>
          <p:spPr bwMode="auto">
            <a:xfrm flipH="1">
              <a:off x="3840" y="3109"/>
              <a:ext cx="192" cy="19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86" name="Line 78"/>
            <p:cNvSpPr>
              <a:spLocks noChangeShapeType="1"/>
            </p:cNvSpPr>
            <p:nvPr/>
          </p:nvSpPr>
          <p:spPr bwMode="auto">
            <a:xfrm>
              <a:off x="4213" y="3098"/>
              <a:ext cx="192" cy="19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87" name="Line 79"/>
            <p:cNvSpPr>
              <a:spLocks noChangeShapeType="1"/>
            </p:cNvSpPr>
            <p:nvPr/>
          </p:nvSpPr>
          <p:spPr bwMode="auto">
            <a:xfrm flipH="1">
              <a:off x="3552" y="3504"/>
              <a:ext cx="144" cy="24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88" name="Line 80"/>
            <p:cNvSpPr>
              <a:spLocks noChangeShapeType="1"/>
            </p:cNvSpPr>
            <p:nvPr/>
          </p:nvSpPr>
          <p:spPr bwMode="auto">
            <a:xfrm>
              <a:off x="3792" y="3504"/>
              <a:ext cx="144" cy="24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89" name="Line 81"/>
            <p:cNvSpPr>
              <a:spLocks noChangeShapeType="1"/>
            </p:cNvSpPr>
            <p:nvPr/>
          </p:nvSpPr>
          <p:spPr bwMode="auto">
            <a:xfrm flipH="1">
              <a:off x="4981" y="3109"/>
              <a:ext cx="144" cy="192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90" name="Line 82"/>
            <p:cNvSpPr>
              <a:spLocks noChangeShapeType="1"/>
            </p:cNvSpPr>
            <p:nvPr/>
          </p:nvSpPr>
          <p:spPr bwMode="auto">
            <a:xfrm>
              <a:off x="5291" y="3087"/>
              <a:ext cx="144" cy="19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491" name="Rectangle 83"/>
            <p:cNvSpPr>
              <a:spLocks noChangeArrowheads="1"/>
            </p:cNvSpPr>
            <p:nvPr/>
          </p:nvSpPr>
          <p:spPr bwMode="auto">
            <a:xfrm>
              <a:off x="4507" y="2422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41</a:t>
              </a:r>
            </a:p>
          </p:txBody>
        </p:sp>
        <p:sp>
          <p:nvSpPr>
            <p:cNvPr id="273492" name="Rectangle 84"/>
            <p:cNvSpPr>
              <a:spLocks noChangeArrowheads="1"/>
            </p:cNvSpPr>
            <p:nvPr/>
          </p:nvSpPr>
          <p:spPr bwMode="auto">
            <a:xfrm>
              <a:off x="3973" y="2843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23</a:t>
              </a:r>
            </a:p>
          </p:txBody>
        </p:sp>
        <p:sp>
          <p:nvSpPr>
            <p:cNvPr id="273493" name="Rectangle 85"/>
            <p:cNvSpPr>
              <a:spLocks noChangeArrowheads="1"/>
            </p:cNvSpPr>
            <p:nvPr/>
          </p:nvSpPr>
          <p:spPr bwMode="auto">
            <a:xfrm>
              <a:off x="5027" y="2847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36</a:t>
              </a:r>
            </a:p>
          </p:txBody>
        </p:sp>
        <p:sp>
          <p:nvSpPr>
            <p:cNvPr id="273494" name="Rectangle 86"/>
            <p:cNvSpPr>
              <a:spLocks noChangeArrowheads="1"/>
            </p:cNvSpPr>
            <p:nvPr/>
          </p:nvSpPr>
          <p:spPr bwMode="auto">
            <a:xfrm>
              <a:off x="3602" y="3242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20</a:t>
              </a:r>
            </a:p>
          </p:txBody>
        </p:sp>
        <p:sp>
          <p:nvSpPr>
            <p:cNvPr id="273495" name="Rectangle 87"/>
            <p:cNvSpPr>
              <a:spLocks noChangeArrowheads="1"/>
            </p:cNvSpPr>
            <p:nvPr/>
          </p:nvSpPr>
          <p:spPr bwMode="auto">
            <a:xfrm>
              <a:off x="4298" y="3238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19</a:t>
              </a:r>
            </a:p>
          </p:txBody>
        </p:sp>
        <p:sp>
          <p:nvSpPr>
            <p:cNvPr id="273496" name="Rectangle 88"/>
            <p:cNvSpPr>
              <a:spLocks noChangeArrowheads="1"/>
            </p:cNvSpPr>
            <p:nvPr/>
          </p:nvSpPr>
          <p:spPr bwMode="auto">
            <a:xfrm>
              <a:off x="4743" y="3242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73497" name="Rectangle 89"/>
            <p:cNvSpPr>
              <a:spLocks noChangeArrowheads="1"/>
            </p:cNvSpPr>
            <p:nvPr/>
          </p:nvSpPr>
          <p:spPr bwMode="auto">
            <a:xfrm>
              <a:off x="5367" y="3238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73498" name="Rectangle 90"/>
            <p:cNvSpPr>
              <a:spLocks noChangeArrowheads="1"/>
            </p:cNvSpPr>
            <p:nvPr/>
          </p:nvSpPr>
          <p:spPr bwMode="auto">
            <a:xfrm>
              <a:off x="3351" y="3718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273499" name="Rectangle 91"/>
            <p:cNvSpPr>
              <a:spLocks noChangeArrowheads="1"/>
            </p:cNvSpPr>
            <p:nvPr/>
          </p:nvSpPr>
          <p:spPr bwMode="auto">
            <a:xfrm>
              <a:off x="3803" y="3722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18</a:t>
              </a:r>
            </a:p>
          </p:txBody>
        </p:sp>
      </p:grpSp>
      <p:sp>
        <p:nvSpPr>
          <p:cNvPr id="273500" name="Text Box 92"/>
          <p:cNvSpPr txBox="1">
            <a:spLocks noChangeArrowheads="1"/>
          </p:cNvSpPr>
          <p:nvPr/>
        </p:nvSpPr>
        <p:spPr bwMode="auto">
          <a:xfrm>
            <a:off x="304800" y="4495800"/>
            <a:ext cx="5181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41</a:t>
            </a:r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23  36  20  19  10  4  12  18  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50</a:t>
            </a:r>
          </a:p>
        </p:txBody>
      </p:sp>
      <p:sp>
        <p:nvSpPr>
          <p:cNvPr id="273501" name="Text Box 93"/>
          <p:cNvSpPr txBox="1">
            <a:spLocks noChangeArrowheads="1"/>
          </p:cNvSpPr>
          <p:nvPr/>
        </p:nvSpPr>
        <p:spPr bwMode="auto">
          <a:xfrm>
            <a:off x="304800" y="4800600"/>
            <a:ext cx="4876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18  23  36  20  19  10  4  12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41  50</a:t>
            </a:r>
          </a:p>
        </p:txBody>
      </p:sp>
      <p:sp>
        <p:nvSpPr>
          <p:cNvPr id="273502" name="Line 94"/>
          <p:cNvSpPr>
            <a:spLocks noChangeShapeType="1"/>
          </p:cNvSpPr>
          <p:nvPr/>
        </p:nvSpPr>
        <p:spPr bwMode="auto">
          <a:xfrm>
            <a:off x="339725" y="5216525"/>
            <a:ext cx="3352800" cy="0"/>
          </a:xfrm>
          <a:prstGeom prst="line">
            <a:avLst/>
          </a:prstGeom>
          <a:noFill/>
          <a:ln w="3175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3503" name="Text Box 95"/>
          <p:cNvSpPr txBox="1">
            <a:spLocks noChangeArrowheads="1"/>
          </p:cNvSpPr>
          <p:nvPr/>
        </p:nvSpPr>
        <p:spPr bwMode="auto">
          <a:xfrm>
            <a:off x="304800" y="5334000"/>
            <a:ext cx="4876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36</a:t>
            </a:r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23  18  20  19  10  4  12  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41  50</a:t>
            </a:r>
          </a:p>
        </p:txBody>
      </p:sp>
      <p:sp>
        <p:nvSpPr>
          <p:cNvPr id="273504" name="Text Box 96"/>
          <p:cNvSpPr txBox="1">
            <a:spLocks noChangeArrowheads="1"/>
          </p:cNvSpPr>
          <p:nvPr/>
        </p:nvSpPr>
        <p:spPr bwMode="auto">
          <a:xfrm>
            <a:off x="304800" y="5638800"/>
            <a:ext cx="510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12  23  18  20  19  10  4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36  41  50</a:t>
            </a:r>
          </a:p>
        </p:txBody>
      </p:sp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328613" y="6037263"/>
            <a:ext cx="2971800" cy="0"/>
          </a:xfrm>
          <a:prstGeom prst="line">
            <a:avLst/>
          </a:prstGeom>
          <a:noFill/>
          <a:ln w="3175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3506" name="Text Box 98"/>
          <p:cNvSpPr txBox="1">
            <a:spLocks noChangeArrowheads="1"/>
          </p:cNvSpPr>
          <p:nvPr/>
        </p:nvSpPr>
        <p:spPr bwMode="auto">
          <a:xfrm>
            <a:off x="1855788" y="6016625"/>
            <a:ext cx="1636712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0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 …</a:t>
            </a:r>
          </a:p>
        </p:txBody>
      </p:sp>
      <p:grpSp>
        <p:nvGrpSpPr>
          <p:cNvPr id="273523" name="Group 115"/>
          <p:cNvGrpSpPr>
            <a:grpSpLocks/>
          </p:cNvGrpSpPr>
          <p:nvPr/>
        </p:nvGrpSpPr>
        <p:grpSpPr bwMode="auto">
          <a:xfrm>
            <a:off x="5011738" y="2895600"/>
            <a:ext cx="3997325" cy="533400"/>
            <a:chOff x="3157" y="1824"/>
            <a:chExt cx="2518" cy="336"/>
          </a:xfrm>
        </p:grpSpPr>
        <p:sp>
          <p:nvSpPr>
            <p:cNvPr id="273518" name="Rectangle 110"/>
            <p:cNvSpPr>
              <a:spLocks noChangeArrowheads="1"/>
            </p:cNvSpPr>
            <p:nvPr/>
          </p:nvSpPr>
          <p:spPr bwMode="auto">
            <a:xfrm>
              <a:off x="3157" y="1824"/>
              <a:ext cx="2399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50000">
                  <a:srgbClr val="0000FF">
                    <a:gamma/>
                    <a:shade val="46275"/>
                    <a:invGamma/>
                  </a:srgbClr>
                </a:gs>
                <a:gs pos="100000">
                  <a:srgbClr val="0000FF"/>
                </a:gs>
              </a:gsLst>
              <a:lin ang="5400000" scaled="1"/>
            </a:gradFill>
            <a:ln w="12700" cap="sq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519" name="Text Box 111"/>
            <p:cNvSpPr txBox="1">
              <a:spLocks noChangeArrowheads="1"/>
            </p:cNvSpPr>
            <p:nvPr/>
          </p:nvSpPr>
          <p:spPr bwMode="auto">
            <a:xfrm>
              <a:off x="3180" y="1862"/>
              <a:ext cx="2495" cy="288"/>
            </a:xfrm>
            <a:prstGeom prst="rect">
              <a:avLst/>
            </a:prstGeom>
            <a:noFill/>
            <a:ln w="635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将根结点</a:t>
              </a:r>
              <a:r>
                <a:rPr lang="zh-CN" altLang="en-US" sz="2400" b="1">
                  <a:solidFill>
                    <a:srgbClr val="FFFFFF"/>
                  </a:solidFill>
                  <a:latin typeface="Times New Roman" pitchFamily="18" charset="0"/>
                </a:rPr>
                <a:t>往叶结点方向</a:t>
              </a:r>
              <a:r>
                <a:rPr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移</a:t>
              </a:r>
              <a:r>
                <a:rPr lang="zh-CN" altLang="en-US" sz="24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</p:grpSp>
      <p:sp>
        <p:nvSpPr>
          <p:cNvPr id="273520" name="Freeform 112"/>
          <p:cNvSpPr>
            <a:spLocks/>
          </p:cNvSpPr>
          <p:nvPr/>
        </p:nvSpPr>
        <p:spPr bwMode="auto">
          <a:xfrm>
            <a:off x="6840538" y="211138"/>
            <a:ext cx="692150" cy="628650"/>
          </a:xfrm>
          <a:custGeom>
            <a:avLst/>
            <a:gdLst/>
            <a:ahLst/>
            <a:cxnLst>
              <a:cxn ang="0">
                <a:pos x="192" y="7"/>
              </a:cxn>
              <a:cxn ang="0">
                <a:pos x="56" y="18"/>
              </a:cxn>
              <a:cxn ang="0">
                <a:pos x="0" y="120"/>
              </a:cxn>
              <a:cxn ang="0">
                <a:pos x="112" y="255"/>
              </a:cxn>
              <a:cxn ang="0">
                <a:pos x="338" y="154"/>
              </a:cxn>
              <a:cxn ang="0">
                <a:pos x="316" y="52"/>
              </a:cxn>
              <a:cxn ang="0">
                <a:pos x="192" y="7"/>
              </a:cxn>
            </a:cxnLst>
            <a:rect l="0" t="0" r="r" b="b"/>
            <a:pathLst>
              <a:path w="338" h="259">
                <a:moveTo>
                  <a:pt x="192" y="7"/>
                </a:moveTo>
                <a:cubicBezTo>
                  <a:pt x="147" y="11"/>
                  <a:pt x="98" y="0"/>
                  <a:pt x="56" y="18"/>
                </a:cubicBezTo>
                <a:cubicBezTo>
                  <a:pt x="25" y="31"/>
                  <a:pt x="10" y="88"/>
                  <a:pt x="0" y="120"/>
                </a:cubicBezTo>
                <a:cubicBezTo>
                  <a:pt x="14" y="205"/>
                  <a:pt x="31" y="228"/>
                  <a:pt x="112" y="255"/>
                </a:cubicBezTo>
                <a:cubicBezTo>
                  <a:pt x="249" y="244"/>
                  <a:pt x="268" y="259"/>
                  <a:pt x="338" y="154"/>
                </a:cubicBezTo>
                <a:cubicBezTo>
                  <a:pt x="337" y="145"/>
                  <a:pt x="326" y="59"/>
                  <a:pt x="316" y="52"/>
                </a:cubicBezTo>
                <a:cubicBezTo>
                  <a:pt x="280" y="26"/>
                  <a:pt x="223" y="38"/>
                  <a:pt x="192" y="7"/>
                </a:cubicBezTo>
                <a:close/>
              </a:path>
            </a:pathLst>
          </a:custGeom>
          <a:noFill/>
          <a:ln w="5715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84019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3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3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3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3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7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27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3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3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7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3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3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3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3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41" grpId="0" autoUpdateAnimBg="0"/>
      <p:bldP spid="273445" grpId="0" animBg="1"/>
      <p:bldP spid="273500" grpId="0" autoUpdateAnimBg="0"/>
      <p:bldP spid="273501" grpId="0" autoUpdateAnimBg="0"/>
      <p:bldP spid="273502" grpId="0" animBg="1"/>
      <p:bldP spid="273503" grpId="0" autoUpdateAnimBg="0"/>
      <p:bldP spid="273504" grpId="0" autoUpdateAnimBg="0"/>
      <p:bldP spid="273505" grpId="0" animBg="1"/>
      <p:bldP spid="273506" grpId="0" autoUpdateAnimBg="0"/>
      <p:bldP spid="2735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35" name="Group 35"/>
          <p:cNvGrpSpPr>
            <a:grpSpLocks/>
          </p:cNvGrpSpPr>
          <p:nvPr/>
        </p:nvGrpSpPr>
        <p:grpSpPr bwMode="auto">
          <a:xfrm>
            <a:off x="1327150" y="457200"/>
            <a:ext cx="10377488" cy="5715000"/>
            <a:chOff x="720" y="288"/>
            <a:chExt cx="6537" cy="3600"/>
          </a:xfrm>
        </p:grpSpPr>
        <p:sp>
          <p:nvSpPr>
            <p:cNvPr id="256003" name="Rectangle 3"/>
            <p:cNvSpPr>
              <a:spLocks noChangeArrowheads="1"/>
            </p:cNvSpPr>
            <p:nvPr/>
          </p:nvSpPr>
          <p:spPr bwMode="auto">
            <a:xfrm>
              <a:off x="720" y="288"/>
              <a:ext cx="4176" cy="3600"/>
            </a:xfrm>
            <a:prstGeom prst="rect">
              <a:avLst/>
            </a:prstGeom>
            <a:solidFill>
              <a:srgbClr val="BDFFB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61645" dir="2700000" algn="ctr" rotWithShape="0">
                <a:srgbClr val="B2B2B2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4" name="Text Box 4"/>
            <p:cNvSpPr txBox="1">
              <a:spLocks noChangeArrowheads="1"/>
            </p:cNvSpPr>
            <p:nvPr/>
          </p:nvSpPr>
          <p:spPr bwMode="auto">
            <a:xfrm>
              <a:off x="958" y="500"/>
              <a:ext cx="6299" cy="290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</a:rPr>
                <a:t>void  ADJUST(</a:t>
              </a:r>
              <a:r>
                <a:rPr lang="en-US" altLang="zh-CN" sz="2300" b="1" dirty="0" err="1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</a:rPr>
                <a:t>keytype</a:t>
              </a: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</a:rPr>
                <a:t> K[ ],int </a:t>
              </a:r>
              <a:r>
                <a:rPr lang="en-US" altLang="zh-CN" sz="2300" b="1" dirty="0" err="1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</a:rPr>
                <a:t>i,int</a:t>
              </a: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</a:rPr>
                <a:t> n)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</a:rPr>
                <a:t>{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</a:rPr>
                <a:t>        int j;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</a:rPr>
                <a:t>        </a:t>
              </a:r>
              <a:r>
                <a:rPr lang="en-US" altLang="zh-CN" sz="2300" b="1" dirty="0" err="1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</a:rPr>
                <a:t>keytype</a:t>
              </a: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</a:rPr>
                <a:t>  temp;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</a:rPr>
                <a:t>        temp</a:t>
              </a: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=K[</a:t>
              </a:r>
              <a:r>
                <a:rPr lang="en-US" altLang="zh-CN" sz="2300" b="1" dirty="0" err="1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</a:t>
              </a: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];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j=2</a:t>
              </a: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*</a:t>
              </a:r>
              <a:r>
                <a:rPr lang="en-US" altLang="zh-CN" sz="2300" b="1" dirty="0" err="1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</a:t>
              </a: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while(j&lt;=n){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     if(j&lt;n &amp;&amp; K[j]&lt;K[j+1])//j</a:t>
              </a:r>
              <a:r>
                <a:rPr lang="zh-CN" altLang="en-US" sz="2300" b="1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指向左右儿子中最大的那个</a:t>
              </a:r>
              <a:endParaRPr lang="en-US" altLang="zh-CN" sz="2300" b="1" dirty="0">
                <a:solidFill>
                  <a:srgbClr val="00005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     if(temp&gt;=K[j]) //</a:t>
              </a:r>
              <a:r>
                <a:rPr lang="zh-CN" altLang="en-US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满足堆的要求，跳出</a:t>
              </a:r>
              <a:endParaRPr lang="en-US" altLang="zh-CN" sz="2300" b="1" dirty="0">
                <a:solidFill>
                  <a:srgbClr val="00005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            break;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     K[j/2]=K[j];//</a:t>
              </a:r>
              <a:r>
                <a:rPr lang="zh-CN" altLang="en-US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都不满足，交换位置</a:t>
              </a:r>
              <a:endParaRPr lang="en-US" altLang="zh-CN" sz="2300" b="1" dirty="0">
                <a:solidFill>
                  <a:srgbClr val="00005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     j=2</a:t>
              </a: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*</a:t>
              </a: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j;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}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K[j/2]=temp;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300" b="1" dirty="0">
                  <a:solidFill>
                    <a:srgbClr val="000058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}</a:t>
              </a:r>
            </a:p>
          </p:txBody>
        </p:sp>
      </p:grpSp>
      <p:grpSp>
        <p:nvGrpSpPr>
          <p:cNvPr id="256034" name="Group 34"/>
          <p:cNvGrpSpPr>
            <a:grpSpLocks/>
          </p:cNvGrpSpPr>
          <p:nvPr/>
        </p:nvGrpSpPr>
        <p:grpSpPr bwMode="auto">
          <a:xfrm>
            <a:off x="414338" y="458788"/>
            <a:ext cx="844550" cy="2400300"/>
            <a:chOff x="261" y="289"/>
            <a:chExt cx="532" cy="1512"/>
          </a:xfrm>
        </p:grpSpPr>
        <p:sp>
          <p:nvSpPr>
            <p:cNvPr id="256006" name="Rectangle 6"/>
            <p:cNvSpPr>
              <a:spLocks noChangeArrowheads="1"/>
            </p:cNvSpPr>
            <p:nvPr/>
          </p:nvSpPr>
          <p:spPr bwMode="auto">
            <a:xfrm>
              <a:off x="261" y="289"/>
              <a:ext cx="340" cy="1512"/>
            </a:xfrm>
            <a:prstGeom prst="rect">
              <a:avLst/>
            </a:prstGeom>
            <a:solidFill>
              <a:srgbClr val="FFFF9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07" name="Text Box 7"/>
            <p:cNvSpPr txBox="1">
              <a:spLocks noChangeArrowheads="1"/>
            </p:cNvSpPr>
            <p:nvPr/>
          </p:nvSpPr>
          <p:spPr bwMode="auto">
            <a:xfrm>
              <a:off x="265" y="356"/>
              <a:ext cx="528" cy="137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zh-CN" altLang="en-US" sz="2700" b="1">
                  <a:solidFill>
                    <a:srgbClr val="002D88"/>
                  </a:solidFill>
                </a:rPr>
                <a:t>四</a:t>
              </a:r>
              <a:r>
                <a:rPr lang="en-US" altLang="zh-CN" sz="2700" b="1">
                  <a:solidFill>
                    <a:srgbClr val="002D88"/>
                  </a:solidFill>
                </a:rPr>
                <a:t>.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700" b="1">
                  <a:solidFill>
                    <a:srgbClr val="002D88"/>
                  </a:solidFill>
                </a:rPr>
                <a:t>调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700" b="1">
                  <a:solidFill>
                    <a:srgbClr val="002D88"/>
                  </a:solidFill>
                </a:rPr>
                <a:t>整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700" b="1">
                  <a:solidFill>
                    <a:srgbClr val="002D88"/>
                  </a:solidFill>
                </a:rPr>
                <a:t>子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700" b="1">
                  <a:solidFill>
                    <a:srgbClr val="002D88"/>
                  </a:solidFill>
                </a:rPr>
                <a:t>算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700" b="1">
                  <a:solidFill>
                    <a:srgbClr val="002D88"/>
                  </a:solidFill>
                </a:rPr>
                <a:t>法</a:t>
              </a:r>
            </a:p>
          </p:txBody>
        </p:sp>
      </p:grpSp>
      <p:grpSp>
        <p:nvGrpSpPr>
          <p:cNvPr id="256036" name="Group 36"/>
          <p:cNvGrpSpPr>
            <a:grpSpLocks/>
          </p:cNvGrpSpPr>
          <p:nvPr/>
        </p:nvGrpSpPr>
        <p:grpSpPr bwMode="auto">
          <a:xfrm>
            <a:off x="5422900" y="1485900"/>
            <a:ext cx="3686175" cy="1079500"/>
            <a:chOff x="3189" y="890"/>
            <a:chExt cx="2322" cy="680"/>
          </a:xfrm>
        </p:grpSpPr>
        <p:sp>
          <p:nvSpPr>
            <p:cNvPr id="256009" name="Rectangle 9"/>
            <p:cNvSpPr>
              <a:spLocks noChangeArrowheads="1"/>
            </p:cNvSpPr>
            <p:nvPr/>
          </p:nvSpPr>
          <p:spPr bwMode="auto">
            <a:xfrm>
              <a:off x="3189" y="890"/>
              <a:ext cx="2071" cy="680"/>
            </a:xfrm>
            <a:prstGeom prst="rect">
              <a:avLst/>
            </a:prstGeom>
            <a:solidFill>
              <a:srgbClr val="00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0" name="Text Box 10"/>
            <p:cNvSpPr txBox="1">
              <a:spLocks noChangeArrowheads="1"/>
            </p:cNvSpPr>
            <p:nvPr/>
          </p:nvSpPr>
          <p:spPr bwMode="auto">
            <a:xfrm>
              <a:off x="3625" y="1014"/>
              <a:ext cx="1886" cy="5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100" b="1" dirty="0">
                  <a:solidFill>
                    <a:srgbClr val="003399"/>
                  </a:solidFill>
                </a:rPr>
                <a:t> </a:t>
              </a:r>
              <a:r>
                <a:rPr lang="zh-CN" altLang="en-US" sz="2100" b="1" dirty="0">
                  <a:solidFill>
                    <a:srgbClr val="003399"/>
                  </a:solidFill>
                </a:rPr>
                <a:t>将以编号为</a:t>
              </a:r>
              <a:r>
                <a:rPr lang="en-US" altLang="zh-CN" sz="2100" b="1" dirty="0" err="1">
                  <a:solidFill>
                    <a:srgbClr val="003399"/>
                  </a:solidFill>
                  <a:latin typeface="Times New Roman" pitchFamily="18" charset="0"/>
                </a:rPr>
                <a:t>i</a:t>
              </a:r>
              <a:r>
                <a:rPr lang="zh-CN" altLang="zh-CN" sz="2100" b="1" dirty="0">
                  <a:solidFill>
                    <a:srgbClr val="003399"/>
                  </a:solidFill>
                </a:rPr>
                <a:t>的结</a:t>
              </a:r>
              <a:endParaRPr lang="zh-CN" altLang="en-US" sz="2100" b="1" dirty="0">
                <a:solidFill>
                  <a:srgbClr val="003399"/>
                </a:solidFill>
              </a:endParaRPr>
            </a:p>
            <a:p>
              <a:pPr>
                <a:lnSpc>
                  <a:spcPct val="75000"/>
                </a:lnSpc>
              </a:pPr>
              <a:r>
                <a:rPr lang="zh-CN" altLang="zh-CN" sz="2100" b="1" dirty="0">
                  <a:solidFill>
                    <a:srgbClr val="003399"/>
                  </a:solidFill>
                </a:rPr>
                <a:t>点作为根的子树调</a:t>
              </a:r>
              <a:endParaRPr lang="zh-CN" altLang="en-US" sz="2100" b="1" dirty="0">
                <a:solidFill>
                  <a:srgbClr val="003399"/>
                </a:solidFill>
              </a:endParaRPr>
            </a:p>
            <a:p>
              <a:pPr>
                <a:lnSpc>
                  <a:spcPct val="75000"/>
                </a:lnSpc>
              </a:pPr>
              <a:r>
                <a:rPr lang="zh-CN" altLang="zh-CN" sz="2100" b="1" dirty="0">
                  <a:solidFill>
                    <a:srgbClr val="003399"/>
                  </a:solidFill>
                </a:rPr>
                <a:t>整为一个</a:t>
              </a:r>
              <a:r>
                <a:rPr lang="zh-CN" altLang="en-US" sz="2100" b="1" dirty="0">
                  <a:solidFill>
                    <a:srgbClr val="003399"/>
                  </a:solidFill>
                </a:rPr>
                <a:t>堆</a:t>
              </a:r>
              <a:r>
                <a:rPr lang="zh-CN" altLang="zh-CN" sz="2100" b="1" dirty="0">
                  <a:solidFill>
                    <a:srgbClr val="003399"/>
                  </a:solidFill>
                </a:rPr>
                <a:t>。</a:t>
              </a:r>
              <a:endParaRPr lang="zh-CN" altLang="en-US" sz="2100" b="1" dirty="0">
                <a:solidFill>
                  <a:srgbClr val="003399"/>
                </a:solidFill>
              </a:endParaRPr>
            </a:p>
          </p:txBody>
        </p:sp>
        <p:sp>
          <p:nvSpPr>
            <p:cNvPr id="256011" name="Rectangle 11"/>
            <p:cNvSpPr>
              <a:spLocks noChangeArrowheads="1"/>
            </p:cNvSpPr>
            <p:nvPr/>
          </p:nvSpPr>
          <p:spPr bwMode="auto">
            <a:xfrm>
              <a:off x="3294" y="1034"/>
              <a:ext cx="364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zh-CN" altLang="en-US" sz="3100" b="1">
                  <a:solidFill>
                    <a:srgbClr val="FF3300"/>
                  </a:solidFill>
                  <a:latin typeface="华文新魏" pitchFamily="2" charset="-122"/>
                  <a:ea typeface="华文新魏" pitchFamily="2" charset="-122"/>
                </a:rPr>
                <a:t>功</a:t>
              </a:r>
            </a:p>
            <a:p>
              <a:pPr>
                <a:lnSpc>
                  <a:spcPct val="65000"/>
                </a:lnSpc>
              </a:pPr>
              <a:r>
                <a:rPr lang="zh-CN" altLang="en-US" sz="3100" b="1">
                  <a:solidFill>
                    <a:srgbClr val="FF3300"/>
                  </a:solidFill>
                  <a:latin typeface="华文新魏" pitchFamily="2" charset="-122"/>
                  <a:ea typeface="华文新魏" pitchFamily="2" charset="-122"/>
                </a:rPr>
                <a:t>能</a:t>
              </a:r>
            </a:p>
          </p:txBody>
        </p:sp>
      </p:grpSp>
      <p:grpSp>
        <p:nvGrpSpPr>
          <p:cNvPr id="256030" name="Group 30"/>
          <p:cNvGrpSpPr>
            <a:grpSpLocks/>
          </p:cNvGrpSpPr>
          <p:nvPr/>
        </p:nvGrpSpPr>
        <p:grpSpPr bwMode="auto">
          <a:xfrm>
            <a:off x="4440936" y="5318125"/>
            <a:ext cx="4440238" cy="1371600"/>
            <a:chOff x="2976" y="2557"/>
            <a:chExt cx="2797" cy="864"/>
          </a:xfrm>
        </p:grpSpPr>
        <p:sp>
          <p:nvSpPr>
            <p:cNvPr id="256013" name="Oval 13"/>
            <p:cNvSpPr>
              <a:spLocks noChangeArrowheads="1"/>
            </p:cNvSpPr>
            <p:nvPr/>
          </p:nvSpPr>
          <p:spPr bwMode="auto">
            <a:xfrm>
              <a:off x="2976" y="2557"/>
              <a:ext cx="2640" cy="864"/>
            </a:xfrm>
            <a:prstGeom prst="ellipse">
              <a:avLst/>
            </a:prstGeom>
            <a:solidFill>
              <a:srgbClr val="FFFF8B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28398" dir="3806097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4" name="Text Box 14"/>
            <p:cNvSpPr txBox="1">
              <a:spLocks noChangeArrowheads="1"/>
            </p:cNvSpPr>
            <p:nvPr/>
          </p:nvSpPr>
          <p:spPr bwMode="auto">
            <a:xfrm>
              <a:off x="3189" y="2738"/>
              <a:ext cx="2584" cy="5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2D88"/>
                  </a:solidFill>
                  <a:latin typeface="Times New Roman" pitchFamily="18" charset="0"/>
                  <a:ea typeface="楷体_GB2312" pitchFamily="49" charset="-122"/>
                </a:rPr>
                <a:t>K </a:t>
              </a:r>
              <a:r>
                <a:rPr lang="en-US" altLang="zh-CN" sz="2000" b="1" dirty="0">
                  <a:solidFill>
                    <a:srgbClr val="002D88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zh-CN" altLang="en-US" sz="2000" b="1" dirty="0">
                  <a:solidFill>
                    <a:srgbClr val="002D88"/>
                  </a:solidFill>
                </a:rPr>
                <a:t>序列</a:t>
              </a:r>
              <a:endParaRPr lang="zh-CN" altLang="en-US" sz="2000" b="1" dirty="0">
                <a:solidFill>
                  <a:srgbClr val="002D88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000" b="1" dirty="0" err="1">
                  <a:solidFill>
                    <a:srgbClr val="002D88"/>
                  </a:solidFill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lang="en-US" altLang="zh-CN" sz="2000" b="1" dirty="0">
                  <a:solidFill>
                    <a:srgbClr val="002D88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sz="2000" b="1" dirty="0">
                  <a:solidFill>
                    <a:srgbClr val="002D88"/>
                  </a:solidFill>
                  <a:latin typeface="楷体_GB2312" pitchFamily="49" charset="-122"/>
                  <a:ea typeface="楷体_GB2312" pitchFamily="49" charset="-122"/>
                </a:rPr>
                <a:t>: </a:t>
              </a:r>
              <a:r>
                <a:rPr lang="zh-CN" altLang="en-US" sz="2000" b="1" dirty="0">
                  <a:solidFill>
                    <a:srgbClr val="002D88"/>
                  </a:solidFill>
                </a:rPr>
                <a:t>被调整的二叉树的根的序号</a:t>
              </a:r>
              <a:endParaRPr lang="zh-CN" altLang="en-US" sz="2000" b="1" dirty="0">
                <a:solidFill>
                  <a:srgbClr val="002D88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2D88"/>
                  </a:solidFill>
                  <a:latin typeface="Times New Roman" pitchFamily="18" charset="0"/>
                  <a:ea typeface="楷体_GB2312" pitchFamily="49" charset="-122"/>
                </a:rPr>
                <a:t>n </a:t>
              </a:r>
              <a:r>
                <a:rPr lang="en-US" altLang="zh-CN" sz="2000" b="1" dirty="0">
                  <a:solidFill>
                    <a:srgbClr val="002D88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zh-CN" altLang="en-US" sz="2000" b="1" dirty="0">
                  <a:solidFill>
                    <a:srgbClr val="002D88"/>
                  </a:solidFill>
                </a:rPr>
                <a:t>被调整的二叉树的结点数目</a:t>
              </a:r>
              <a:endParaRPr lang="zh-CN" altLang="en-US" sz="2000" dirty="0">
                <a:solidFill>
                  <a:srgbClr val="002D88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5564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5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Text Box 2"/>
          <p:cNvSpPr txBox="1">
            <a:spLocks noChangeArrowheads="1"/>
          </p:cNvSpPr>
          <p:nvPr/>
        </p:nvSpPr>
        <p:spPr bwMode="auto">
          <a:xfrm>
            <a:off x="4194175" y="844550"/>
            <a:ext cx="5562600" cy="4384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</a:rPr>
              <a:t>void ADJUST(keytype K[ ],int i,int n)</a:t>
            </a:r>
          </a:p>
          <a:p>
            <a:pPr>
              <a:lnSpc>
                <a:spcPct val="80000"/>
              </a:lnSpc>
            </a:pP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</a:rPr>
              <a:t>        int j;</a:t>
            </a:r>
          </a:p>
          <a:p>
            <a:pPr>
              <a:lnSpc>
                <a:spcPct val="80000"/>
              </a:lnSpc>
            </a:pP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</a:rPr>
              <a:t>        keytype  temp;</a:t>
            </a:r>
          </a:p>
          <a:p>
            <a:pPr>
              <a:lnSpc>
                <a:spcPct val="80000"/>
              </a:lnSpc>
            </a:pP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</a:rPr>
              <a:t>        temp</a:t>
            </a: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=K[i];</a:t>
            </a:r>
          </a:p>
          <a:p>
            <a:pPr>
              <a:lnSpc>
                <a:spcPct val="80000"/>
              </a:lnSpc>
            </a:pP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j=2</a:t>
            </a: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i;</a:t>
            </a:r>
          </a:p>
          <a:p>
            <a:pPr>
              <a:lnSpc>
                <a:spcPct val="80000"/>
              </a:lnSpc>
            </a:pP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while(j&lt;=n){</a:t>
            </a:r>
          </a:p>
          <a:p>
            <a:pPr>
              <a:lnSpc>
                <a:spcPct val="80000"/>
              </a:lnSpc>
            </a:pP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if(j&lt;n &amp;&amp; K[j]&lt;K[j+1])</a:t>
            </a:r>
          </a:p>
          <a:p>
            <a:pPr>
              <a:lnSpc>
                <a:spcPct val="80000"/>
              </a:lnSpc>
            </a:pP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 j++;</a:t>
            </a:r>
          </a:p>
          <a:p>
            <a:pPr>
              <a:lnSpc>
                <a:spcPct val="80000"/>
              </a:lnSpc>
            </a:pP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if(temp&gt;=K[j]) </a:t>
            </a:r>
          </a:p>
          <a:p>
            <a:pPr>
              <a:lnSpc>
                <a:spcPct val="80000"/>
              </a:lnSpc>
            </a:pP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 break;</a:t>
            </a:r>
          </a:p>
          <a:p>
            <a:pPr>
              <a:lnSpc>
                <a:spcPct val="80000"/>
              </a:lnSpc>
            </a:pP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K[j/2]=K[j];</a:t>
            </a:r>
          </a:p>
          <a:p>
            <a:pPr>
              <a:lnSpc>
                <a:spcPct val="80000"/>
              </a:lnSpc>
            </a:pP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j=2</a:t>
            </a: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j;</a:t>
            </a:r>
          </a:p>
          <a:p>
            <a:pPr>
              <a:lnSpc>
                <a:spcPct val="80000"/>
              </a:lnSpc>
            </a:pP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}</a:t>
            </a:r>
          </a:p>
          <a:p>
            <a:pPr>
              <a:lnSpc>
                <a:spcPct val="80000"/>
              </a:lnSpc>
            </a:pP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K[j/2]=temp;</a:t>
            </a:r>
          </a:p>
          <a:p>
            <a:pPr>
              <a:lnSpc>
                <a:spcPct val="80000"/>
              </a:lnSpc>
            </a:pPr>
            <a:r>
              <a:rPr lang="en-US" altLang="zh-CN" sz="2200" b="1">
                <a:solidFill>
                  <a:srgbClr val="002D88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}</a:t>
            </a:r>
          </a:p>
        </p:txBody>
      </p:sp>
      <p:grpSp>
        <p:nvGrpSpPr>
          <p:cNvPr id="299038" name="Group 30"/>
          <p:cNvGrpSpPr>
            <a:grpSpLocks/>
          </p:cNvGrpSpPr>
          <p:nvPr/>
        </p:nvGrpSpPr>
        <p:grpSpPr bwMode="auto">
          <a:xfrm>
            <a:off x="211138" y="2355850"/>
            <a:ext cx="3598862" cy="2527300"/>
            <a:chOff x="133" y="1484"/>
            <a:chExt cx="2267" cy="1592"/>
          </a:xfrm>
        </p:grpSpPr>
        <p:sp>
          <p:nvSpPr>
            <p:cNvPr id="299012" name="Oval 4"/>
            <p:cNvSpPr>
              <a:spLocks noChangeArrowheads="1"/>
            </p:cNvSpPr>
            <p:nvPr/>
          </p:nvSpPr>
          <p:spPr bwMode="auto">
            <a:xfrm>
              <a:off x="1296" y="1514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13" name="Oval 5"/>
            <p:cNvSpPr>
              <a:spLocks noChangeArrowheads="1"/>
            </p:cNvSpPr>
            <p:nvPr/>
          </p:nvSpPr>
          <p:spPr bwMode="auto">
            <a:xfrm>
              <a:off x="384" y="2330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14" name="Oval 6"/>
            <p:cNvSpPr>
              <a:spLocks noChangeArrowheads="1"/>
            </p:cNvSpPr>
            <p:nvPr/>
          </p:nvSpPr>
          <p:spPr bwMode="auto">
            <a:xfrm>
              <a:off x="1536" y="2330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15" name="Oval 7"/>
            <p:cNvSpPr>
              <a:spLocks noChangeArrowheads="1"/>
            </p:cNvSpPr>
            <p:nvPr/>
          </p:nvSpPr>
          <p:spPr bwMode="auto">
            <a:xfrm>
              <a:off x="1104" y="2330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16" name="Oval 8"/>
            <p:cNvSpPr>
              <a:spLocks noChangeArrowheads="1"/>
            </p:cNvSpPr>
            <p:nvPr/>
          </p:nvSpPr>
          <p:spPr bwMode="auto">
            <a:xfrm>
              <a:off x="2112" y="2341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17" name="Oval 9"/>
            <p:cNvSpPr>
              <a:spLocks noChangeArrowheads="1"/>
            </p:cNvSpPr>
            <p:nvPr/>
          </p:nvSpPr>
          <p:spPr bwMode="auto">
            <a:xfrm>
              <a:off x="768" y="1957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18" name="Oval 10"/>
            <p:cNvSpPr>
              <a:spLocks noChangeArrowheads="1"/>
            </p:cNvSpPr>
            <p:nvPr/>
          </p:nvSpPr>
          <p:spPr bwMode="auto">
            <a:xfrm>
              <a:off x="1824" y="1957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19" name="Oval 11"/>
            <p:cNvSpPr>
              <a:spLocks noChangeArrowheads="1"/>
            </p:cNvSpPr>
            <p:nvPr/>
          </p:nvSpPr>
          <p:spPr bwMode="auto">
            <a:xfrm>
              <a:off x="598" y="2810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20" name="Oval 12"/>
            <p:cNvSpPr>
              <a:spLocks noChangeArrowheads="1"/>
            </p:cNvSpPr>
            <p:nvPr/>
          </p:nvSpPr>
          <p:spPr bwMode="auto">
            <a:xfrm>
              <a:off x="144" y="2810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21" name="Line 13"/>
            <p:cNvSpPr>
              <a:spLocks noChangeShapeType="1"/>
            </p:cNvSpPr>
            <p:nvPr/>
          </p:nvSpPr>
          <p:spPr bwMode="auto">
            <a:xfrm flipH="1">
              <a:off x="1008" y="1728"/>
              <a:ext cx="336" cy="266"/>
            </a:xfrm>
            <a:prstGeom prst="line">
              <a:avLst/>
            </a:prstGeom>
            <a:noFill/>
            <a:ln w="2222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22" name="Line 14"/>
            <p:cNvSpPr>
              <a:spLocks noChangeShapeType="1"/>
            </p:cNvSpPr>
            <p:nvPr/>
          </p:nvSpPr>
          <p:spPr bwMode="auto">
            <a:xfrm>
              <a:off x="1584" y="1706"/>
              <a:ext cx="288" cy="262"/>
            </a:xfrm>
            <a:prstGeom prst="line">
              <a:avLst/>
            </a:prstGeom>
            <a:noFill/>
            <a:ln w="2222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 flipH="1">
              <a:off x="624" y="2186"/>
              <a:ext cx="192" cy="192"/>
            </a:xfrm>
            <a:prstGeom prst="line">
              <a:avLst/>
            </a:prstGeom>
            <a:noFill/>
            <a:ln w="2222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24" name="Line 16"/>
            <p:cNvSpPr>
              <a:spLocks noChangeShapeType="1"/>
            </p:cNvSpPr>
            <p:nvPr/>
          </p:nvSpPr>
          <p:spPr bwMode="auto">
            <a:xfrm>
              <a:off x="1008" y="2186"/>
              <a:ext cx="155" cy="155"/>
            </a:xfrm>
            <a:prstGeom prst="line">
              <a:avLst/>
            </a:prstGeom>
            <a:noFill/>
            <a:ln w="2222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25" name="Line 17"/>
            <p:cNvSpPr>
              <a:spLocks noChangeShapeType="1"/>
            </p:cNvSpPr>
            <p:nvPr/>
          </p:nvSpPr>
          <p:spPr bwMode="auto">
            <a:xfrm flipH="1">
              <a:off x="325" y="2570"/>
              <a:ext cx="144" cy="24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26" name="Line 18"/>
            <p:cNvSpPr>
              <a:spLocks noChangeShapeType="1"/>
            </p:cNvSpPr>
            <p:nvPr/>
          </p:nvSpPr>
          <p:spPr bwMode="auto">
            <a:xfrm>
              <a:off x="587" y="2570"/>
              <a:ext cx="144" cy="24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 flipH="1">
              <a:off x="1776" y="2186"/>
              <a:ext cx="144" cy="192"/>
            </a:xfrm>
            <a:prstGeom prst="line">
              <a:avLst/>
            </a:prstGeom>
            <a:noFill/>
            <a:ln w="2222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28" name="Line 20"/>
            <p:cNvSpPr>
              <a:spLocks noChangeShapeType="1"/>
            </p:cNvSpPr>
            <p:nvPr/>
          </p:nvSpPr>
          <p:spPr bwMode="auto">
            <a:xfrm>
              <a:off x="2079" y="2153"/>
              <a:ext cx="144" cy="192"/>
            </a:xfrm>
            <a:prstGeom prst="line">
              <a:avLst/>
            </a:prstGeom>
            <a:noFill/>
            <a:ln w="2222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29" name="Rectangle 21"/>
            <p:cNvSpPr>
              <a:spLocks noChangeArrowheads="1"/>
            </p:cNvSpPr>
            <p:nvPr/>
          </p:nvSpPr>
          <p:spPr bwMode="auto">
            <a:xfrm>
              <a:off x="1285" y="148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2D88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768" y="1931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2D88"/>
                  </a:solidFill>
                  <a:latin typeface="Times New Roman" pitchFamily="18" charset="0"/>
                  <a:ea typeface="宋体" pitchFamily="2" charset="-122"/>
                </a:rPr>
                <a:t>23</a:t>
              </a:r>
            </a:p>
          </p:txBody>
        </p:sp>
        <p:sp>
          <p:nvSpPr>
            <p:cNvPr id="299031" name="Rectangle 23"/>
            <p:cNvSpPr>
              <a:spLocks noChangeArrowheads="1"/>
            </p:cNvSpPr>
            <p:nvPr/>
          </p:nvSpPr>
          <p:spPr bwMode="auto">
            <a:xfrm>
              <a:off x="1824" y="1931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2D88"/>
                  </a:solidFill>
                  <a:latin typeface="Times New Roman" pitchFamily="18" charset="0"/>
                  <a:ea typeface="宋体" pitchFamily="2" charset="-122"/>
                </a:rPr>
                <a:t>41</a:t>
              </a:r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384" y="2300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2D88"/>
                  </a:solidFill>
                  <a:latin typeface="Times New Roman" pitchFamily="18" charset="0"/>
                  <a:ea typeface="宋体" pitchFamily="2" charset="-122"/>
                </a:rPr>
                <a:t>20</a:t>
              </a:r>
            </a:p>
          </p:txBody>
        </p:sp>
        <p:sp>
          <p:nvSpPr>
            <p:cNvPr id="299033" name="Rectangle 25"/>
            <p:cNvSpPr>
              <a:spLocks noChangeArrowheads="1"/>
            </p:cNvSpPr>
            <p:nvPr/>
          </p:nvSpPr>
          <p:spPr bwMode="auto">
            <a:xfrm>
              <a:off x="1093" y="230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2D88"/>
                  </a:solidFill>
                  <a:latin typeface="Times New Roman" pitchFamily="18" charset="0"/>
                  <a:ea typeface="宋体" pitchFamily="2" charset="-122"/>
                </a:rPr>
                <a:t>19</a:t>
              </a:r>
            </a:p>
          </p:txBody>
        </p:sp>
        <p:sp>
          <p:nvSpPr>
            <p:cNvPr id="299034" name="Rectangle 26"/>
            <p:cNvSpPr>
              <a:spLocks noChangeArrowheads="1"/>
            </p:cNvSpPr>
            <p:nvPr/>
          </p:nvSpPr>
          <p:spPr bwMode="auto">
            <a:xfrm>
              <a:off x="1536" y="2311"/>
              <a:ext cx="300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00" b="1">
                  <a:solidFill>
                    <a:srgbClr val="002D88"/>
                  </a:solidFill>
                  <a:latin typeface="Times New Roman" pitchFamily="18" charset="0"/>
                  <a:ea typeface="宋体" pitchFamily="2" charset="-122"/>
                </a:rPr>
                <a:t>36</a:t>
              </a:r>
            </a:p>
          </p:txBody>
        </p:sp>
        <p:sp>
          <p:nvSpPr>
            <p:cNvPr id="299035" name="Rectangle 27"/>
            <p:cNvSpPr>
              <a:spLocks noChangeArrowheads="1"/>
            </p:cNvSpPr>
            <p:nvPr/>
          </p:nvSpPr>
          <p:spPr bwMode="auto">
            <a:xfrm>
              <a:off x="2151" y="231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2D88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133" y="2788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2D88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299037" name="Rectangle 29"/>
            <p:cNvSpPr>
              <a:spLocks noChangeArrowheads="1"/>
            </p:cNvSpPr>
            <p:nvPr/>
          </p:nvSpPr>
          <p:spPr bwMode="auto">
            <a:xfrm>
              <a:off x="587" y="278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2D88"/>
                  </a:solidFill>
                  <a:latin typeface="Times New Roman" pitchFamily="18" charset="0"/>
                  <a:ea typeface="宋体" pitchFamily="2" charset="-122"/>
                </a:rPr>
                <a:t>18</a:t>
              </a:r>
            </a:p>
          </p:txBody>
        </p:sp>
      </p:grpSp>
      <p:sp>
        <p:nvSpPr>
          <p:cNvPr id="299039" name="Text Box 31"/>
          <p:cNvSpPr txBox="1">
            <a:spLocks noChangeArrowheads="1"/>
          </p:cNvSpPr>
          <p:nvPr/>
        </p:nvSpPr>
        <p:spPr bwMode="auto">
          <a:xfrm>
            <a:off x="1868488" y="5791200"/>
            <a:ext cx="1408112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n=10</a:t>
            </a:r>
          </a:p>
        </p:txBody>
      </p:sp>
      <p:grpSp>
        <p:nvGrpSpPr>
          <p:cNvPr id="299044" name="Group 36"/>
          <p:cNvGrpSpPr>
            <a:grpSpLocks/>
          </p:cNvGrpSpPr>
          <p:nvPr/>
        </p:nvGrpSpPr>
        <p:grpSpPr bwMode="auto">
          <a:xfrm>
            <a:off x="304800" y="5483225"/>
            <a:ext cx="796925" cy="841375"/>
            <a:chOff x="432" y="3434"/>
            <a:chExt cx="502" cy="530"/>
          </a:xfrm>
        </p:grpSpPr>
        <p:sp>
          <p:nvSpPr>
            <p:cNvPr id="299041" name="Rectangle 33"/>
            <p:cNvSpPr>
              <a:spLocks noChangeArrowheads="1"/>
            </p:cNvSpPr>
            <p:nvPr/>
          </p:nvSpPr>
          <p:spPr bwMode="auto">
            <a:xfrm>
              <a:off x="550" y="3696"/>
              <a:ext cx="384" cy="240"/>
            </a:xfrm>
            <a:prstGeom prst="rect">
              <a:avLst/>
            </a:prstGeom>
            <a:noFill/>
            <a:ln w="254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42" name="Rectangle 34"/>
            <p:cNvSpPr>
              <a:spLocks noChangeArrowheads="1"/>
            </p:cNvSpPr>
            <p:nvPr/>
          </p:nvSpPr>
          <p:spPr bwMode="auto">
            <a:xfrm>
              <a:off x="580" y="3666"/>
              <a:ext cx="316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sz="25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  <a:endParaRPr lang="en-US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9043" name="Text Box 35"/>
            <p:cNvSpPr txBox="1">
              <a:spLocks noChangeArrowheads="1"/>
            </p:cNvSpPr>
            <p:nvPr/>
          </p:nvSpPr>
          <p:spPr bwMode="auto">
            <a:xfrm>
              <a:off x="432" y="3434"/>
              <a:ext cx="49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temp</a:t>
              </a:r>
            </a:p>
          </p:txBody>
        </p:sp>
      </p:grpSp>
      <p:sp>
        <p:nvSpPr>
          <p:cNvPr id="299045" name="Text Box 37"/>
          <p:cNvSpPr txBox="1">
            <a:spLocks noChangeArrowheads="1"/>
          </p:cNvSpPr>
          <p:nvPr/>
        </p:nvSpPr>
        <p:spPr bwMode="auto">
          <a:xfrm>
            <a:off x="2039938" y="1963738"/>
            <a:ext cx="7032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i=1</a:t>
            </a:r>
          </a:p>
        </p:txBody>
      </p:sp>
      <p:sp>
        <p:nvSpPr>
          <p:cNvPr id="299046" name="Text Box 38"/>
          <p:cNvSpPr txBox="1">
            <a:spLocks noChangeArrowheads="1"/>
          </p:cNvSpPr>
          <p:nvPr/>
        </p:nvSpPr>
        <p:spPr bwMode="auto">
          <a:xfrm>
            <a:off x="1174750" y="2716213"/>
            <a:ext cx="6540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j=2</a:t>
            </a:r>
          </a:p>
        </p:txBody>
      </p:sp>
      <p:grpSp>
        <p:nvGrpSpPr>
          <p:cNvPr id="299050" name="Group 42"/>
          <p:cNvGrpSpPr>
            <a:grpSpLocks/>
          </p:cNvGrpSpPr>
          <p:nvPr/>
        </p:nvGrpSpPr>
        <p:grpSpPr bwMode="auto">
          <a:xfrm>
            <a:off x="1219200" y="2686050"/>
            <a:ext cx="2438400" cy="401638"/>
            <a:chOff x="768" y="1692"/>
            <a:chExt cx="1536" cy="253"/>
          </a:xfrm>
        </p:grpSpPr>
        <p:sp>
          <p:nvSpPr>
            <p:cNvPr id="299051" name="Rectangle 43"/>
            <p:cNvSpPr>
              <a:spLocks noChangeArrowheads="1"/>
            </p:cNvSpPr>
            <p:nvPr/>
          </p:nvSpPr>
          <p:spPr bwMode="auto">
            <a:xfrm>
              <a:off x="768" y="1753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52" name="Text Box 44"/>
            <p:cNvSpPr txBox="1">
              <a:spLocks noChangeArrowheads="1"/>
            </p:cNvSpPr>
            <p:nvPr/>
          </p:nvSpPr>
          <p:spPr bwMode="auto">
            <a:xfrm>
              <a:off x="1867" y="1692"/>
              <a:ext cx="437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j=3</a:t>
              </a:r>
            </a:p>
          </p:txBody>
        </p:sp>
      </p:grpSp>
      <p:grpSp>
        <p:nvGrpSpPr>
          <p:cNvPr id="299059" name="Group 51"/>
          <p:cNvGrpSpPr>
            <a:grpSpLocks/>
          </p:cNvGrpSpPr>
          <p:nvPr/>
        </p:nvGrpSpPr>
        <p:grpSpPr bwMode="auto">
          <a:xfrm>
            <a:off x="2057400" y="2362200"/>
            <a:ext cx="488950" cy="457200"/>
            <a:chOff x="1292" y="1484"/>
            <a:chExt cx="308" cy="288"/>
          </a:xfrm>
        </p:grpSpPr>
        <p:sp>
          <p:nvSpPr>
            <p:cNvPr id="299054" name="Rectangle 46"/>
            <p:cNvSpPr>
              <a:spLocks noChangeArrowheads="1"/>
            </p:cNvSpPr>
            <p:nvPr/>
          </p:nvSpPr>
          <p:spPr bwMode="auto">
            <a:xfrm>
              <a:off x="1355" y="1547"/>
              <a:ext cx="177" cy="17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55" name="Rectangle 47"/>
            <p:cNvSpPr>
              <a:spLocks noChangeArrowheads="1"/>
            </p:cNvSpPr>
            <p:nvPr/>
          </p:nvSpPr>
          <p:spPr bwMode="auto">
            <a:xfrm>
              <a:off x="1292" y="148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2D88"/>
                  </a:solidFill>
                  <a:latin typeface="Times New Roman" pitchFamily="18" charset="0"/>
                  <a:ea typeface="宋体" pitchFamily="2" charset="-122"/>
                </a:rPr>
                <a:t>41</a:t>
              </a:r>
            </a:p>
          </p:txBody>
        </p:sp>
      </p:grpSp>
      <p:grpSp>
        <p:nvGrpSpPr>
          <p:cNvPr id="299063" name="Group 55"/>
          <p:cNvGrpSpPr>
            <a:grpSpLocks/>
          </p:cNvGrpSpPr>
          <p:nvPr/>
        </p:nvGrpSpPr>
        <p:grpSpPr bwMode="auto">
          <a:xfrm>
            <a:off x="2424113" y="2743200"/>
            <a:ext cx="1022350" cy="1000125"/>
            <a:chOff x="1516" y="1728"/>
            <a:chExt cx="644" cy="630"/>
          </a:xfrm>
        </p:grpSpPr>
        <p:sp>
          <p:nvSpPr>
            <p:cNvPr id="299061" name="Rectangle 53"/>
            <p:cNvSpPr>
              <a:spLocks noChangeArrowheads="1"/>
            </p:cNvSpPr>
            <p:nvPr/>
          </p:nvSpPr>
          <p:spPr bwMode="auto">
            <a:xfrm>
              <a:off x="1872" y="1728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62" name="Text Box 54"/>
            <p:cNvSpPr txBox="1">
              <a:spLocks noChangeArrowheads="1"/>
            </p:cNvSpPr>
            <p:nvPr/>
          </p:nvSpPr>
          <p:spPr bwMode="auto">
            <a:xfrm>
              <a:off x="1516" y="2108"/>
              <a:ext cx="437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j=6</a:t>
              </a:r>
            </a:p>
          </p:txBody>
        </p:sp>
      </p:grpSp>
      <p:grpSp>
        <p:nvGrpSpPr>
          <p:cNvPr id="299064" name="Group 56"/>
          <p:cNvGrpSpPr>
            <a:grpSpLocks/>
          </p:cNvGrpSpPr>
          <p:nvPr/>
        </p:nvGrpSpPr>
        <p:grpSpPr bwMode="auto">
          <a:xfrm>
            <a:off x="2884488" y="3065463"/>
            <a:ext cx="488950" cy="457200"/>
            <a:chOff x="1292" y="1484"/>
            <a:chExt cx="308" cy="288"/>
          </a:xfrm>
        </p:grpSpPr>
        <p:sp>
          <p:nvSpPr>
            <p:cNvPr id="299065" name="Rectangle 57"/>
            <p:cNvSpPr>
              <a:spLocks noChangeArrowheads="1"/>
            </p:cNvSpPr>
            <p:nvPr/>
          </p:nvSpPr>
          <p:spPr bwMode="auto">
            <a:xfrm>
              <a:off x="1355" y="1547"/>
              <a:ext cx="177" cy="17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66" name="Rectangle 58"/>
            <p:cNvSpPr>
              <a:spLocks noChangeArrowheads="1"/>
            </p:cNvSpPr>
            <p:nvPr/>
          </p:nvSpPr>
          <p:spPr bwMode="auto">
            <a:xfrm>
              <a:off x="1292" y="148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2D88"/>
                  </a:solidFill>
                  <a:latin typeface="Times New Roman" pitchFamily="18" charset="0"/>
                  <a:ea typeface="宋体" pitchFamily="2" charset="-122"/>
                </a:rPr>
                <a:t>36</a:t>
              </a:r>
            </a:p>
          </p:txBody>
        </p:sp>
      </p:grpSp>
      <p:grpSp>
        <p:nvGrpSpPr>
          <p:cNvPr id="299074" name="Group 66"/>
          <p:cNvGrpSpPr>
            <a:grpSpLocks/>
          </p:cNvGrpSpPr>
          <p:nvPr/>
        </p:nvGrpSpPr>
        <p:grpSpPr bwMode="auto">
          <a:xfrm>
            <a:off x="2022475" y="3386138"/>
            <a:ext cx="835025" cy="1268412"/>
            <a:chOff x="1274" y="2129"/>
            <a:chExt cx="526" cy="799"/>
          </a:xfrm>
        </p:grpSpPr>
        <p:sp>
          <p:nvSpPr>
            <p:cNvPr id="299068" name="Rectangle 60"/>
            <p:cNvSpPr>
              <a:spLocks noChangeArrowheads="1"/>
            </p:cNvSpPr>
            <p:nvPr/>
          </p:nvSpPr>
          <p:spPr bwMode="auto">
            <a:xfrm>
              <a:off x="1512" y="2129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69" name="Text Box 61"/>
            <p:cNvSpPr txBox="1">
              <a:spLocks noChangeArrowheads="1"/>
            </p:cNvSpPr>
            <p:nvPr/>
          </p:nvSpPr>
          <p:spPr bwMode="auto">
            <a:xfrm>
              <a:off x="1274" y="2678"/>
              <a:ext cx="437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j=12</a:t>
              </a:r>
            </a:p>
          </p:txBody>
        </p:sp>
      </p:grpSp>
      <p:grpSp>
        <p:nvGrpSpPr>
          <p:cNvPr id="299075" name="Group 67"/>
          <p:cNvGrpSpPr>
            <a:grpSpLocks/>
          </p:cNvGrpSpPr>
          <p:nvPr/>
        </p:nvGrpSpPr>
        <p:grpSpPr bwMode="auto">
          <a:xfrm>
            <a:off x="1905000" y="4038600"/>
            <a:ext cx="1892300" cy="854075"/>
            <a:chOff x="1200" y="2544"/>
            <a:chExt cx="1192" cy="538"/>
          </a:xfrm>
        </p:grpSpPr>
        <p:sp>
          <p:nvSpPr>
            <p:cNvPr id="299072" name="Oval 64"/>
            <p:cNvSpPr>
              <a:spLocks noChangeArrowheads="1"/>
            </p:cNvSpPr>
            <p:nvPr/>
          </p:nvSpPr>
          <p:spPr bwMode="auto">
            <a:xfrm>
              <a:off x="1200" y="2677"/>
              <a:ext cx="576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73" name="Text Box 65"/>
            <p:cNvSpPr txBox="1">
              <a:spLocks noChangeArrowheads="1"/>
            </p:cNvSpPr>
            <p:nvPr/>
          </p:nvSpPr>
          <p:spPr bwMode="auto">
            <a:xfrm>
              <a:off x="1776" y="2544"/>
              <a:ext cx="616" cy="5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sz="5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</a:t>
              </a:r>
              <a:r>
                <a:rPr lang="en-US" altLang="zh-CN" sz="35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10</a:t>
              </a:r>
              <a:endParaRPr lang="en-US" altLang="zh-CN" sz="3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99076" name="Group 68"/>
          <p:cNvGrpSpPr>
            <a:grpSpLocks/>
          </p:cNvGrpSpPr>
          <p:nvPr/>
        </p:nvGrpSpPr>
        <p:grpSpPr bwMode="auto">
          <a:xfrm>
            <a:off x="2438400" y="3657600"/>
            <a:ext cx="488950" cy="457200"/>
            <a:chOff x="1292" y="1484"/>
            <a:chExt cx="308" cy="288"/>
          </a:xfrm>
        </p:grpSpPr>
        <p:sp>
          <p:nvSpPr>
            <p:cNvPr id="299077" name="Rectangle 69"/>
            <p:cNvSpPr>
              <a:spLocks noChangeArrowheads="1"/>
            </p:cNvSpPr>
            <p:nvPr/>
          </p:nvSpPr>
          <p:spPr bwMode="auto">
            <a:xfrm>
              <a:off x="1355" y="1547"/>
              <a:ext cx="177" cy="17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78" name="Rectangle 70"/>
            <p:cNvSpPr>
              <a:spLocks noChangeArrowheads="1"/>
            </p:cNvSpPr>
            <p:nvPr/>
          </p:nvSpPr>
          <p:spPr bwMode="auto">
            <a:xfrm>
              <a:off x="1292" y="148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2D88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</p:grpSp>
      <p:grpSp>
        <p:nvGrpSpPr>
          <p:cNvPr id="299110" name="Group 102"/>
          <p:cNvGrpSpPr>
            <a:grpSpLocks/>
          </p:cNvGrpSpPr>
          <p:nvPr/>
        </p:nvGrpSpPr>
        <p:grpSpPr bwMode="auto">
          <a:xfrm rot="356060">
            <a:off x="461963" y="619125"/>
            <a:ext cx="3030537" cy="1082675"/>
            <a:chOff x="155" y="390"/>
            <a:chExt cx="1909" cy="682"/>
          </a:xfrm>
        </p:grpSpPr>
        <p:sp>
          <p:nvSpPr>
            <p:cNvPr id="299080" name="AutoShape 72"/>
            <p:cNvSpPr>
              <a:spLocks noChangeArrowheads="1"/>
            </p:cNvSpPr>
            <p:nvPr/>
          </p:nvSpPr>
          <p:spPr bwMode="auto">
            <a:xfrm rot="-364061">
              <a:off x="155" y="390"/>
              <a:ext cx="1865" cy="682"/>
            </a:xfrm>
            <a:prstGeom prst="irregularSeal2">
              <a:avLst/>
            </a:prstGeom>
            <a:solidFill>
              <a:srgbClr val="FF0000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99190" dir="238833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81" name="Text Box 73"/>
            <p:cNvSpPr txBox="1">
              <a:spLocks noChangeArrowheads="1"/>
            </p:cNvSpPr>
            <p:nvPr/>
          </p:nvSpPr>
          <p:spPr bwMode="auto">
            <a:xfrm rot="-1042586">
              <a:off x="257" y="553"/>
              <a:ext cx="1807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FFFF"/>
                  </a:solidFill>
                  <a:latin typeface="Times New Roman" pitchFamily="18" charset="0"/>
                </a:rPr>
                <a:t>一个新的堆</a:t>
              </a:r>
            </a:p>
          </p:txBody>
        </p:sp>
      </p:grpSp>
      <p:grpSp>
        <p:nvGrpSpPr>
          <p:cNvPr id="299116" name="Group 108"/>
          <p:cNvGrpSpPr>
            <a:grpSpLocks/>
          </p:cNvGrpSpPr>
          <p:nvPr/>
        </p:nvGrpSpPr>
        <p:grpSpPr bwMode="auto">
          <a:xfrm>
            <a:off x="5076825" y="5516563"/>
            <a:ext cx="2830513" cy="935037"/>
            <a:chOff x="2503" y="3549"/>
            <a:chExt cx="1783" cy="589"/>
          </a:xfrm>
        </p:grpSpPr>
        <p:sp>
          <p:nvSpPr>
            <p:cNvPr id="299112" name="Rectangle 104"/>
            <p:cNvSpPr>
              <a:spLocks noChangeArrowheads="1"/>
            </p:cNvSpPr>
            <p:nvPr/>
          </p:nvSpPr>
          <p:spPr bwMode="auto">
            <a:xfrm>
              <a:off x="2503" y="3549"/>
              <a:ext cx="1769" cy="589"/>
            </a:xfrm>
            <a:prstGeom prst="rect">
              <a:avLst/>
            </a:prstGeom>
            <a:solidFill>
              <a:srgbClr val="00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113" name="Text Box 105"/>
            <p:cNvSpPr txBox="1">
              <a:spLocks noChangeArrowheads="1"/>
            </p:cNvSpPr>
            <p:nvPr/>
          </p:nvSpPr>
          <p:spPr bwMode="auto">
            <a:xfrm>
              <a:off x="2862" y="3645"/>
              <a:ext cx="1424" cy="4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 dirty="0">
                  <a:solidFill>
                    <a:srgbClr val="003399"/>
                  </a:solidFill>
                </a:rPr>
                <a:t> </a:t>
              </a:r>
              <a:r>
                <a:rPr lang="zh-CN" altLang="en-US" sz="1800" b="1" dirty="0">
                  <a:solidFill>
                    <a:srgbClr val="003399"/>
                  </a:solidFill>
                </a:rPr>
                <a:t>将以编号为</a:t>
              </a:r>
              <a:r>
                <a:rPr lang="en-US" altLang="zh-CN" sz="1800" b="1" dirty="0" err="1">
                  <a:solidFill>
                    <a:srgbClr val="003399"/>
                  </a:solidFill>
                  <a:latin typeface="Times New Roman" pitchFamily="18" charset="0"/>
                </a:rPr>
                <a:t>i</a:t>
              </a:r>
              <a:r>
                <a:rPr lang="zh-CN" altLang="zh-CN" sz="1800" b="1" dirty="0">
                  <a:solidFill>
                    <a:srgbClr val="003399"/>
                  </a:solidFill>
                </a:rPr>
                <a:t>的结</a:t>
              </a:r>
              <a:endParaRPr lang="zh-CN" altLang="en-US" sz="1800" b="1" dirty="0">
                <a:solidFill>
                  <a:srgbClr val="003399"/>
                </a:solidFill>
              </a:endParaRPr>
            </a:p>
            <a:p>
              <a:pPr>
                <a:lnSpc>
                  <a:spcPct val="75000"/>
                </a:lnSpc>
              </a:pPr>
              <a:r>
                <a:rPr lang="zh-CN" altLang="zh-CN" sz="1800" b="1" dirty="0">
                  <a:solidFill>
                    <a:srgbClr val="003399"/>
                  </a:solidFill>
                </a:rPr>
                <a:t>点作为根的子树调</a:t>
              </a:r>
              <a:endParaRPr lang="zh-CN" altLang="en-US" sz="1800" b="1" dirty="0">
                <a:solidFill>
                  <a:srgbClr val="003399"/>
                </a:solidFill>
              </a:endParaRPr>
            </a:p>
            <a:p>
              <a:pPr>
                <a:lnSpc>
                  <a:spcPct val="75000"/>
                </a:lnSpc>
              </a:pPr>
              <a:r>
                <a:rPr lang="zh-CN" altLang="zh-CN" sz="1800" b="1" dirty="0">
                  <a:solidFill>
                    <a:srgbClr val="003399"/>
                  </a:solidFill>
                </a:rPr>
                <a:t>整为一个</a:t>
              </a:r>
              <a:r>
                <a:rPr lang="zh-CN" altLang="en-US" sz="1800" b="1" dirty="0">
                  <a:solidFill>
                    <a:srgbClr val="003399"/>
                  </a:solidFill>
                </a:rPr>
                <a:t>堆</a:t>
              </a:r>
              <a:r>
                <a:rPr lang="zh-CN" altLang="zh-CN" sz="1800" b="1" dirty="0">
                  <a:solidFill>
                    <a:srgbClr val="003399"/>
                  </a:solidFill>
                </a:rPr>
                <a:t>。</a:t>
              </a:r>
              <a:endParaRPr lang="zh-CN" altLang="en-US" sz="1800" b="1" dirty="0">
                <a:solidFill>
                  <a:srgbClr val="003399"/>
                </a:solidFill>
              </a:endParaRPr>
            </a:p>
          </p:txBody>
        </p:sp>
        <p:sp>
          <p:nvSpPr>
            <p:cNvPr id="299114" name="Rectangle 106"/>
            <p:cNvSpPr>
              <a:spLocks noChangeArrowheads="1"/>
            </p:cNvSpPr>
            <p:nvPr/>
          </p:nvSpPr>
          <p:spPr bwMode="auto">
            <a:xfrm>
              <a:off x="2585" y="3638"/>
              <a:ext cx="340" cy="4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zh-CN" altLang="en-US" sz="2800" b="1">
                  <a:solidFill>
                    <a:srgbClr val="FF3300"/>
                  </a:solidFill>
                  <a:latin typeface="华文新魏" pitchFamily="2" charset="-122"/>
                  <a:ea typeface="华文新魏" pitchFamily="2" charset="-122"/>
                </a:rPr>
                <a:t>功</a:t>
              </a:r>
            </a:p>
            <a:p>
              <a:pPr>
                <a:lnSpc>
                  <a:spcPct val="65000"/>
                </a:lnSpc>
              </a:pPr>
              <a:r>
                <a:rPr lang="zh-CN" altLang="en-US" sz="2800" b="1">
                  <a:solidFill>
                    <a:srgbClr val="FF3300"/>
                  </a:solidFill>
                  <a:latin typeface="华文新魏" pitchFamily="2" charset="-122"/>
                  <a:ea typeface="华文新魏" pitchFamily="2" charset="-122"/>
                </a:rPr>
                <a:t>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6886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9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9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9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9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9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9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9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9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9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39" grpId="0" autoUpdateAnimBg="0"/>
      <p:bldP spid="299045" grpId="0" autoUpdateAnimBg="0"/>
      <p:bldP spid="29904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209" name="Group 153"/>
          <p:cNvGrpSpPr>
            <a:grpSpLocks/>
          </p:cNvGrpSpPr>
          <p:nvPr/>
        </p:nvGrpSpPr>
        <p:grpSpPr bwMode="auto">
          <a:xfrm>
            <a:off x="414338" y="138113"/>
            <a:ext cx="2822575" cy="488950"/>
            <a:chOff x="261" y="87"/>
            <a:chExt cx="1778" cy="308"/>
          </a:xfrm>
        </p:grpSpPr>
        <p:sp>
          <p:nvSpPr>
            <p:cNvPr id="301059" name="Rectangle 3"/>
            <p:cNvSpPr>
              <a:spLocks noChangeArrowheads="1"/>
            </p:cNvSpPr>
            <p:nvPr/>
          </p:nvSpPr>
          <p:spPr bwMode="auto">
            <a:xfrm>
              <a:off x="280" y="103"/>
              <a:ext cx="1693" cy="288"/>
            </a:xfrm>
            <a:prstGeom prst="rect">
              <a:avLst/>
            </a:prstGeom>
            <a:solidFill>
              <a:srgbClr val="FFFFC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0" name="Text Box 4"/>
            <p:cNvSpPr txBox="1">
              <a:spLocks noChangeArrowheads="1"/>
            </p:cNvSpPr>
            <p:nvPr/>
          </p:nvSpPr>
          <p:spPr bwMode="auto">
            <a:xfrm>
              <a:off x="261" y="87"/>
              <a:ext cx="1778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600" b="1" dirty="0">
                  <a:solidFill>
                    <a:srgbClr val="003399"/>
                  </a:solidFill>
                </a:rPr>
                <a:t>五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.</a:t>
              </a:r>
              <a:r>
                <a:rPr lang="zh-CN" altLang="en-US" sz="2600" b="1" dirty="0">
                  <a:solidFill>
                    <a:srgbClr val="003399"/>
                  </a:solidFill>
                </a:rPr>
                <a:t>建初始堆</a:t>
              </a:r>
            </a:p>
          </p:txBody>
        </p:sp>
      </p:grpSp>
      <p:grpSp>
        <p:nvGrpSpPr>
          <p:cNvPr id="301206" name="Group 150"/>
          <p:cNvGrpSpPr>
            <a:grpSpLocks/>
          </p:cNvGrpSpPr>
          <p:nvPr/>
        </p:nvGrpSpPr>
        <p:grpSpPr bwMode="auto">
          <a:xfrm>
            <a:off x="801688" y="787400"/>
            <a:ext cx="7707312" cy="1722438"/>
            <a:chOff x="384" y="576"/>
            <a:chExt cx="4855" cy="1085"/>
          </a:xfrm>
        </p:grpSpPr>
        <p:sp>
          <p:nvSpPr>
            <p:cNvPr id="301065" name="Rectangle 9"/>
            <p:cNvSpPr>
              <a:spLocks noChangeArrowheads="1"/>
            </p:cNvSpPr>
            <p:nvPr/>
          </p:nvSpPr>
          <p:spPr bwMode="auto">
            <a:xfrm>
              <a:off x="384" y="576"/>
              <a:ext cx="4855" cy="1085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189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6" name="Text Box 10"/>
            <p:cNvSpPr txBox="1">
              <a:spLocks noChangeArrowheads="1"/>
            </p:cNvSpPr>
            <p:nvPr/>
          </p:nvSpPr>
          <p:spPr bwMode="auto">
            <a:xfrm>
              <a:off x="600" y="657"/>
              <a:ext cx="4478" cy="4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幼圆" pitchFamily="49" charset="-122"/>
                  <a:ea typeface="幼圆" pitchFamily="49" charset="-122"/>
                </a:rPr>
                <a:t>    </a:t>
              </a:r>
              <a:r>
                <a:rPr lang="zh-CN" altLang="en-US" sz="24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从二叉树的最后那个分支结点</a:t>
              </a:r>
              <a:r>
                <a:rPr lang="en-US" altLang="zh-CN" sz="24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(</a:t>
              </a:r>
              <a:r>
                <a:rPr lang="zh-CN" altLang="en-US" sz="24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编号为      </a:t>
              </a:r>
              <a:r>
                <a:rPr lang="en-US" altLang="zh-CN" sz="24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开始</a:t>
              </a:r>
              <a:r>
                <a:rPr lang="en-US" altLang="zh-CN" sz="24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,</a:t>
              </a:r>
            </a:p>
          </p:txBody>
        </p:sp>
      </p:grpSp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1171575" y="1270000"/>
            <a:ext cx="8153400" cy="1135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4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lang="zh-CN" altLang="en-US" sz="24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依次将编号为</a:t>
            </a:r>
            <a:r>
              <a:rPr lang="en-US" altLang="zh-CN" sz="2400" b="1" dirty="0" err="1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i</a:t>
            </a:r>
            <a:r>
              <a:rPr lang="zh-CN" altLang="en-US" sz="24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的结点为根的二叉树</a:t>
            </a:r>
            <a:r>
              <a:rPr lang="zh-CN" altLang="en-US" sz="2400" b="1" dirty="0">
                <a:solidFill>
                  <a:srgbClr val="FFFF00"/>
                </a:solidFill>
              </a:rPr>
              <a:t>转换</a:t>
            </a:r>
            <a:r>
              <a:rPr lang="zh-CN" altLang="en-US" sz="24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为一</a:t>
            </a:r>
          </a:p>
          <a:p>
            <a:pPr>
              <a:lnSpc>
                <a:spcPct val="95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个堆，每转换一棵子树，做一次</a:t>
            </a:r>
            <a:r>
              <a:rPr lang="en-US" altLang="zh-CN" sz="2400" b="1" dirty="0" err="1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i</a:t>
            </a:r>
            <a:r>
              <a:rPr lang="zh-CN" altLang="en-US" sz="24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减</a:t>
            </a:r>
            <a:r>
              <a:rPr lang="en-US" altLang="zh-CN" sz="2400" b="1" dirty="0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1</a:t>
            </a:r>
            <a:r>
              <a:rPr lang="zh-CN" altLang="en-US" sz="24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，重复上述</a:t>
            </a:r>
          </a:p>
          <a:p>
            <a:pPr>
              <a:lnSpc>
                <a:spcPct val="95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过程，直到将</a:t>
            </a:r>
            <a:r>
              <a:rPr lang="en-US" altLang="zh-CN" sz="2400" b="1" dirty="0" err="1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i</a:t>
            </a:r>
            <a:r>
              <a:rPr lang="en-US" altLang="zh-CN" sz="2400" b="1" dirty="0">
                <a:solidFill>
                  <a:srgbClr val="FFFFFF"/>
                </a:solidFill>
                <a:latin typeface="Times New Roman" pitchFamily="18" charset="0"/>
                <a:ea typeface="幼圆" pitchFamily="49" charset="-122"/>
              </a:rPr>
              <a:t>=1</a:t>
            </a:r>
            <a:r>
              <a:rPr lang="zh-CN" altLang="en-US" sz="2400" b="1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的结点为根的二叉树转换为堆。</a:t>
            </a:r>
          </a:p>
        </p:txBody>
      </p:sp>
      <p:sp>
        <p:nvSpPr>
          <p:cNvPr id="301068" name="Rectangle 12"/>
          <p:cNvSpPr>
            <a:spLocks noChangeArrowheads="1"/>
          </p:cNvSpPr>
          <p:nvPr/>
        </p:nvSpPr>
        <p:spPr bwMode="auto">
          <a:xfrm>
            <a:off x="6813550" y="909638"/>
            <a:ext cx="14843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i=</a:t>
            </a:r>
            <a:r>
              <a:rPr lang="en-US" altLang="zh-CN" sz="24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n/2</a:t>
            </a:r>
            <a:r>
              <a:rPr lang="en-US" altLang="zh-CN" sz="24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</a:t>
            </a:r>
            <a:endParaRPr lang="en-US" altLang="zh-CN" sz="2400">
              <a:solidFill>
                <a:srgbClr val="00FF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301207" name="Group 151"/>
          <p:cNvGrpSpPr>
            <a:grpSpLocks/>
          </p:cNvGrpSpPr>
          <p:nvPr/>
        </p:nvGrpSpPr>
        <p:grpSpPr bwMode="auto">
          <a:xfrm>
            <a:off x="257175" y="3684588"/>
            <a:ext cx="1089025" cy="823912"/>
            <a:chOff x="162" y="2047"/>
            <a:chExt cx="686" cy="519"/>
          </a:xfrm>
        </p:grpSpPr>
        <p:sp>
          <p:nvSpPr>
            <p:cNvPr id="301070" name="AutoShape 14"/>
            <p:cNvSpPr>
              <a:spLocks noChangeArrowheads="1"/>
            </p:cNvSpPr>
            <p:nvPr/>
          </p:nvSpPr>
          <p:spPr bwMode="auto">
            <a:xfrm rot="-602478">
              <a:off x="162" y="2049"/>
              <a:ext cx="686" cy="508"/>
            </a:xfrm>
            <a:prstGeom prst="irregularSeal2">
              <a:avLst/>
            </a:prstGeom>
            <a:solidFill>
              <a:srgbClr val="00CCFF"/>
            </a:solidFill>
            <a:ln w="508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20483" dir="1106097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1" name="Text Box 15"/>
            <p:cNvSpPr txBox="1">
              <a:spLocks noChangeArrowheads="1"/>
            </p:cNvSpPr>
            <p:nvPr/>
          </p:nvSpPr>
          <p:spPr bwMode="auto">
            <a:xfrm rot="33964">
              <a:off x="221" y="2047"/>
              <a:ext cx="500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4800" b="1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例</a:t>
              </a:r>
            </a:p>
          </p:txBody>
        </p:sp>
      </p:grpSp>
      <p:sp>
        <p:nvSpPr>
          <p:cNvPr id="301073" name="Text Box 17"/>
          <p:cNvSpPr txBox="1">
            <a:spLocks noChangeArrowheads="1"/>
          </p:cNvSpPr>
          <p:nvPr/>
        </p:nvSpPr>
        <p:spPr bwMode="auto">
          <a:xfrm>
            <a:off x="1979613" y="2708275"/>
            <a:ext cx="666115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6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75   36   18   53   80   30   48   90   15   37</a:t>
            </a:r>
          </a:p>
        </p:txBody>
      </p:sp>
      <p:grpSp>
        <p:nvGrpSpPr>
          <p:cNvPr id="301104" name="Group 48"/>
          <p:cNvGrpSpPr>
            <a:grpSpLocks/>
          </p:cNvGrpSpPr>
          <p:nvPr/>
        </p:nvGrpSpPr>
        <p:grpSpPr bwMode="auto">
          <a:xfrm>
            <a:off x="1765300" y="4040188"/>
            <a:ext cx="3886200" cy="2552700"/>
            <a:chOff x="960" y="2597"/>
            <a:chExt cx="2448" cy="1608"/>
          </a:xfrm>
        </p:grpSpPr>
        <p:sp>
          <p:nvSpPr>
            <p:cNvPr id="301075" name="Oval 19"/>
            <p:cNvSpPr>
              <a:spLocks noChangeArrowheads="1"/>
            </p:cNvSpPr>
            <p:nvPr/>
          </p:nvSpPr>
          <p:spPr bwMode="auto">
            <a:xfrm>
              <a:off x="2208" y="2613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6" name="Oval 20"/>
            <p:cNvSpPr>
              <a:spLocks noChangeArrowheads="1"/>
            </p:cNvSpPr>
            <p:nvPr/>
          </p:nvSpPr>
          <p:spPr bwMode="auto">
            <a:xfrm>
              <a:off x="1632" y="3008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7" name="Oval 21"/>
            <p:cNvSpPr>
              <a:spLocks noChangeArrowheads="1"/>
            </p:cNvSpPr>
            <p:nvPr/>
          </p:nvSpPr>
          <p:spPr bwMode="auto">
            <a:xfrm>
              <a:off x="2784" y="3008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8" name="Oval 22"/>
            <p:cNvSpPr>
              <a:spLocks noChangeArrowheads="1"/>
            </p:cNvSpPr>
            <p:nvPr/>
          </p:nvSpPr>
          <p:spPr bwMode="auto">
            <a:xfrm>
              <a:off x="1196" y="3429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9" name="Oval 23"/>
            <p:cNvSpPr>
              <a:spLocks noChangeArrowheads="1"/>
            </p:cNvSpPr>
            <p:nvPr/>
          </p:nvSpPr>
          <p:spPr bwMode="auto">
            <a:xfrm>
              <a:off x="2026" y="3429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80" name="Oval 24"/>
            <p:cNvSpPr>
              <a:spLocks noChangeArrowheads="1"/>
            </p:cNvSpPr>
            <p:nvPr/>
          </p:nvSpPr>
          <p:spPr bwMode="auto">
            <a:xfrm>
              <a:off x="2496" y="3429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81" name="Oval 25"/>
            <p:cNvSpPr>
              <a:spLocks noChangeArrowheads="1"/>
            </p:cNvSpPr>
            <p:nvPr/>
          </p:nvSpPr>
          <p:spPr bwMode="auto">
            <a:xfrm>
              <a:off x="3120" y="3429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82" name="Oval 26"/>
            <p:cNvSpPr>
              <a:spLocks noChangeArrowheads="1"/>
            </p:cNvSpPr>
            <p:nvPr/>
          </p:nvSpPr>
          <p:spPr bwMode="auto">
            <a:xfrm>
              <a:off x="960" y="3957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83" name="Oval 27"/>
            <p:cNvSpPr>
              <a:spLocks noChangeArrowheads="1"/>
            </p:cNvSpPr>
            <p:nvPr/>
          </p:nvSpPr>
          <p:spPr bwMode="auto">
            <a:xfrm>
              <a:off x="1388" y="3957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84" name="Oval 28"/>
            <p:cNvSpPr>
              <a:spLocks noChangeArrowheads="1"/>
            </p:cNvSpPr>
            <p:nvPr/>
          </p:nvSpPr>
          <p:spPr bwMode="auto">
            <a:xfrm>
              <a:off x="1776" y="3957"/>
              <a:ext cx="288" cy="240"/>
            </a:xfrm>
            <a:prstGeom prst="ellips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85" name="Line 29"/>
            <p:cNvSpPr>
              <a:spLocks noChangeShapeType="1"/>
            </p:cNvSpPr>
            <p:nvPr/>
          </p:nvSpPr>
          <p:spPr bwMode="auto">
            <a:xfrm flipH="1">
              <a:off x="1883" y="2794"/>
              <a:ext cx="336" cy="240"/>
            </a:xfrm>
            <a:prstGeom prst="line">
              <a:avLst/>
            </a:prstGeom>
            <a:noFill/>
            <a:ln w="2222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86" name="Line 30"/>
            <p:cNvSpPr>
              <a:spLocks noChangeShapeType="1"/>
            </p:cNvSpPr>
            <p:nvPr/>
          </p:nvSpPr>
          <p:spPr bwMode="auto">
            <a:xfrm>
              <a:off x="2485" y="2794"/>
              <a:ext cx="336" cy="240"/>
            </a:xfrm>
            <a:prstGeom prst="line">
              <a:avLst/>
            </a:prstGeom>
            <a:noFill/>
            <a:ln w="2222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87" name="Line 31"/>
            <p:cNvSpPr>
              <a:spLocks noChangeShapeType="1"/>
            </p:cNvSpPr>
            <p:nvPr/>
          </p:nvSpPr>
          <p:spPr bwMode="auto">
            <a:xfrm flipH="1">
              <a:off x="1444" y="3216"/>
              <a:ext cx="236" cy="255"/>
            </a:xfrm>
            <a:prstGeom prst="line">
              <a:avLst/>
            </a:prstGeom>
            <a:noFill/>
            <a:ln w="2222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88" name="Line 32"/>
            <p:cNvSpPr>
              <a:spLocks noChangeShapeType="1"/>
            </p:cNvSpPr>
            <p:nvPr/>
          </p:nvSpPr>
          <p:spPr bwMode="auto">
            <a:xfrm>
              <a:off x="1872" y="3216"/>
              <a:ext cx="234" cy="234"/>
            </a:xfrm>
            <a:prstGeom prst="line">
              <a:avLst/>
            </a:prstGeom>
            <a:noFill/>
            <a:ln w="2222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89" name="Line 33"/>
            <p:cNvSpPr>
              <a:spLocks noChangeShapeType="1"/>
            </p:cNvSpPr>
            <p:nvPr/>
          </p:nvSpPr>
          <p:spPr bwMode="auto">
            <a:xfrm flipH="1">
              <a:off x="2736" y="3237"/>
              <a:ext cx="144" cy="219"/>
            </a:xfrm>
            <a:prstGeom prst="line">
              <a:avLst/>
            </a:prstGeom>
            <a:noFill/>
            <a:ln w="2222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90" name="Line 34"/>
            <p:cNvSpPr>
              <a:spLocks noChangeShapeType="1"/>
            </p:cNvSpPr>
            <p:nvPr/>
          </p:nvSpPr>
          <p:spPr bwMode="auto">
            <a:xfrm>
              <a:off x="3024" y="3237"/>
              <a:ext cx="192" cy="192"/>
            </a:xfrm>
            <a:prstGeom prst="line">
              <a:avLst/>
            </a:prstGeom>
            <a:noFill/>
            <a:ln w="2222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91" name="Line 35"/>
            <p:cNvSpPr>
              <a:spLocks noChangeShapeType="1"/>
            </p:cNvSpPr>
            <p:nvPr/>
          </p:nvSpPr>
          <p:spPr bwMode="auto">
            <a:xfrm flipH="1">
              <a:off x="1130" y="3680"/>
              <a:ext cx="140" cy="267"/>
            </a:xfrm>
            <a:prstGeom prst="line">
              <a:avLst/>
            </a:prstGeom>
            <a:noFill/>
            <a:ln w="2222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92" name="Line 36"/>
            <p:cNvSpPr>
              <a:spLocks noChangeShapeType="1"/>
            </p:cNvSpPr>
            <p:nvPr/>
          </p:nvSpPr>
          <p:spPr bwMode="auto">
            <a:xfrm>
              <a:off x="1388" y="3669"/>
              <a:ext cx="145" cy="299"/>
            </a:xfrm>
            <a:prstGeom prst="line">
              <a:avLst/>
            </a:prstGeom>
            <a:noFill/>
            <a:ln w="2222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93" name="Line 37"/>
            <p:cNvSpPr>
              <a:spLocks noChangeShapeType="1"/>
            </p:cNvSpPr>
            <p:nvPr/>
          </p:nvSpPr>
          <p:spPr bwMode="auto">
            <a:xfrm flipH="1">
              <a:off x="1968" y="3674"/>
              <a:ext cx="144" cy="288"/>
            </a:xfrm>
            <a:prstGeom prst="line">
              <a:avLst/>
            </a:prstGeom>
            <a:noFill/>
            <a:ln w="2222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94" name="Rectangle 38"/>
            <p:cNvSpPr>
              <a:spLocks noChangeArrowheads="1"/>
            </p:cNvSpPr>
            <p:nvPr/>
          </p:nvSpPr>
          <p:spPr bwMode="auto">
            <a:xfrm>
              <a:off x="2208" y="2597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75</a:t>
              </a:r>
              <a:endParaRPr lang="en-US" sz="21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1095" name="Rectangle 39"/>
            <p:cNvSpPr>
              <a:spLocks noChangeArrowheads="1"/>
            </p:cNvSpPr>
            <p:nvPr/>
          </p:nvSpPr>
          <p:spPr bwMode="auto">
            <a:xfrm>
              <a:off x="1632" y="2988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36</a:t>
              </a:r>
              <a:endParaRPr lang="en-US" sz="21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1096" name="Rectangle 40"/>
            <p:cNvSpPr>
              <a:spLocks noChangeArrowheads="1"/>
            </p:cNvSpPr>
            <p:nvPr/>
          </p:nvSpPr>
          <p:spPr bwMode="auto">
            <a:xfrm>
              <a:off x="2783" y="2989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18</a:t>
              </a:r>
              <a:endParaRPr lang="en-US" sz="21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1097" name="Rectangle 41"/>
            <p:cNvSpPr>
              <a:spLocks noChangeArrowheads="1"/>
            </p:cNvSpPr>
            <p:nvPr/>
          </p:nvSpPr>
          <p:spPr bwMode="auto">
            <a:xfrm>
              <a:off x="1207" y="3419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53</a:t>
              </a:r>
              <a:endParaRPr lang="en-US" sz="21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1098" name="Rectangle 42"/>
            <p:cNvSpPr>
              <a:spLocks noChangeArrowheads="1"/>
            </p:cNvSpPr>
            <p:nvPr/>
          </p:nvSpPr>
          <p:spPr bwMode="auto">
            <a:xfrm>
              <a:off x="2026" y="3417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80</a:t>
              </a:r>
              <a:endParaRPr lang="en-US" sz="21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1099" name="Rectangle 43"/>
            <p:cNvSpPr>
              <a:spLocks noChangeArrowheads="1"/>
            </p:cNvSpPr>
            <p:nvPr/>
          </p:nvSpPr>
          <p:spPr bwMode="auto">
            <a:xfrm>
              <a:off x="2496" y="3405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30</a:t>
              </a:r>
              <a:endParaRPr lang="en-US" sz="21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1100" name="Rectangle 44"/>
            <p:cNvSpPr>
              <a:spLocks noChangeArrowheads="1"/>
            </p:cNvSpPr>
            <p:nvPr/>
          </p:nvSpPr>
          <p:spPr bwMode="auto">
            <a:xfrm>
              <a:off x="3115" y="3406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48</a:t>
              </a:r>
              <a:endParaRPr lang="en-US" sz="21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1101" name="Rectangle 45"/>
            <p:cNvSpPr>
              <a:spLocks noChangeArrowheads="1"/>
            </p:cNvSpPr>
            <p:nvPr/>
          </p:nvSpPr>
          <p:spPr bwMode="auto">
            <a:xfrm>
              <a:off x="973" y="3937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90</a:t>
              </a:r>
              <a:endParaRPr lang="en-US" sz="21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1102" name="Rectangle 46"/>
            <p:cNvSpPr>
              <a:spLocks noChangeArrowheads="1"/>
            </p:cNvSpPr>
            <p:nvPr/>
          </p:nvSpPr>
          <p:spPr bwMode="auto">
            <a:xfrm>
              <a:off x="1392" y="3945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15</a:t>
              </a:r>
              <a:endParaRPr lang="en-US" sz="21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1103" name="Rectangle 47"/>
            <p:cNvSpPr>
              <a:spLocks noChangeArrowheads="1"/>
            </p:cNvSpPr>
            <p:nvPr/>
          </p:nvSpPr>
          <p:spPr bwMode="auto">
            <a:xfrm>
              <a:off x="1787" y="3933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37</a:t>
              </a:r>
              <a:endParaRPr lang="en-US" sz="21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01105" name="Text Box 49"/>
          <p:cNvSpPr txBox="1">
            <a:spLocks noChangeArrowheads="1"/>
          </p:cNvSpPr>
          <p:nvPr/>
        </p:nvSpPr>
        <p:spPr bwMode="auto">
          <a:xfrm>
            <a:off x="3529013" y="5022850"/>
            <a:ext cx="598487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i=5</a:t>
            </a:r>
          </a:p>
        </p:txBody>
      </p:sp>
      <p:grpSp>
        <p:nvGrpSpPr>
          <p:cNvPr id="301109" name="Group 53"/>
          <p:cNvGrpSpPr>
            <a:grpSpLocks/>
          </p:cNvGrpSpPr>
          <p:nvPr/>
        </p:nvGrpSpPr>
        <p:grpSpPr bwMode="auto">
          <a:xfrm>
            <a:off x="2063750" y="5005388"/>
            <a:ext cx="1911350" cy="366712"/>
            <a:chOff x="1148" y="3205"/>
            <a:chExt cx="1204" cy="231"/>
          </a:xfrm>
        </p:grpSpPr>
        <p:sp>
          <p:nvSpPr>
            <p:cNvPr id="301110" name="Text Box 54"/>
            <p:cNvSpPr txBox="1">
              <a:spLocks noChangeArrowheads="1"/>
            </p:cNvSpPr>
            <p:nvPr/>
          </p:nvSpPr>
          <p:spPr bwMode="auto">
            <a:xfrm>
              <a:off x="1148" y="3205"/>
              <a:ext cx="377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i=4</a:t>
              </a:r>
            </a:p>
          </p:txBody>
        </p:sp>
        <p:sp>
          <p:nvSpPr>
            <p:cNvPr id="301111" name="Rectangle 55"/>
            <p:cNvSpPr>
              <a:spLocks noChangeArrowheads="1"/>
            </p:cNvSpPr>
            <p:nvPr/>
          </p:nvSpPr>
          <p:spPr bwMode="auto">
            <a:xfrm>
              <a:off x="2112" y="3230"/>
              <a:ext cx="240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1117" name="Group 61"/>
          <p:cNvGrpSpPr>
            <a:grpSpLocks/>
          </p:cNvGrpSpPr>
          <p:nvPr/>
        </p:nvGrpSpPr>
        <p:grpSpPr bwMode="auto">
          <a:xfrm>
            <a:off x="2163763" y="5345113"/>
            <a:ext cx="450850" cy="412750"/>
            <a:chOff x="1211" y="3419"/>
            <a:chExt cx="284" cy="260"/>
          </a:xfrm>
        </p:grpSpPr>
        <p:sp>
          <p:nvSpPr>
            <p:cNvPr id="301115" name="Rectangle 59"/>
            <p:cNvSpPr>
              <a:spLocks noChangeArrowheads="1"/>
            </p:cNvSpPr>
            <p:nvPr/>
          </p:nvSpPr>
          <p:spPr bwMode="auto">
            <a:xfrm>
              <a:off x="1250" y="3467"/>
              <a:ext cx="179" cy="179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16" name="Rectangle 60"/>
            <p:cNvSpPr>
              <a:spLocks noChangeArrowheads="1"/>
            </p:cNvSpPr>
            <p:nvPr/>
          </p:nvSpPr>
          <p:spPr bwMode="auto">
            <a:xfrm>
              <a:off x="1211" y="3419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90</a:t>
              </a:r>
            </a:p>
          </p:txBody>
        </p:sp>
      </p:grpSp>
      <p:grpSp>
        <p:nvGrpSpPr>
          <p:cNvPr id="301121" name="Group 65"/>
          <p:cNvGrpSpPr>
            <a:grpSpLocks/>
          </p:cNvGrpSpPr>
          <p:nvPr/>
        </p:nvGrpSpPr>
        <p:grpSpPr bwMode="auto">
          <a:xfrm>
            <a:off x="1765300" y="6159500"/>
            <a:ext cx="450850" cy="412750"/>
            <a:chOff x="960" y="3932"/>
            <a:chExt cx="284" cy="260"/>
          </a:xfrm>
        </p:grpSpPr>
        <p:sp>
          <p:nvSpPr>
            <p:cNvPr id="301119" name="Rectangle 63"/>
            <p:cNvSpPr>
              <a:spLocks noChangeArrowheads="1"/>
            </p:cNvSpPr>
            <p:nvPr/>
          </p:nvSpPr>
          <p:spPr bwMode="auto">
            <a:xfrm>
              <a:off x="1019" y="3995"/>
              <a:ext cx="175" cy="175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20" name="Rectangle 64"/>
            <p:cNvSpPr>
              <a:spLocks noChangeArrowheads="1"/>
            </p:cNvSpPr>
            <p:nvPr/>
          </p:nvSpPr>
          <p:spPr bwMode="auto">
            <a:xfrm>
              <a:off x="960" y="3932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53</a:t>
              </a:r>
            </a:p>
          </p:txBody>
        </p:sp>
      </p:grpSp>
      <p:grpSp>
        <p:nvGrpSpPr>
          <p:cNvPr id="301124" name="Group 68"/>
          <p:cNvGrpSpPr>
            <a:grpSpLocks/>
          </p:cNvGrpSpPr>
          <p:nvPr/>
        </p:nvGrpSpPr>
        <p:grpSpPr bwMode="auto">
          <a:xfrm>
            <a:off x="2122488" y="4337050"/>
            <a:ext cx="3224212" cy="990600"/>
            <a:chOff x="1185" y="2784"/>
            <a:chExt cx="2031" cy="624"/>
          </a:xfrm>
        </p:grpSpPr>
        <p:sp>
          <p:nvSpPr>
            <p:cNvPr id="301125" name="Rectangle 69"/>
            <p:cNvSpPr>
              <a:spLocks noChangeArrowheads="1"/>
            </p:cNvSpPr>
            <p:nvPr/>
          </p:nvSpPr>
          <p:spPr bwMode="auto">
            <a:xfrm>
              <a:off x="1185" y="3216"/>
              <a:ext cx="240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26" name="Text Box 70"/>
            <p:cNvSpPr txBox="1">
              <a:spLocks noChangeArrowheads="1"/>
            </p:cNvSpPr>
            <p:nvPr/>
          </p:nvSpPr>
          <p:spPr bwMode="auto">
            <a:xfrm>
              <a:off x="2839" y="2784"/>
              <a:ext cx="377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i=3</a:t>
              </a:r>
            </a:p>
          </p:txBody>
        </p:sp>
      </p:grpSp>
      <p:grpSp>
        <p:nvGrpSpPr>
          <p:cNvPr id="301127" name="Group 71"/>
          <p:cNvGrpSpPr>
            <a:grpSpLocks/>
          </p:cNvGrpSpPr>
          <p:nvPr/>
        </p:nvGrpSpPr>
        <p:grpSpPr bwMode="auto">
          <a:xfrm>
            <a:off x="4667250" y="4654550"/>
            <a:ext cx="450850" cy="412750"/>
            <a:chOff x="960" y="3932"/>
            <a:chExt cx="284" cy="260"/>
          </a:xfrm>
        </p:grpSpPr>
        <p:sp>
          <p:nvSpPr>
            <p:cNvPr id="301128" name="Rectangle 72"/>
            <p:cNvSpPr>
              <a:spLocks noChangeArrowheads="1"/>
            </p:cNvSpPr>
            <p:nvPr/>
          </p:nvSpPr>
          <p:spPr bwMode="auto">
            <a:xfrm>
              <a:off x="1019" y="3995"/>
              <a:ext cx="175" cy="175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29" name="Rectangle 73"/>
            <p:cNvSpPr>
              <a:spLocks noChangeArrowheads="1"/>
            </p:cNvSpPr>
            <p:nvPr/>
          </p:nvSpPr>
          <p:spPr bwMode="auto">
            <a:xfrm>
              <a:off x="960" y="3932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48</a:t>
              </a:r>
            </a:p>
          </p:txBody>
        </p:sp>
      </p:grpSp>
      <p:grpSp>
        <p:nvGrpSpPr>
          <p:cNvPr id="301133" name="Group 77"/>
          <p:cNvGrpSpPr>
            <a:grpSpLocks/>
          </p:cNvGrpSpPr>
          <p:nvPr/>
        </p:nvGrpSpPr>
        <p:grpSpPr bwMode="auto">
          <a:xfrm>
            <a:off x="5183188" y="5327650"/>
            <a:ext cx="450850" cy="412750"/>
            <a:chOff x="3113" y="3408"/>
            <a:chExt cx="284" cy="260"/>
          </a:xfrm>
        </p:grpSpPr>
        <p:sp>
          <p:nvSpPr>
            <p:cNvPr id="301131" name="Rectangle 75"/>
            <p:cNvSpPr>
              <a:spLocks noChangeArrowheads="1"/>
            </p:cNvSpPr>
            <p:nvPr/>
          </p:nvSpPr>
          <p:spPr bwMode="auto">
            <a:xfrm>
              <a:off x="3179" y="3462"/>
              <a:ext cx="170" cy="17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32" name="Rectangle 76"/>
            <p:cNvSpPr>
              <a:spLocks noChangeArrowheads="1"/>
            </p:cNvSpPr>
            <p:nvPr/>
          </p:nvSpPr>
          <p:spPr bwMode="auto">
            <a:xfrm>
              <a:off x="3113" y="3408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18</a:t>
              </a:r>
            </a:p>
          </p:txBody>
        </p:sp>
      </p:grpSp>
      <p:grpSp>
        <p:nvGrpSpPr>
          <p:cNvPr id="301136" name="Group 80"/>
          <p:cNvGrpSpPr>
            <a:grpSpLocks/>
          </p:cNvGrpSpPr>
          <p:nvPr/>
        </p:nvGrpSpPr>
        <p:grpSpPr bwMode="auto">
          <a:xfrm>
            <a:off x="2784475" y="4337050"/>
            <a:ext cx="2392363" cy="381000"/>
            <a:chOff x="1602" y="2784"/>
            <a:chExt cx="1507" cy="240"/>
          </a:xfrm>
        </p:grpSpPr>
        <p:sp>
          <p:nvSpPr>
            <p:cNvPr id="301137" name="Text Box 81"/>
            <p:cNvSpPr txBox="1">
              <a:spLocks noChangeArrowheads="1"/>
            </p:cNvSpPr>
            <p:nvPr/>
          </p:nvSpPr>
          <p:spPr bwMode="auto">
            <a:xfrm>
              <a:off x="1602" y="2793"/>
              <a:ext cx="377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i=2</a:t>
              </a:r>
            </a:p>
          </p:txBody>
        </p:sp>
        <p:sp>
          <p:nvSpPr>
            <p:cNvPr id="301138" name="Rectangle 82"/>
            <p:cNvSpPr>
              <a:spLocks noChangeArrowheads="1"/>
            </p:cNvSpPr>
            <p:nvPr/>
          </p:nvSpPr>
          <p:spPr bwMode="auto">
            <a:xfrm>
              <a:off x="2869" y="2784"/>
              <a:ext cx="240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1139" name="Group 83"/>
          <p:cNvGrpSpPr>
            <a:grpSpLocks/>
          </p:cNvGrpSpPr>
          <p:nvPr/>
        </p:nvGrpSpPr>
        <p:grpSpPr bwMode="auto">
          <a:xfrm>
            <a:off x="2862263" y="4683125"/>
            <a:ext cx="450850" cy="412750"/>
            <a:chOff x="1211" y="3419"/>
            <a:chExt cx="284" cy="260"/>
          </a:xfrm>
        </p:grpSpPr>
        <p:sp>
          <p:nvSpPr>
            <p:cNvPr id="301140" name="Rectangle 84"/>
            <p:cNvSpPr>
              <a:spLocks noChangeArrowheads="1"/>
            </p:cNvSpPr>
            <p:nvPr/>
          </p:nvSpPr>
          <p:spPr bwMode="auto">
            <a:xfrm>
              <a:off x="1250" y="3467"/>
              <a:ext cx="179" cy="179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41" name="Rectangle 85"/>
            <p:cNvSpPr>
              <a:spLocks noChangeArrowheads="1"/>
            </p:cNvSpPr>
            <p:nvPr/>
          </p:nvSpPr>
          <p:spPr bwMode="auto">
            <a:xfrm>
              <a:off x="1211" y="3419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90</a:t>
              </a:r>
            </a:p>
          </p:txBody>
        </p:sp>
      </p:grpSp>
      <p:grpSp>
        <p:nvGrpSpPr>
          <p:cNvPr id="301142" name="Group 86"/>
          <p:cNvGrpSpPr>
            <a:grpSpLocks/>
          </p:cNvGrpSpPr>
          <p:nvPr/>
        </p:nvGrpSpPr>
        <p:grpSpPr bwMode="auto">
          <a:xfrm>
            <a:off x="2181225" y="5345113"/>
            <a:ext cx="450850" cy="412750"/>
            <a:chOff x="1211" y="3419"/>
            <a:chExt cx="284" cy="260"/>
          </a:xfrm>
        </p:grpSpPr>
        <p:sp>
          <p:nvSpPr>
            <p:cNvPr id="301143" name="Rectangle 87"/>
            <p:cNvSpPr>
              <a:spLocks noChangeArrowheads="1"/>
            </p:cNvSpPr>
            <p:nvPr/>
          </p:nvSpPr>
          <p:spPr bwMode="auto">
            <a:xfrm>
              <a:off x="1250" y="3467"/>
              <a:ext cx="179" cy="179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44" name="Rectangle 88"/>
            <p:cNvSpPr>
              <a:spLocks noChangeArrowheads="1"/>
            </p:cNvSpPr>
            <p:nvPr/>
          </p:nvSpPr>
          <p:spPr bwMode="auto">
            <a:xfrm>
              <a:off x="1211" y="3419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36</a:t>
              </a:r>
            </a:p>
          </p:txBody>
        </p:sp>
      </p:grpSp>
      <p:grpSp>
        <p:nvGrpSpPr>
          <p:cNvPr id="301151" name="Group 95"/>
          <p:cNvGrpSpPr>
            <a:grpSpLocks/>
          </p:cNvGrpSpPr>
          <p:nvPr/>
        </p:nvGrpSpPr>
        <p:grpSpPr bwMode="auto">
          <a:xfrm>
            <a:off x="2163763" y="5345113"/>
            <a:ext cx="450850" cy="412750"/>
            <a:chOff x="624" y="3214"/>
            <a:chExt cx="284" cy="260"/>
          </a:xfrm>
        </p:grpSpPr>
        <p:sp>
          <p:nvSpPr>
            <p:cNvPr id="301146" name="Rectangle 90"/>
            <p:cNvSpPr>
              <a:spLocks noChangeArrowheads="1"/>
            </p:cNvSpPr>
            <p:nvPr/>
          </p:nvSpPr>
          <p:spPr bwMode="auto">
            <a:xfrm>
              <a:off x="683" y="3279"/>
              <a:ext cx="175" cy="165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47" name="Rectangle 91"/>
            <p:cNvSpPr>
              <a:spLocks noChangeArrowheads="1"/>
            </p:cNvSpPr>
            <p:nvPr/>
          </p:nvSpPr>
          <p:spPr bwMode="auto">
            <a:xfrm>
              <a:off x="624" y="3214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53</a:t>
              </a:r>
            </a:p>
          </p:txBody>
        </p:sp>
      </p:grpSp>
      <p:grpSp>
        <p:nvGrpSpPr>
          <p:cNvPr id="301148" name="Group 92"/>
          <p:cNvGrpSpPr>
            <a:grpSpLocks/>
          </p:cNvGrpSpPr>
          <p:nvPr/>
        </p:nvGrpSpPr>
        <p:grpSpPr bwMode="auto">
          <a:xfrm>
            <a:off x="1800225" y="6194425"/>
            <a:ext cx="450850" cy="412750"/>
            <a:chOff x="1211" y="3419"/>
            <a:chExt cx="284" cy="260"/>
          </a:xfrm>
        </p:grpSpPr>
        <p:sp>
          <p:nvSpPr>
            <p:cNvPr id="301149" name="Rectangle 93"/>
            <p:cNvSpPr>
              <a:spLocks noChangeArrowheads="1"/>
            </p:cNvSpPr>
            <p:nvPr/>
          </p:nvSpPr>
          <p:spPr bwMode="auto">
            <a:xfrm>
              <a:off x="1250" y="3467"/>
              <a:ext cx="179" cy="179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50" name="Rectangle 94"/>
            <p:cNvSpPr>
              <a:spLocks noChangeArrowheads="1"/>
            </p:cNvSpPr>
            <p:nvPr/>
          </p:nvSpPr>
          <p:spPr bwMode="auto">
            <a:xfrm>
              <a:off x="1211" y="3419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36</a:t>
              </a:r>
            </a:p>
          </p:txBody>
        </p:sp>
      </p:grpSp>
      <p:grpSp>
        <p:nvGrpSpPr>
          <p:cNvPr id="301153" name="Group 97"/>
          <p:cNvGrpSpPr>
            <a:grpSpLocks/>
          </p:cNvGrpSpPr>
          <p:nvPr/>
        </p:nvGrpSpPr>
        <p:grpSpPr bwMode="auto">
          <a:xfrm>
            <a:off x="2855913" y="3716338"/>
            <a:ext cx="1489075" cy="936625"/>
            <a:chOff x="1647" y="2393"/>
            <a:chExt cx="938" cy="590"/>
          </a:xfrm>
        </p:grpSpPr>
        <p:sp>
          <p:nvSpPr>
            <p:cNvPr id="301154" name="Rectangle 98"/>
            <p:cNvSpPr>
              <a:spLocks noChangeArrowheads="1"/>
            </p:cNvSpPr>
            <p:nvPr/>
          </p:nvSpPr>
          <p:spPr bwMode="auto">
            <a:xfrm>
              <a:off x="1647" y="2791"/>
              <a:ext cx="240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55" name="Text Box 99"/>
            <p:cNvSpPr txBox="1">
              <a:spLocks noChangeArrowheads="1"/>
            </p:cNvSpPr>
            <p:nvPr/>
          </p:nvSpPr>
          <p:spPr bwMode="auto">
            <a:xfrm>
              <a:off x="2208" y="2393"/>
              <a:ext cx="377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i=1</a:t>
              </a:r>
            </a:p>
          </p:txBody>
        </p:sp>
      </p:grpSp>
      <p:grpSp>
        <p:nvGrpSpPr>
          <p:cNvPr id="301156" name="Group 100"/>
          <p:cNvGrpSpPr>
            <a:grpSpLocks/>
          </p:cNvGrpSpPr>
          <p:nvPr/>
        </p:nvGrpSpPr>
        <p:grpSpPr bwMode="auto">
          <a:xfrm>
            <a:off x="3781425" y="4038600"/>
            <a:ext cx="450850" cy="412750"/>
            <a:chOff x="1211" y="3419"/>
            <a:chExt cx="284" cy="260"/>
          </a:xfrm>
        </p:grpSpPr>
        <p:sp>
          <p:nvSpPr>
            <p:cNvPr id="301157" name="Rectangle 101"/>
            <p:cNvSpPr>
              <a:spLocks noChangeArrowheads="1"/>
            </p:cNvSpPr>
            <p:nvPr/>
          </p:nvSpPr>
          <p:spPr bwMode="auto">
            <a:xfrm>
              <a:off x="1250" y="3467"/>
              <a:ext cx="179" cy="179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58" name="Rectangle 102"/>
            <p:cNvSpPr>
              <a:spLocks noChangeArrowheads="1"/>
            </p:cNvSpPr>
            <p:nvPr/>
          </p:nvSpPr>
          <p:spPr bwMode="auto">
            <a:xfrm>
              <a:off x="1211" y="3419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90</a:t>
              </a:r>
            </a:p>
          </p:txBody>
        </p:sp>
      </p:grpSp>
      <p:grpSp>
        <p:nvGrpSpPr>
          <p:cNvPr id="301159" name="Group 103"/>
          <p:cNvGrpSpPr>
            <a:grpSpLocks/>
          </p:cNvGrpSpPr>
          <p:nvPr/>
        </p:nvGrpSpPr>
        <p:grpSpPr bwMode="auto">
          <a:xfrm>
            <a:off x="2867025" y="4676775"/>
            <a:ext cx="450850" cy="412750"/>
            <a:chOff x="1211" y="3419"/>
            <a:chExt cx="284" cy="260"/>
          </a:xfrm>
        </p:grpSpPr>
        <p:sp>
          <p:nvSpPr>
            <p:cNvPr id="301160" name="Rectangle 104"/>
            <p:cNvSpPr>
              <a:spLocks noChangeArrowheads="1"/>
            </p:cNvSpPr>
            <p:nvPr/>
          </p:nvSpPr>
          <p:spPr bwMode="auto">
            <a:xfrm>
              <a:off x="1250" y="3467"/>
              <a:ext cx="179" cy="179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61" name="Rectangle 105"/>
            <p:cNvSpPr>
              <a:spLocks noChangeArrowheads="1"/>
            </p:cNvSpPr>
            <p:nvPr/>
          </p:nvSpPr>
          <p:spPr bwMode="auto">
            <a:xfrm>
              <a:off x="1211" y="3419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75</a:t>
              </a:r>
            </a:p>
          </p:txBody>
        </p:sp>
      </p:grpSp>
      <p:grpSp>
        <p:nvGrpSpPr>
          <p:cNvPr id="301162" name="Group 106"/>
          <p:cNvGrpSpPr>
            <a:grpSpLocks/>
          </p:cNvGrpSpPr>
          <p:nvPr/>
        </p:nvGrpSpPr>
        <p:grpSpPr bwMode="auto">
          <a:xfrm>
            <a:off x="2873375" y="4665663"/>
            <a:ext cx="450850" cy="412750"/>
            <a:chOff x="1211" y="3419"/>
            <a:chExt cx="284" cy="260"/>
          </a:xfrm>
        </p:grpSpPr>
        <p:sp>
          <p:nvSpPr>
            <p:cNvPr id="301163" name="Rectangle 107"/>
            <p:cNvSpPr>
              <a:spLocks noChangeArrowheads="1"/>
            </p:cNvSpPr>
            <p:nvPr/>
          </p:nvSpPr>
          <p:spPr bwMode="auto">
            <a:xfrm>
              <a:off x="1250" y="3467"/>
              <a:ext cx="179" cy="179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64" name="Rectangle 108"/>
            <p:cNvSpPr>
              <a:spLocks noChangeArrowheads="1"/>
            </p:cNvSpPr>
            <p:nvPr/>
          </p:nvSpPr>
          <p:spPr bwMode="auto">
            <a:xfrm>
              <a:off x="1211" y="3419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80</a:t>
              </a:r>
            </a:p>
          </p:txBody>
        </p:sp>
      </p:grpSp>
      <p:grpSp>
        <p:nvGrpSpPr>
          <p:cNvPr id="301165" name="Group 109"/>
          <p:cNvGrpSpPr>
            <a:grpSpLocks/>
          </p:cNvGrpSpPr>
          <p:nvPr/>
        </p:nvGrpSpPr>
        <p:grpSpPr bwMode="auto">
          <a:xfrm>
            <a:off x="3482975" y="5337175"/>
            <a:ext cx="450850" cy="412750"/>
            <a:chOff x="1211" y="3419"/>
            <a:chExt cx="284" cy="260"/>
          </a:xfrm>
        </p:grpSpPr>
        <p:sp>
          <p:nvSpPr>
            <p:cNvPr id="301166" name="Rectangle 110"/>
            <p:cNvSpPr>
              <a:spLocks noChangeArrowheads="1"/>
            </p:cNvSpPr>
            <p:nvPr/>
          </p:nvSpPr>
          <p:spPr bwMode="auto">
            <a:xfrm>
              <a:off x="1250" y="3467"/>
              <a:ext cx="179" cy="179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167" name="Rectangle 111"/>
            <p:cNvSpPr>
              <a:spLocks noChangeArrowheads="1"/>
            </p:cNvSpPr>
            <p:nvPr/>
          </p:nvSpPr>
          <p:spPr bwMode="auto">
            <a:xfrm>
              <a:off x="1211" y="3419"/>
              <a:ext cx="284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1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75</a:t>
              </a:r>
            </a:p>
          </p:txBody>
        </p:sp>
      </p:grpSp>
      <p:sp>
        <p:nvSpPr>
          <p:cNvPr id="301168" name="Text Box 112"/>
          <p:cNvSpPr txBox="1">
            <a:spLocks noChangeArrowheads="1"/>
          </p:cNvSpPr>
          <p:nvPr/>
        </p:nvSpPr>
        <p:spPr bwMode="auto">
          <a:xfrm>
            <a:off x="1979613" y="3068638"/>
            <a:ext cx="620395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90</a:t>
            </a:r>
            <a:r>
              <a:rPr lang="en-US" altLang="zh-CN" sz="2600" b="1" dirty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600" b="1" dirty="0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80   48   53   75   30   18   36   15   37</a:t>
            </a:r>
          </a:p>
        </p:txBody>
      </p:sp>
      <p:grpSp>
        <p:nvGrpSpPr>
          <p:cNvPr id="301196" name="Group 140"/>
          <p:cNvGrpSpPr>
            <a:grpSpLocks/>
          </p:cNvGrpSpPr>
          <p:nvPr/>
        </p:nvGrpSpPr>
        <p:grpSpPr bwMode="auto">
          <a:xfrm>
            <a:off x="1863725" y="3141663"/>
            <a:ext cx="6242050" cy="1504950"/>
            <a:chOff x="1492" y="2171"/>
            <a:chExt cx="3932" cy="948"/>
          </a:xfrm>
        </p:grpSpPr>
        <p:sp>
          <p:nvSpPr>
            <p:cNvPr id="301197" name="AutoShape 141"/>
            <p:cNvSpPr>
              <a:spLocks noChangeArrowheads="1"/>
            </p:cNvSpPr>
            <p:nvPr/>
          </p:nvSpPr>
          <p:spPr bwMode="auto">
            <a:xfrm>
              <a:off x="4129" y="2783"/>
              <a:ext cx="1152" cy="336"/>
            </a:xfrm>
            <a:prstGeom prst="wedgeRectCallout">
              <a:avLst>
                <a:gd name="adj1" fmla="val -88282"/>
                <a:gd name="adj2" fmla="val 145833"/>
              </a:avLst>
            </a:prstGeom>
            <a:solidFill>
              <a:srgbClr val="ADFFE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/>
            <a:lstStyle/>
            <a:p>
              <a:pPr algn="ctr"/>
              <a:endParaRPr 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1198" name="Line 142"/>
            <p:cNvSpPr>
              <a:spLocks noChangeShapeType="1"/>
            </p:cNvSpPr>
            <p:nvPr/>
          </p:nvSpPr>
          <p:spPr bwMode="auto">
            <a:xfrm>
              <a:off x="3862" y="2459"/>
              <a:ext cx="746" cy="325"/>
            </a:xfrm>
            <a:prstGeom prst="line">
              <a:avLst/>
            </a:prstGeom>
            <a:noFill/>
            <a:ln w="31750" cap="sq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199" name="AutoShape 143"/>
            <p:cNvSpPr>
              <a:spLocks noChangeArrowheads="1"/>
            </p:cNvSpPr>
            <p:nvPr/>
          </p:nvSpPr>
          <p:spPr bwMode="auto">
            <a:xfrm rot="-9393704">
              <a:off x="3718" y="2603"/>
              <a:ext cx="912" cy="168"/>
            </a:xfrm>
            <a:prstGeom prst="rtTriangle">
              <a:avLst/>
            </a:prstGeom>
            <a:solidFill>
              <a:srgbClr val="ADFFE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200" name="Text Box 144"/>
            <p:cNvSpPr txBox="1">
              <a:spLocks noChangeArrowheads="1"/>
            </p:cNvSpPr>
            <p:nvPr/>
          </p:nvSpPr>
          <p:spPr bwMode="auto">
            <a:xfrm>
              <a:off x="4144" y="2778"/>
              <a:ext cx="1280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900" b="1" i="1" dirty="0">
                  <a:solidFill>
                    <a:srgbClr val="FF3300"/>
                  </a:solidFill>
                  <a:latin typeface="Times New Roman" pitchFamily="18" charset="0"/>
                </a:rPr>
                <a:t>初始堆</a:t>
              </a:r>
            </a:p>
          </p:txBody>
        </p:sp>
        <p:sp>
          <p:nvSpPr>
            <p:cNvPr id="301201" name="Rectangle 145"/>
            <p:cNvSpPr>
              <a:spLocks noChangeArrowheads="1"/>
            </p:cNvSpPr>
            <p:nvPr/>
          </p:nvSpPr>
          <p:spPr bwMode="auto">
            <a:xfrm>
              <a:off x="2248" y="2389"/>
              <a:ext cx="240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202" name="Rectangle 146"/>
            <p:cNvSpPr>
              <a:spLocks noChangeArrowheads="1"/>
            </p:cNvSpPr>
            <p:nvPr/>
          </p:nvSpPr>
          <p:spPr bwMode="auto">
            <a:xfrm>
              <a:off x="1492" y="2171"/>
              <a:ext cx="3751" cy="240"/>
            </a:xfrm>
            <a:prstGeom prst="rect">
              <a:avLst/>
            </a:prstGeom>
            <a:noFill/>
            <a:ln w="47625" cap="sq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609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0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1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1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0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0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0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0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0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0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0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0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0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0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0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0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30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7" grpId="0" autoUpdateAnimBg="0"/>
      <p:bldP spid="301068" grpId="0" autoUpdateAnimBg="0"/>
      <p:bldP spid="301073" grpId="0" autoUpdateAnimBg="0"/>
      <p:bldP spid="30110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8094663" y="2781300"/>
            <a:ext cx="550862" cy="2447925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50000">
                <a:srgbClr val="3366FF">
                  <a:gamma/>
                  <a:shade val="46275"/>
                  <a:invGamma/>
                </a:srgbClr>
              </a:gs>
              <a:gs pos="100000">
                <a:srgbClr val="3366FF"/>
              </a:gs>
            </a:gsLst>
            <a:lin ang="0" scaled="1"/>
          </a:gradFill>
          <a:ln w="12700" cap="sq">
            <a:noFill/>
            <a:miter lim="800000"/>
            <a:headEnd/>
            <a:tailEnd/>
          </a:ln>
          <a:effectLst>
            <a:outerShdw dist="53882" dir="2700000" algn="ctr" rotWithShape="0">
              <a:srgbClr val="B2B2B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8088313" y="2917825"/>
            <a:ext cx="539750" cy="2139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一</a:t>
            </a:r>
          </a:p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个</a:t>
            </a:r>
          </a:p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完</a:t>
            </a:r>
          </a:p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整</a:t>
            </a:r>
          </a:p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过</a:t>
            </a:r>
          </a:p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程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1327150" y="457200"/>
            <a:ext cx="63690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75   36   18   53   80   30   48   90   15   37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381000" y="477838"/>
            <a:ext cx="1084263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300" b="1">
                <a:solidFill>
                  <a:schemeClr val="accent2"/>
                </a:solidFill>
              </a:rPr>
              <a:t>原 始</a:t>
            </a:r>
          </a:p>
        </p:txBody>
      </p:sp>
      <p:sp>
        <p:nvSpPr>
          <p:cNvPr id="258055" name="Line 7"/>
          <p:cNvSpPr>
            <a:spLocks noChangeShapeType="1"/>
          </p:cNvSpPr>
          <p:nvPr/>
        </p:nvSpPr>
        <p:spPr bwMode="auto">
          <a:xfrm>
            <a:off x="1412875" y="914400"/>
            <a:ext cx="5943600" cy="0"/>
          </a:xfrm>
          <a:prstGeom prst="line">
            <a:avLst/>
          </a:prstGeom>
          <a:noFill/>
          <a:ln w="444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1325563" y="990600"/>
            <a:ext cx="652303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90</a:t>
            </a:r>
            <a:r>
              <a:rPr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80   48   53   75   30   18   36   15   37</a:t>
            </a:r>
          </a:p>
        </p:txBody>
      </p:sp>
      <p:grpSp>
        <p:nvGrpSpPr>
          <p:cNvPr id="258156" name="Group 108"/>
          <p:cNvGrpSpPr>
            <a:grpSpLocks/>
          </p:cNvGrpSpPr>
          <p:nvPr/>
        </p:nvGrpSpPr>
        <p:grpSpPr bwMode="auto">
          <a:xfrm>
            <a:off x="8077200" y="304800"/>
            <a:ext cx="609600" cy="2057400"/>
            <a:chOff x="5040" y="192"/>
            <a:chExt cx="384" cy="1296"/>
          </a:xfrm>
        </p:grpSpPr>
        <p:sp>
          <p:nvSpPr>
            <p:cNvPr id="258058" name="AutoShape 10"/>
            <p:cNvSpPr>
              <a:spLocks noChangeArrowheads="1"/>
            </p:cNvSpPr>
            <p:nvPr/>
          </p:nvSpPr>
          <p:spPr bwMode="auto">
            <a:xfrm>
              <a:off x="5040" y="192"/>
              <a:ext cx="362" cy="1296"/>
            </a:xfrm>
            <a:prstGeom prst="cloudCallout">
              <a:avLst>
                <a:gd name="adj1" fmla="val -142819"/>
                <a:gd name="adj2" fmla="val -3782"/>
              </a:avLst>
            </a:prstGeom>
            <a:noFill/>
            <a:ln w="53975" cap="sq">
              <a:solidFill>
                <a:srgbClr val="29A6A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8059" name="Text Box 11"/>
            <p:cNvSpPr txBox="1">
              <a:spLocks noChangeArrowheads="1"/>
            </p:cNvSpPr>
            <p:nvPr/>
          </p:nvSpPr>
          <p:spPr bwMode="auto">
            <a:xfrm>
              <a:off x="5040" y="422"/>
              <a:ext cx="384" cy="8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500" b="1">
                  <a:solidFill>
                    <a:srgbClr val="FF0000"/>
                  </a:solidFill>
                  <a:latin typeface="Times New Roman" pitchFamily="18" charset="0"/>
                </a:rPr>
                <a:t>初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500" b="1">
                  <a:solidFill>
                    <a:srgbClr val="FF0000"/>
                  </a:solidFill>
                  <a:latin typeface="Times New Roman" pitchFamily="18" charset="0"/>
                </a:rPr>
                <a:t>始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500" b="1">
                  <a:solidFill>
                    <a:srgbClr val="FF0000"/>
                  </a:solidFill>
                  <a:latin typeface="Times New Roman" pitchFamily="18" charset="0"/>
                </a:rPr>
                <a:t>堆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500" b="1">
                  <a:solidFill>
                    <a:srgbClr val="FF0000"/>
                  </a:solidFill>
                  <a:latin typeface="Times New Roman" pitchFamily="18" charset="0"/>
                </a:rPr>
                <a:t>积</a:t>
              </a:r>
              <a:endParaRPr lang="zh-CN" altLang="en-US" sz="2500" b="1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58060" name="Group 12"/>
          <p:cNvGrpSpPr>
            <a:grpSpLocks/>
          </p:cNvGrpSpPr>
          <p:nvPr/>
        </p:nvGrpSpPr>
        <p:grpSpPr bwMode="auto">
          <a:xfrm>
            <a:off x="1306513" y="990600"/>
            <a:ext cx="563562" cy="550863"/>
            <a:chOff x="720" y="1573"/>
            <a:chExt cx="355" cy="347"/>
          </a:xfrm>
        </p:grpSpPr>
        <p:sp>
          <p:nvSpPr>
            <p:cNvPr id="258061" name="Rectangle 13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62" name="Rectangle 14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37</a:t>
              </a:r>
            </a:p>
          </p:txBody>
        </p:sp>
      </p:grpSp>
      <p:grpSp>
        <p:nvGrpSpPr>
          <p:cNvPr id="258063" name="Group 15"/>
          <p:cNvGrpSpPr>
            <a:grpSpLocks/>
          </p:cNvGrpSpPr>
          <p:nvPr/>
        </p:nvGrpSpPr>
        <p:grpSpPr bwMode="auto">
          <a:xfrm>
            <a:off x="6938963" y="990600"/>
            <a:ext cx="563562" cy="550863"/>
            <a:chOff x="720" y="1573"/>
            <a:chExt cx="355" cy="347"/>
          </a:xfrm>
        </p:grpSpPr>
        <p:sp>
          <p:nvSpPr>
            <p:cNvPr id="258064" name="Rectangle 16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65" name="Rectangle 17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90</a:t>
              </a:r>
            </a:p>
          </p:txBody>
        </p:sp>
      </p:grpSp>
      <p:sp>
        <p:nvSpPr>
          <p:cNvPr id="258066" name="Text Box 18"/>
          <p:cNvSpPr txBox="1">
            <a:spLocks noChangeArrowheads="1"/>
          </p:cNvSpPr>
          <p:nvPr/>
        </p:nvSpPr>
        <p:spPr bwMode="auto">
          <a:xfrm>
            <a:off x="374650" y="1049338"/>
            <a:ext cx="1074738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300" b="1">
                <a:solidFill>
                  <a:schemeClr val="accent2"/>
                </a:solidFill>
              </a:rPr>
              <a:t>第</a:t>
            </a:r>
            <a:r>
              <a:rPr lang="en-US" altLang="zh-CN" sz="23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zh-CN" altLang="en-US" sz="2300" b="1">
                <a:solidFill>
                  <a:schemeClr val="accent2"/>
                </a:solidFill>
              </a:rPr>
              <a:t>趟</a:t>
            </a:r>
          </a:p>
        </p:txBody>
      </p:sp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1330325" y="1524000"/>
            <a:ext cx="65944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80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75   48   53   37   30   18   36   15  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90</a:t>
            </a:r>
          </a:p>
        </p:txBody>
      </p:sp>
      <p:sp>
        <p:nvSpPr>
          <p:cNvPr id="258068" name="Line 20"/>
          <p:cNvSpPr>
            <a:spLocks noChangeShapeType="1"/>
          </p:cNvSpPr>
          <p:nvPr/>
        </p:nvSpPr>
        <p:spPr bwMode="auto">
          <a:xfrm>
            <a:off x="1447800" y="1447800"/>
            <a:ext cx="5334000" cy="0"/>
          </a:xfrm>
          <a:prstGeom prst="line">
            <a:avLst/>
          </a:prstGeom>
          <a:noFill/>
          <a:ln w="444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8069" name="Group 21"/>
          <p:cNvGrpSpPr>
            <a:grpSpLocks/>
          </p:cNvGrpSpPr>
          <p:nvPr/>
        </p:nvGrpSpPr>
        <p:grpSpPr bwMode="auto">
          <a:xfrm>
            <a:off x="1295400" y="1524000"/>
            <a:ext cx="563563" cy="550863"/>
            <a:chOff x="720" y="1573"/>
            <a:chExt cx="355" cy="347"/>
          </a:xfrm>
        </p:grpSpPr>
        <p:sp>
          <p:nvSpPr>
            <p:cNvPr id="258070" name="Rectangle 22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1" name="Rectangle 23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15</a:t>
              </a:r>
            </a:p>
          </p:txBody>
        </p:sp>
      </p:grpSp>
      <p:grpSp>
        <p:nvGrpSpPr>
          <p:cNvPr id="258072" name="Group 24"/>
          <p:cNvGrpSpPr>
            <a:grpSpLocks/>
          </p:cNvGrpSpPr>
          <p:nvPr/>
        </p:nvGrpSpPr>
        <p:grpSpPr bwMode="auto">
          <a:xfrm>
            <a:off x="6324600" y="1541463"/>
            <a:ext cx="563563" cy="550862"/>
            <a:chOff x="720" y="1573"/>
            <a:chExt cx="355" cy="347"/>
          </a:xfrm>
        </p:grpSpPr>
        <p:sp>
          <p:nvSpPr>
            <p:cNvPr id="258073" name="Rectangle 25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4" name="Rectangle 26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80</a:t>
              </a:r>
            </a:p>
          </p:txBody>
        </p:sp>
      </p:grpSp>
      <p:sp>
        <p:nvSpPr>
          <p:cNvPr id="258075" name="Text Box 27"/>
          <p:cNvSpPr txBox="1">
            <a:spLocks noChangeArrowheads="1"/>
          </p:cNvSpPr>
          <p:nvPr/>
        </p:nvSpPr>
        <p:spPr bwMode="auto">
          <a:xfrm>
            <a:off x="381000" y="1582738"/>
            <a:ext cx="1074738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300" b="1">
                <a:solidFill>
                  <a:schemeClr val="accent2"/>
                </a:solidFill>
              </a:rPr>
              <a:t>第</a:t>
            </a:r>
            <a:r>
              <a:rPr lang="en-US" altLang="zh-CN" sz="2300" b="1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zh-CN" altLang="en-US" sz="2300" b="1">
                <a:solidFill>
                  <a:schemeClr val="accent2"/>
                </a:solidFill>
              </a:rPr>
              <a:t>趟</a:t>
            </a:r>
          </a:p>
        </p:txBody>
      </p:sp>
      <p:sp>
        <p:nvSpPr>
          <p:cNvPr id="258076" name="Line 28"/>
          <p:cNvSpPr>
            <a:spLocks noChangeShapeType="1"/>
          </p:cNvSpPr>
          <p:nvPr/>
        </p:nvSpPr>
        <p:spPr bwMode="auto">
          <a:xfrm>
            <a:off x="1471613" y="1981200"/>
            <a:ext cx="4648200" cy="0"/>
          </a:xfrm>
          <a:prstGeom prst="line">
            <a:avLst/>
          </a:prstGeom>
          <a:noFill/>
          <a:ln w="444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7" name="Text Box 29"/>
          <p:cNvSpPr txBox="1">
            <a:spLocks noChangeArrowheads="1"/>
          </p:cNvSpPr>
          <p:nvPr/>
        </p:nvSpPr>
        <p:spPr bwMode="auto">
          <a:xfrm>
            <a:off x="1344613" y="2057400"/>
            <a:ext cx="650398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75 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53   48   36   37   30   18   15  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80   90</a:t>
            </a:r>
          </a:p>
        </p:txBody>
      </p:sp>
      <p:grpSp>
        <p:nvGrpSpPr>
          <p:cNvPr id="258078" name="Group 30"/>
          <p:cNvGrpSpPr>
            <a:grpSpLocks/>
          </p:cNvGrpSpPr>
          <p:nvPr/>
        </p:nvGrpSpPr>
        <p:grpSpPr bwMode="auto">
          <a:xfrm>
            <a:off x="1295400" y="2057400"/>
            <a:ext cx="563563" cy="550863"/>
            <a:chOff x="720" y="1573"/>
            <a:chExt cx="355" cy="347"/>
          </a:xfrm>
        </p:grpSpPr>
        <p:sp>
          <p:nvSpPr>
            <p:cNvPr id="258079" name="Rectangle 31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80" name="Rectangle 32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15</a:t>
              </a:r>
            </a:p>
          </p:txBody>
        </p:sp>
      </p:grpSp>
      <p:grpSp>
        <p:nvGrpSpPr>
          <p:cNvPr id="258081" name="Group 33"/>
          <p:cNvGrpSpPr>
            <a:grpSpLocks/>
          </p:cNvGrpSpPr>
          <p:nvPr/>
        </p:nvGrpSpPr>
        <p:grpSpPr bwMode="auto">
          <a:xfrm>
            <a:off x="5703888" y="2057400"/>
            <a:ext cx="563562" cy="550863"/>
            <a:chOff x="720" y="1573"/>
            <a:chExt cx="355" cy="347"/>
          </a:xfrm>
        </p:grpSpPr>
        <p:sp>
          <p:nvSpPr>
            <p:cNvPr id="258082" name="Rectangle 34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83" name="Rectangle 35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75</a:t>
              </a:r>
            </a:p>
          </p:txBody>
        </p:sp>
      </p:grpSp>
      <p:sp>
        <p:nvSpPr>
          <p:cNvPr id="258084" name="Text Box 36"/>
          <p:cNvSpPr txBox="1">
            <a:spLocks noChangeArrowheads="1"/>
          </p:cNvSpPr>
          <p:nvPr/>
        </p:nvSpPr>
        <p:spPr bwMode="auto">
          <a:xfrm>
            <a:off x="369888" y="2133600"/>
            <a:ext cx="1074737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300" b="1">
                <a:solidFill>
                  <a:schemeClr val="accent2"/>
                </a:solidFill>
              </a:rPr>
              <a:t>第</a:t>
            </a:r>
            <a:r>
              <a:rPr lang="en-US" altLang="zh-CN" sz="2300" b="1">
                <a:solidFill>
                  <a:schemeClr val="accent2"/>
                </a:solidFill>
                <a:latin typeface="Times New Roman" pitchFamily="18" charset="0"/>
              </a:rPr>
              <a:t>3</a:t>
            </a:r>
            <a:r>
              <a:rPr lang="zh-CN" altLang="en-US" sz="2300" b="1">
                <a:solidFill>
                  <a:schemeClr val="accent2"/>
                </a:solidFill>
              </a:rPr>
              <a:t>趟</a:t>
            </a:r>
          </a:p>
        </p:txBody>
      </p:sp>
      <p:sp>
        <p:nvSpPr>
          <p:cNvPr id="258085" name="Line 37"/>
          <p:cNvSpPr>
            <a:spLocks noChangeShapeType="1"/>
          </p:cNvSpPr>
          <p:nvPr/>
        </p:nvSpPr>
        <p:spPr bwMode="auto">
          <a:xfrm>
            <a:off x="1447800" y="2514600"/>
            <a:ext cx="4114800" cy="0"/>
          </a:xfrm>
          <a:prstGeom prst="line">
            <a:avLst/>
          </a:prstGeom>
          <a:noFill/>
          <a:ln w="444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1336675" y="2632075"/>
            <a:ext cx="65881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53</a:t>
            </a:r>
            <a:r>
              <a:rPr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37   48   36   15   30   18</a:t>
            </a:r>
            <a:r>
              <a:rPr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75   80   90</a:t>
            </a:r>
          </a:p>
        </p:txBody>
      </p:sp>
      <p:grpSp>
        <p:nvGrpSpPr>
          <p:cNvPr id="258087" name="Group 39"/>
          <p:cNvGrpSpPr>
            <a:grpSpLocks/>
          </p:cNvGrpSpPr>
          <p:nvPr/>
        </p:nvGrpSpPr>
        <p:grpSpPr bwMode="auto">
          <a:xfrm>
            <a:off x="1312863" y="2632075"/>
            <a:ext cx="563562" cy="550863"/>
            <a:chOff x="720" y="1573"/>
            <a:chExt cx="355" cy="347"/>
          </a:xfrm>
        </p:grpSpPr>
        <p:sp>
          <p:nvSpPr>
            <p:cNvPr id="258088" name="Rectangle 40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89" name="Rectangle 41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18</a:t>
              </a:r>
            </a:p>
          </p:txBody>
        </p:sp>
      </p:grpSp>
      <p:grpSp>
        <p:nvGrpSpPr>
          <p:cNvPr id="258090" name="Group 42"/>
          <p:cNvGrpSpPr>
            <a:grpSpLocks/>
          </p:cNvGrpSpPr>
          <p:nvPr/>
        </p:nvGrpSpPr>
        <p:grpSpPr bwMode="auto">
          <a:xfrm>
            <a:off x="5105400" y="2649538"/>
            <a:ext cx="563563" cy="550862"/>
            <a:chOff x="720" y="1573"/>
            <a:chExt cx="355" cy="347"/>
          </a:xfrm>
        </p:grpSpPr>
        <p:sp>
          <p:nvSpPr>
            <p:cNvPr id="258091" name="Rectangle 43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92" name="Rectangle 44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53</a:t>
              </a:r>
            </a:p>
          </p:txBody>
        </p:sp>
      </p:grpSp>
      <p:sp>
        <p:nvSpPr>
          <p:cNvPr id="258093" name="Text Box 45"/>
          <p:cNvSpPr txBox="1">
            <a:spLocks noChangeArrowheads="1"/>
          </p:cNvSpPr>
          <p:nvPr/>
        </p:nvSpPr>
        <p:spPr bwMode="auto">
          <a:xfrm>
            <a:off x="376238" y="2716213"/>
            <a:ext cx="1074737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300" b="1">
                <a:solidFill>
                  <a:schemeClr val="accent2"/>
                </a:solidFill>
              </a:rPr>
              <a:t>第</a:t>
            </a:r>
            <a:r>
              <a:rPr lang="en-US" altLang="zh-CN" sz="2300" b="1">
                <a:solidFill>
                  <a:schemeClr val="accent2"/>
                </a:solidFill>
                <a:latin typeface="Times New Roman" pitchFamily="18" charset="0"/>
              </a:rPr>
              <a:t>4</a:t>
            </a:r>
            <a:r>
              <a:rPr lang="zh-CN" altLang="en-US" sz="2300" b="1">
                <a:solidFill>
                  <a:schemeClr val="accent2"/>
                </a:solidFill>
              </a:rPr>
              <a:t>趟</a:t>
            </a:r>
          </a:p>
        </p:txBody>
      </p:sp>
      <p:sp>
        <p:nvSpPr>
          <p:cNvPr id="258094" name="Line 46"/>
          <p:cNvSpPr>
            <a:spLocks noChangeShapeType="1"/>
          </p:cNvSpPr>
          <p:nvPr/>
        </p:nvSpPr>
        <p:spPr bwMode="auto">
          <a:xfrm flipV="1">
            <a:off x="1447800" y="3124200"/>
            <a:ext cx="3505200" cy="0"/>
          </a:xfrm>
          <a:prstGeom prst="line">
            <a:avLst/>
          </a:prstGeom>
          <a:noFill/>
          <a:ln w="444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95" name="Text Box 47"/>
          <p:cNvSpPr txBox="1">
            <a:spLocks noChangeArrowheads="1"/>
          </p:cNvSpPr>
          <p:nvPr/>
        </p:nvSpPr>
        <p:spPr bwMode="auto">
          <a:xfrm>
            <a:off x="1344613" y="3190875"/>
            <a:ext cx="658018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48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 37   30   36   15   18</a:t>
            </a:r>
            <a:r>
              <a:rPr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53   75   80   90</a:t>
            </a:r>
          </a:p>
        </p:txBody>
      </p:sp>
      <p:grpSp>
        <p:nvGrpSpPr>
          <p:cNvPr id="258096" name="Group 48"/>
          <p:cNvGrpSpPr>
            <a:grpSpLocks/>
          </p:cNvGrpSpPr>
          <p:nvPr/>
        </p:nvGrpSpPr>
        <p:grpSpPr bwMode="auto">
          <a:xfrm>
            <a:off x="1336675" y="3222625"/>
            <a:ext cx="563563" cy="550863"/>
            <a:chOff x="720" y="1573"/>
            <a:chExt cx="355" cy="347"/>
          </a:xfrm>
        </p:grpSpPr>
        <p:sp>
          <p:nvSpPr>
            <p:cNvPr id="258097" name="Rectangle 49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98" name="Rectangle 50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18</a:t>
              </a:r>
            </a:p>
          </p:txBody>
        </p:sp>
      </p:grpSp>
      <p:grpSp>
        <p:nvGrpSpPr>
          <p:cNvPr id="258099" name="Group 51"/>
          <p:cNvGrpSpPr>
            <a:grpSpLocks/>
          </p:cNvGrpSpPr>
          <p:nvPr/>
        </p:nvGrpSpPr>
        <p:grpSpPr bwMode="auto">
          <a:xfrm>
            <a:off x="4460875" y="3182938"/>
            <a:ext cx="563563" cy="550862"/>
            <a:chOff x="720" y="1573"/>
            <a:chExt cx="355" cy="347"/>
          </a:xfrm>
        </p:grpSpPr>
        <p:sp>
          <p:nvSpPr>
            <p:cNvPr id="258100" name="Rectangle 52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101" name="Rectangle 53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48</a:t>
              </a:r>
            </a:p>
          </p:txBody>
        </p:sp>
      </p:grpSp>
      <p:sp>
        <p:nvSpPr>
          <p:cNvPr id="258102" name="Text Box 54"/>
          <p:cNvSpPr txBox="1">
            <a:spLocks noChangeArrowheads="1"/>
          </p:cNvSpPr>
          <p:nvPr/>
        </p:nvSpPr>
        <p:spPr bwMode="auto">
          <a:xfrm>
            <a:off x="381000" y="3289300"/>
            <a:ext cx="1074738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300" b="1">
                <a:solidFill>
                  <a:schemeClr val="accent2"/>
                </a:solidFill>
              </a:rPr>
              <a:t>第</a:t>
            </a:r>
            <a:r>
              <a:rPr lang="en-US" altLang="zh-CN" sz="2300" b="1">
                <a:solidFill>
                  <a:schemeClr val="accent2"/>
                </a:solidFill>
                <a:latin typeface="Times New Roman" pitchFamily="18" charset="0"/>
              </a:rPr>
              <a:t>5</a:t>
            </a:r>
            <a:r>
              <a:rPr lang="zh-CN" altLang="en-US" sz="2300" b="1">
                <a:solidFill>
                  <a:schemeClr val="accent2"/>
                </a:solidFill>
              </a:rPr>
              <a:t>趟</a:t>
            </a:r>
          </a:p>
        </p:txBody>
      </p:sp>
      <p:sp>
        <p:nvSpPr>
          <p:cNvPr id="258103" name="Line 55"/>
          <p:cNvSpPr>
            <a:spLocks noChangeShapeType="1"/>
          </p:cNvSpPr>
          <p:nvPr/>
        </p:nvSpPr>
        <p:spPr bwMode="auto">
          <a:xfrm>
            <a:off x="1471613" y="3657600"/>
            <a:ext cx="2819400" cy="0"/>
          </a:xfrm>
          <a:prstGeom prst="line">
            <a:avLst/>
          </a:prstGeom>
          <a:noFill/>
          <a:ln w="444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04" name="Text Box 56"/>
          <p:cNvSpPr txBox="1">
            <a:spLocks noChangeArrowheads="1"/>
          </p:cNvSpPr>
          <p:nvPr/>
        </p:nvSpPr>
        <p:spPr bwMode="auto">
          <a:xfrm>
            <a:off x="1371600" y="3759200"/>
            <a:ext cx="6477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37</a:t>
            </a:r>
            <a:r>
              <a:rPr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36   30   18</a:t>
            </a:r>
            <a:r>
              <a:rPr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48   53   75   80   90</a:t>
            </a:r>
          </a:p>
        </p:txBody>
      </p:sp>
      <p:grpSp>
        <p:nvGrpSpPr>
          <p:cNvPr id="258105" name="Group 57"/>
          <p:cNvGrpSpPr>
            <a:grpSpLocks/>
          </p:cNvGrpSpPr>
          <p:nvPr/>
        </p:nvGrpSpPr>
        <p:grpSpPr bwMode="auto">
          <a:xfrm>
            <a:off x="1341438" y="3760788"/>
            <a:ext cx="563562" cy="550862"/>
            <a:chOff x="720" y="1573"/>
            <a:chExt cx="355" cy="347"/>
          </a:xfrm>
        </p:grpSpPr>
        <p:sp>
          <p:nvSpPr>
            <p:cNvPr id="258106" name="Rectangle 58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107" name="Rectangle 59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15</a:t>
              </a:r>
            </a:p>
          </p:txBody>
        </p:sp>
      </p:grpSp>
      <p:grpSp>
        <p:nvGrpSpPr>
          <p:cNvPr id="258108" name="Group 60"/>
          <p:cNvGrpSpPr>
            <a:grpSpLocks/>
          </p:cNvGrpSpPr>
          <p:nvPr/>
        </p:nvGrpSpPr>
        <p:grpSpPr bwMode="auto">
          <a:xfrm>
            <a:off x="3862388" y="3763963"/>
            <a:ext cx="563562" cy="550862"/>
            <a:chOff x="720" y="1573"/>
            <a:chExt cx="355" cy="347"/>
          </a:xfrm>
        </p:grpSpPr>
        <p:sp>
          <p:nvSpPr>
            <p:cNvPr id="258109" name="Rectangle 61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110" name="Rectangle 62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37</a:t>
              </a:r>
            </a:p>
          </p:txBody>
        </p:sp>
      </p:grpSp>
      <p:sp>
        <p:nvSpPr>
          <p:cNvPr id="258111" name="Text Box 63"/>
          <p:cNvSpPr txBox="1">
            <a:spLocks noChangeArrowheads="1"/>
          </p:cNvSpPr>
          <p:nvPr/>
        </p:nvSpPr>
        <p:spPr bwMode="auto">
          <a:xfrm>
            <a:off x="381000" y="3817938"/>
            <a:ext cx="1074738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300" b="1">
                <a:solidFill>
                  <a:schemeClr val="accent2"/>
                </a:solidFill>
              </a:rPr>
              <a:t>第</a:t>
            </a:r>
            <a:r>
              <a:rPr lang="en-US" altLang="zh-CN" sz="2300" b="1">
                <a:solidFill>
                  <a:schemeClr val="accent2"/>
                </a:solidFill>
                <a:latin typeface="Times New Roman" pitchFamily="18" charset="0"/>
              </a:rPr>
              <a:t>6</a:t>
            </a:r>
            <a:r>
              <a:rPr lang="zh-CN" altLang="en-US" sz="2300" b="1">
                <a:solidFill>
                  <a:schemeClr val="accent2"/>
                </a:solidFill>
              </a:rPr>
              <a:t>趟</a:t>
            </a:r>
          </a:p>
        </p:txBody>
      </p:sp>
      <p:sp>
        <p:nvSpPr>
          <p:cNvPr id="258112" name="Line 64"/>
          <p:cNvSpPr>
            <a:spLocks noChangeShapeType="1"/>
          </p:cNvSpPr>
          <p:nvPr/>
        </p:nvSpPr>
        <p:spPr bwMode="auto">
          <a:xfrm flipV="1">
            <a:off x="1447800" y="4225925"/>
            <a:ext cx="2286000" cy="0"/>
          </a:xfrm>
          <a:prstGeom prst="line">
            <a:avLst/>
          </a:prstGeom>
          <a:noFill/>
          <a:ln w="444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13" name="Text Box 65"/>
          <p:cNvSpPr txBox="1">
            <a:spLocks noChangeArrowheads="1"/>
          </p:cNvSpPr>
          <p:nvPr/>
        </p:nvSpPr>
        <p:spPr bwMode="auto">
          <a:xfrm>
            <a:off x="1371600" y="4292600"/>
            <a:ext cx="6553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36</a:t>
            </a:r>
            <a:r>
              <a:rPr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18   30   15</a:t>
            </a:r>
            <a:r>
              <a:rPr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37   48   53   75   80   90</a:t>
            </a:r>
          </a:p>
        </p:txBody>
      </p:sp>
      <p:grpSp>
        <p:nvGrpSpPr>
          <p:cNvPr id="258114" name="Group 66"/>
          <p:cNvGrpSpPr>
            <a:grpSpLocks/>
          </p:cNvGrpSpPr>
          <p:nvPr/>
        </p:nvGrpSpPr>
        <p:grpSpPr bwMode="auto">
          <a:xfrm>
            <a:off x="1354138" y="4284663"/>
            <a:ext cx="563562" cy="550862"/>
            <a:chOff x="720" y="1573"/>
            <a:chExt cx="355" cy="347"/>
          </a:xfrm>
        </p:grpSpPr>
        <p:sp>
          <p:nvSpPr>
            <p:cNvPr id="258115" name="Rectangle 67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116" name="Rectangle 68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15</a:t>
              </a:r>
            </a:p>
          </p:txBody>
        </p:sp>
      </p:grpSp>
      <p:grpSp>
        <p:nvGrpSpPr>
          <p:cNvPr id="258117" name="Group 69"/>
          <p:cNvGrpSpPr>
            <a:grpSpLocks/>
          </p:cNvGrpSpPr>
          <p:nvPr/>
        </p:nvGrpSpPr>
        <p:grpSpPr bwMode="auto">
          <a:xfrm>
            <a:off x="3259138" y="4308475"/>
            <a:ext cx="563562" cy="550863"/>
            <a:chOff x="720" y="1573"/>
            <a:chExt cx="355" cy="347"/>
          </a:xfrm>
        </p:grpSpPr>
        <p:sp>
          <p:nvSpPr>
            <p:cNvPr id="258118" name="Rectangle 70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119" name="Rectangle 71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36</a:t>
              </a:r>
            </a:p>
          </p:txBody>
        </p:sp>
      </p:grpSp>
      <p:sp>
        <p:nvSpPr>
          <p:cNvPr id="258120" name="Text Box 72"/>
          <p:cNvSpPr txBox="1">
            <a:spLocks noChangeArrowheads="1"/>
          </p:cNvSpPr>
          <p:nvPr/>
        </p:nvSpPr>
        <p:spPr bwMode="auto">
          <a:xfrm>
            <a:off x="368300" y="4357688"/>
            <a:ext cx="1074738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300" b="1">
                <a:solidFill>
                  <a:schemeClr val="accent2"/>
                </a:solidFill>
              </a:rPr>
              <a:t>第</a:t>
            </a:r>
            <a:r>
              <a:rPr lang="en-US" altLang="zh-CN" sz="2300" b="1">
                <a:solidFill>
                  <a:schemeClr val="accent2"/>
                </a:solidFill>
                <a:latin typeface="Times New Roman" pitchFamily="18" charset="0"/>
              </a:rPr>
              <a:t>7</a:t>
            </a:r>
            <a:r>
              <a:rPr lang="zh-CN" altLang="en-US" sz="2300" b="1">
                <a:solidFill>
                  <a:schemeClr val="accent2"/>
                </a:solidFill>
              </a:rPr>
              <a:t>趟</a:t>
            </a:r>
          </a:p>
        </p:txBody>
      </p:sp>
      <p:sp>
        <p:nvSpPr>
          <p:cNvPr id="258121" name="Line 73"/>
          <p:cNvSpPr>
            <a:spLocks noChangeShapeType="1"/>
          </p:cNvSpPr>
          <p:nvPr/>
        </p:nvSpPr>
        <p:spPr bwMode="auto">
          <a:xfrm flipV="1">
            <a:off x="1447800" y="4759325"/>
            <a:ext cx="1676400" cy="0"/>
          </a:xfrm>
          <a:prstGeom prst="line">
            <a:avLst/>
          </a:prstGeom>
          <a:noFill/>
          <a:ln w="444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22" name="Text Box 74"/>
          <p:cNvSpPr txBox="1">
            <a:spLocks noChangeArrowheads="1"/>
          </p:cNvSpPr>
          <p:nvPr/>
        </p:nvSpPr>
        <p:spPr bwMode="auto">
          <a:xfrm>
            <a:off x="1371600" y="4876800"/>
            <a:ext cx="6553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30 </a:t>
            </a:r>
            <a:r>
              <a:rPr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18   15</a:t>
            </a:r>
            <a:r>
              <a:rPr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36   37   48   53   75   80   90</a:t>
            </a:r>
          </a:p>
        </p:txBody>
      </p:sp>
      <p:grpSp>
        <p:nvGrpSpPr>
          <p:cNvPr id="258123" name="Group 75"/>
          <p:cNvGrpSpPr>
            <a:grpSpLocks/>
          </p:cNvGrpSpPr>
          <p:nvPr/>
        </p:nvGrpSpPr>
        <p:grpSpPr bwMode="auto">
          <a:xfrm>
            <a:off x="1336675" y="4876800"/>
            <a:ext cx="563563" cy="550863"/>
            <a:chOff x="720" y="1573"/>
            <a:chExt cx="355" cy="347"/>
          </a:xfrm>
        </p:grpSpPr>
        <p:sp>
          <p:nvSpPr>
            <p:cNvPr id="258124" name="Rectangle 76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125" name="Rectangle 77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15</a:t>
              </a:r>
            </a:p>
          </p:txBody>
        </p:sp>
      </p:grpSp>
      <p:grpSp>
        <p:nvGrpSpPr>
          <p:cNvPr id="258126" name="Group 78"/>
          <p:cNvGrpSpPr>
            <a:grpSpLocks/>
          </p:cNvGrpSpPr>
          <p:nvPr/>
        </p:nvGrpSpPr>
        <p:grpSpPr bwMode="auto">
          <a:xfrm>
            <a:off x="2619375" y="4894263"/>
            <a:ext cx="563563" cy="550862"/>
            <a:chOff x="720" y="1573"/>
            <a:chExt cx="355" cy="347"/>
          </a:xfrm>
        </p:grpSpPr>
        <p:sp>
          <p:nvSpPr>
            <p:cNvPr id="258127" name="Rectangle 79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128" name="Rectangle 80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30</a:t>
              </a:r>
            </a:p>
          </p:txBody>
        </p:sp>
      </p:grpSp>
      <p:sp>
        <p:nvSpPr>
          <p:cNvPr id="258129" name="Text Box 81"/>
          <p:cNvSpPr txBox="1">
            <a:spLocks noChangeArrowheads="1"/>
          </p:cNvSpPr>
          <p:nvPr/>
        </p:nvSpPr>
        <p:spPr bwMode="auto">
          <a:xfrm>
            <a:off x="381000" y="4914900"/>
            <a:ext cx="1074738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300" b="1">
                <a:solidFill>
                  <a:schemeClr val="accent2"/>
                </a:solidFill>
              </a:rPr>
              <a:t>第</a:t>
            </a:r>
            <a:r>
              <a:rPr lang="en-US" altLang="zh-CN" sz="2300" b="1">
                <a:solidFill>
                  <a:schemeClr val="accent2"/>
                </a:solidFill>
                <a:latin typeface="Times New Roman" pitchFamily="18" charset="0"/>
              </a:rPr>
              <a:t>8</a:t>
            </a:r>
            <a:r>
              <a:rPr lang="zh-CN" altLang="en-US" sz="2300" b="1">
                <a:solidFill>
                  <a:schemeClr val="accent2"/>
                </a:solidFill>
              </a:rPr>
              <a:t>趟</a:t>
            </a:r>
          </a:p>
        </p:txBody>
      </p:sp>
      <p:sp>
        <p:nvSpPr>
          <p:cNvPr id="258130" name="Line 82"/>
          <p:cNvSpPr>
            <a:spLocks noChangeShapeType="1"/>
          </p:cNvSpPr>
          <p:nvPr/>
        </p:nvSpPr>
        <p:spPr bwMode="auto">
          <a:xfrm flipV="1">
            <a:off x="1389063" y="5334000"/>
            <a:ext cx="1143000" cy="0"/>
          </a:xfrm>
          <a:prstGeom prst="line">
            <a:avLst/>
          </a:prstGeom>
          <a:noFill/>
          <a:ln w="444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31" name="Text Box 83"/>
          <p:cNvSpPr txBox="1">
            <a:spLocks noChangeArrowheads="1"/>
          </p:cNvSpPr>
          <p:nvPr/>
        </p:nvSpPr>
        <p:spPr bwMode="auto">
          <a:xfrm>
            <a:off x="1358900" y="5410200"/>
            <a:ext cx="64897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18</a:t>
            </a:r>
            <a:r>
              <a:rPr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30   36   37   48   53   75   80   90</a:t>
            </a:r>
          </a:p>
        </p:txBody>
      </p:sp>
      <p:grpSp>
        <p:nvGrpSpPr>
          <p:cNvPr id="258132" name="Group 84"/>
          <p:cNvGrpSpPr>
            <a:grpSpLocks/>
          </p:cNvGrpSpPr>
          <p:nvPr/>
        </p:nvGrpSpPr>
        <p:grpSpPr bwMode="auto">
          <a:xfrm>
            <a:off x="1336675" y="5445125"/>
            <a:ext cx="563563" cy="550863"/>
            <a:chOff x="720" y="1573"/>
            <a:chExt cx="355" cy="347"/>
          </a:xfrm>
        </p:grpSpPr>
        <p:sp>
          <p:nvSpPr>
            <p:cNvPr id="258133" name="Rectangle 85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134" name="Rectangle 86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15</a:t>
              </a:r>
            </a:p>
          </p:txBody>
        </p:sp>
      </p:grpSp>
      <p:grpSp>
        <p:nvGrpSpPr>
          <p:cNvPr id="258135" name="Group 87"/>
          <p:cNvGrpSpPr>
            <a:grpSpLocks/>
          </p:cNvGrpSpPr>
          <p:nvPr/>
        </p:nvGrpSpPr>
        <p:grpSpPr bwMode="auto">
          <a:xfrm>
            <a:off x="2005013" y="5456238"/>
            <a:ext cx="563562" cy="550862"/>
            <a:chOff x="720" y="1573"/>
            <a:chExt cx="355" cy="347"/>
          </a:xfrm>
        </p:grpSpPr>
        <p:sp>
          <p:nvSpPr>
            <p:cNvPr id="258136" name="Rectangle 88"/>
            <p:cNvSpPr>
              <a:spLocks noChangeArrowheads="1"/>
            </p:cNvSpPr>
            <p:nvPr/>
          </p:nvSpPr>
          <p:spPr bwMode="auto">
            <a:xfrm>
              <a:off x="720" y="1584"/>
              <a:ext cx="336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137" name="Rectangle 89"/>
            <p:cNvSpPr>
              <a:spLocks noChangeArrowheads="1"/>
            </p:cNvSpPr>
            <p:nvPr/>
          </p:nvSpPr>
          <p:spPr bwMode="auto">
            <a:xfrm>
              <a:off x="735" y="1573"/>
              <a:ext cx="34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18</a:t>
              </a:r>
            </a:p>
          </p:txBody>
        </p:sp>
      </p:grpSp>
      <p:sp>
        <p:nvSpPr>
          <p:cNvPr id="258138" name="Text Box 90"/>
          <p:cNvSpPr txBox="1">
            <a:spLocks noChangeArrowheads="1"/>
          </p:cNvSpPr>
          <p:nvPr/>
        </p:nvSpPr>
        <p:spPr bwMode="auto">
          <a:xfrm>
            <a:off x="379413" y="5465763"/>
            <a:ext cx="1074737" cy="44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300" b="1">
                <a:solidFill>
                  <a:schemeClr val="accent2"/>
                </a:solidFill>
              </a:rPr>
              <a:t>第</a:t>
            </a:r>
            <a:r>
              <a:rPr lang="en-US" altLang="zh-CN" sz="2300" b="1">
                <a:solidFill>
                  <a:schemeClr val="accent2"/>
                </a:solidFill>
                <a:latin typeface="Times New Roman" pitchFamily="18" charset="0"/>
              </a:rPr>
              <a:t>9</a:t>
            </a:r>
            <a:r>
              <a:rPr lang="zh-CN" altLang="en-US" sz="2300" b="1">
                <a:solidFill>
                  <a:schemeClr val="accent2"/>
                </a:solidFill>
              </a:rPr>
              <a:t>趟</a:t>
            </a:r>
          </a:p>
        </p:txBody>
      </p:sp>
      <p:grpSp>
        <p:nvGrpSpPr>
          <p:cNvPr id="258157" name="Group 109"/>
          <p:cNvGrpSpPr>
            <a:grpSpLocks/>
          </p:cNvGrpSpPr>
          <p:nvPr/>
        </p:nvGrpSpPr>
        <p:grpSpPr bwMode="auto">
          <a:xfrm>
            <a:off x="1290638" y="5411788"/>
            <a:ext cx="6391275" cy="1247775"/>
            <a:chOff x="813" y="3409"/>
            <a:chExt cx="4026" cy="786"/>
          </a:xfrm>
        </p:grpSpPr>
        <p:sp>
          <p:nvSpPr>
            <p:cNvPr id="258158" name="Freeform 110"/>
            <p:cNvSpPr>
              <a:spLocks/>
            </p:cNvSpPr>
            <p:nvPr/>
          </p:nvSpPr>
          <p:spPr bwMode="auto">
            <a:xfrm>
              <a:off x="813" y="3409"/>
              <a:ext cx="4026" cy="311"/>
            </a:xfrm>
            <a:custGeom>
              <a:avLst/>
              <a:gdLst/>
              <a:ahLst/>
              <a:cxnLst>
                <a:cxn ang="0">
                  <a:pos x="91" y="345"/>
                </a:cxn>
                <a:cxn ang="0">
                  <a:pos x="3796" y="345"/>
                </a:cxn>
                <a:cxn ang="0">
                  <a:pos x="3999" y="278"/>
                </a:cxn>
                <a:cxn ang="0">
                  <a:pos x="4021" y="210"/>
                </a:cxn>
                <a:cxn ang="0">
                  <a:pos x="3863" y="29"/>
                </a:cxn>
                <a:cxn ang="0">
                  <a:pos x="2858" y="18"/>
                </a:cxn>
                <a:cxn ang="0">
                  <a:pos x="2293" y="18"/>
                </a:cxn>
                <a:cxn ang="0">
                  <a:pos x="2022" y="41"/>
                </a:cxn>
                <a:cxn ang="0">
                  <a:pos x="1887" y="52"/>
                </a:cxn>
                <a:cxn ang="0">
                  <a:pos x="1288" y="18"/>
                </a:cxn>
                <a:cxn ang="0">
                  <a:pos x="69" y="63"/>
                </a:cxn>
                <a:cxn ang="0">
                  <a:pos x="1" y="153"/>
                </a:cxn>
                <a:cxn ang="0">
                  <a:pos x="12" y="255"/>
                </a:cxn>
                <a:cxn ang="0">
                  <a:pos x="46" y="278"/>
                </a:cxn>
                <a:cxn ang="0">
                  <a:pos x="57" y="312"/>
                </a:cxn>
                <a:cxn ang="0">
                  <a:pos x="91" y="345"/>
                </a:cxn>
              </a:cxnLst>
              <a:rect l="0" t="0" r="r" b="b"/>
              <a:pathLst>
                <a:path w="4026" h="360">
                  <a:moveTo>
                    <a:pt x="91" y="345"/>
                  </a:moveTo>
                  <a:cubicBezTo>
                    <a:pt x="1324" y="295"/>
                    <a:pt x="2562" y="335"/>
                    <a:pt x="3796" y="345"/>
                  </a:cubicBezTo>
                  <a:cubicBezTo>
                    <a:pt x="3911" y="336"/>
                    <a:pt x="3944" y="360"/>
                    <a:pt x="3999" y="278"/>
                  </a:cubicBezTo>
                  <a:cubicBezTo>
                    <a:pt x="4006" y="255"/>
                    <a:pt x="4026" y="233"/>
                    <a:pt x="4021" y="210"/>
                  </a:cubicBezTo>
                  <a:cubicBezTo>
                    <a:pt x="4007" y="136"/>
                    <a:pt x="3956" y="30"/>
                    <a:pt x="3863" y="29"/>
                  </a:cubicBezTo>
                  <a:cubicBezTo>
                    <a:pt x="3528" y="25"/>
                    <a:pt x="3193" y="22"/>
                    <a:pt x="2858" y="18"/>
                  </a:cubicBezTo>
                  <a:cubicBezTo>
                    <a:pt x="2596" y="1"/>
                    <a:pt x="2655" y="0"/>
                    <a:pt x="2293" y="18"/>
                  </a:cubicBezTo>
                  <a:cubicBezTo>
                    <a:pt x="2202" y="23"/>
                    <a:pt x="2112" y="33"/>
                    <a:pt x="2022" y="41"/>
                  </a:cubicBezTo>
                  <a:cubicBezTo>
                    <a:pt x="1977" y="45"/>
                    <a:pt x="1887" y="52"/>
                    <a:pt x="1887" y="52"/>
                  </a:cubicBezTo>
                  <a:cubicBezTo>
                    <a:pt x="1673" y="46"/>
                    <a:pt x="1495" y="31"/>
                    <a:pt x="1288" y="18"/>
                  </a:cubicBezTo>
                  <a:cubicBezTo>
                    <a:pt x="865" y="25"/>
                    <a:pt x="486" y="53"/>
                    <a:pt x="69" y="63"/>
                  </a:cubicBezTo>
                  <a:cubicBezTo>
                    <a:pt x="0" y="80"/>
                    <a:pt x="17" y="86"/>
                    <a:pt x="1" y="153"/>
                  </a:cubicBezTo>
                  <a:cubicBezTo>
                    <a:pt x="5" y="187"/>
                    <a:pt x="0" y="223"/>
                    <a:pt x="12" y="255"/>
                  </a:cubicBezTo>
                  <a:cubicBezTo>
                    <a:pt x="17" y="268"/>
                    <a:pt x="38" y="267"/>
                    <a:pt x="46" y="278"/>
                  </a:cubicBezTo>
                  <a:cubicBezTo>
                    <a:pt x="53" y="287"/>
                    <a:pt x="50" y="303"/>
                    <a:pt x="57" y="312"/>
                  </a:cubicBezTo>
                  <a:cubicBezTo>
                    <a:pt x="94" y="358"/>
                    <a:pt x="91" y="314"/>
                    <a:pt x="91" y="345"/>
                  </a:cubicBezTo>
                  <a:close/>
                </a:path>
              </a:pathLst>
            </a:custGeom>
            <a:noFill/>
            <a:ln w="63500" cap="sq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159" name="Freeform 111"/>
            <p:cNvSpPr>
              <a:spLocks/>
            </p:cNvSpPr>
            <p:nvPr/>
          </p:nvSpPr>
          <p:spPr bwMode="auto">
            <a:xfrm>
              <a:off x="2311" y="3740"/>
              <a:ext cx="713" cy="455"/>
            </a:xfrm>
            <a:custGeom>
              <a:avLst/>
              <a:gdLst/>
              <a:ahLst/>
              <a:cxnLst>
                <a:cxn ang="0">
                  <a:pos x="92" y="125"/>
                </a:cxn>
                <a:cxn ang="0">
                  <a:pos x="47" y="192"/>
                </a:cxn>
                <a:cxn ang="0">
                  <a:pos x="35" y="238"/>
                </a:cxn>
                <a:cxn ang="0">
                  <a:pos x="126" y="396"/>
                </a:cxn>
                <a:cxn ang="0">
                  <a:pos x="352" y="384"/>
                </a:cxn>
                <a:cxn ang="0">
                  <a:pos x="589" y="339"/>
                </a:cxn>
                <a:cxn ang="0">
                  <a:pos x="623" y="272"/>
                </a:cxn>
                <a:cxn ang="0">
                  <a:pos x="589" y="0"/>
                </a:cxn>
                <a:cxn ang="0">
                  <a:pos x="374" y="12"/>
                </a:cxn>
                <a:cxn ang="0">
                  <a:pos x="295" y="68"/>
                </a:cxn>
                <a:cxn ang="0">
                  <a:pos x="103" y="80"/>
                </a:cxn>
                <a:cxn ang="0">
                  <a:pos x="92" y="125"/>
                </a:cxn>
              </a:cxnLst>
              <a:rect l="0" t="0" r="r" b="b"/>
              <a:pathLst>
                <a:path w="650" h="455">
                  <a:moveTo>
                    <a:pt x="92" y="125"/>
                  </a:moveTo>
                  <a:cubicBezTo>
                    <a:pt x="59" y="228"/>
                    <a:pt x="113" y="79"/>
                    <a:pt x="47" y="192"/>
                  </a:cubicBezTo>
                  <a:cubicBezTo>
                    <a:pt x="39" y="206"/>
                    <a:pt x="39" y="223"/>
                    <a:pt x="35" y="238"/>
                  </a:cubicBezTo>
                  <a:cubicBezTo>
                    <a:pt x="65" y="455"/>
                    <a:pt x="0" y="406"/>
                    <a:pt x="126" y="396"/>
                  </a:cubicBezTo>
                  <a:cubicBezTo>
                    <a:pt x="201" y="390"/>
                    <a:pt x="277" y="388"/>
                    <a:pt x="352" y="384"/>
                  </a:cubicBezTo>
                  <a:cubicBezTo>
                    <a:pt x="431" y="331"/>
                    <a:pt x="476" y="347"/>
                    <a:pt x="589" y="339"/>
                  </a:cubicBezTo>
                  <a:cubicBezTo>
                    <a:pt x="597" y="315"/>
                    <a:pt x="622" y="297"/>
                    <a:pt x="623" y="272"/>
                  </a:cubicBezTo>
                  <a:cubicBezTo>
                    <a:pt x="632" y="54"/>
                    <a:pt x="650" y="95"/>
                    <a:pt x="589" y="0"/>
                  </a:cubicBezTo>
                  <a:cubicBezTo>
                    <a:pt x="517" y="4"/>
                    <a:pt x="445" y="5"/>
                    <a:pt x="374" y="12"/>
                  </a:cubicBezTo>
                  <a:cubicBezTo>
                    <a:pt x="315" y="17"/>
                    <a:pt x="354" y="62"/>
                    <a:pt x="295" y="68"/>
                  </a:cubicBezTo>
                  <a:cubicBezTo>
                    <a:pt x="231" y="74"/>
                    <a:pt x="167" y="76"/>
                    <a:pt x="103" y="80"/>
                  </a:cubicBezTo>
                  <a:cubicBezTo>
                    <a:pt x="91" y="117"/>
                    <a:pt x="92" y="101"/>
                    <a:pt x="92" y="125"/>
                  </a:cubicBezTo>
                  <a:close/>
                </a:path>
              </a:pathLst>
            </a:custGeom>
            <a:solidFill>
              <a:srgbClr val="ADFFEF"/>
            </a:solidFill>
            <a:ln w="12700" cap="sq" cmpd="sng">
              <a:noFill/>
              <a:prstDash val="solid"/>
              <a:round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160" name="Rectangle 112"/>
            <p:cNvSpPr>
              <a:spLocks noChangeArrowheads="1"/>
            </p:cNvSpPr>
            <p:nvPr/>
          </p:nvSpPr>
          <p:spPr bwMode="auto">
            <a:xfrm>
              <a:off x="2344" y="3781"/>
              <a:ext cx="396" cy="39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3500" b="1">
                  <a:solidFill>
                    <a:srgbClr val="FF3300"/>
                  </a:solidFill>
                  <a:latin typeface="华文新魏" pitchFamily="2" charset="-122"/>
                  <a:ea typeface="华文新魏" pitchFamily="2" charset="-122"/>
                </a:rPr>
                <a:t>结</a:t>
              </a:r>
            </a:p>
          </p:txBody>
        </p:sp>
        <p:sp>
          <p:nvSpPr>
            <p:cNvPr id="258161" name="Rectangle 113"/>
            <p:cNvSpPr>
              <a:spLocks noChangeArrowheads="1"/>
            </p:cNvSpPr>
            <p:nvPr/>
          </p:nvSpPr>
          <p:spPr bwMode="auto">
            <a:xfrm>
              <a:off x="2618" y="3700"/>
              <a:ext cx="396" cy="39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3500" b="1">
                  <a:solidFill>
                    <a:srgbClr val="FF3300"/>
                  </a:solidFill>
                  <a:latin typeface="华文新魏" pitchFamily="2" charset="-122"/>
                  <a:ea typeface="华文新魏" pitchFamily="2" charset="-122"/>
                </a:rPr>
                <a:t>果</a:t>
              </a:r>
            </a:p>
          </p:txBody>
        </p:sp>
      </p:grpSp>
      <p:sp>
        <p:nvSpPr>
          <p:cNvPr id="258173" name="Freeform 125"/>
          <p:cNvSpPr>
            <a:spLocks/>
          </p:cNvSpPr>
          <p:nvPr/>
        </p:nvSpPr>
        <p:spPr bwMode="auto">
          <a:xfrm>
            <a:off x="379413" y="5418138"/>
            <a:ext cx="990600" cy="566737"/>
          </a:xfrm>
          <a:custGeom>
            <a:avLst/>
            <a:gdLst/>
            <a:ahLst/>
            <a:cxnLst>
              <a:cxn ang="0">
                <a:pos x="487" y="0"/>
              </a:cxn>
              <a:cxn ang="0">
                <a:pos x="343" y="28"/>
              </a:cxn>
              <a:cxn ang="0">
                <a:pos x="110" y="35"/>
              </a:cxn>
              <a:cxn ang="0">
                <a:pos x="62" y="42"/>
              </a:cxn>
              <a:cxn ang="0">
                <a:pos x="35" y="96"/>
              </a:cxn>
              <a:cxn ang="0">
                <a:pos x="0" y="158"/>
              </a:cxn>
              <a:cxn ang="0">
                <a:pos x="7" y="213"/>
              </a:cxn>
              <a:cxn ang="0">
                <a:pos x="96" y="316"/>
              </a:cxn>
              <a:cxn ang="0">
                <a:pos x="206" y="357"/>
              </a:cxn>
              <a:cxn ang="0">
                <a:pos x="302" y="350"/>
              </a:cxn>
              <a:cxn ang="0">
                <a:pos x="426" y="295"/>
              </a:cxn>
              <a:cxn ang="0">
                <a:pos x="563" y="268"/>
              </a:cxn>
              <a:cxn ang="0">
                <a:pos x="624" y="165"/>
              </a:cxn>
              <a:cxn ang="0">
                <a:pos x="618" y="69"/>
              </a:cxn>
              <a:cxn ang="0">
                <a:pos x="487" y="0"/>
              </a:cxn>
            </a:cxnLst>
            <a:rect l="0" t="0" r="r" b="b"/>
            <a:pathLst>
              <a:path w="624" h="357">
                <a:moveTo>
                  <a:pt x="487" y="0"/>
                </a:moveTo>
                <a:cubicBezTo>
                  <a:pt x="441" y="5"/>
                  <a:pt x="388" y="26"/>
                  <a:pt x="343" y="28"/>
                </a:cubicBezTo>
                <a:cubicBezTo>
                  <a:pt x="265" y="32"/>
                  <a:pt x="188" y="33"/>
                  <a:pt x="110" y="35"/>
                </a:cubicBezTo>
                <a:cubicBezTo>
                  <a:pt x="94" y="37"/>
                  <a:pt x="75" y="32"/>
                  <a:pt x="62" y="42"/>
                </a:cubicBezTo>
                <a:cubicBezTo>
                  <a:pt x="46" y="55"/>
                  <a:pt x="46" y="79"/>
                  <a:pt x="35" y="96"/>
                </a:cubicBezTo>
                <a:cubicBezTo>
                  <a:pt x="3" y="144"/>
                  <a:pt x="13" y="122"/>
                  <a:pt x="0" y="158"/>
                </a:cubicBezTo>
                <a:cubicBezTo>
                  <a:pt x="2" y="176"/>
                  <a:pt x="2" y="195"/>
                  <a:pt x="7" y="213"/>
                </a:cubicBezTo>
                <a:cubicBezTo>
                  <a:pt x="16" y="248"/>
                  <a:pt x="63" y="304"/>
                  <a:pt x="96" y="316"/>
                </a:cubicBezTo>
                <a:cubicBezTo>
                  <a:pt x="131" y="341"/>
                  <a:pt x="166" y="343"/>
                  <a:pt x="206" y="357"/>
                </a:cubicBezTo>
                <a:cubicBezTo>
                  <a:pt x="238" y="355"/>
                  <a:pt x="270" y="354"/>
                  <a:pt x="302" y="350"/>
                </a:cubicBezTo>
                <a:cubicBezTo>
                  <a:pt x="346" y="345"/>
                  <a:pt x="382" y="306"/>
                  <a:pt x="426" y="295"/>
                </a:cubicBezTo>
                <a:cubicBezTo>
                  <a:pt x="468" y="268"/>
                  <a:pt x="517" y="283"/>
                  <a:pt x="563" y="268"/>
                </a:cubicBezTo>
                <a:cubicBezTo>
                  <a:pt x="603" y="240"/>
                  <a:pt x="600" y="204"/>
                  <a:pt x="624" y="165"/>
                </a:cubicBezTo>
                <a:cubicBezTo>
                  <a:pt x="622" y="133"/>
                  <a:pt x="623" y="101"/>
                  <a:pt x="618" y="69"/>
                </a:cubicBezTo>
                <a:cubicBezTo>
                  <a:pt x="611" y="29"/>
                  <a:pt x="521" y="7"/>
                  <a:pt x="487" y="0"/>
                </a:cubicBezTo>
                <a:close/>
              </a:path>
            </a:pathLst>
          </a:custGeom>
          <a:noFill/>
          <a:ln w="66675" cap="sq" cmpd="sng">
            <a:solidFill>
              <a:srgbClr val="00CCF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968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5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5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58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58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58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58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58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58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5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5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58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58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8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8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58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58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58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58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58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58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5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25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58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58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58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58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58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58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5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25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58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58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5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25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58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58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25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258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58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258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258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258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5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5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5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25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258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25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25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25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258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258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25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25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25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5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1" dur="500"/>
                                        <p:tgtEl>
                                          <p:spTgt spid="25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25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 autoUpdateAnimBg="0"/>
      <p:bldP spid="258054" grpId="0" autoUpdateAnimBg="0"/>
      <p:bldP spid="258055" grpId="0" animBg="1"/>
      <p:bldP spid="258056" grpId="0" autoUpdateAnimBg="0"/>
      <p:bldP spid="258066" grpId="0" autoUpdateAnimBg="0"/>
      <p:bldP spid="258067" grpId="0" autoUpdateAnimBg="0"/>
      <p:bldP spid="258068" grpId="0" animBg="1"/>
      <p:bldP spid="258075" grpId="0" autoUpdateAnimBg="0"/>
      <p:bldP spid="258076" grpId="0" animBg="1"/>
      <p:bldP spid="258077" grpId="0" autoUpdateAnimBg="0"/>
      <p:bldP spid="258084" grpId="0" autoUpdateAnimBg="0"/>
      <p:bldP spid="258085" grpId="0" animBg="1"/>
      <p:bldP spid="258086" grpId="0" autoUpdateAnimBg="0"/>
      <p:bldP spid="258093" grpId="0" autoUpdateAnimBg="0"/>
      <p:bldP spid="258094" grpId="0" animBg="1"/>
      <p:bldP spid="258095" grpId="0" autoUpdateAnimBg="0"/>
      <p:bldP spid="258102" grpId="0" autoUpdateAnimBg="0"/>
      <p:bldP spid="258103" grpId="0" animBg="1"/>
      <p:bldP spid="258104" grpId="0" autoUpdateAnimBg="0"/>
      <p:bldP spid="258111" grpId="0" autoUpdateAnimBg="0"/>
      <p:bldP spid="258112" grpId="0" animBg="1"/>
      <p:bldP spid="258113" grpId="0" autoUpdateAnimBg="0"/>
      <p:bldP spid="258120" grpId="0" autoUpdateAnimBg="0"/>
      <p:bldP spid="258121" grpId="0" animBg="1"/>
      <p:bldP spid="258122" grpId="0" autoUpdateAnimBg="0"/>
      <p:bldP spid="258129" grpId="0" autoUpdateAnimBg="0"/>
      <p:bldP spid="258130" grpId="0" animBg="1"/>
      <p:bldP spid="258131" grpId="0" autoUpdateAnimBg="0"/>
      <p:bldP spid="258138" grpId="0" autoUpdateAnimBg="0"/>
      <p:bldP spid="2581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2" name="Group 32"/>
          <p:cNvGrpSpPr>
            <a:grpSpLocks/>
          </p:cNvGrpSpPr>
          <p:nvPr/>
        </p:nvGrpSpPr>
        <p:grpSpPr bwMode="auto">
          <a:xfrm>
            <a:off x="609600" y="1008063"/>
            <a:ext cx="8001000" cy="5257800"/>
            <a:chOff x="384" y="635"/>
            <a:chExt cx="5040" cy="3312"/>
          </a:xfrm>
        </p:grpSpPr>
        <p:pic>
          <p:nvPicPr>
            <p:cNvPr id="32768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7" y="3505"/>
              <a:ext cx="1131" cy="3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327684" name="Rectangle 4" descr="编织物"/>
            <p:cNvSpPr>
              <a:spLocks noChangeArrowheads="1"/>
            </p:cNvSpPr>
            <p:nvPr/>
          </p:nvSpPr>
          <p:spPr bwMode="auto">
            <a:xfrm>
              <a:off x="384" y="635"/>
              <a:ext cx="5040" cy="3312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0861" dir="2880767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85" name="Rectangle 5"/>
            <p:cNvSpPr>
              <a:spLocks noChangeArrowheads="1"/>
            </p:cNvSpPr>
            <p:nvPr/>
          </p:nvSpPr>
          <p:spPr bwMode="auto">
            <a:xfrm>
              <a:off x="687" y="779"/>
              <a:ext cx="4416" cy="2976"/>
            </a:xfrm>
            <a:prstGeom prst="rect">
              <a:avLst/>
            </a:prstGeom>
            <a:solidFill>
              <a:srgbClr val="43DB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61645" dir="2700000" algn="ctr" rotWithShape="0">
                <a:srgbClr val="777777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86" name="Text Box 6"/>
            <p:cNvSpPr txBox="1">
              <a:spLocks noChangeArrowheads="1"/>
            </p:cNvSpPr>
            <p:nvPr/>
          </p:nvSpPr>
          <p:spPr bwMode="auto">
            <a:xfrm>
              <a:off x="1089" y="981"/>
              <a:ext cx="3696" cy="24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</a:rPr>
                <a:t>void HEAPSORT(keytype K[ ],int n)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</a:rPr>
                <a:t>       int i,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</a:rPr>
                <a:t>       keytype  temp;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</a:rPr>
                <a:t>       for(i</a:t>
              </a: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=n/2;i&gt;=1;i</a:t>
              </a: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– –</a:t>
              </a: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)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    ADJUST(K,i,n);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for(i=n</a:t>
              </a: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–1</a:t>
              </a: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;i&gt;=1;i</a:t>
              </a: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– –){</a:t>
              </a:r>
              <a:endParaRPr lang="en-US" altLang="zh-CN" sz="2500" b="1">
                <a:solidFill>
                  <a:srgbClr val="00007E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    temp=K[i+1];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    K[i+1]=K[1];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    K[1]=temp;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    ADJUST(K,1,i);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}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2500" b="1">
                  <a:solidFill>
                    <a:srgbClr val="00007E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}</a:t>
              </a:r>
            </a:p>
          </p:txBody>
        </p:sp>
      </p:grpSp>
      <p:grpSp>
        <p:nvGrpSpPr>
          <p:cNvPr id="327687" name="Group 7"/>
          <p:cNvGrpSpPr>
            <a:grpSpLocks/>
          </p:cNvGrpSpPr>
          <p:nvPr/>
        </p:nvGrpSpPr>
        <p:grpSpPr bwMode="auto">
          <a:xfrm>
            <a:off x="381000" y="228600"/>
            <a:ext cx="3505200" cy="609600"/>
            <a:chOff x="288" y="144"/>
            <a:chExt cx="2208" cy="384"/>
          </a:xfrm>
        </p:grpSpPr>
        <p:sp>
          <p:nvSpPr>
            <p:cNvPr id="327688" name="Rectangle 8"/>
            <p:cNvSpPr>
              <a:spLocks noChangeArrowheads="1"/>
            </p:cNvSpPr>
            <p:nvPr/>
          </p:nvSpPr>
          <p:spPr bwMode="auto">
            <a:xfrm>
              <a:off x="336" y="144"/>
              <a:ext cx="2160" cy="384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89" name="Text Box 9"/>
            <p:cNvSpPr txBox="1">
              <a:spLocks noChangeArrowheads="1"/>
            </p:cNvSpPr>
            <p:nvPr/>
          </p:nvSpPr>
          <p:spPr bwMode="auto">
            <a:xfrm>
              <a:off x="288" y="144"/>
              <a:ext cx="220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b="1" dirty="0">
                  <a:solidFill>
                    <a:srgbClr val="003399"/>
                  </a:solidFill>
                </a:rPr>
                <a:t> </a:t>
              </a:r>
              <a:r>
                <a:rPr lang="zh-CN" altLang="en-US" sz="3000" b="1" dirty="0">
                  <a:solidFill>
                    <a:srgbClr val="003399"/>
                  </a:solidFill>
                </a:rPr>
                <a:t>六</a:t>
              </a:r>
              <a:r>
                <a:rPr lang="en-US" altLang="zh-CN" sz="3000" b="1" dirty="0">
                  <a:solidFill>
                    <a:srgbClr val="003399"/>
                  </a:solidFill>
                </a:rPr>
                <a:t>.</a:t>
              </a:r>
              <a:r>
                <a:rPr lang="zh-CN" altLang="en-US" sz="3000" b="1" dirty="0">
                  <a:solidFill>
                    <a:srgbClr val="003399"/>
                  </a:solidFill>
                </a:rPr>
                <a:t>堆排序算法</a:t>
              </a:r>
            </a:p>
          </p:txBody>
        </p:sp>
      </p:grpSp>
      <p:grpSp>
        <p:nvGrpSpPr>
          <p:cNvPr id="327717" name="Group 37"/>
          <p:cNvGrpSpPr>
            <a:grpSpLocks/>
          </p:cNvGrpSpPr>
          <p:nvPr/>
        </p:nvGrpSpPr>
        <p:grpSpPr bwMode="auto">
          <a:xfrm>
            <a:off x="2268538" y="2082800"/>
            <a:ext cx="5583237" cy="1368425"/>
            <a:chOff x="1429" y="1312"/>
            <a:chExt cx="3517" cy="862"/>
          </a:xfrm>
        </p:grpSpPr>
        <p:sp>
          <p:nvSpPr>
            <p:cNvPr id="327714" name="Rectangle 34"/>
            <p:cNvSpPr>
              <a:spLocks noChangeArrowheads="1"/>
            </p:cNvSpPr>
            <p:nvPr/>
          </p:nvSpPr>
          <p:spPr bwMode="auto">
            <a:xfrm>
              <a:off x="1429" y="1809"/>
              <a:ext cx="2177" cy="365"/>
            </a:xfrm>
            <a:prstGeom prst="rect">
              <a:avLst/>
            </a:prstGeom>
            <a:noFill/>
            <a:ln w="44450">
              <a:solidFill>
                <a:srgbClr val="FF000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15" name="AutoShape 35"/>
            <p:cNvSpPr>
              <a:spLocks noChangeArrowheads="1"/>
            </p:cNvSpPr>
            <p:nvPr/>
          </p:nvSpPr>
          <p:spPr bwMode="auto">
            <a:xfrm>
              <a:off x="3637" y="1323"/>
              <a:ext cx="1148" cy="288"/>
            </a:xfrm>
            <a:prstGeom prst="wedgeRectCallout">
              <a:avLst>
                <a:gd name="adj1" fmla="val -52699"/>
                <a:gd name="adj2" fmla="val 104167"/>
              </a:avLst>
            </a:prstGeom>
            <a:noFill/>
            <a:ln w="412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7716" name="Text Box 36"/>
            <p:cNvSpPr txBox="1">
              <a:spLocks noChangeArrowheads="1"/>
            </p:cNvSpPr>
            <p:nvPr/>
          </p:nvSpPr>
          <p:spPr bwMode="auto">
            <a:xfrm>
              <a:off x="3680" y="1312"/>
              <a:ext cx="1266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300" b="1" dirty="0">
                  <a:solidFill>
                    <a:srgbClr val="FF3300"/>
                  </a:solidFill>
                  <a:latin typeface="Times New Roman" pitchFamily="18" charset="0"/>
                </a:rPr>
                <a:t>建初始堆</a:t>
              </a:r>
            </a:p>
          </p:txBody>
        </p:sp>
      </p:grpSp>
      <p:grpSp>
        <p:nvGrpSpPr>
          <p:cNvPr id="327722" name="Group 42"/>
          <p:cNvGrpSpPr>
            <a:grpSpLocks/>
          </p:cNvGrpSpPr>
          <p:nvPr/>
        </p:nvGrpSpPr>
        <p:grpSpPr bwMode="auto">
          <a:xfrm>
            <a:off x="2273300" y="3368675"/>
            <a:ext cx="5443538" cy="1644650"/>
            <a:chOff x="1418" y="2122"/>
            <a:chExt cx="3429" cy="1036"/>
          </a:xfrm>
        </p:grpSpPr>
        <p:sp>
          <p:nvSpPr>
            <p:cNvPr id="327719" name="Rectangle 39"/>
            <p:cNvSpPr>
              <a:spLocks noChangeArrowheads="1"/>
            </p:cNvSpPr>
            <p:nvPr/>
          </p:nvSpPr>
          <p:spPr bwMode="auto">
            <a:xfrm>
              <a:off x="1418" y="2205"/>
              <a:ext cx="2233" cy="953"/>
            </a:xfrm>
            <a:prstGeom prst="rect">
              <a:avLst/>
            </a:prstGeom>
            <a:noFill/>
            <a:ln w="44450">
              <a:solidFill>
                <a:srgbClr val="00800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20" name="AutoShape 40"/>
            <p:cNvSpPr>
              <a:spLocks noChangeArrowheads="1"/>
            </p:cNvSpPr>
            <p:nvPr/>
          </p:nvSpPr>
          <p:spPr bwMode="auto">
            <a:xfrm>
              <a:off x="3787" y="2137"/>
              <a:ext cx="870" cy="288"/>
            </a:xfrm>
            <a:prstGeom prst="wedgeRectCallout">
              <a:avLst>
                <a:gd name="adj1" fmla="val -55287"/>
                <a:gd name="adj2" fmla="val 103819"/>
              </a:avLst>
            </a:prstGeom>
            <a:noFill/>
            <a:ln w="50800" cap="sq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7721" name="Text Box 41"/>
            <p:cNvSpPr txBox="1">
              <a:spLocks noChangeArrowheads="1"/>
            </p:cNvSpPr>
            <p:nvPr/>
          </p:nvSpPr>
          <p:spPr bwMode="auto">
            <a:xfrm>
              <a:off x="3791" y="2122"/>
              <a:ext cx="1056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200" b="1">
                  <a:solidFill>
                    <a:srgbClr val="FF3300"/>
                  </a:solidFill>
                  <a:latin typeface="Times New Roman" pitchFamily="18" charset="0"/>
                </a:rPr>
                <a:t>具体排序</a:t>
              </a:r>
            </a:p>
          </p:txBody>
        </p:sp>
      </p:grpSp>
      <p:grpSp>
        <p:nvGrpSpPr>
          <p:cNvPr id="327726" name="Group 46"/>
          <p:cNvGrpSpPr>
            <a:grpSpLocks/>
          </p:cNvGrpSpPr>
          <p:nvPr/>
        </p:nvGrpSpPr>
        <p:grpSpPr bwMode="auto">
          <a:xfrm>
            <a:off x="6107113" y="4076700"/>
            <a:ext cx="2066925" cy="841375"/>
            <a:chOff x="3847" y="2568"/>
            <a:chExt cx="1302" cy="530"/>
          </a:xfrm>
        </p:grpSpPr>
        <p:sp>
          <p:nvSpPr>
            <p:cNvPr id="327724" name="Text Box 44"/>
            <p:cNvSpPr txBox="1">
              <a:spLocks noChangeArrowheads="1"/>
            </p:cNvSpPr>
            <p:nvPr/>
          </p:nvSpPr>
          <p:spPr bwMode="auto">
            <a:xfrm rot="20782603">
              <a:off x="3859" y="2661"/>
              <a:ext cx="129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rgbClr val="FF3300"/>
                  </a:solidFill>
                  <a:latin typeface="Times New Roman" pitchFamily="18" charset="0"/>
                </a:rPr>
                <a:t>n</a:t>
              </a:r>
              <a:r>
                <a:rPr lang="en-US" sz="24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sz="2400" b="1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  <a:r>
                <a:rPr lang="zh-CN" altLang="en-US" sz="2400" b="1">
                  <a:solidFill>
                    <a:srgbClr val="FF3300"/>
                  </a:solidFill>
                </a:rPr>
                <a:t>趟排序</a:t>
              </a:r>
            </a:p>
          </p:txBody>
        </p:sp>
        <p:sp>
          <p:nvSpPr>
            <p:cNvPr id="327725" name="Freeform 45"/>
            <p:cNvSpPr>
              <a:spLocks/>
            </p:cNvSpPr>
            <p:nvPr/>
          </p:nvSpPr>
          <p:spPr bwMode="auto">
            <a:xfrm rot="-5829">
              <a:off x="3847" y="2568"/>
              <a:ext cx="1088" cy="530"/>
            </a:xfrm>
            <a:custGeom>
              <a:avLst/>
              <a:gdLst/>
              <a:ahLst/>
              <a:cxnLst>
                <a:cxn ang="0">
                  <a:pos x="107" y="318"/>
                </a:cxn>
                <a:cxn ang="0">
                  <a:pos x="265" y="205"/>
                </a:cxn>
                <a:cxn ang="0">
                  <a:pos x="333" y="183"/>
                </a:cxn>
                <a:cxn ang="0">
                  <a:pos x="423" y="138"/>
                </a:cxn>
                <a:cxn ang="0">
                  <a:pos x="468" y="126"/>
                </a:cxn>
                <a:cxn ang="0">
                  <a:pos x="965" y="25"/>
                </a:cxn>
                <a:cxn ang="0">
                  <a:pos x="1236" y="47"/>
                </a:cxn>
                <a:cxn ang="0">
                  <a:pos x="1293" y="273"/>
                </a:cxn>
                <a:cxn ang="0">
                  <a:pos x="1180" y="330"/>
                </a:cxn>
                <a:cxn ang="0">
                  <a:pos x="1067" y="386"/>
                </a:cxn>
                <a:cxn ang="0">
                  <a:pos x="999" y="409"/>
                </a:cxn>
                <a:cxn ang="0">
                  <a:pos x="886" y="454"/>
                </a:cxn>
                <a:cxn ang="0">
                  <a:pos x="660" y="533"/>
                </a:cxn>
                <a:cxn ang="0">
                  <a:pos x="547" y="578"/>
                </a:cxn>
                <a:cxn ang="0">
                  <a:pos x="242" y="589"/>
                </a:cxn>
                <a:cxn ang="0">
                  <a:pos x="39" y="601"/>
                </a:cxn>
                <a:cxn ang="0">
                  <a:pos x="39" y="341"/>
                </a:cxn>
                <a:cxn ang="0">
                  <a:pos x="107" y="318"/>
                </a:cxn>
              </a:cxnLst>
              <a:rect l="0" t="0" r="r" b="b"/>
              <a:pathLst>
                <a:path w="1344" h="618">
                  <a:moveTo>
                    <a:pt x="107" y="318"/>
                  </a:moveTo>
                  <a:cubicBezTo>
                    <a:pt x="193" y="297"/>
                    <a:pt x="198" y="238"/>
                    <a:pt x="265" y="205"/>
                  </a:cubicBezTo>
                  <a:cubicBezTo>
                    <a:pt x="286" y="194"/>
                    <a:pt x="310" y="190"/>
                    <a:pt x="333" y="183"/>
                  </a:cubicBezTo>
                  <a:cubicBezTo>
                    <a:pt x="365" y="173"/>
                    <a:pt x="391" y="147"/>
                    <a:pt x="423" y="138"/>
                  </a:cubicBezTo>
                  <a:cubicBezTo>
                    <a:pt x="438" y="134"/>
                    <a:pt x="453" y="130"/>
                    <a:pt x="468" y="126"/>
                  </a:cubicBezTo>
                  <a:cubicBezTo>
                    <a:pt x="612" y="20"/>
                    <a:pt x="794" y="42"/>
                    <a:pt x="965" y="25"/>
                  </a:cubicBezTo>
                  <a:cubicBezTo>
                    <a:pt x="1059" y="0"/>
                    <a:pt x="1145" y="29"/>
                    <a:pt x="1236" y="47"/>
                  </a:cubicBezTo>
                  <a:cubicBezTo>
                    <a:pt x="1322" y="105"/>
                    <a:pt x="1344" y="135"/>
                    <a:pt x="1293" y="273"/>
                  </a:cubicBezTo>
                  <a:cubicBezTo>
                    <a:pt x="1280" y="308"/>
                    <a:pt x="1213" y="321"/>
                    <a:pt x="1180" y="330"/>
                  </a:cubicBezTo>
                  <a:cubicBezTo>
                    <a:pt x="1145" y="353"/>
                    <a:pt x="1106" y="371"/>
                    <a:pt x="1067" y="386"/>
                  </a:cubicBezTo>
                  <a:cubicBezTo>
                    <a:pt x="1045" y="395"/>
                    <a:pt x="1019" y="396"/>
                    <a:pt x="999" y="409"/>
                  </a:cubicBezTo>
                  <a:cubicBezTo>
                    <a:pt x="961" y="434"/>
                    <a:pt x="931" y="443"/>
                    <a:pt x="886" y="454"/>
                  </a:cubicBezTo>
                  <a:cubicBezTo>
                    <a:pt x="820" y="498"/>
                    <a:pt x="735" y="509"/>
                    <a:pt x="660" y="533"/>
                  </a:cubicBezTo>
                  <a:cubicBezTo>
                    <a:pt x="634" y="542"/>
                    <a:pt x="573" y="576"/>
                    <a:pt x="547" y="578"/>
                  </a:cubicBezTo>
                  <a:cubicBezTo>
                    <a:pt x="446" y="588"/>
                    <a:pt x="344" y="585"/>
                    <a:pt x="242" y="589"/>
                  </a:cubicBezTo>
                  <a:cubicBezTo>
                    <a:pt x="174" y="607"/>
                    <a:pt x="108" y="618"/>
                    <a:pt x="39" y="601"/>
                  </a:cubicBezTo>
                  <a:cubicBezTo>
                    <a:pt x="17" y="510"/>
                    <a:pt x="0" y="459"/>
                    <a:pt x="39" y="341"/>
                  </a:cubicBezTo>
                  <a:cubicBezTo>
                    <a:pt x="47" y="318"/>
                    <a:pt x="107" y="318"/>
                    <a:pt x="107" y="318"/>
                  </a:cubicBezTo>
                  <a:close/>
                </a:path>
              </a:pathLst>
            </a:custGeom>
            <a:noFill/>
            <a:ln w="53975" cap="sq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27" name="Rectangle 47"/>
          <p:cNvSpPr>
            <a:spLocks noChangeArrowheads="1"/>
          </p:cNvSpPr>
          <p:nvPr/>
        </p:nvSpPr>
        <p:spPr bwMode="auto">
          <a:xfrm rot="20783295">
            <a:off x="6030913" y="4797425"/>
            <a:ext cx="228600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(nlog</a:t>
            </a:r>
            <a:r>
              <a:rPr lang="en-US" altLang="zh-CN" sz="2800" b="1" baseline="-18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2135360377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7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7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7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7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835150" y="188913"/>
            <a:ext cx="4321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堆排序</a:t>
            </a:r>
            <a:r>
              <a:rPr lang="en-US" altLang="zh-CN" sz="36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实例</a:t>
            </a:r>
          </a:p>
        </p:txBody>
      </p:sp>
      <p:grpSp>
        <p:nvGrpSpPr>
          <p:cNvPr id="254979" name="Group 3"/>
          <p:cNvGrpSpPr>
            <a:grpSpLocks/>
          </p:cNvGrpSpPr>
          <p:nvPr/>
        </p:nvGrpSpPr>
        <p:grpSpPr bwMode="auto">
          <a:xfrm>
            <a:off x="1557338" y="1395413"/>
            <a:ext cx="2541587" cy="2216150"/>
            <a:chOff x="215" y="1139"/>
            <a:chExt cx="1601" cy="1396"/>
          </a:xfrm>
        </p:grpSpPr>
        <p:sp>
          <p:nvSpPr>
            <p:cNvPr id="254980" name="Oval 4"/>
            <p:cNvSpPr>
              <a:spLocks noChangeArrowheads="1"/>
            </p:cNvSpPr>
            <p:nvPr/>
          </p:nvSpPr>
          <p:spPr bwMode="auto">
            <a:xfrm>
              <a:off x="1039" y="1139"/>
              <a:ext cx="295" cy="295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66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4981" name="Text Box 5"/>
            <p:cNvSpPr txBox="1">
              <a:spLocks noChangeArrowheads="1"/>
            </p:cNvSpPr>
            <p:nvPr/>
          </p:nvSpPr>
          <p:spPr bwMode="auto">
            <a:xfrm>
              <a:off x="1067" y="1145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254982" name="Freeform 6"/>
            <p:cNvSpPr>
              <a:spLocks/>
            </p:cNvSpPr>
            <p:nvPr/>
          </p:nvSpPr>
          <p:spPr bwMode="auto">
            <a:xfrm>
              <a:off x="1298" y="1349"/>
              <a:ext cx="280" cy="270"/>
            </a:xfrm>
            <a:custGeom>
              <a:avLst/>
              <a:gdLst>
                <a:gd name="T0" fmla="*/ 0 w 353"/>
                <a:gd name="T1" fmla="*/ 0 h 384"/>
                <a:gd name="T2" fmla="*/ 353 w 353"/>
                <a:gd name="T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en-US"/>
            </a:p>
          </p:txBody>
        </p:sp>
        <p:sp>
          <p:nvSpPr>
            <p:cNvPr id="254983" name="Freeform 7"/>
            <p:cNvSpPr>
              <a:spLocks/>
            </p:cNvSpPr>
            <p:nvPr/>
          </p:nvSpPr>
          <p:spPr bwMode="auto">
            <a:xfrm>
              <a:off x="771" y="1849"/>
              <a:ext cx="183" cy="365"/>
            </a:xfrm>
            <a:custGeom>
              <a:avLst/>
              <a:gdLst>
                <a:gd name="T0" fmla="*/ 0 w 249"/>
                <a:gd name="T1" fmla="*/ 0 h 365"/>
                <a:gd name="T2" fmla="*/ 249 w 249"/>
                <a:gd name="T3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en-US"/>
            </a:p>
          </p:txBody>
        </p:sp>
        <p:sp>
          <p:nvSpPr>
            <p:cNvPr id="254984" name="Freeform 8"/>
            <p:cNvSpPr>
              <a:spLocks/>
            </p:cNvSpPr>
            <p:nvPr/>
          </p:nvSpPr>
          <p:spPr bwMode="auto">
            <a:xfrm>
              <a:off x="387" y="1856"/>
              <a:ext cx="226" cy="358"/>
            </a:xfrm>
            <a:custGeom>
              <a:avLst/>
              <a:gdLst>
                <a:gd name="T0" fmla="*/ 236 w 236"/>
                <a:gd name="T1" fmla="*/ 0 h 350"/>
                <a:gd name="T2" fmla="*/ 0 w 236"/>
                <a:gd name="T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en-US"/>
            </a:p>
          </p:txBody>
        </p:sp>
        <p:sp>
          <p:nvSpPr>
            <p:cNvPr id="254985" name="Line 9"/>
            <p:cNvSpPr>
              <a:spLocks noChangeShapeType="1"/>
            </p:cNvSpPr>
            <p:nvPr/>
          </p:nvSpPr>
          <p:spPr bwMode="auto">
            <a:xfrm flipH="1">
              <a:off x="784" y="1359"/>
              <a:ext cx="277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en-US"/>
            </a:p>
          </p:txBody>
        </p:sp>
        <p:sp>
          <p:nvSpPr>
            <p:cNvPr id="254986" name="Freeform 10"/>
            <p:cNvSpPr>
              <a:spLocks/>
            </p:cNvSpPr>
            <p:nvPr/>
          </p:nvSpPr>
          <p:spPr bwMode="auto">
            <a:xfrm>
              <a:off x="1406" y="1848"/>
              <a:ext cx="170" cy="340"/>
            </a:xfrm>
            <a:custGeom>
              <a:avLst/>
              <a:gdLst>
                <a:gd name="T0" fmla="*/ 188 w 188"/>
                <a:gd name="T1" fmla="*/ 0 h 329"/>
                <a:gd name="T2" fmla="*/ 0 w 188"/>
                <a:gd name="T3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en-US"/>
            </a:p>
          </p:txBody>
        </p:sp>
        <p:sp>
          <p:nvSpPr>
            <p:cNvPr id="254987" name="Oval 11"/>
            <p:cNvSpPr>
              <a:spLocks noChangeArrowheads="1"/>
            </p:cNvSpPr>
            <p:nvPr/>
          </p:nvSpPr>
          <p:spPr bwMode="auto">
            <a:xfrm>
              <a:off x="541" y="1593"/>
              <a:ext cx="295" cy="295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4988" name="Text Box 12"/>
            <p:cNvSpPr txBox="1">
              <a:spLocks noChangeArrowheads="1"/>
            </p:cNvSpPr>
            <p:nvPr/>
          </p:nvSpPr>
          <p:spPr bwMode="auto">
            <a:xfrm>
              <a:off x="569" y="1619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254989" name="Oval 13"/>
            <p:cNvSpPr>
              <a:spLocks noChangeArrowheads="1"/>
            </p:cNvSpPr>
            <p:nvPr/>
          </p:nvSpPr>
          <p:spPr bwMode="auto">
            <a:xfrm>
              <a:off x="1521" y="1591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4990" name="Text Box 14"/>
            <p:cNvSpPr txBox="1">
              <a:spLocks noChangeArrowheads="1"/>
            </p:cNvSpPr>
            <p:nvPr/>
          </p:nvSpPr>
          <p:spPr bwMode="auto">
            <a:xfrm>
              <a:off x="1549" y="1617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54991" name="Oval 15"/>
            <p:cNvSpPr>
              <a:spLocks noChangeArrowheads="1"/>
            </p:cNvSpPr>
            <p:nvPr/>
          </p:nvSpPr>
          <p:spPr bwMode="auto">
            <a:xfrm>
              <a:off x="1224" y="2191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4992" name="Text Box 16"/>
            <p:cNvSpPr txBox="1">
              <a:spLocks noChangeArrowheads="1"/>
            </p:cNvSpPr>
            <p:nvPr/>
          </p:nvSpPr>
          <p:spPr bwMode="auto">
            <a:xfrm>
              <a:off x="1254" y="2186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254993" name="Oval 17"/>
            <p:cNvSpPr>
              <a:spLocks noChangeArrowheads="1"/>
            </p:cNvSpPr>
            <p:nvPr/>
          </p:nvSpPr>
          <p:spPr bwMode="auto">
            <a:xfrm>
              <a:off x="852" y="218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4994" name="Text Box 18"/>
            <p:cNvSpPr txBox="1">
              <a:spLocks noChangeArrowheads="1"/>
            </p:cNvSpPr>
            <p:nvPr/>
          </p:nvSpPr>
          <p:spPr bwMode="auto">
            <a:xfrm>
              <a:off x="880" y="2214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254995" name="Oval 19"/>
            <p:cNvSpPr>
              <a:spLocks noChangeArrowheads="1"/>
            </p:cNvSpPr>
            <p:nvPr/>
          </p:nvSpPr>
          <p:spPr bwMode="auto">
            <a:xfrm>
              <a:off x="215" y="218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4996" name="Text Box 20"/>
            <p:cNvSpPr txBox="1">
              <a:spLocks noChangeArrowheads="1"/>
            </p:cNvSpPr>
            <p:nvPr/>
          </p:nvSpPr>
          <p:spPr bwMode="auto">
            <a:xfrm>
              <a:off x="243" y="2214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36</a:t>
              </a:r>
            </a:p>
          </p:txBody>
        </p:sp>
      </p:grpSp>
      <p:sp>
        <p:nvSpPr>
          <p:cNvPr id="254997" name="AutoShape 21"/>
          <p:cNvSpPr>
            <a:spLocks noChangeArrowheads="1"/>
          </p:cNvSpPr>
          <p:nvPr/>
        </p:nvSpPr>
        <p:spPr bwMode="auto">
          <a:xfrm>
            <a:off x="4606925" y="2241550"/>
            <a:ext cx="495300" cy="314325"/>
          </a:xfrm>
          <a:prstGeom prst="rightArrow">
            <a:avLst>
              <a:gd name="adj1" fmla="val 50000"/>
              <a:gd name="adj2" fmla="val 39394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54998" name="Group 22"/>
          <p:cNvGrpSpPr>
            <a:grpSpLocks/>
          </p:cNvGrpSpPr>
          <p:nvPr/>
        </p:nvGrpSpPr>
        <p:grpSpPr bwMode="auto">
          <a:xfrm>
            <a:off x="3646488" y="2111375"/>
            <a:ext cx="468312" cy="550863"/>
            <a:chOff x="1888" y="2106"/>
            <a:chExt cx="295" cy="347"/>
          </a:xfrm>
        </p:grpSpPr>
        <p:sp>
          <p:nvSpPr>
            <p:cNvPr id="254999" name="Oval 23"/>
            <p:cNvSpPr>
              <a:spLocks noChangeArrowheads="1"/>
            </p:cNvSpPr>
            <p:nvPr/>
          </p:nvSpPr>
          <p:spPr bwMode="auto">
            <a:xfrm>
              <a:off x="1888" y="2106"/>
              <a:ext cx="295" cy="295"/>
            </a:xfrm>
            <a:prstGeom prst="ellipse">
              <a:avLst/>
            </a:prstGeom>
            <a:gradFill rotWithShape="0">
              <a:gsLst>
                <a:gs pos="0">
                  <a:srgbClr val="D60093"/>
                </a:gs>
                <a:gs pos="100000">
                  <a:srgbClr val="D6009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5000" name="Text Box 24"/>
            <p:cNvSpPr txBox="1">
              <a:spLocks noChangeArrowheads="1"/>
            </p:cNvSpPr>
            <p:nvPr/>
          </p:nvSpPr>
          <p:spPr bwMode="auto">
            <a:xfrm>
              <a:off x="1916" y="2132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16</a:t>
              </a:r>
            </a:p>
          </p:txBody>
        </p:sp>
      </p:grpSp>
      <p:grpSp>
        <p:nvGrpSpPr>
          <p:cNvPr id="255001" name="Group 25"/>
          <p:cNvGrpSpPr>
            <a:grpSpLocks/>
          </p:cNvGrpSpPr>
          <p:nvPr/>
        </p:nvGrpSpPr>
        <p:grpSpPr bwMode="auto">
          <a:xfrm>
            <a:off x="6973888" y="2154238"/>
            <a:ext cx="939800" cy="1485900"/>
            <a:chOff x="3606" y="1705"/>
            <a:chExt cx="592" cy="936"/>
          </a:xfrm>
        </p:grpSpPr>
        <p:sp>
          <p:nvSpPr>
            <p:cNvPr id="255002" name="Freeform 26"/>
            <p:cNvSpPr>
              <a:spLocks/>
            </p:cNvSpPr>
            <p:nvPr/>
          </p:nvSpPr>
          <p:spPr bwMode="auto">
            <a:xfrm>
              <a:off x="3788" y="1962"/>
              <a:ext cx="170" cy="340"/>
            </a:xfrm>
            <a:custGeom>
              <a:avLst/>
              <a:gdLst>
                <a:gd name="T0" fmla="*/ 188 w 188"/>
                <a:gd name="T1" fmla="*/ 0 h 329"/>
                <a:gd name="T2" fmla="*/ 0 w 188"/>
                <a:gd name="T3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en-US"/>
            </a:p>
          </p:txBody>
        </p:sp>
        <p:sp>
          <p:nvSpPr>
            <p:cNvPr id="255003" name="Oval 27"/>
            <p:cNvSpPr>
              <a:spLocks noChangeArrowheads="1"/>
            </p:cNvSpPr>
            <p:nvPr/>
          </p:nvSpPr>
          <p:spPr bwMode="auto">
            <a:xfrm>
              <a:off x="3903" y="1705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5004" name="Text Box 28"/>
            <p:cNvSpPr txBox="1">
              <a:spLocks noChangeArrowheads="1"/>
            </p:cNvSpPr>
            <p:nvPr/>
          </p:nvSpPr>
          <p:spPr bwMode="auto">
            <a:xfrm>
              <a:off x="3931" y="1731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255005" name="Oval 29"/>
            <p:cNvSpPr>
              <a:spLocks noChangeArrowheads="1"/>
            </p:cNvSpPr>
            <p:nvPr/>
          </p:nvSpPr>
          <p:spPr bwMode="auto">
            <a:xfrm>
              <a:off x="3606" y="2305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5006" name="Text Box 30"/>
            <p:cNvSpPr txBox="1">
              <a:spLocks noChangeArrowheads="1"/>
            </p:cNvSpPr>
            <p:nvPr/>
          </p:nvSpPr>
          <p:spPr bwMode="auto">
            <a:xfrm>
              <a:off x="3636" y="2320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16</a:t>
              </a:r>
            </a:p>
          </p:txBody>
        </p:sp>
      </p:grpSp>
      <p:grpSp>
        <p:nvGrpSpPr>
          <p:cNvPr id="255007" name="Group 31"/>
          <p:cNvGrpSpPr>
            <a:grpSpLocks/>
          </p:cNvGrpSpPr>
          <p:nvPr/>
        </p:nvGrpSpPr>
        <p:grpSpPr bwMode="auto">
          <a:xfrm>
            <a:off x="5372100" y="1436688"/>
            <a:ext cx="2163763" cy="2216150"/>
            <a:chOff x="2597" y="1253"/>
            <a:chExt cx="1363" cy="1396"/>
          </a:xfrm>
        </p:grpSpPr>
        <p:sp>
          <p:nvSpPr>
            <p:cNvPr id="255008" name="Freeform 32"/>
            <p:cNvSpPr>
              <a:spLocks/>
            </p:cNvSpPr>
            <p:nvPr/>
          </p:nvSpPr>
          <p:spPr bwMode="auto">
            <a:xfrm>
              <a:off x="3680" y="1463"/>
              <a:ext cx="280" cy="270"/>
            </a:xfrm>
            <a:custGeom>
              <a:avLst/>
              <a:gdLst>
                <a:gd name="T0" fmla="*/ 0 w 353"/>
                <a:gd name="T1" fmla="*/ 0 h 384"/>
                <a:gd name="T2" fmla="*/ 353 w 353"/>
                <a:gd name="T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en-US"/>
            </a:p>
          </p:txBody>
        </p:sp>
        <p:grpSp>
          <p:nvGrpSpPr>
            <p:cNvPr id="255009" name="Group 33"/>
            <p:cNvGrpSpPr>
              <a:grpSpLocks/>
            </p:cNvGrpSpPr>
            <p:nvPr/>
          </p:nvGrpSpPr>
          <p:grpSpPr bwMode="auto">
            <a:xfrm>
              <a:off x="2597" y="1253"/>
              <a:ext cx="1119" cy="1396"/>
              <a:chOff x="2597" y="1253"/>
              <a:chExt cx="1119" cy="1396"/>
            </a:xfrm>
          </p:grpSpPr>
          <p:sp>
            <p:nvSpPr>
              <p:cNvPr id="255010" name="Oval 34"/>
              <p:cNvSpPr>
                <a:spLocks noChangeArrowheads="1"/>
              </p:cNvSpPr>
              <p:nvPr/>
            </p:nvSpPr>
            <p:spPr bwMode="auto">
              <a:xfrm>
                <a:off x="3421" y="1253"/>
                <a:ext cx="295" cy="29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en-US"/>
              </a:p>
            </p:txBody>
          </p:sp>
          <p:sp>
            <p:nvSpPr>
              <p:cNvPr id="255011" name="Text Box 35"/>
              <p:cNvSpPr txBox="1">
                <a:spLocks noChangeArrowheads="1"/>
              </p:cNvSpPr>
              <p:nvPr/>
            </p:nvSpPr>
            <p:spPr bwMode="auto">
              <a:xfrm>
                <a:off x="3449" y="1259"/>
                <a:ext cx="227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4F999"/>
                    </a:solidFill>
                    <a:latin typeface="Times New Roman" pitchFamily="18" charset="0"/>
                  </a:rPr>
                  <a:t>28</a:t>
                </a:r>
              </a:p>
            </p:txBody>
          </p:sp>
          <p:sp>
            <p:nvSpPr>
              <p:cNvPr id="255012" name="Freeform 36"/>
              <p:cNvSpPr>
                <a:spLocks/>
              </p:cNvSpPr>
              <p:nvPr/>
            </p:nvSpPr>
            <p:spPr bwMode="auto">
              <a:xfrm>
                <a:off x="3153" y="1963"/>
                <a:ext cx="183" cy="365"/>
              </a:xfrm>
              <a:custGeom>
                <a:avLst/>
                <a:gdLst>
                  <a:gd name="T0" fmla="*/ 0 w 249"/>
                  <a:gd name="T1" fmla="*/ 0 h 365"/>
                  <a:gd name="T2" fmla="*/ 249 w 249"/>
                  <a:gd name="T3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9" h="365">
                    <a:moveTo>
                      <a:pt x="0" y="0"/>
                    </a:moveTo>
                    <a:lnTo>
                      <a:pt x="249" y="365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0" rIns="0" bIns="10800"/>
              <a:lstStyle/>
              <a:p>
                <a:endParaRPr lang="en-US"/>
              </a:p>
            </p:txBody>
          </p:sp>
          <p:sp>
            <p:nvSpPr>
              <p:cNvPr id="255013" name="Freeform 37"/>
              <p:cNvSpPr>
                <a:spLocks/>
              </p:cNvSpPr>
              <p:nvPr/>
            </p:nvSpPr>
            <p:spPr bwMode="auto">
              <a:xfrm>
                <a:off x="2769" y="1970"/>
                <a:ext cx="226" cy="358"/>
              </a:xfrm>
              <a:custGeom>
                <a:avLst/>
                <a:gdLst>
                  <a:gd name="T0" fmla="*/ 236 w 236"/>
                  <a:gd name="T1" fmla="*/ 0 h 350"/>
                  <a:gd name="T2" fmla="*/ 0 w 236"/>
                  <a:gd name="T3" fmla="*/ 35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6" h="350">
                    <a:moveTo>
                      <a:pt x="236" y="0"/>
                    </a:moveTo>
                    <a:lnTo>
                      <a:pt x="0" y="350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0" rIns="0" bIns="10800"/>
              <a:lstStyle/>
              <a:p>
                <a:endParaRPr lang="en-US"/>
              </a:p>
            </p:txBody>
          </p:sp>
          <p:sp>
            <p:nvSpPr>
              <p:cNvPr id="255014" name="Line 38"/>
              <p:cNvSpPr>
                <a:spLocks noChangeShapeType="1"/>
              </p:cNvSpPr>
              <p:nvPr/>
            </p:nvSpPr>
            <p:spPr bwMode="auto">
              <a:xfrm flipH="1">
                <a:off x="3166" y="1473"/>
                <a:ext cx="277" cy="288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0" rIns="0" bIns="10800"/>
              <a:lstStyle/>
              <a:p>
                <a:endParaRPr lang="en-US"/>
              </a:p>
            </p:txBody>
          </p:sp>
          <p:sp>
            <p:nvSpPr>
              <p:cNvPr id="255015" name="Oval 39"/>
              <p:cNvSpPr>
                <a:spLocks noChangeArrowheads="1"/>
              </p:cNvSpPr>
              <p:nvPr/>
            </p:nvSpPr>
            <p:spPr bwMode="auto">
              <a:xfrm>
                <a:off x="2923" y="1707"/>
                <a:ext cx="295" cy="29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en-US"/>
              </a:p>
            </p:txBody>
          </p:sp>
          <p:sp>
            <p:nvSpPr>
              <p:cNvPr id="255016" name="Text Box 40"/>
              <p:cNvSpPr txBox="1">
                <a:spLocks noChangeArrowheads="1"/>
              </p:cNvSpPr>
              <p:nvPr/>
            </p:nvSpPr>
            <p:spPr bwMode="auto">
              <a:xfrm>
                <a:off x="2951" y="1733"/>
                <a:ext cx="227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4F999"/>
                    </a:solidFill>
                    <a:latin typeface="Times New Roman" pitchFamily="18" charset="0"/>
                  </a:rPr>
                  <a:t>25</a:t>
                </a:r>
              </a:p>
            </p:txBody>
          </p:sp>
          <p:sp>
            <p:nvSpPr>
              <p:cNvPr id="255017" name="Oval 41"/>
              <p:cNvSpPr>
                <a:spLocks noChangeArrowheads="1"/>
              </p:cNvSpPr>
              <p:nvPr/>
            </p:nvSpPr>
            <p:spPr bwMode="auto">
              <a:xfrm>
                <a:off x="3234" y="2302"/>
                <a:ext cx="295" cy="29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en-US"/>
              </a:p>
            </p:txBody>
          </p:sp>
          <p:sp>
            <p:nvSpPr>
              <p:cNvPr id="255018" name="Text Box 42"/>
              <p:cNvSpPr txBox="1">
                <a:spLocks noChangeArrowheads="1"/>
              </p:cNvSpPr>
              <p:nvPr/>
            </p:nvSpPr>
            <p:spPr bwMode="auto">
              <a:xfrm>
                <a:off x="3262" y="2328"/>
                <a:ext cx="227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4F999"/>
                    </a:solidFill>
                    <a:latin typeface="Times New Roman" pitchFamily="18" charset="0"/>
                  </a:rPr>
                  <a:t>18</a:t>
                </a:r>
              </a:p>
            </p:txBody>
          </p:sp>
          <p:sp>
            <p:nvSpPr>
              <p:cNvPr id="255019" name="Oval 43"/>
              <p:cNvSpPr>
                <a:spLocks noChangeArrowheads="1"/>
              </p:cNvSpPr>
              <p:nvPr/>
            </p:nvSpPr>
            <p:spPr bwMode="auto">
              <a:xfrm>
                <a:off x="2597" y="2302"/>
                <a:ext cx="295" cy="29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en-US"/>
              </a:p>
            </p:txBody>
          </p:sp>
          <p:sp>
            <p:nvSpPr>
              <p:cNvPr id="255020" name="Text Box 44"/>
              <p:cNvSpPr txBox="1">
                <a:spLocks noChangeArrowheads="1"/>
              </p:cNvSpPr>
              <p:nvPr/>
            </p:nvSpPr>
            <p:spPr bwMode="auto">
              <a:xfrm>
                <a:off x="2625" y="2328"/>
                <a:ext cx="227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4F999"/>
                    </a:solidFill>
                    <a:latin typeface="Times New Roman" pitchFamily="18" charset="0"/>
                  </a:rPr>
                  <a:t>36</a:t>
                </a:r>
              </a:p>
            </p:txBody>
          </p:sp>
        </p:grpSp>
      </p:grpSp>
      <p:grpSp>
        <p:nvGrpSpPr>
          <p:cNvPr id="255021" name="Group 45"/>
          <p:cNvGrpSpPr>
            <a:grpSpLocks/>
          </p:cNvGrpSpPr>
          <p:nvPr/>
        </p:nvGrpSpPr>
        <p:grpSpPr bwMode="auto">
          <a:xfrm>
            <a:off x="5897563" y="2155825"/>
            <a:ext cx="468312" cy="550863"/>
            <a:chOff x="1888" y="2106"/>
            <a:chExt cx="295" cy="347"/>
          </a:xfrm>
        </p:grpSpPr>
        <p:sp>
          <p:nvSpPr>
            <p:cNvPr id="255022" name="Oval 46"/>
            <p:cNvSpPr>
              <a:spLocks noChangeArrowheads="1"/>
            </p:cNvSpPr>
            <p:nvPr/>
          </p:nvSpPr>
          <p:spPr bwMode="auto">
            <a:xfrm>
              <a:off x="1888" y="2106"/>
              <a:ext cx="295" cy="295"/>
            </a:xfrm>
            <a:prstGeom prst="ellipse">
              <a:avLst/>
            </a:prstGeom>
            <a:gradFill rotWithShape="0">
              <a:gsLst>
                <a:gs pos="0">
                  <a:srgbClr val="D60093"/>
                </a:gs>
                <a:gs pos="100000">
                  <a:srgbClr val="D6009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5023" name="Text Box 47"/>
            <p:cNvSpPr txBox="1">
              <a:spLocks noChangeArrowheads="1"/>
            </p:cNvSpPr>
            <p:nvPr/>
          </p:nvSpPr>
          <p:spPr bwMode="auto">
            <a:xfrm>
              <a:off x="1916" y="2132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25</a:t>
              </a:r>
            </a:p>
          </p:txBody>
        </p:sp>
      </p:grpSp>
      <p:sp>
        <p:nvSpPr>
          <p:cNvPr id="255024" name="AutoShape 48"/>
          <p:cNvSpPr>
            <a:spLocks noChangeArrowheads="1"/>
          </p:cNvSpPr>
          <p:nvPr/>
        </p:nvSpPr>
        <p:spPr bwMode="auto">
          <a:xfrm>
            <a:off x="8486775" y="2241550"/>
            <a:ext cx="495300" cy="314325"/>
          </a:xfrm>
          <a:prstGeom prst="rightArrow">
            <a:avLst>
              <a:gd name="adj1" fmla="val 50000"/>
              <a:gd name="adj2" fmla="val 3939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55025" name="Group 49"/>
          <p:cNvGrpSpPr>
            <a:grpSpLocks/>
          </p:cNvGrpSpPr>
          <p:nvPr/>
        </p:nvGrpSpPr>
        <p:grpSpPr bwMode="auto">
          <a:xfrm>
            <a:off x="2493963" y="3816350"/>
            <a:ext cx="1638300" cy="2203450"/>
            <a:chOff x="784" y="2642"/>
            <a:chExt cx="1032" cy="1388"/>
          </a:xfrm>
        </p:grpSpPr>
        <p:sp>
          <p:nvSpPr>
            <p:cNvPr id="255026" name="Freeform 50"/>
            <p:cNvSpPr>
              <a:spLocks/>
            </p:cNvSpPr>
            <p:nvPr/>
          </p:nvSpPr>
          <p:spPr bwMode="auto">
            <a:xfrm>
              <a:off x="1406" y="3351"/>
              <a:ext cx="170" cy="340"/>
            </a:xfrm>
            <a:custGeom>
              <a:avLst/>
              <a:gdLst>
                <a:gd name="T0" fmla="*/ 188 w 188"/>
                <a:gd name="T1" fmla="*/ 0 h 329"/>
                <a:gd name="T2" fmla="*/ 0 w 188"/>
                <a:gd name="T3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en-US"/>
            </a:p>
          </p:txBody>
        </p:sp>
        <p:sp>
          <p:nvSpPr>
            <p:cNvPr id="255027" name="Oval 51"/>
            <p:cNvSpPr>
              <a:spLocks noChangeArrowheads="1"/>
            </p:cNvSpPr>
            <p:nvPr/>
          </p:nvSpPr>
          <p:spPr bwMode="auto">
            <a:xfrm>
              <a:off x="1521" y="3094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5028" name="Text Box 52"/>
            <p:cNvSpPr txBox="1">
              <a:spLocks noChangeArrowheads="1"/>
            </p:cNvSpPr>
            <p:nvPr/>
          </p:nvSpPr>
          <p:spPr bwMode="auto">
            <a:xfrm>
              <a:off x="1549" y="3120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255029" name="Oval 53"/>
            <p:cNvSpPr>
              <a:spLocks noChangeArrowheads="1"/>
            </p:cNvSpPr>
            <p:nvPr/>
          </p:nvSpPr>
          <p:spPr bwMode="auto">
            <a:xfrm>
              <a:off x="1224" y="3694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5030" name="Text Box 54"/>
            <p:cNvSpPr txBox="1">
              <a:spLocks noChangeArrowheads="1"/>
            </p:cNvSpPr>
            <p:nvPr/>
          </p:nvSpPr>
          <p:spPr bwMode="auto">
            <a:xfrm>
              <a:off x="1254" y="3709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55031" name="Freeform 55"/>
            <p:cNvSpPr>
              <a:spLocks/>
            </p:cNvSpPr>
            <p:nvPr/>
          </p:nvSpPr>
          <p:spPr bwMode="auto">
            <a:xfrm>
              <a:off x="1298" y="2852"/>
              <a:ext cx="280" cy="270"/>
            </a:xfrm>
            <a:custGeom>
              <a:avLst/>
              <a:gdLst>
                <a:gd name="T0" fmla="*/ 0 w 353"/>
                <a:gd name="T1" fmla="*/ 0 h 384"/>
                <a:gd name="T2" fmla="*/ 353 w 353"/>
                <a:gd name="T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en-US"/>
            </a:p>
          </p:txBody>
        </p:sp>
        <p:sp>
          <p:nvSpPr>
            <p:cNvPr id="255032" name="Oval 56"/>
            <p:cNvSpPr>
              <a:spLocks noChangeArrowheads="1"/>
            </p:cNvSpPr>
            <p:nvPr/>
          </p:nvSpPr>
          <p:spPr bwMode="auto">
            <a:xfrm>
              <a:off x="1039" y="2642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5033" name="Text Box 57"/>
            <p:cNvSpPr txBox="1">
              <a:spLocks noChangeArrowheads="1"/>
            </p:cNvSpPr>
            <p:nvPr/>
          </p:nvSpPr>
          <p:spPr bwMode="auto">
            <a:xfrm>
              <a:off x="1067" y="2648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255034" name="Line 58"/>
            <p:cNvSpPr>
              <a:spLocks noChangeShapeType="1"/>
            </p:cNvSpPr>
            <p:nvPr/>
          </p:nvSpPr>
          <p:spPr bwMode="auto">
            <a:xfrm flipH="1">
              <a:off x="784" y="2862"/>
              <a:ext cx="277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en-US"/>
            </a:p>
          </p:txBody>
        </p:sp>
      </p:grpSp>
      <p:grpSp>
        <p:nvGrpSpPr>
          <p:cNvPr id="255035" name="Group 59"/>
          <p:cNvGrpSpPr>
            <a:grpSpLocks/>
          </p:cNvGrpSpPr>
          <p:nvPr/>
        </p:nvGrpSpPr>
        <p:grpSpPr bwMode="auto">
          <a:xfrm>
            <a:off x="1590675" y="4537075"/>
            <a:ext cx="1479550" cy="1495425"/>
            <a:chOff x="215" y="3096"/>
            <a:chExt cx="932" cy="942"/>
          </a:xfrm>
        </p:grpSpPr>
        <p:sp>
          <p:nvSpPr>
            <p:cNvPr id="255036" name="Freeform 60"/>
            <p:cNvSpPr>
              <a:spLocks/>
            </p:cNvSpPr>
            <p:nvPr/>
          </p:nvSpPr>
          <p:spPr bwMode="auto">
            <a:xfrm>
              <a:off x="771" y="3352"/>
              <a:ext cx="183" cy="365"/>
            </a:xfrm>
            <a:custGeom>
              <a:avLst/>
              <a:gdLst>
                <a:gd name="T0" fmla="*/ 0 w 249"/>
                <a:gd name="T1" fmla="*/ 0 h 365"/>
                <a:gd name="T2" fmla="*/ 249 w 249"/>
                <a:gd name="T3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en-US"/>
            </a:p>
          </p:txBody>
        </p:sp>
        <p:sp>
          <p:nvSpPr>
            <p:cNvPr id="255037" name="Oval 61"/>
            <p:cNvSpPr>
              <a:spLocks noChangeArrowheads="1"/>
            </p:cNvSpPr>
            <p:nvPr/>
          </p:nvSpPr>
          <p:spPr bwMode="auto">
            <a:xfrm>
              <a:off x="852" y="3691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5038" name="Text Box 62"/>
            <p:cNvSpPr txBox="1">
              <a:spLocks noChangeArrowheads="1"/>
            </p:cNvSpPr>
            <p:nvPr/>
          </p:nvSpPr>
          <p:spPr bwMode="auto">
            <a:xfrm>
              <a:off x="880" y="3717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18</a:t>
              </a:r>
            </a:p>
          </p:txBody>
        </p:sp>
        <p:grpSp>
          <p:nvGrpSpPr>
            <p:cNvPr id="255039" name="Group 63"/>
            <p:cNvGrpSpPr>
              <a:grpSpLocks/>
            </p:cNvGrpSpPr>
            <p:nvPr/>
          </p:nvGrpSpPr>
          <p:grpSpPr bwMode="auto">
            <a:xfrm>
              <a:off x="215" y="3096"/>
              <a:ext cx="621" cy="942"/>
              <a:chOff x="215" y="3096"/>
              <a:chExt cx="621" cy="942"/>
            </a:xfrm>
          </p:grpSpPr>
          <p:sp>
            <p:nvSpPr>
              <p:cNvPr id="255040" name="Freeform 64"/>
              <p:cNvSpPr>
                <a:spLocks/>
              </p:cNvSpPr>
              <p:nvPr/>
            </p:nvSpPr>
            <p:spPr bwMode="auto">
              <a:xfrm>
                <a:off x="387" y="3359"/>
                <a:ext cx="226" cy="358"/>
              </a:xfrm>
              <a:custGeom>
                <a:avLst/>
                <a:gdLst>
                  <a:gd name="T0" fmla="*/ 236 w 236"/>
                  <a:gd name="T1" fmla="*/ 0 h 350"/>
                  <a:gd name="T2" fmla="*/ 0 w 236"/>
                  <a:gd name="T3" fmla="*/ 35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6" h="350">
                    <a:moveTo>
                      <a:pt x="236" y="0"/>
                    </a:moveTo>
                    <a:lnTo>
                      <a:pt x="0" y="350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0" rIns="0" bIns="10800"/>
              <a:lstStyle/>
              <a:p>
                <a:endParaRPr lang="en-US"/>
              </a:p>
            </p:txBody>
          </p:sp>
          <p:sp>
            <p:nvSpPr>
              <p:cNvPr id="255041" name="Oval 65"/>
              <p:cNvSpPr>
                <a:spLocks noChangeArrowheads="1"/>
              </p:cNvSpPr>
              <p:nvPr/>
            </p:nvSpPr>
            <p:spPr bwMode="auto">
              <a:xfrm>
                <a:off x="541" y="3096"/>
                <a:ext cx="295" cy="29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en-US"/>
              </a:p>
            </p:txBody>
          </p:sp>
          <p:sp>
            <p:nvSpPr>
              <p:cNvPr id="255042" name="Text Box 66"/>
              <p:cNvSpPr txBox="1">
                <a:spLocks noChangeArrowheads="1"/>
              </p:cNvSpPr>
              <p:nvPr/>
            </p:nvSpPr>
            <p:spPr bwMode="auto">
              <a:xfrm>
                <a:off x="569" y="3122"/>
                <a:ext cx="227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4F999"/>
                    </a:solidFill>
                    <a:latin typeface="Times New Roman" pitchFamily="18" charset="0"/>
                  </a:rPr>
                  <a:t>36</a:t>
                </a:r>
              </a:p>
            </p:txBody>
          </p:sp>
          <p:sp>
            <p:nvSpPr>
              <p:cNvPr id="255043" name="Oval 67"/>
              <p:cNvSpPr>
                <a:spLocks noChangeArrowheads="1"/>
              </p:cNvSpPr>
              <p:nvPr/>
            </p:nvSpPr>
            <p:spPr bwMode="auto">
              <a:xfrm>
                <a:off x="215" y="3691"/>
                <a:ext cx="295" cy="29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en-US"/>
              </a:p>
            </p:txBody>
          </p:sp>
          <p:sp>
            <p:nvSpPr>
              <p:cNvPr id="255044" name="Text Box 68"/>
              <p:cNvSpPr txBox="1">
                <a:spLocks noChangeArrowheads="1"/>
              </p:cNvSpPr>
              <p:nvPr/>
            </p:nvSpPr>
            <p:spPr bwMode="auto">
              <a:xfrm>
                <a:off x="243" y="3717"/>
                <a:ext cx="227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4F999"/>
                    </a:solidFill>
                    <a:latin typeface="Times New Roman" pitchFamily="18" charset="0"/>
                  </a:rPr>
                  <a:t>25</a:t>
                </a:r>
              </a:p>
            </p:txBody>
          </p:sp>
        </p:grpSp>
      </p:grpSp>
      <p:grpSp>
        <p:nvGrpSpPr>
          <p:cNvPr id="255045" name="Group 69"/>
          <p:cNvGrpSpPr>
            <a:grpSpLocks/>
          </p:cNvGrpSpPr>
          <p:nvPr/>
        </p:nvGrpSpPr>
        <p:grpSpPr bwMode="auto">
          <a:xfrm>
            <a:off x="2895600" y="3816350"/>
            <a:ext cx="468313" cy="550863"/>
            <a:chOff x="1888" y="2106"/>
            <a:chExt cx="295" cy="347"/>
          </a:xfrm>
        </p:grpSpPr>
        <p:sp>
          <p:nvSpPr>
            <p:cNvPr id="255046" name="Oval 70"/>
            <p:cNvSpPr>
              <a:spLocks noChangeArrowheads="1"/>
            </p:cNvSpPr>
            <p:nvPr/>
          </p:nvSpPr>
          <p:spPr bwMode="auto">
            <a:xfrm>
              <a:off x="1888" y="2106"/>
              <a:ext cx="295" cy="295"/>
            </a:xfrm>
            <a:prstGeom prst="ellipse">
              <a:avLst/>
            </a:prstGeom>
            <a:gradFill rotWithShape="0">
              <a:gsLst>
                <a:gs pos="0">
                  <a:srgbClr val="D60093"/>
                </a:gs>
                <a:gs pos="100000">
                  <a:srgbClr val="D6009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5047" name="Text Box 71"/>
            <p:cNvSpPr txBox="1">
              <a:spLocks noChangeArrowheads="1"/>
            </p:cNvSpPr>
            <p:nvPr/>
          </p:nvSpPr>
          <p:spPr bwMode="auto">
            <a:xfrm>
              <a:off x="1916" y="2132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28</a:t>
              </a:r>
            </a:p>
          </p:txBody>
        </p:sp>
      </p:grpSp>
      <p:sp>
        <p:nvSpPr>
          <p:cNvPr id="255048" name="AutoShape 72"/>
          <p:cNvSpPr>
            <a:spLocks noChangeArrowheads="1"/>
          </p:cNvSpPr>
          <p:nvPr/>
        </p:nvSpPr>
        <p:spPr bwMode="auto">
          <a:xfrm>
            <a:off x="4560888" y="4672013"/>
            <a:ext cx="495300" cy="314325"/>
          </a:xfrm>
          <a:prstGeom prst="rightArrow">
            <a:avLst>
              <a:gd name="adj1" fmla="val 50000"/>
              <a:gd name="adj2" fmla="val 39394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55049" name="Group 73"/>
          <p:cNvGrpSpPr>
            <a:grpSpLocks/>
          </p:cNvGrpSpPr>
          <p:nvPr/>
        </p:nvGrpSpPr>
        <p:grpSpPr bwMode="auto">
          <a:xfrm>
            <a:off x="6203950" y="3803650"/>
            <a:ext cx="2024063" cy="1271588"/>
            <a:chOff x="3121" y="2714"/>
            <a:chExt cx="1275" cy="801"/>
          </a:xfrm>
        </p:grpSpPr>
        <p:sp>
          <p:nvSpPr>
            <p:cNvPr id="255050" name="Oval 74"/>
            <p:cNvSpPr>
              <a:spLocks noChangeArrowheads="1"/>
            </p:cNvSpPr>
            <p:nvPr/>
          </p:nvSpPr>
          <p:spPr bwMode="auto">
            <a:xfrm>
              <a:off x="4101" y="3166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5051" name="Text Box 75"/>
            <p:cNvSpPr txBox="1">
              <a:spLocks noChangeArrowheads="1"/>
            </p:cNvSpPr>
            <p:nvPr/>
          </p:nvSpPr>
          <p:spPr bwMode="auto">
            <a:xfrm>
              <a:off x="4129" y="3192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255052" name="Freeform 76"/>
            <p:cNvSpPr>
              <a:spLocks/>
            </p:cNvSpPr>
            <p:nvPr/>
          </p:nvSpPr>
          <p:spPr bwMode="auto">
            <a:xfrm>
              <a:off x="3878" y="2924"/>
              <a:ext cx="280" cy="270"/>
            </a:xfrm>
            <a:custGeom>
              <a:avLst/>
              <a:gdLst>
                <a:gd name="T0" fmla="*/ 0 w 353"/>
                <a:gd name="T1" fmla="*/ 0 h 384"/>
                <a:gd name="T2" fmla="*/ 353 w 353"/>
                <a:gd name="T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3" h="384">
                  <a:moveTo>
                    <a:pt x="0" y="0"/>
                  </a:moveTo>
                  <a:lnTo>
                    <a:pt x="353" y="384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en-US"/>
            </a:p>
          </p:txBody>
        </p:sp>
        <p:sp>
          <p:nvSpPr>
            <p:cNvPr id="255053" name="Oval 77"/>
            <p:cNvSpPr>
              <a:spLocks noChangeArrowheads="1"/>
            </p:cNvSpPr>
            <p:nvPr/>
          </p:nvSpPr>
          <p:spPr bwMode="auto">
            <a:xfrm>
              <a:off x="3619" y="2714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5054" name="Text Box 78"/>
            <p:cNvSpPr txBox="1">
              <a:spLocks noChangeArrowheads="1"/>
            </p:cNvSpPr>
            <p:nvPr/>
          </p:nvSpPr>
          <p:spPr bwMode="auto">
            <a:xfrm>
              <a:off x="3647" y="2720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255055" name="Line 79"/>
            <p:cNvSpPr>
              <a:spLocks noChangeShapeType="1"/>
            </p:cNvSpPr>
            <p:nvPr/>
          </p:nvSpPr>
          <p:spPr bwMode="auto">
            <a:xfrm flipH="1">
              <a:off x="3364" y="2934"/>
              <a:ext cx="277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en-US"/>
            </a:p>
          </p:txBody>
        </p:sp>
        <p:sp>
          <p:nvSpPr>
            <p:cNvPr id="255056" name="Oval 80"/>
            <p:cNvSpPr>
              <a:spLocks noChangeArrowheads="1"/>
            </p:cNvSpPr>
            <p:nvPr/>
          </p:nvSpPr>
          <p:spPr bwMode="auto">
            <a:xfrm>
              <a:off x="3121" y="3168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5057" name="Text Box 81"/>
            <p:cNvSpPr txBox="1">
              <a:spLocks noChangeArrowheads="1"/>
            </p:cNvSpPr>
            <p:nvPr/>
          </p:nvSpPr>
          <p:spPr bwMode="auto">
            <a:xfrm>
              <a:off x="3149" y="3194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28</a:t>
              </a:r>
            </a:p>
          </p:txBody>
        </p:sp>
      </p:grpSp>
      <p:grpSp>
        <p:nvGrpSpPr>
          <p:cNvPr id="255058" name="Group 82"/>
          <p:cNvGrpSpPr>
            <a:grpSpLocks/>
          </p:cNvGrpSpPr>
          <p:nvPr/>
        </p:nvGrpSpPr>
        <p:grpSpPr bwMode="auto">
          <a:xfrm>
            <a:off x="5686425" y="4929188"/>
            <a:ext cx="2160588" cy="1090612"/>
            <a:chOff x="2795" y="3423"/>
            <a:chExt cx="1361" cy="687"/>
          </a:xfrm>
        </p:grpSpPr>
        <p:sp>
          <p:nvSpPr>
            <p:cNvPr id="255059" name="Freeform 83"/>
            <p:cNvSpPr>
              <a:spLocks/>
            </p:cNvSpPr>
            <p:nvPr/>
          </p:nvSpPr>
          <p:spPr bwMode="auto">
            <a:xfrm>
              <a:off x="3986" y="3423"/>
              <a:ext cx="170" cy="340"/>
            </a:xfrm>
            <a:custGeom>
              <a:avLst/>
              <a:gdLst>
                <a:gd name="T0" fmla="*/ 188 w 188"/>
                <a:gd name="T1" fmla="*/ 0 h 329"/>
                <a:gd name="T2" fmla="*/ 0 w 188"/>
                <a:gd name="T3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329">
                  <a:moveTo>
                    <a:pt x="188" y="0"/>
                  </a:moveTo>
                  <a:lnTo>
                    <a:pt x="0" y="329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en-US"/>
            </a:p>
          </p:txBody>
        </p:sp>
        <p:sp>
          <p:nvSpPr>
            <p:cNvPr id="255060" name="Oval 84"/>
            <p:cNvSpPr>
              <a:spLocks noChangeArrowheads="1"/>
            </p:cNvSpPr>
            <p:nvPr/>
          </p:nvSpPr>
          <p:spPr bwMode="auto">
            <a:xfrm>
              <a:off x="3804" y="3766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5061" name="Text Box 85"/>
            <p:cNvSpPr txBox="1">
              <a:spLocks noChangeArrowheads="1"/>
            </p:cNvSpPr>
            <p:nvPr/>
          </p:nvSpPr>
          <p:spPr bwMode="auto">
            <a:xfrm>
              <a:off x="3834" y="3781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55062" name="Freeform 86"/>
            <p:cNvSpPr>
              <a:spLocks/>
            </p:cNvSpPr>
            <p:nvPr/>
          </p:nvSpPr>
          <p:spPr bwMode="auto">
            <a:xfrm>
              <a:off x="3351" y="3424"/>
              <a:ext cx="183" cy="365"/>
            </a:xfrm>
            <a:custGeom>
              <a:avLst/>
              <a:gdLst>
                <a:gd name="T0" fmla="*/ 0 w 249"/>
                <a:gd name="T1" fmla="*/ 0 h 365"/>
                <a:gd name="T2" fmla="*/ 249 w 249"/>
                <a:gd name="T3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9" h="365">
                  <a:moveTo>
                    <a:pt x="0" y="0"/>
                  </a:moveTo>
                  <a:lnTo>
                    <a:pt x="249" y="365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en-US"/>
            </a:p>
          </p:txBody>
        </p:sp>
        <p:sp>
          <p:nvSpPr>
            <p:cNvPr id="255063" name="Oval 87"/>
            <p:cNvSpPr>
              <a:spLocks noChangeArrowheads="1"/>
            </p:cNvSpPr>
            <p:nvPr/>
          </p:nvSpPr>
          <p:spPr bwMode="auto">
            <a:xfrm>
              <a:off x="3432" y="3763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5064" name="Text Box 88"/>
            <p:cNvSpPr txBox="1">
              <a:spLocks noChangeArrowheads="1"/>
            </p:cNvSpPr>
            <p:nvPr/>
          </p:nvSpPr>
          <p:spPr bwMode="auto">
            <a:xfrm>
              <a:off x="3460" y="3789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255065" name="Freeform 89"/>
            <p:cNvSpPr>
              <a:spLocks/>
            </p:cNvSpPr>
            <p:nvPr/>
          </p:nvSpPr>
          <p:spPr bwMode="auto">
            <a:xfrm>
              <a:off x="2967" y="3431"/>
              <a:ext cx="226" cy="358"/>
            </a:xfrm>
            <a:custGeom>
              <a:avLst/>
              <a:gdLst>
                <a:gd name="T0" fmla="*/ 236 w 236"/>
                <a:gd name="T1" fmla="*/ 0 h 350"/>
                <a:gd name="T2" fmla="*/ 0 w 236"/>
                <a:gd name="T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6" h="350">
                  <a:moveTo>
                    <a:pt x="236" y="0"/>
                  </a:moveTo>
                  <a:lnTo>
                    <a:pt x="0" y="350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0" rIns="0" bIns="10800"/>
            <a:lstStyle/>
            <a:p>
              <a:endParaRPr lang="en-US"/>
            </a:p>
          </p:txBody>
        </p:sp>
        <p:sp>
          <p:nvSpPr>
            <p:cNvPr id="255066" name="Oval 90"/>
            <p:cNvSpPr>
              <a:spLocks noChangeArrowheads="1"/>
            </p:cNvSpPr>
            <p:nvPr/>
          </p:nvSpPr>
          <p:spPr bwMode="auto">
            <a:xfrm>
              <a:off x="2795" y="3763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en-US"/>
            </a:p>
          </p:txBody>
        </p:sp>
        <p:sp>
          <p:nvSpPr>
            <p:cNvPr id="255067" name="Text Box 91"/>
            <p:cNvSpPr txBox="1">
              <a:spLocks noChangeArrowheads="1"/>
            </p:cNvSpPr>
            <p:nvPr/>
          </p:nvSpPr>
          <p:spPr bwMode="auto">
            <a:xfrm>
              <a:off x="2823" y="3789"/>
              <a:ext cx="22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eaLnBrk="0" hangingPunct="0"/>
              <a:r>
                <a:rPr lang="en-US" altLang="zh-CN" sz="2400" b="1">
                  <a:solidFill>
                    <a:srgbClr val="F4F999"/>
                  </a:solidFill>
                  <a:latin typeface="Times New Roman" pitchFamily="18" charset="0"/>
                </a:rPr>
                <a:t>25</a:t>
              </a:r>
            </a:p>
          </p:txBody>
        </p:sp>
      </p:grpSp>
      <p:sp>
        <p:nvSpPr>
          <p:cNvPr id="255068" name="Text Box 92"/>
          <p:cNvSpPr txBox="1">
            <a:spLocks noChangeArrowheads="1"/>
          </p:cNvSpPr>
          <p:nvPr/>
        </p:nvSpPr>
        <p:spPr bwMode="auto">
          <a:xfrm>
            <a:off x="3128963" y="2060575"/>
            <a:ext cx="1217612" cy="162401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800">
              <a:solidFill>
                <a:schemeClr val="accent2"/>
              </a:solidFill>
              <a:ea typeface="STXingkai" pitchFamily="2" charset="-122"/>
            </a:endParaRPr>
          </a:p>
          <a:p>
            <a:pPr algn="ctr">
              <a:spcBef>
                <a:spcPct val="50000"/>
              </a:spcBef>
            </a:pPr>
            <a:endParaRPr lang="en-US" altLang="zh-CN" sz="1800">
              <a:solidFill>
                <a:schemeClr val="accent2"/>
              </a:solidFill>
              <a:ea typeface="STXingkai" pitchFamily="2" charset="-122"/>
            </a:endParaRPr>
          </a:p>
          <a:p>
            <a:pPr algn="ctr">
              <a:spcBef>
                <a:spcPct val="50000"/>
              </a:spcBef>
            </a:pPr>
            <a:endParaRPr lang="en-US" altLang="zh-CN" sz="1800">
              <a:solidFill>
                <a:schemeClr val="accent2"/>
              </a:solidFill>
              <a:ea typeface="STXingkai" pitchFamily="2" charset="-122"/>
            </a:endParaRPr>
          </a:p>
          <a:p>
            <a:pPr algn="ctr">
              <a:spcBef>
                <a:spcPct val="50000"/>
              </a:spcBef>
            </a:pPr>
            <a:endParaRPr lang="en-US" altLang="zh-CN" sz="1800">
              <a:solidFill>
                <a:schemeClr val="accent2"/>
              </a:solidFill>
              <a:ea typeface="STXingkai" pitchFamily="2" charset="-122"/>
            </a:endParaRPr>
          </a:p>
        </p:txBody>
      </p:sp>
      <p:sp>
        <p:nvSpPr>
          <p:cNvPr id="255069" name="Text Box 93"/>
          <p:cNvSpPr txBox="1">
            <a:spLocks noChangeArrowheads="1"/>
          </p:cNvSpPr>
          <p:nvPr/>
        </p:nvSpPr>
        <p:spPr bwMode="auto">
          <a:xfrm>
            <a:off x="5292725" y="2060575"/>
            <a:ext cx="1619250" cy="162401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800">
              <a:solidFill>
                <a:schemeClr val="accent2"/>
              </a:solidFill>
              <a:ea typeface="STXingkai" pitchFamily="2" charset="-122"/>
            </a:endParaRPr>
          </a:p>
          <a:p>
            <a:pPr algn="ctr">
              <a:spcBef>
                <a:spcPct val="50000"/>
              </a:spcBef>
            </a:pPr>
            <a:endParaRPr lang="en-US" altLang="zh-CN" sz="1800">
              <a:solidFill>
                <a:schemeClr val="accent2"/>
              </a:solidFill>
              <a:ea typeface="STXingkai" pitchFamily="2" charset="-122"/>
            </a:endParaRPr>
          </a:p>
          <a:p>
            <a:pPr algn="ctr">
              <a:spcBef>
                <a:spcPct val="50000"/>
              </a:spcBef>
            </a:pPr>
            <a:endParaRPr lang="en-US" altLang="zh-CN" sz="1800">
              <a:solidFill>
                <a:schemeClr val="accent2"/>
              </a:solidFill>
              <a:ea typeface="STXingkai" pitchFamily="2" charset="-122"/>
            </a:endParaRPr>
          </a:p>
          <a:p>
            <a:pPr algn="ctr">
              <a:spcBef>
                <a:spcPct val="50000"/>
              </a:spcBef>
            </a:pPr>
            <a:endParaRPr lang="en-US" altLang="zh-CN" sz="1800">
              <a:solidFill>
                <a:schemeClr val="accent2"/>
              </a:solidFill>
              <a:ea typeface="STXingkai" pitchFamily="2" charset="-122"/>
            </a:endParaRPr>
          </a:p>
        </p:txBody>
      </p:sp>
      <p:sp>
        <p:nvSpPr>
          <p:cNvPr id="255070" name="Text Box 94"/>
          <p:cNvSpPr txBox="1">
            <a:spLocks noChangeArrowheads="1"/>
          </p:cNvSpPr>
          <p:nvPr/>
        </p:nvSpPr>
        <p:spPr bwMode="auto">
          <a:xfrm>
            <a:off x="1557338" y="3771900"/>
            <a:ext cx="2654300" cy="244951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800">
              <a:solidFill>
                <a:schemeClr val="accent2"/>
              </a:solidFill>
              <a:ea typeface="STXingkai" pitchFamily="2" charset="-122"/>
            </a:endParaRPr>
          </a:p>
          <a:p>
            <a:pPr algn="ctr">
              <a:spcBef>
                <a:spcPct val="50000"/>
              </a:spcBef>
            </a:pPr>
            <a:endParaRPr lang="en-US" altLang="zh-CN" sz="1800">
              <a:solidFill>
                <a:schemeClr val="accent2"/>
              </a:solidFill>
              <a:ea typeface="STXingkai" pitchFamily="2" charset="-122"/>
            </a:endParaRPr>
          </a:p>
          <a:p>
            <a:pPr algn="ctr">
              <a:spcBef>
                <a:spcPct val="50000"/>
              </a:spcBef>
            </a:pPr>
            <a:endParaRPr lang="en-US" altLang="zh-CN" sz="1800">
              <a:solidFill>
                <a:schemeClr val="accent2"/>
              </a:solidFill>
              <a:ea typeface="STXingkai" pitchFamily="2" charset="-122"/>
            </a:endParaRPr>
          </a:p>
          <a:p>
            <a:pPr algn="ctr">
              <a:spcBef>
                <a:spcPct val="50000"/>
              </a:spcBef>
            </a:pPr>
            <a:endParaRPr lang="en-US" altLang="zh-CN" sz="1800">
              <a:solidFill>
                <a:schemeClr val="accent2"/>
              </a:solidFill>
              <a:ea typeface="STXingkai" pitchFamily="2" charset="-122"/>
            </a:endParaRPr>
          </a:p>
          <a:p>
            <a:pPr algn="ctr">
              <a:spcBef>
                <a:spcPct val="50000"/>
              </a:spcBef>
            </a:pPr>
            <a:endParaRPr lang="en-US" altLang="zh-CN" sz="1800">
              <a:solidFill>
                <a:schemeClr val="accent2"/>
              </a:solidFill>
              <a:ea typeface="STXingkai" pitchFamily="2" charset="-122"/>
            </a:endParaRPr>
          </a:p>
          <a:p>
            <a:pPr algn="ctr">
              <a:spcBef>
                <a:spcPct val="50000"/>
              </a:spcBef>
            </a:pPr>
            <a:endParaRPr lang="en-US" altLang="zh-CN" sz="1800">
              <a:solidFill>
                <a:schemeClr val="accent2"/>
              </a:solidFill>
              <a:ea typeface="STXingka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11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5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5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97" grpId="0" animBg="1"/>
      <p:bldP spid="255024" grpId="0" animBg="1"/>
      <p:bldP spid="255048" grpId="0" animBg="1"/>
      <p:bldP spid="255068" grpId="0" animBg="1"/>
      <p:bldP spid="255069" grpId="0" animBg="1"/>
      <p:bldP spid="2550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1116013" y="981075"/>
            <a:ext cx="7704137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变治法分两个阶段工作，即“变”阶段和“治”阶段</a:t>
            </a:r>
            <a:r>
              <a:rPr lang="en-US" altLang="zh-CN" sz="2800"/>
              <a:t>.</a:t>
            </a:r>
          </a:p>
          <a:p>
            <a:r>
              <a:rPr lang="zh-CN" altLang="en-US" sz="2800"/>
              <a:t>变治法的三种类型：</a:t>
            </a:r>
          </a:p>
          <a:p>
            <a:r>
              <a:rPr lang="zh-CN" altLang="en-US" sz="2800"/>
              <a:t>    </a:t>
            </a:r>
            <a:r>
              <a:rPr lang="en-US" altLang="zh-CN" sz="2800"/>
              <a:t>1)</a:t>
            </a:r>
            <a:r>
              <a:rPr lang="zh-CN" altLang="en-US" sz="2800"/>
              <a:t>实例化简</a:t>
            </a:r>
            <a:r>
              <a:rPr lang="en-US" altLang="zh-CN" sz="2800"/>
              <a:t>(instance simplification)</a:t>
            </a:r>
          </a:p>
          <a:p>
            <a:r>
              <a:rPr lang="en-US" altLang="zh-CN" sz="2800"/>
              <a:t>    2)</a:t>
            </a:r>
            <a:r>
              <a:rPr lang="zh-CN" altLang="en-US" sz="2800"/>
              <a:t>改变表现</a:t>
            </a:r>
            <a:r>
              <a:rPr lang="en-US" altLang="zh-CN" sz="2800"/>
              <a:t>(representation change)</a:t>
            </a:r>
          </a:p>
          <a:p>
            <a:r>
              <a:rPr lang="en-US" altLang="zh-CN" sz="2800"/>
              <a:t>    3)</a:t>
            </a:r>
            <a:r>
              <a:rPr lang="zh-CN" altLang="en-US" sz="2800"/>
              <a:t>问题化简</a:t>
            </a:r>
            <a:r>
              <a:rPr lang="en-US" altLang="zh-CN" sz="2800"/>
              <a:t>(problem reduction)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307731" y="4116388"/>
            <a:ext cx="2357682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problem’s instance</a:t>
            </a: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3203575" y="3284538"/>
            <a:ext cx="3455987" cy="295465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/>
              <a:t>simpler  instance</a:t>
            </a:r>
          </a:p>
          <a:p>
            <a:pPr algn="ctr">
              <a:spcBef>
                <a:spcPct val="50000"/>
              </a:spcBef>
            </a:pPr>
            <a:r>
              <a:rPr lang="en-US" altLang="zh-CN" sz="2400" dirty="0"/>
              <a:t>or</a:t>
            </a:r>
          </a:p>
          <a:p>
            <a:pPr algn="ctr">
              <a:spcBef>
                <a:spcPct val="50000"/>
              </a:spcBef>
            </a:pPr>
            <a:r>
              <a:rPr lang="en-US" altLang="zh-CN" sz="2400" dirty="0"/>
              <a:t>Another representation</a:t>
            </a:r>
          </a:p>
          <a:p>
            <a:pPr algn="ctr">
              <a:spcBef>
                <a:spcPct val="50000"/>
              </a:spcBef>
            </a:pPr>
            <a:r>
              <a:rPr lang="en-US" altLang="zh-CN" sz="2400" dirty="0"/>
              <a:t>or </a:t>
            </a:r>
          </a:p>
          <a:p>
            <a:pPr algn="ctr">
              <a:spcBef>
                <a:spcPct val="50000"/>
              </a:spcBef>
            </a:pPr>
            <a:r>
              <a:rPr lang="en-US" altLang="zh-CN" sz="2400" dirty="0"/>
              <a:t>another problem’s instance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7523163" y="4351338"/>
            <a:ext cx="1462087" cy="4270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solution</a:t>
            </a:r>
          </a:p>
        </p:txBody>
      </p:sp>
      <p:sp>
        <p:nvSpPr>
          <p:cNvPr id="244742" name="AutoShape 6"/>
          <p:cNvSpPr>
            <a:spLocks noChangeArrowheads="1"/>
          </p:cNvSpPr>
          <p:nvPr/>
        </p:nvSpPr>
        <p:spPr bwMode="auto">
          <a:xfrm>
            <a:off x="2411413" y="4403725"/>
            <a:ext cx="792162" cy="360363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43" name="AutoShape 7"/>
          <p:cNvSpPr>
            <a:spLocks noChangeArrowheads="1"/>
          </p:cNvSpPr>
          <p:nvPr/>
        </p:nvSpPr>
        <p:spPr bwMode="auto">
          <a:xfrm>
            <a:off x="6659563" y="4437063"/>
            <a:ext cx="863600" cy="288925"/>
          </a:xfrm>
          <a:prstGeom prst="rightArrow">
            <a:avLst>
              <a:gd name="adj1" fmla="val 50000"/>
              <a:gd name="adj2" fmla="val 74725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2484438" y="188913"/>
            <a:ext cx="4608512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变 治 法 概 述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2197101" y="6338887"/>
            <a:ext cx="4392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减治是基于变治的思想。</a:t>
            </a: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8459788" y="1773238"/>
            <a:ext cx="42703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8000"/>
                </a:solidFill>
              </a:rPr>
              <a:t>逻辑等价</a:t>
            </a:r>
          </a:p>
        </p:txBody>
      </p:sp>
      <p:sp>
        <p:nvSpPr>
          <p:cNvPr id="244748" name="AutoShape 12"/>
          <p:cNvSpPr>
            <a:spLocks noChangeArrowheads="1"/>
          </p:cNvSpPr>
          <p:nvPr/>
        </p:nvSpPr>
        <p:spPr bwMode="auto">
          <a:xfrm>
            <a:off x="7451725" y="2420938"/>
            <a:ext cx="863600" cy="288925"/>
          </a:xfrm>
          <a:prstGeom prst="rightArrow">
            <a:avLst>
              <a:gd name="adj1" fmla="val 50000"/>
              <a:gd name="adj2" fmla="val 74725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93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403350" y="115888"/>
            <a:ext cx="7488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查找问题中的减治法</a:t>
            </a:r>
            <a:r>
              <a:rPr lang="en-US" altLang="zh-CN" sz="36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折半查找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1042988" y="1341438"/>
            <a:ext cx="7561262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问题描述：应用折半查找方法在一个有序序列中查找值为</a:t>
            </a:r>
            <a:r>
              <a:rPr lang="en-US" altLang="zh-CN" sz="2800" b="1" i="1">
                <a:latin typeface="Times New Roman" pitchFamily="18" charset="0"/>
              </a:rPr>
              <a:t>k</a:t>
            </a:r>
            <a:r>
              <a:rPr lang="zh-CN" altLang="en-US" sz="2800" b="1">
                <a:latin typeface="Times New Roman" pitchFamily="18" charset="0"/>
              </a:rPr>
              <a:t>的记录。若查找成功，返回记录</a:t>
            </a:r>
            <a:r>
              <a:rPr lang="en-US" altLang="zh-CN" sz="2800" b="1" i="1">
                <a:latin typeface="Times New Roman" pitchFamily="18" charset="0"/>
              </a:rPr>
              <a:t>k</a:t>
            </a:r>
            <a:r>
              <a:rPr lang="zh-CN" altLang="en-US" sz="2800" b="1">
                <a:latin typeface="Times New Roman" pitchFamily="18" charset="0"/>
              </a:rPr>
              <a:t>在序列中的位置，若查找失败，返回失败信息。 </a:t>
            </a:r>
          </a:p>
        </p:txBody>
      </p:sp>
    </p:spTree>
    <p:extLst>
      <p:ext uri="{BB962C8B-B14F-4D97-AF65-F5344CB8AC3E}">
        <p14:creationId xmlns:p14="http://schemas.microsoft.com/office/powerpoint/2010/main" val="398659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403350" y="115888"/>
            <a:ext cx="7488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99"/>
                </a:solidFill>
                <a:ea typeface="黑体" pitchFamily="49" charset="-122"/>
              </a:rPr>
              <a:t>折半查找</a:t>
            </a:r>
            <a:r>
              <a:rPr lang="en-US" altLang="zh-CN" sz="3600" b="1" dirty="0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600" b="1" dirty="0">
                <a:solidFill>
                  <a:srgbClr val="000099"/>
                </a:solidFill>
                <a:ea typeface="黑体" pitchFamily="49" charset="-122"/>
              </a:rPr>
              <a:t>想法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1116013" y="1125538"/>
            <a:ext cx="7777162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折半查找利用了记录序列有序的特点，其查找过程是：取有序序列的中间记录作为比较对象，若给定值与中间记录相等，则查找成功；若给定值小于中间记录，则在中间记录的左半区继续查找；若给定值大于中间记录，则在中间记录的右半区继续查找。不断重复上述过程，直到查找成功，或所查找的区域无记录，查找失败。 </a:t>
            </a:r>
          </a:p>
        </p:txBody>
      </p:sp>
      <p:grpSp>
        <p:nvGrpSpPr>
          <p:cNvPr id="273422" name="Group 14"/>
          <p:cNvGrpSpPr>
            <a:grpSpLocks/>
          </p:cNvGrpSpPr>
          <p:nvPr/>
        </p:nvGrpSpPr>
        <p:grpSpPr bwMode="auto">
          <a:xfrm>
            <a:off x="1619250" y="3500438"/>
            <a:ext cx="6408738" cy="2305050"/>
            <a:chOff x="1020" y="2205"/>
            <a:chExt cx="4037" cy="1452"/>
          </a:xfrm>
        </p:grpSpPr>
        <p:sp>
          <p:nvSpPr>
            <p:cNvPr id="273416" name="Text Box 8"/>
            <p:cNvSpPr txBox="1">
              <a:spLocks noChangeArrowheads="1"/>
            </p:cNvSpPr>
            <p:nvPr/>
          </p:nvSpPr>
          <p:spPr bwMode="auto">
            <a:xfrm>
              <a:off x="1020" y="2659"/>
              <a:ext cx="4037" cy="9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pt-BR" sz="1000" i="1">
                  <a:latin typeface="Times New Roman" pitchFamily="18" charset="0"/>
                </a:rPr>
                <a:t> </a:t>
              </a:r>
              <a:r>
                <a:rPr lang="pt-BR" altLang="zh-CN" sz="2400">
                  <a:latin typeface="Times New Roman" pitchFamily="18" charset="0"/>
                </a:rPr>
                <a:t>[</a:t>
              </a:r>
              <a:r>
                <a:rPr lang="pt-BR" altLang="zh-CN" sz="2400" i="1">
                  <a:latin typeface="Times New Roman" pitchFamily="18" charset="0"/>
                </a:rPr>
                <a:t> r</a:t>
              </a:r>
              <a:r>
                <a:rPr lang="pt-BR" altLang="zh-CN" sz="2400" baseline="-25000">
                  <a:latin typeface="Times New Roman" pitchFamily="18" charset="0"/>
                </a:rPr>
                <a:t>1</a:t>
              </a:r>
              <a:r>
                <a:rPr lang="pt-BR" altLang="zh-CN" sz="2400">
                  <a:latin typeface="Times New Roman" pitchFamily="18" charset="0"/>
                </a:rPr>
                <a:t> … … … </a:t>
              </a:r>
              <a:r>
                <a:rPr lang="pt-BR" altLang="zh-CN" sz="2400" i="1">
                  <a:latin typeface="Times New Roman" pitchFamily="18" charset="0"/>
                </a:rPr>
                <a:t>r</a:t>
              </a:r>
              <a:r>
                <a:rPr lang="pt-BR" altLang="zh-CN" sz="2400" baseline="-25000">
                  <a:latin typeface="Times New Roman" pitchFamily="18" charset="0"/>
                </a:rPr>
                <a:t>mid</a:t>
              </a:r>
              <a:r>
                <a:rPr lang="pt-BR" altLang="zh-CN" sz="2400" baseline="-25000">
                  <a:latin typeface="宋体" pitchFamily="2" charset="-122"/>
                </a:rPr>
                <a:t>-</a:t>
              </a:r>
              <a:r>
                <a:rPr lang="pt-BR" altLang="zh-CN" sz="2400" baseline="-25000">
                  <a:latin typeface="Times New Roman" pitchFamily="18" charset="0"/>
                </a:rPr>
                <a:t>1 </a:t>
              </a:r>
              <a:r>
                <a:rPr lang="pt-BR" altLang="zh-CN" sz="2400">
                  <a:latin typeface="Times New Roman" pitchFamily="18" charset="0"/>
                </a:rPr>
                <a:t>] </a:t>
              </a:r>
              <a:r>
                <a:rPr lang="pt-BR" altLang="zh-CN" sz="2400" i="1">
                  <a:latin typeface="Times New Roman" pitchFamily="18" charset="0"/>
                </a:rPr>
                <a:t>r</a:t>
              </a:r>
              <a:r>
                <a:rPr lang="pt-BR" altLang="zh-CN" sz="2400" baseline="-25000">
                  <a:latin typeface="Times New Roman" pitchFamily="18" charset="0"/>
                </a:rPr>
                <a:t>mid</a:t>
              </a:r>
              <a:r>
                <a:rPr lang="pt-BR" altLang="zh-CN" sz="2400" i="1" baseline="-25000">
                  <a:latin typeface="Times New Roman" pitchFamily="18" charset="0"/>
                </a:rPr>
                <a:t> </a:t>
              </a:r>
              <a:r>
                <a:rPr lang="pt-BR" altLang="zh-CN" sz="2400">
                  <a:latin typeface="Times New Roman" pitchFamily="18" charset="0"/>
                </a:rPr>
                <a:t>[ </a:t>
              </a:r>
              <a:r>
                <a:rPr lang="pt-BR" altLang="zh-CN" sz="2400" i="1">
                  <a:latin typeface="Times New Roman" pitchFamily="18" charset="0"/>
                </a:rPr>
                <a:t>r</a:t>
              </a:r>
              <a:r>
                <a:rPr lang="pt-BR" altLang="zh-CN" sz="2400" baseline="-25000">
                  <a:latin typeface="Times New Roman" pitchFamily="18" charset="0"/>
                </a:rPr>
                <a:t>mid+1</a:t>
              </a:r>
              <a:r>
                <a:rPr lang="pt-BR" altLang="zh-CN" sz="2400">
                  <a:latin typeface="Times New Roman" pitchFamily="18" charset="0"/>
                </a:rPr>
                <a:t> … … … </a:t>
              </a:r>
              <a:r>
                <a:rPr lang="pt-BR" altLang="zh-CN" sz="2400" i="1">
                  <a:latin typeface="Times New Roman" pitchFamily="18" charset="0"/>
                </a:rPr>
                <a:t>r</a:t>
              </a:r>
              <a:r>
                <a:rPr lang="pt-BR" altLang="zh-CN" sz="2400" i="1" baseline="-25000">
                  <a:latin typeface="Times New Roman" pitchFamily="18" charset="0"/>
                </a:rPr>
                <a:t>n </a:t>
              </a:r>
              <a:r>
                <a:rPr lang="pt-BR" altLang="zh-CN" sz="2400">
                  <a:latin typeface="Times New Roman" pitchFamily="18" charset="0"/>
                </a:rPr>
                <a:t>]</a:t>
              </a:r>
            </a:p>
            <a:p>
              <a:pPr algn="just"/>
              <a:endParaRPr lang="zh-CN" altLang="pt-BR" sz="2400">
                <a:latin typeface="Times New Roman" pitchFamily="18" charset="0"/>
              </a:endParaRPr>
            </a:p>
            <a:p>
              <a:pPr algn="just"/>
              <a:endParaRPr lang="zh-CN" altLang="pt-BR" sz="2000">
                <a:latin typeface="Times New Roman" pitchFamily="18" charset="0"/>
              </a:endParaRPr>
            </a:p>
            <a:p>
              <a:pPr algn="just">
                <a:lnSpc>
                  <a:spcPct val="80000"/>
                </a:lnSpc>
              </a:pPr>
              <a:r>
                <a:rPr lang="zh-CN" altLang="en-US" sz="2000">
                  <a:latin typeface="Times New Roman" pitchFamily="18" charset="0"/>
                </a:rPr>
                <a:t>如果</a:t>
              </a:r>
              <a:r>
                <a:rPr lang="en-US" altLang="zh-CN" sz="2000" i="1">
                  <a:latin typeface="Times New Roman" pitchFamily="18" charset="0"/>
                </a:rPr>
                <a:t>k</a:t>
              </a:r>
              <a:r>
                <a:rPr lang="en-US" altLang="zh-CN" sz="2000">
                  <a:latin typeface="Times New Roman" pitchFamily="18" charset="0"/>
                </a:rPr>
                <a:t>&lt;</a:t>
              </a:r>
              <a:r>
                <a:rPr lang="en-US" altLang="zh-CN" sz="2400" i="1"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latin typeface="Times New Roman" pitchFamily="18" charset="0"/>
                </a:rPr>
                <a:t>mid</a:t>
              </a:r>
              <a:r>
                <a:rPr lang="zh-CN" altLang="en-US" sz="2000">
                  <a:latin typeface="Times New Roman" pitchFamily="18" charset="0"/>
                </a:rPr>
                <a:t>查找这里           如果</a:t>
              </a:r>
              <a:r>
                <a:rPr lang="en-US" altLang="zh-CN" sz="2000" i="1">
                  <a:latin typeface="Times New Roman" pitchFamily="18" charset="0"/>
                </a:rPr>
                <a:t>k</a:t>
              </a:r>
              <a:r>
                <a:rPr lang="en-US" altLang="zh-CN" sz="2000">
                  <a:latin typeface="Times New Roman" pitchFamily="18" charset="0"/>
                </a:rPr>
                <a:t>&gt;</a:t>
              </a:r>
              <a:r>
                <a:rPr lang="en-US" altLang="zh-CN" sz="2400" i="1"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latin typeface="Times New Roman" pitchFamily="18" charset="0"/>
                </a:rPr>
                <a:t>mid</a:t>
              </a:r>
              <a:r>
                <a:rPr lang="zh-CN" altLang="en-US" sz="2000">
                  <a:latin typeface="Times New Roman" pitchFamily="18" charset="0"/>
                </a:rPr>
                <a:t>查找这里</a:t>
              </a:r>
              <a:endParaRPr lang="zh-CN" altLang="en-US" sz="3600"/>
            </a:p>
          </p:txBody>
        </p:sp>
        <p:sp>
          <p:nvSpPr>
            <p:cNvPr id="273417" name="AutoShape 9"/>
            <p:cNvSpPr>
              <a:spLocks/>
            </p:cNvSpPr>
            <p:nvPr/>
          </p:nvSpPr>
          <p:spPr bwMode="auto">
            <a:xfrm rot="16200000">
              <a:off x="3629" y="2545"/>
              <a:ext cx="181" cy="1225"/>
            </a:xfrm>
            <a:prstGeom prst="leftBrace">
              <a:avLst>
                <a:gd name="adj1" fmla="val 564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418" name="AutoShape 10"/>
            <p:cNvSpPr>
              <a:spLocks/>
            </p:cNvSpPr>
            <p:nvPr/>
          </p:nvSpPr>
          <p:spPr bwMode="auto">
            <a:xfrm rot="16200000">
              <a:off x="1769" y="2581"/>
              <a:ext cx="181" cy="1225"/>
            </a:xfrm>
            <a:prstGeom prst="leftBrace">
              <a:avLst>
                <a:gd name="adj1" fmla="val 564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3421" name="Group 13"/>
            <p:cNvGrpSpPr>
              <a:grpSpLocks/>
            </p:cNvGrpSpPr>
            <p:nvPr/>
          </p:nvGrpSpPr>
          <p:grpSpPr bwMode="auto">
            <a:xfrm>
              <a:off x="2789" y="2205"/>
              <a:ext cx="108" cy="510"/>
              <a:chOff x="3061" y="2115"/>
              <a:chExt cx="108" cy="510"/>
            </a:xfrm>
          </p:grpSpPr>
          <p:sp>
            <p:nvSpPr>
              <p:cNvPr id="273419" name="Text Box 11"/>
              <p:cNvSpPr txBox="1">
                <a:spLocks noChangeArrowheads="1"/>
              </p:cNvSpPr>
              <p:nvPr/>
            </p:nvSpPr>
            <p:spPr bwMode="auto">
              <a:xfrm>
                <a:off x="3061" y="2115"/>
                <a:ext cx="108" cy="2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>
                  <a:lnSpc>
                    <a:spcPct val="80000"/>
                  </a:lnSpc>
                </a:pPr>
                <a:r>
                  <a:rPr lang="en-US" altLang="zh-CN" sz="2800" i="1">
                    <a:latin typeface="Times New Roman" pitchFamily="18" charset="0"/>
                  </a:rPr>
                  <a:t>k</a:t>
                </a:r>
                <a:endParaRPr lang="en-US" altLang="zh-CN" sz="4400"/>
              </a:p>
            </p:txBody>
          </p:sp>
          <p:sp>
            <p:nvSpPr>
              <p:cNvPr id="273420" name="Line 12"/>
              <p:cNvSpPr>
                <a:spLocks noChangeShapeType="1"/>
              </p:cNvSpPr>
              <p:nvPr/>
            </p:nvSpPr>
            <p:spPr bwMode="auto">
              <a:xfrm flipH="1">
                <a:off x="3107" y="2341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2987675" y="5949950"/>
            <a:ext cx="3455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pt-BR" sz="3200">
                <a:latin typeface="Times New Roman" pitchFamily="18" charset="0"/>
              </a:rPr>
              <a:t>（</a:t>
            </a:r>
            <a:r>
              <a:rPr lang="pt-BR" altLang="zh-CN" sz="3200">
                <a:latin typeface="Times New Roman" pitchFamily="18" charset="0"/>
              </a:rPr>
              <a:t>mid=(1+</a:t>
            </a:r>
            <a:r>
              <a:rPr lang="pt-BR" altLang="zh-CN" sz="3200" i="1">
                <a:latin typeface="Times New Roman" pitchFamily="18" charset="0"/>
              </a:rPr>
              <a:t>n</a:t>
            </a:r>
            <a:r>
              <a:rPr lang="pt-BR" altLang="zh-CN" sz="3200">
                <a:latin typeface="Times New Roman" pitchFamily="18" charset="0"/>
              </a:rPr>
              <a:t>)/2</a:t>
            </a:r>
            <a:r>
              <a:rPr lang="zh-CN" altLang="pt-BR" sz="3200">
                <a:latin typeface="Times New Roman" pitchFamily="18" charset="0"/>
              </a:rPr>
              <a:t>）</a:t>
            </a:r>
            <a:endParaRPr lang="zh-CN" altLang="en-US" sz="3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1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1403350" y="115888"/>
            <a:ext cx="7488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折半查找</a:t>
            </a:r>
            <a:r>
              <a:rPr lang="en-US" altLang="zh-CN" sz="36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实例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971550" y="1052513"/>
            <a:ext cx="7921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</a:rPr>
              <a:t>在有序表</a:t>
            </a:r>
            <a:r>
              <a:rPr kumimoji="1" lang="en-US" altLang="zh-CN" sz="2400" b="1" dirty="0">
                <a:latin typeface="Times New Roman" pitchFamily="18" charset="0"/>
              </a:rPr>
              <a:t>{ 7, 14, 18, 21, 23, 29, 31, 35, 38 }</a:t>
            </a:r>
            <a:r>
              <a:rPr kumimoji="1" lang="zh-CN" altLang="en-US" sz="2400" b="1" dirty="0">
                <a:latin typeface="宋体" pitchFamily="2" charset="-122"/>
              </a:rPr>
              <a:t>中查找值为</a:t>
            </a:r>
            <a:r>
              <a:rPr kumimoji="1" lang="en-US" altLang="zh-CN" sz="2400" b="1" dirty="0">
                <a:latin typeface="Times New Roman" pitchFamily="18" charset="0"/>
              </a:rPr>
              <a:t>18</a:t>
            </a:r>
            <a:r>
              <a:rPr kumimoji="1" lang="zh-CN" altLang="en-US" sz="2400" b="1" dirty="0">
                <a:latin typeface="宋体" pitchFamily="2" charset="-122"/>
              </a:rPr>
              <a:t>的过程如下：</a:t>
            </a:r>
            <a:r>
              <a:rPr kumimoji="1" lang="zh-CN" altLang="en-US" sz="2400" b="1" dirty="0">
                <a:latin typeface="Times New Roman" pitchFamily="18" charset="0"/>
              </a:rPr>
              <a:t> </a:t>
            </a:r>
          </a:p>
        </p:txBody>
      </p:sp>
      <p:pic>
        <p:nvPicPr>
          <p:cNvPr id="249929" name="Picture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44675"/>
            <a:ext cx="8243887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765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971550" y="1341438"/>
            <a:ext cx="7850188" cy="4799012"/>
          </a:xfrm>
          <a:prstGeom prst="rect">
            <a:avLst/>
          </a:prstGeom>
          <a:noFill/>
          <a:ln w="9525">
            <a:solidFill>
              <a:srgbClr val="0066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1.  low=1</a:t>
            </a:r>
            <a:r>
              <a:rPr lang="zh-CN" altLang="en-US" sz="2800" b="1"/>
              <a:t>；</a:t>
            </a:r>
            <a:r>
              <a:rPr lang="en-US" altLang="zh-CN" sz="2800" b="1"/>
              <a:t>high=n</a:t>
            </a:r>
            <a:r>
              <a:rPr lang="zh-CN" altLang="en-US" sz="2800" b="1"/>
              <a:t>；  </a:t>
            </a:r>
            <a:r>
              <a:rPr lang="en-US" altLang="zh-CN" sz="2800" b="1"/>
              <a:t>//</a:t>
            </a:r>
            <a:r>
              <a:rPr lang="zh-CN" altLang="en-US" sz="2800" b="1"/>
              <a:t>设置初始查找区间</a:t>
            </a:r>
          </a:p>
          <a:p>
            <a:r>
              <a:rPr lang="en-US" altLang="zh-CN" sz="2800" b="1"/>
              <a:t>2. </a:t>
            </a:r>
            <a:r>
              <a:rPr lang="zh-CN" altLang="en-US" sz="2800" b="1"/>
              <a:t>测试查找区间［</a:t>
            </a:r>
            <a:r>
              <a:rPr lang="en-US" altLang="zh-CN" sz="2800" b="1"/>
              <a:t>low</a:t>
            </a:r>
            <a:r>
              <a:rPr lang="zh-CN" altLang="en-US" sz="2800" b="1"/>
              <a:t>，</a:t>
            </a:r>
            <a:r>
              <a:rPr lang="en-US" altLang="zh-CN" sz="2800" b="1"/>
              <a:t>high</a:t>
            </a:r>
            <a:r>
              <a:rPr lang="zh-CN" altLang="en-US" sz="2800" b="1"/>
              <a:t>］是否存在，若不存在，则查找失败；否则</a:t>
            </a:r>
          </a:p>
          <a:p>
            <a:r>
              <a:rPr lang="en-US" altLang="zh-CN" sz="2800" b="1"/>
              <a:t>3. </a:t>
            </a:r>
            <a:r>
              <a:rPr lang="zh-CN" altLang="en-US" sz="2800" b="1"/>
              <a:t>取中间点</a:t>
            </a:r>
            <a:r>
              <a:rPr lang="en-US" altLang="zh-CN" sz="2800" b="1"/>
              <a:t>mid=(low+high)/2; </a:t>
            </a:r>
            <a:r>
              <a:rPr lang="zh-CN" altLang="en-US" sz="2800" b="1"/>
              <a:t>比较</a:t>
            </a:r>
            <a:r>
              <a:rPr lang="en-US" altLang="zh-CN" sz="2800" b="1"/>
              <a:t>k</a:t>
            </a:r>
            <a:r>
              <a:rPr lang="zh-CN" altLang="en-US" sz="2800" b="1"/>
              <a:t>与</a:t>
            </a:r>
            <a:r>
              <a:rPr lang="en-US" altLang="zh-CN" sz="2800" b="1"/>
              <a:t>r[mid]</a:t>
            </a:r>
            <a:r>
              <a:rPr lang="zh-CN" altLang="en-US" sz="2800" b="1"/>
              <a:t>，有以下三种情况：</a:t>
            </a:r>
          </a:p>
          <a:p>
            <a:r>
              <a:rPr lang="zh-CN" altLang="en-US" sz="2800" b="1"/>
              <a:t>       </a:t>
            </a:r>
            <a:r>
              <a:rPr lang="en-US" altLang="zh-CN" sz="2800" b="1"/>
              <a:t>3.1 </a:t>
            </a:r>
            <a:r>
              <a:rPr lang="zh-CN" altLang="en-US" sz="2800" b="1"/>
              <a:t>若</a:t>
            </a:r>
            <a:r>
              <a:rPr lang="en-US" altLang="zh-CN" sz="2800" b="1"/>
              <a:t>k&lt;r[mid]</a:t>
            </a:r>
            <a:r>
              <a:rPr lang="zh-CN" altLang="en-US" sz="2800" b="1"/>
              <a:t>，则</a:t>
            </a:r>
            <a:r>
              <a:rPr lang="en-US" altLang="zh-CN" sz="2800" b="1"/>
              <a:t>high=mid-1</a:t>
            </a:r>
            <a:r>
              <a:rPr lang="zh-CN" altLang="en-US" sz="2800" b="1"/>
              <a:t>；查找在左半区进行，转</a:t>
            </a:r>
            <a:r>
              <a:rPr lang="en-US" altLang="zh-CN" sz="2800" b="1"/>
              <a:t>2</a:t>
            </a:r>
            <a:r>
              <a:rPr lang="zh-CN" altLang="en-US" sz="2800" b="1"/>
              <a:t>；         </a:t>
            </a:r>
          </a:p>
          <a:p>
            <a:r>
              <a:rPr lang="zh-CN" altLang="en-US" sz="2800" b="1"/>
              <a:t>       </a:t>
            </a:r>
            <a:r>
              <a:rPr lang="en-US" altLang="zh-CN" sz="2800" b="1"/>
              <a:t>3.2 </a:t>
            </a:r>
            <a:r>
              <a:rPr lang="zh-CN" altLang="en-US" sz="2800" b="1"/>
              <a:t>若</a:t>
            </a:r>
            <a:r>
              <a:rPr lang="en-US" altLang="zh-CN" sz="2800" b="1"/>
              <a:t>k&gt;r[mid]</a:t>
            </a:r>
            <a:r>
              <a:rPr lang="zh-CN" altLang="en-US" sz="2800" b="1"/>
              <a:t>，则</a:t>
            </a:r>
            <a:r>
              <a:rPr lang="en-US" altLang="zh-CN" sz="2800" b="1"/>
              <a:t>low=mid+1</a:t>
            </a:r>
            <a:r>
              <a:rPr lang="zh-CN" altLang="en-US" sz="2800" b="1"/>
              <a:t>；查找在右半区进行，转</a:t>
            </a:r>
            <a:r>
              <a:rPr lang="en-US" altLang="zh-CN" sz="2800" b="1"/>
              <a:t>2</a:t>
            </a:r>
            <a:r>
              <a:rPr lang="zh-CN" altLang="en-US" sz="2800" b="1"/>
              <a:t>；        </a:t>
            </a:r>
          </a:p>
          <a:p>
            <a:r>
              <a:rPr lang="zh-CN" altLang="en-US" sz="2800" b="1"/>
              <a:t>       </a:t>
            </a:r>
            <a:r>
              <a:rPr lang="en-US" altLang="zh-CN" sz="2800" b="1"/>
              <a:t>3.3 </a:t>
            </a:r>
            <a:r>
              <a:rPr lang="zh-CN" altLang="en-US" sz="2800" b="1"/>
              <a:t>若</a:t>
            </a:r>
            <a:r>
              <a:rPr lang="en-US" altLang="zh-CN" sz="2800" b="1"/>
              <a:t>k=r[mid]</a:t>
            </a:r>
            <a:r>
              <a:rPr lang="zh-CN" altLang="en-US" sz="2800" b="1"/>
              <a:t>，则查找成功，返回记录在表中位置</a:t>
            </a:r>
            <a:r>
              <a:rPr lang="en-US" altLang="zh-CN" sz="2800" b="1"/>
              <a:t>mid</a:t>
            </a:r>
            <a:r>
              <a:rPr lang="zh-CN" altLang="en-US" sz="2800" b="1"/>
              <a:t>；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1403350" y="115888"/>
            <a:ext cx="7488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折半查找</a:t>
            </a:r>
            <a:r>
              <a:rPr lang="en-US" altLang="zh-CN" sz="36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963969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1187450" y="115888"/>
            <a:ext cx="7704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查找问题中的减治法</a:t>
            </a:r>
            <a:r>
              <a:rPr lang="en-US" altLang="zh-CN" sz="36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二叉查找树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971550" y="1341438"/>
            <a:ext cx="7488238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</a:rPr>
              <a:t>在一个无序序列中执行查找操作，可以将无序序列建立一棵二叉查找树，然后在二叉查找树中查找值为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zh-CN" altLang="en-US" sz="3200" b="1">
                <a:latin typeface="Times New Roman" pitchFamily="18" charset="0"/>
              </a:rPr>
              <a:t>的记录，若查找成功，返回记录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zh-CN" altLang="en-US" sz="3200" b="1">
                <a:latin typeface="Times New Roman" pitchFamily="18" charset="0"/>
              </a:rPr>
              <a:t>的存储地址，若查找失败，返回空指针。</a:t>
            </a:r>
          </a:p>
        </p:txBody>
      </p:sp>
      <p:grpSp>
        <p:nvGrpSpPr>
          <p:cNvPr id="274438" name="Group 6"/>
          <p:cNvGrpSpPr>
            <a:grpSpLocks/>
          </p:cNvGrpSpPr>
          <p:nvPr/>
        </p:nvGrpSpPr>
        <p:grpSpPr bwMode="auto">
          <a:xfrm>
            <a:off x="1042988" y="4652963"/>
            <a:ext cx="6265862" cy="1104900"/>
            <a:chOff x="657" y="2931"/>
            <a:chExt cx="3947" cy="696"/>
          </a:xfrm>
        </p:grpSpPr>
        <p:pic>
          <p:nvPicPr>
            <p:cNvPr id="27443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2931"/>
              <a:ext cx="846" cy="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4440" name="Text Box 8"/>
            <p:cNvSpPr txBox="1">
              <a:spLocks noChangeArrowheads="1"/>
            </p:cNvSpPr>
            <p:nvPr/>
          </p:nvSpPr>
          <p:spPr bwMode="auto">
            <a:xfrm>
              <a:off x="1565" y="3113"/>
              <a:ext cx="303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000" b="1" i="1">
                  <a:solidFill>
                    <a:srgbClr val="000099"/>
                  </a:solidFill>
                  <a:ea typeface="隶书" pitchFamily="49" charset="-122"/>
                </a:rPr>
                <a:t>二叉查找树定义？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025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187450" y="115888"/>
            <a:ext cx="7704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二叉查找树查找</a:t>
            </a:r>
            <a:r>
              <a:rPr lang="en-US" altLang="zh-CN" sz="36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想法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1042988" y="1196975"/>
            <a:ext cx="770572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由二叉查找树的定义，在二叉查找树</a:t>
            </a:r>
            <a:r>
              <a:rPr lang="en-US" altLang="zh-CN" sz="2800" b="1">
                <a:latin typeface="Times New Roman" pitchFamily="18" charset="0"/>
              </a:rPr>
              <a:t>root</a:t>
            </a:r>
            <a:r>
              <a:rPr lang="zh-CN" altLang="en-US" sz="2800" b="1">
                <a:latin typeface="Times New Roman" pitchFamily="18" charset="0"/>
              </a:rPr>
              <a:t>中查找给定值</a:t>
            </a:r>
            <a:r>
              <a:rPr lang="en-US" altLang="zh-CN" sz="2800" b="1" i="1">
                <a:latin typeface="Times New Roman" pitchFamily="18" charset="0"/>
              </a:rPr>
              <a:t>k</a:t>
            </a:r>
            <a:r>
              <a:rPr lang="zh-CN" altLang="en-US" sz="2800" b="1">
                <a:latin typeface="Times New Roman" pitchFamily="18" charset="0"/>
              </a:rPr>
              <a:t>的过程是：</a:t>
            </a:r>
          </a:p>
          <a:p>
            <a:r>
              <a:rPr lang="zh-CN" altLang="en-US" sz="2800" b="1">
                <a:latin typeface="Times New Roman" pitchFamily="18" charset="0"/>
              </a:rPr>
              <a:t>⑴若</a:t>
            </a:r>
            <a:r>
              <a:rPr lang="en-US" altLang="zh-CN" sz="2800" b="1">
                <a:latin typeface="Times New Roman" pitchFamily="18" charset="0"/>
              </a:rPr>
              <a:t>root</a:t>
            </a:r>
            <a:r>
              <a:rPr lang="zh-CN" altLang="en-US" sz="2800" b="1">
                <a:latin typeface="Times New Roman" pitchFamily="18" charset="0"/>
              </a:rPr>
              <a:t>是空树，则查找失败；</a:t>
            </a:r>
          </a:p>
          <a:p>
            <a:r>
              <a:rPr lang="zh-CN" altLang="en-US" sz="2800" b="1">
                <a:latin typeface="Times New Roman" pitchFamily="18" charset="0"/>
              </a:rPr>
              <a:t>⑵若</a:t>
            </a:r>
            <a:r>
              <a:rPr lang="en-US" altLang="zh-CN" sz="2800" b="1" i="1">
                <a:latin typeface="Times New Roman" pitchFamily="18" charset="0"/>
              </a:rPr>
              <a:t>k</a:t>
            </a:r>
            <a:r>
              <a:rPr lang="zh-CN" altLang="en-US" sz="2800" b="1">
                <a:latin typeface="Times New Roman" pitchFamily="18" charset="0"/>
              </a:rPr>
              <a:t>＝根结点的值，则查找成功；</a:t>
            </a:r>
          </a:p>
          <a:p>
            <a:r>
              <a:rPr lang="zh-CN" altLang="en-US" sz="2800" b="1">
                <a:latin typeface="Times New Roman" pitchFamily="18" charset="0"/>
              </a:rPr>
              <a:t>⑶若</a:t>
            </a:r>
            <a:r>
              <a:rPr lang="en-US" altLang="zh-CN" sz="2800" b="1" i="1">
                <a:latin typeface="Times New Roman" pitchFamily="18" charset="0"/>
              </a:rPr>
              <a:t>k</a:t>
            </a:r>
            <a:r>
              <a:rPr lang="en-US" altLang="zh-CN" sz="2800" b="1">
                <a:latin typeface="Times New Roman" pitchFamily="18" charset="0"/>
              </a:rPr>
              <a:t>&lt;</a:t>
            </a:r>
            <a:r>
              <a:rPr lang="zh-CN" altLang="en-US" sz="2800" b="1">
                <a:latin typeface="Times New Roman" pitchFamily="18" charset="0"/>
              </a:rPr>
              <a:t>根结点的值，则在</a:t>
            </a:r>
            <a:r>
              <a:rPr lang="en-US" altLang="zh-CN" sz="2800" b="1">
                <a:latin typeface="Times New Roman" pitchFamily="18" charset="0"/>
              </a:rPr>
              <a:t>root</a:t>
            </a:r>
            <a:r>
              <a:rPr lang="zh-CN" altLang="en-US" sz="2800" b="1">
                <a:latin typeface="Times New Roman" pitchFamily="18" charset="0"/>
              </a:rPr>
              <a:t>的左子树上查找；</a:t>
            </a:r>
          </a:p>
          <a:p>
            <a:r>
              <a:rPr lang="zh-CN" altLang="en-US" sz="2800" b="1">
                <a:latin typeface="Times New Roman" pitchFamily="18" charset="0"/>
              </a:rPr>
              <a:t>⑷若</a:t>
            </a:r>
            <a:r>
              <a:rPr lang="en-US" altLang="zh-CN" sz="2800" b="1" i="1">
                <a:latin typeface="Times New Roman" pitchFamily="18" charset="0"/>
              </a:rPr>
              <a:t>k</a:t>
            </a:r>
            <a:r>
              <a:rPr lang="en-US" altLang="zh-CN" sz="2800" b="1">
                <a:latin typeface="Times New Roman" pitchFamily="18" charset="0"/>
              </a:rPr>
              <a:t>&gt;</a:t>
            </a:r>
            <a:r>
              <a:rPr lang="zh-CN" altLang="en-US" sz="2800" b="1">
                <a:latin typeface="Times New Roman" pitchFamily="18" charset="0"/>
              </a:rPr>
              <a:t>根结点的值，则在</a:t>
            </a:r>
            <a:r>
              <a:rPr lang="en-US" altLang="zh-CN" sz="2800" b="1">
                <a:latin typeface="Times New Roman" pitchFamily="18" charset="0"/>
              </a:rPr>
              <a:t>root</a:t>
            </a:r>
            <a:r>
              <a:rPr lang="zh-CN" altLang="en-US" sz="2800" b="1">
                <a:latin typeface="Times New Roman" pitchFamily="18" charset="0"/>
              </a:rPr>
              <a:t>的右子树上查找；</a:t>
            </a:r>
          </a:p>
          <a:p>
            <a:r>
              <a:rPr lang="zh-CN" altLang="en-US" sz="2800" b="1">
                <a:latin typeface="Times New Roman" pitchFamily="18" charset="0"/>
              </a:rPr>
              <a:t>上述过程一直持续到查找成功或者待查找的子树为空，如果待查找的子树为空，则查找失败。 </a:t>
            </a:r>
          </a:p>
        </p:txBody>
      </p:sp>
      <p:grpSp>
        <p:nvGrpSpPr>
          <p:cNvPr id="275465" name="Group 9"/>
          <p:cNvGrpSpPr>
            <a:grpSpLocks/>
          </p:cNvGrpSpPr>
          <p:nvPr/>
        </p:nvGrpSpPr>
        <p:grpSpPr bwMode="auto">
          <a:xfrm>
            <a:off x="1042988" y="4941888"/>
            <a:ext cx="7416800" cy="1104900"/>
            <a:chOff x="657" y="3113"/>
            <a:chExt cx="4672" cy="696"/>
          </a:xfrm>
        </p:grpSpPr>
        <p:pic>
          <p:nvPicPr>
            <p:cNvPr id="27546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3113"/>
              <a:ext cx="846" cy="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5463" name="Text Box 7"/>
            <p:cNvSpPr txBox="1">
              <a:spLocks noChangeArrowheads="1"/>
            </p:cNvSpPr>
            <p:nvPr/>
          </p:nvSpPr>
          <p:spPr bwMode="auto">
            <a:xfrm>
              <a:off x="1610" y="3276"/>
              <a:ext cx="3719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000" b="1" i="1">
                  <a:solidFill>
                    <a:srgbClr val="000099"/>
                  </a:solidFill>
                  <a:ea typeface="隶书" pitchFamily="49" charset="-122"/>
                </a:rPr>
                <a:t>二叉查找树</a:t>
              </a:r>
              <a:r>
                <a:rPr lang="en-US" altLang="zh-CN" sz="4000" b="1" i="1">
                  <a:solidFill>
                    <a:srgbClr val="000099"/>
                  </a:solidFill>
                  <a:ea typeface="隶书" pitchFamily="49" charset="-122"/>
                </a:rPr>
                <a:t>=</a:t>
              </a:r>
              <a:r>
                <a:rPr lang="zh-CN" altLang="en-US" sz="4000" b="1" i="1">
                  <a:solidFill>
                    <a:srgbClr val="000099"/>
                  </a:solidFill>
                  <a:ea typeface="隶书" pitchFamily="49" charset="-122"/>
                </a:rPr>
                <a:t>平衡二叉树？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296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900113" y="1052513"/>
            <a:ext cx="7920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在二叉查找树中查找关键字值为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35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95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的过程：</a:t>
            </a:r>
          </a:p>
        </p:txBody>
      </p:sp>
      <p:sp>
        <p:nvSpPr>
          <p:cNvPr id="251908" name="Oval 4"/>
          <p:cNvSpPr>
            <a:spLocks noChangeArrowheads="1"/>
          </p:cNvSpPr>
          <p:nvPr/>
        </p:nvSpPr>
        <p:spPr bwMode="auto">
          <a:xfrm>
            <a:off x="2413000" y="1897063"/>
            <a:ext cx="468313" cy="468312"/>
          </a:xfrm>
          <a:prstGeom prst="ellipse">
            <a:avLst/>
          </a:prstGeom>
          <a:gradFill rotWithShape="1">
            <a:gsLst>
              <a:gs pos="0">
                <a:srgbClr val="66FFFF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2457450" y="194151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251910" name="Oval 6"/>
          <p:cNvSpPr>
            <a:spLocks noChangeArrowheads="1"/>
          </p:cNvSpPr>
          <p:nvPr/>
        </p:nvSpPr>
        <p:spPr bwMode="auto">
          <a:xfrm>
            <a:off x="1497013" y="2509838"/>
            <a:ext cx="468312" cy="468312"/>
          </a:xfrm>
          <a:prstGeom prst="ellipse">
            <a:avLst/>
          </a:prstGeom>
          <a:gradFill rotWithShape="1">
            <a:gsLst>
              <a:gs pos="0">
                <a:srgbClr val="00FFFF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1541463" y="255428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251912" name="Oval 8"/>
          <p:cNvSpPr>
            <a:spLocks noChangeArrowheads="1"/>
          </p:cNvSpPr>
          <p:nvPr/>
        </p:nvSpPr>
        <p:spPr bwMode="auto">
          <a:xfrm>
            <a:off x="854075" y="3368675"/>
            <a:ext cx="468313" cy="468313"/>
          </a:xfrm>
          <a:prstGeom prst="ellipse">
            <a:avLst/>
          </a:prstGeom>
          <a:gradFill rotWithShape="1">
            <a:gsLst>
              <a:gs pos="0">
                <a:srgbClr val="66FFFF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898525" y="3413125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51914" name="Oval 10"/>
          <p:cNvSpPr>
            <a:spLocks noChangeArrowheads="1"/>
          </p:cNvSpPr>
          <p:nvPr/>
        </p:nvSpPr>
        <p:spPr bwMode="auto">
          <a:xfrm>
            <a:off x="3302000" y="2493963"/>
            <a:ext cx="468313" cy="468312"/>
          </a:xfrm>
          <a:prstGeom prst="ellipse">
            <a:avLst/>
          </a:prstGeom>
          <a:gradFill rotWithShape="1">
            <a:gsLst>
              <a:gs pos="0">
                <a:srgbClr val="66FFFF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3352800" y="252571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</a:rPr>
              <a:t>80</a:t>
            </a:r>
          </a:p>
        </p:txBody>
      </p:sp>
      <p:sp>
        <p:nvSpPr>
          <p:cNvPr id="251916" name="Oval 12"/>
          <p:cNvSpPr>
            <a:spLocks noChangeArrowheads="1"/>
          </p:cNvSpPr>
          <p:nvPr/>
        </p:nvSpPr>
        <p:spPr bwMode="auto">
          <a:xfrm>
            <a:off x="3963988" y="3378200"/>
            <a:ext cx="468312" cy="468313"/>
          </a:xfrm>
          <a:prstGeom prst="ellipse">
            <a:avLst/>
          </a:prstGeom>
          <a:gradFill rotWithShape="1">
            <a:gsLst>
              <a:gs pos="0">
                <a:srgbClr val="66FFFF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4008438" y="3422650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</a:rPr>
              <a:t>90</a:t>
            </a:r>
          </a:p>
        </p:txBody>
      </p:sp>
      <p:sp>
        <p:nvSpPr>
          <p:cNvPr id="251918" name="Oval 14"/>
          <p:cNvSpPr>
            <a:spLocks noChangeArrowheads="1"/>
          </p:cNvSpPr>
          <p:nvPr/>
        </p:nvSpPr>
        <p:spPr bwMode="auto">
          <a:xfrm>
            <a:off x="3535363" y="4191000"/>
            <a:ext cx="468312" cy="468313"/>
          </a:xfrm>
          <a:prstGeom prst="ellipse">
            <a:avLst/>
          </a:prstGeom>
          <a:gradFill rotWithShape="1">
            <a:gsLst>
              <a:gs pos="0">
                <a:srgbClr val="66FFFF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19" name="Text Box 15"/>
          <p:cNvSpPr txBox="1">
            <a:spLocks noChangeArrowheads="1"/>
          </p:cNvSpPr>
          <p:nvPr/>
        </p:nvSpPr>
        <p:spPr bwMode="auto">
          <a:xfrm>
            <a:off x="3579813" y="4235450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</a:rPr>
              <a:t>85</a:t>
            </a:r>
          </a:p>
        </p:txBody>
      </p:sp>
      <p:sp>
        <p:nvSpPr>
          <p:cNvPr id="251920" name="Oval 16"/>
          <p:cNvSpPr>
            <a:spLocks noChangeArrowheads="1"/>
          </p:cNvSpPr>
          <p:nvPr/>
        </p:nvSpPr>
        <p:spPr bwMode="auto">
          <a:xfrm>
            <a:off x="4133850" y="5105400"/>
            <a:ext cx="468313" cy="468313"/>
          </a:xfrm>
          <a:prstGeom prst="ellipse">
            <a:avLst/>
          </a:prstGeom>
          <a:gradFill rotWithShape="1">
            <a:gsLst>
              <a:gs pos="0">
                <a:srgbClr val="66FFFF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21" name="Text Box 17"/>
          <p:cNvSpPr txBox="1">
            <a:spLocks noChangeArrowheads="1"/>
          </p:cNvSpPr>
          <p:nvPr/>
        </p:nvSpPr>
        <p:spPr bwMode="auto">
          <a:xfrm>
            <a:off x="4178300" y="514985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251922" name="Oval 18"/>
          <p:cNvSpPr>
            <a:spLocks noChangeArrowheads="1"/>
          </p:cNvSpPr>
          <p:nvPr/>
        </p:nvSpPr>
        <p:spPr bwMode="auto">
          <a:xfrm>
            <a:off x="2095500" y="3394075"/>
            <a:ext cx="468313" cy="468313"/>
          </a:xfrm>
          <a:prstGeom prst="ellipse">
            <a:avLst/>
          </a:prstGeom>
          <a:gradFill rotWithShape="1">
            <a:gsLst>
              <a:gs pos="0">
                <a:srgbClr val="66FFFF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23" name="Text Box 19"/>
          <p:cNvSpPr txBox="1">
            <a:spLocks noChangeArrowheads="1"/>
          </p:cNvSpPr>
          <p:nvPr/>
        </p:nvSpPr>
        <p:spPr bwMode="auto">
          <a:xfrm>
            <a:off x="2139950" y="3438525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251924" name="Oval 20"/>
          <p:cNvSpPr>
            <a:spLocks noChangeArrowheads="1"/>
          </p:cNvSpPr>
          <p:nvPr/>
        </p:nvSpPr>
        <p:spPr bwMode="auto">
          <a:xfrm>
            <a:off x="1497013" y="4210050"/>
            <a:ext cx="468312" cy="468313"/>
          </a:xfrm>
          <a:prstGeom prst="ellipse">
            <a:avLst/>
          </a:prstGeom>
          <a:gradFill rotWithShape="1">
            <a:gsLst>
              <a:gs pos="0">
                <a:srgbClr val="66FFFF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25" name="Text Box 21"/>
          <p:cNvSpPr txBox="1">
            <a:spLocks noChangeArrowheads="1"/>
          </p:cNvSpPr>
          <p:nvPr/>
        </p:nvSpPr>
        <p:spPr bwMode="auto">
          <a:xfrm>
            <a:off x="1541463" y="4254500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</a:rPr>
              <a:t>35</a:t>
            </a:r>
          </a:p>
        </p:txBody>
      </p:sp>
      <p:sp>
        <p:nvSpPr>
          <p:cNvPr id="251926" name="Oval 22"/>
          <p:cNvSpPr>
            <a:spLocks noChangeArrowheads="1"/>
          </p:cNvSpPr>
          <p:nvPr/>
        </p:nvSpPr>
        <p:spPr bwMode="auto">
          <a:xfrm>
            <a:off x="1054100" y="5130800"/>
            <a:ext cx="468313" cy="468313"/>
          </a:xfrm>
          <a:prstGeom prst="ellipse">
            <a:avLst/>
          </a:prstGeom>
          <a:gradFill rotWithShape="1">
            <a:gsLst>
              <a:gs pos="0">
                <a:srgbClr val="66FFFF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27" name="Text Box 23"/>
          <p:cNvSpPr txBox="1">
            <a:spLocks noChangeArrowheads="1"/>
          </p:cNvSpPr>
          <p:nvPr/>
        </p:nvSpPr>
        <p:spPr bwMode="auto">
          <a:xfrm>
            <a:off x="1098550" y="517525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Times New Roman" pitchFamily="18" charset="0"/>
              </a:rPr>
              <a:t>32</a:t>
            </a:r>
          </a:p>
        </p:txBody>
      </p:sp>
      <p:sp>
        <p:nvSpPr>
          <p:cNvPr id="251928" name="Line 24"/>
          <p:cNvSpPr>
            <a:spLocks noChangeShapeType="1"/>
          </p:cNvSpPr>
          <p:nvPr/>
        </p:nvSpPr>
        <p:spPr bwMode="auto">
          <a:xfrm flipH="1">
            <a:off x="1914525" y="2211388"/>
            <a:ext cx="522288" cy="3937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 flipH="1">
            <a:off x="1149350" y="2886075"/>
            <a:ext cx="404813" cy="4953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0" name="Line 26"/>
          <p:cNvSpPr>
            <a:spLocks noChangeShapeType="1"/>
          </p:cNvSpPr>
          <p:nvPr/>
        </p:nvSpPr>
        <p:spPr bwMode="auto">
          <a:xfrm>
            <a:off x="2860675" y="2211388"/>
            <a:ext cx="504825" cy="3556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1870075" y="2930525"/>
            <a:ext cx="360363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2" name="Line 28"/>
          <p:cNvSpPr>
            <a:spLocks noChangeShapeType="1"/>
          </p:cNvSpPr>
          <p:nvPr/>
        </p:nvSpPr>
        <p:spPr bwMode="auto">
          <a:xfrm flipH="1">
            <a:off x="1824038" y="3786188"/>
            <a:ext cx="360362" cy="44926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3" name="Line 29"/>
          <p:cNvSpPr>
            <a:spLocks noChangeShapeType="1"/>
          </p:cNvSpPr>
          <p:nvPr/>
        </p:nvSpPr>
        <p:spPr bwMode="auto">
          <a:xfrm>
            <a:off x="3714750" y="2886075"/>
            <a:ext cx="404813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4" name="Line 30"/>
          <p:cNvSpPr>
            <a:spLocks noChangeShapeType="1"/>
          </p:cNvSpPr>
          <p:nvPr/>
        </p:nvSpPr>
        <p:spPr bwMode="auto">
          <a:xfrm flipH="1">
            <a:off x="3849688" y="3786188"/>
            <a:ext cx="220662" cy="404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5" name="Line 31"/>
          <p:cNvSpPr>
            <a:spLocks noChangeShapeType="1"/>
          </p:cNvSpPr>
          <p:nvPr/>
        </p:nvSpPr>
        <p:spPr bwMode="auto">
          <a:xfrm>
            <a:off x="3879850" y="4625975"/>
            <a:ext cx="374650" cy="50958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6" name="Line 32"/>
          <p:cNvSpPr>
            <a:spLocks noChangeShapeType="1"/>
          </p:cNvSpPr>
          <p:nvPr/>
        </p:nvSpPr>
        <p:spPr bwMode="auto">
          <a:xfrm flipH="1">
            <a:off x="1330325" y="4625975"/>
            <a:ext cx="269875" cy="50958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37" name="Line 33"/>
          <p:cNvSpPr>
            <a:spLocks noChangeShapeType="1"/>
          </p:cNvSpPr>
          <p:nvPr/>
        </p:nvSpPr>
        <p:spPr bwMode="auto">
          <a:xfrm>
            <a:off x="2311400" y="1593850"/>
            <a:ext cx="179388" cy="3143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1938" name="Line 34"/>
          <p:cNvSpPr>
            <a:spLocks noChangeShapeType="1"/>
          </p:cNvSpPr>
          <p:nvPr/>
        </p:nvSpPr>
        <p:spPr bwMode="auto">
          <a:xfrm>
            <a:off x="1411288" y="2224088"/>
            <a:ext cx="179387" cy="3143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1939" name="Line 35"/>
          <p:cNvSpPr>
            <a:spLocks noChangeShapeType="1"/>
          </p:cNvSpPr>
          <p:nvPr/>
        </p:nvSpPr>
        <p:spPr bwMode="auto">
          <a:xfrm flipH="1">
            <a:off x="2355850" y="2989263"/>
            <a:ext cx="46038" cy="404812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1940" name="Line 36"/>
          <p:cNvSpPr>
            <a:spLocks noChangeShapeType="1"/>
          </p:cNvSpPr>
          <p:nvPr/>
        </p:nvSpPr>
        <p:spPr bwMode="auto">
          <a:xfrm>
            <a:off x="1590675" y="3798888"/>
            <a:ext cx="90488" cy="404812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1941" name="Oval 37"/>
          <p:cNvSpPr>
            <a:spLocks noChangeArrowheads="1"/>
          </p:cNvSpPr>
          <p:nvPr/>
        </p:nvSpPr>
        <p:spPr bwMode="auto">
          <a:xfrm>
            <a:off x="6678613" y="1863725"/>
            <a:ext cx="468312" cy="46831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66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42" name="Text Box 38"/>
          <p:cNvSpPr txBox="1">
            <a:spLocks noChangeArrowheads="1"/>
          </p:cNvSpPr>
          <p:nvPr/>
        </p:nvSpPr>
        <p:spPr bwMode="auto">
          <a:xfrm>
            <a:off x="6723063" y="1908175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251943" name="Oval 39"/>
          <p:cNvSpPr>
            <a:spLocks noChangeArrowheads="1"/>
          </p:cNvSpPr>
          <p:nvPr/>
        </p:nvSpPr>
        <p:spPr bwMode="auto">
          <a:xfrm>
            <a:off x="5762625" y="2476500"/>
            <a:ext cx="468313" cy="46831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66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44" name="Text Box 40"/>
          <p:cNvSpPr txBox="1">
            <a:spLocks noChangeArrowheads="1"/>
          </p:cNvSpPr>
          <p:nvPr/>
        </p:nvSpPr>
        <p:spPr bwMode="auto">
          <a:xfrm>
            <a:off x="5807075" y="252095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251945" name="Oval 41"/>
          <p:cNvSpPr>
            <a:spLocks noChangeArrowheads="1"/>
          </p:cNvSpPr>
          <p:nvPr/>
        </p:nvSpPr>
        <p:spPr bwMode="auto">
          <a:xfrm>
            <a:off x="5119688" y="3335338"/>
            <a:ext cx="468312" cy="468312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66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46" name="Text Box 42"/>
          <p:cNvSpPr txBox="1">
            <a:spLocks noChangeArrowheads="1"/>
          </p:cNvSpPr>
          <p:nvPr/>
        </p:nvSpPr>
        <p:spPr bwMode="auto">
          <a:xfrm>
            <a:off x="5164138" y="337978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51947" name="Oval 43"/>
          <p:cNvSpPr>
            <a:spLocks noChangeArrowheads="1"/>
          </p:cNvSpPr>
          <p:nvPr/>
        </p:nvSpPr>
        <p:spPr bwMode="auto">
          <a:xfrm>
            <a:off x="7567613" y="2460625"/>
            <a:ext cx="468312" cy="46831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00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48" name="Text Box 44"/>
          <p:cNvSpPr txBox="1">
            <a:spLocks noChangeArrowheads="1"/>
          </p:cNvSpPr>
          <p:nvPr/>
        </p:nvSpPr>
        <p:spPr bwMode="auto">
          <a:xfrm>
            <a:off x="7618413" y="2492375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80</a:t>
            </a:r>
          </a:p>
        </p:txBody>
      </p:sp>
      <p:sp>
        <p:nvSpPr>
          <p:cNvPr id="251949" name="Oval 45"/>
          <p:cNvSpPr>
            <a:spLocks noChangeArrowheads="1"/>
          </p:cNvSpPr>
          <p:nvPr/>
        </p:nvSpPr>
        <p:spPr bwMode="auto">
          <a:xfrm>
            <a:off x="8229600" y="3344863"/>
            <a:ext cx="468313" cy="468312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00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50" name="Text Box 46"/>
          <p:cNvSpPr txBox="1">
            <a:spLocks noChangeArrowheads="1"/>
          </p:cNvSpPr>
          <p:nvPr/>
        </p:nvSpPr>
        <p:spPr bwMode="auto">
          <a:xfrm>
            <a:off x="8274050" y="338931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90</a:t>
            </a:r>
          </a:p>
        </p:txBody>
      </p:sp>
      <p:sp>
        <p:nvSpPr>
          <p:cNvPr id="251951" name="Oval 47"/>
          <p:cNvSpPr>
            <a:spLocks noChangeArrowheads="1"/>
          </p:cNvSpPr>
          <p:nvPr/>
        </p:nvSpPr>
        <p:spPr bwMode="auto">
          <a:xfrm>
            <a:off x="7800975" y="4157663"/>
            <a:ext cx="468313" cy="468312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00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52" name="Text Box 48"/>
          <p:cNvSpPr txBox="1">
            <a:spLocks noChangeArrowheads="1"/>
          </p:cNvSpPr>
          <p:nvPr/>
        </p:nvSpPr>
        <p:spPr bwMode="auto">
          <a:xfrm>
            <a:off x="7845425" y="420211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85</a:t>
            </a:r>
          </a:p>
        </p:txBody>
      </p:sp>
      <p:sp>
        <p:nvSpPr>
          <p:cNvPr id="251953" name="Oval 49"/>
          <p:cNvSpPr>
            <a:spLocks noChangeArrowheads="1"/>
          </p:cNvSpPr>
          <p:nvPr/>
        </p:nvSpPr>
        <p:spPr bwMode="auto">
          <a:xfrm>
            <a:off x="8399463" y="5072063"/>
            <a:ext cx="468312" cy="468312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00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54" name="Text Box 50"/>
          <p:cNvSpPr txBox="1">
            <a:spLocks noChangeArrowheads="1"/>
          </p:cNvSpPr>
          <p:nvPr/>
        </p:nvSpPr>
        <p:spPr bwMode="auto">
          <a:xfrm>
            <a:off x="8443913" y="511651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251955" name="Oval 51"/>
          <p:cNvSpPr>
            <a:spLocks noChangeArrowheads="1"/>
          </p:cNvSpPr>
          <p:nvPr/>
        </p:nvSpPr>
        <p:spPr bwMode="auto">
          <a:xfrm>
            <a:off x="6361113" y="3360738"/>
            <a:ext cx="468312" cy="468312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66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56" name="Text Box 52"/>
          <p:cNvSpPr txBox="1">
            <a:spLocks noChangeArrowheads="1"/>
          </p:cNvSpPr>
          <p:nvPr/>
        </p:nvSpPr>
        <p:spPr bwMode="auto">
          <a:xfrm>
            <a:off x="6405563" y="340518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251957" name="Oval 53"/>
          <p:cNvSpPr>
            <a:spLocks noChangeArrowheads="1"/>
          </p:cNvSpPr>
          <p:nvPr/>
        </p:nvSpPr>
        <p:spPr bwMode="auto">
          <a:xfrm>
            <a:off x="5762625" y="4176713"/>
            <a:ext cx="468313" cy="468312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00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58" name="Text Box 54"/>
          <p:cNvSpPr txBox="1">
            <a:spLocks noChangeArrowheads="1"/>
          </p:cNvSpPr>
          <p:nvPr/>
        </p:nvSpPr>
        <p:spPr bwMode="auto">
          <a:xfrm>
            <a:off x="5807075" y="422116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35</a:t>
            </a:r>
          </a:p>
        </p:txBody>
      </p:sp>
      <p:sp>
        <p:nvSpPr>
          <p:cNvPr id="251959" name="Oval 55"/>
          <p:cNvSpPr>
            <a:spLocks noChangeArrowheads="1"/>
          </p:cNvSpPr>
          <p:nvPr/>
        </p:nvSpPr>
        <p:spPr bwMode="auto">
          <a:xfrm>
            <a:off x="5319713" y="5097463"/>
            <a:ext cx="468312" cy="468312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00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60" name="Text Box 56"/>
          <p:cNvSpPr txBox="1">
            <a:spLocks noChangeArrowheads="1"/>
          </p:cNvSpPr>
          <p:nvPr/>
        </p:nvSpPr>
        <p:spPr bwMode="auto">
          <a:xfrm>
            <a:off x="5364163" y="514191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32</a:t>
            </a:r>
          </a:p>
        </p:txBody>
      </p:sp>
      <p:sp>
        <p:nvSpPr>
          <p:cNvPr id="251961" name="Line 57"/>
          <p:cNvSpPr>
            <a:spLocks noChangeShapeType="1"/>
          </p:cNvSpPr>
          <p:nvPr/>
        </p:nvSpPr>
        <p:spPr bwMode="auto">
          <a:xfrm flipH="1">
            <a:off x="6180138" y="2178050"/>
            <a:ext cx="522287" cy="3937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62" name="Line 58"/>
          <p:cNvSpPr>
            <a:spLocks noChangeShapeType="1"/>
          </p:cNvSpPr>
          <p:nvPr/>
        </p:nvSpPr>
        <p:spPr bwMode="auto">
          <a:xfrm flipH="1">
            <a:off x="5414963" y="2852738"/>
            <a:ext cx="404812" cy="4953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63" name="Line 59"/>
          <p:cNvSpPr>
            <a:spLocks noChangeShapeType="1"/>
          </p:cNvSpPr>
          <p:nvPr/>
        </p:nvSpPr>
        <p:spPr bwMode="auto">
          <a:xfrm>
            <a:off x="7126288" y="2178050"/>
            <a:ext cx="504825" cy="3556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64" name="Line 60"/>
          <p:cNvSpPr>
            <a:spLocks noChangeShapeType="1"/>
          </p:cNvSpPr>
          <p:nvPr/>
        </p:nvSpPr>
        <p:spPr bwMode="auto">
          <a:xfrm>
            <a:off x="6135688" y="2897188"/>
            <a:ext cx="360362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65" name="Line 61"/>
          <p:cNvSpPr>
            <a:spLocks noChangeShapeType="1"/>
          </p:cNvSpPr>
          <p:nvPr/>
        </p:nvSpPr>
        <p:spPr bwMode="auto">
          <a:xfrm flipH="1">
            <a:off x="6089650" y="3752850"/>
            <a:ext cx="360363" cy="44926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66" name="Line 62"/>
          <p:cNvSpPr>
            <a:spLocks noChangeShapeType="1"/>
          </p:cNvSpPr>
          <p:nvPr/>
        </p:nvSpPr>
        <p:spPr bwMode="auto">
          <a:xfrm>
            <a:off x="7980363" y="2852738"/>
            <a:ext cx="404812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67" name="Line 63"/>
          <p:cNvSpPr>
            <a:spLocks noChangeShapeType="1"/>
          </p:cNvSpPr>
          <p:nvPr/>
        </p:nvSpPr>
        <p:spPr bwMode="auto">
          <a:xfrm flipH="1">
            <a:off x="8115300" y="3752850"/>
            <a:ext cx="220663" cy="4048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68" name="Line 64"/>
          <p:cNvSpPr>
            <a:spLocks noChangeShapeType="1"/>
          </p:cNvSpPr>
          <p:nvPr/>
        </p:nvSpPr>
        <p:spPr bwMode="auto">
          <a:xfrm>
            <a:off x="8145463" y="4592638"/>
            <a:ext cx="374650" cy="50958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69" name="Line 65"/>
          <p:cNvSpPr>
            <a:spLocks noChangeShapeType="1"/>
          </p:cNvSpPr>
          <p:nvPr/>
        </p:nvSpPr>
        <p:spPr bwMode="auto">
          <a:xfrm flipH="1">
            <a:off x="5595938" y="4592638"/>
            <a:ext cx="269875" cy="50958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70" name="Line 66"/>
          <p:cNvSpPr>
            <a:spLocks noChangeShapeType="1"/>
          </p:cNvSpPr>
          <p:nvPr/>
        </p:nvSpPr>
        <p:spPr bwMode="auto">
          <a:xfrm>
            <a:off x="6577013" y="1560513"/>
            <a:ext cx="179387" cy="3143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1971" name="Line 67"/>
          <p:cNvSpPr>
            <a:spLocks noChangeShapeType="1"/>
          </p:cNvSpPr>
          <p:nvPr/>
        </p:nvSpPr>
        <p:spPr bwMode="auto">
          <a:xfrm>
            <a:off x="7758113" y="2043113"/>
            <a:ext cx="0" cy="40640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1972" name="Line 68"/>
          <p:cNvSpPr>
            <a:spLocks noChangeShapeType="1"/>
          </p:cNvSpPr>
          <p:nvPr/>
        </p:nvSpPr>
        <p:spPr bwMode="auto">
          <a:xfrm flipH="1">
            <a:off x="8569325" y="2989263"/>
            <a:ext cx="46038" cy="404812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1973" name="Line 69"/>
          <p:cNvSpPr>
            <a:spLocks noChangeShapeType="1"/>
          </p:cNvSpPr>
          <p:nvPr/>
        </p:nvSpPr>
        <p:spPr bwMode="auto">
          <a:xfrm flipH="1">
            <a:off x="8820150" y="3789363"/>
            <a:ext cx="88900" cy="404812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1974" name="Rectangle 70"/>
          <p:cNvSpPr>
            <a:spLocks noChangeArrowheads="1"/>
          </p:cNvSpPr>
          <p:nvPr/>
        </p:nvSpPr>
        <p:spPr bwMode="auto">
          <a:xfrm>
            <a:off x="4787900" y="1773238"/>
            <a:ext cx="90488" cy="3914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75" name="Text Box 71"/>
          <p:cNvSpPr txBox="1">
            <a:spLocks noChangeArrowheads="1"/>
          </p:cNvSpPr>
          <p:nvPr/>
        </p:nvSpPr>
        <p:spPr bwMode="auto">
          <a:xfrm>
            <a:off x="1187450" y="115888"/>
            <a:ext cx="7704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二叉查找树查找</a:t>
            </a:r>
            <a:r>
              <a:rPr lang="en-US" altLang="zh-CN" sz="36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实例</a:t>
            </a:r>
          </a:p>
        </p:txBody>
      </p:sp>
      <p:grpSp>
        <p:nvGrpSpPr>
          <p:cNvPr id="251978" name="Group 74"/>
          <p:cNvGrpSpPr>
            <a:grpSpLocks/>
          </p:cNvGrpSpPr>
          <p:nvPr/>
        </p:nvGrpSpPr>
        <p:grpSpPr bwMode="auto">
          <a:xfrm>
            <a:off x="900113" y="5661025"/>
            <a:ext cx="5400675" cy="1041400"/>
            <a:chOff x="567" y="3566"/>
            <a:chExt cx="3402" cy="656"/>
          </a:xfrm>
        </p:grpSpPr>
        <p:pic>
          <p:nvPicPr>
            <p:cNvPr id="251976" name="Picture 7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3566"/>
              <a:ext cx="726" cy="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1977" name="Text Box 73"/>
            <p:cNvSpPr txBox="1">
              <a:spLocks noChangeArrowheads="1"/>
            </p:cNvSpPr>
            <p:nvPr/>
          </p:nvSpPr>
          <p:spPr bwMode="auto">
            <a:xfrm>
              <a:off x="1338" y="3748"/>
              <a:ext cx="26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i="1"/>
                <a:t>简述查找过程？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91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37" grpId="0" animBg="1"/>
      <p:bldP spid="251938" grpId="0" animBg="1"/>
      <p:bldP spid="251939" grpId="0" animBg="1"/>
      <p:bldP spid="251940" grpId="0" animBg="1"/>
      <p:bldP spid="251970" grpId="0" animBg="1"/>
      <p:bldP spid="251971" grpId="0" animBg="1"/>
      <p:bldP spid="251972" grpId="0" animBg="1"/>
      <p:bldP spid="2519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842963" y="1341438"/>
            <a:ext cx="8101012" cy="4319587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/>
          <a:lstStyle/>
          <a:p>
            <a:pPr eaLnBrk="0" hangingPunct="0">
              <a:lnSpc>
                <a:spcPct val="104000"/>
              </a:lnSpc>
              <a:spcAft>
                <a:spcPts val="775"/>
              </a:spcAft>
            </a:pPr>
            <a:r>
              <a:rPr lang="en-US" altLang="zh-CN" sz="2800" b="1">
                <a:latin typeface="Times New Roman" pitchFamily="18" charset="0"/>
              </a:rPr>
              <a:t>BiNode * SearchBST</a:t>
            </a:r>
            <a:r>
              <a:rPr lang="en-US" altLang="zh-CN" sz="2800" b="1">
                <a:latin typeface="宋体" pitchFamily="2" charset="-122"/>
              </a:rPr>
              <a:t>(</a:t>
            </a:r>
            <a:r>
              <a:rPr lang="en-US" altLang="zh-CN" sz="2800" b="1">
                <a:latin typeface="Times New Roman" pitchFamily="18" charset="0"/>
              </a:rPr>
              <a:t>BiNode *root, int k</a:t>
            </a:r>
            <a:r>
              <a:rPr lang="en-US" altLang="zh-CN" sz="2800" b="1">
                <a:latin typeface="宋体" pitchFamily="2" charset="-122"/>
              </a:rPr>
              <a:t>)</a:t>
            </a:r>
            <a:endParaRPr lang="en-US" altLang="zh-CN" sz="2800" b="1">
              <a:latin typeface="Times New Roman" pitchFamily="18" charset="0"/>
            </a:endParaRPr>
          </a:p>
          <a:p>
            <a:pPr eaLnBrk="0" hangingPunct="0">
              <a:lnSpc>
                <a:spcPct val="104000"/>
              </a:lnSpc>
            </a:pPr>
            <a:r>
              <a:rPr lang="en-US" altLang="zh-CN" sz="2800" b="1">
                <a:latin typeface="Times New Roman" pitchFamily="18" charset="0"/>
              </a:rPr>
              <a:t>{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800" b="1">
                <a:latin typeface="Times New Roman" pitchFamily="18" charset="0"/>
              </a:rPr>
              <a:t>     if </a:t>
            </a:r>
            <a:r>
              <a:rPr lang="en-US" altLang="zh-CN" sz="2800" b="1">
                <a:latin typeface="宋体" pitchFamily="2" charset="-122"/>
              </a:rPr>
              <a:t>(</a:t>
            </a:r>
            <a:r>
              <a:rPr lang="en-US" altLang="zh-CN" sz="2800" b="1">
                <a:latin typeface="Times New Roman" pitchFamily="18" charset="0"/>
              </a:rPr>
              <a:t>root= =NULL</a:t>
            </a:r>
            <a:r>
              <a:rPr lang="en-US" altLang="zh-CN" sz="2800" b="1">
                <a:latin typeface="宋体" pitchFamily="2" charset="-122"/>
              </a:rPr>
              <a:t>)</a:t>
            </a:r>
            <a:r>
              <a:rPr lang="en-US" altLang="zh-CN" sz="2800" b="1">
                <a:latin typeface="Times New Roman" pitchFamily="18" charset="0"/>
              </a:rPr>
              <a:t> return NULL</a:t>
            </a:r>
            <a:r>
              <a:rPr lang="zh-CN" altLang="en-US" sz="2800" b="1">
                <a:latin typeface="Times New Roman" pitchFamily="18" charset="0"/>
              </a:rPr>
              <a:t>；</a:t>
            </a:r>
          </a:p>
          <a:p>
            <a:pPr eaLnBrk="0" hangingPunct="0">
              <a:lnSpc>
                <a:spcPct val="104000"/>
              </a:lnSpc>
            </a:pPr>
            <a:r>
              <a:rPr lang="zh-CN" altLang="en-US" sz="2800" b="1">
                <a:latin typeface="Times New Roman" pitchFamily="18" charset="0"/>
              </a:rPr>
              <a:t>     </a:t>
            </a:r>
            <a:r>
              <a:rPr lang="en-US" altLang="zh-CN" sz="2800" b="1">
                <a:latin typeface="Times New Roman" pitchFamily="18" charset="0"/>
              </a:rPr>
              <a:t>else if </a:t>
            </a:r>
            <a:r>
              <a:rPr lang="en-US" altLang="zh-CN" sz="2800" b="1">
                <a:latin typeface="宋体" pitchFamily="2" charset="-122"/>
              </a:rPr>
              <a:t>(</a:t>
            </a:r>
            <a:r>
              <a:rPr lang="en-US" altLang="zh-CN" sz="2800" b="1">
                <a:latin typeface="Times New Roman" pitchFamily="18" charset="0"/>
              </a:rPr>
              <a:t>root</a:t>
            </a:r>
            <a:r>
              <a:rPr lang="en-US" altLang="zh-CN" sz="2800" b="1">
                <a:latin typeface="宋体" pitchFamily="2" charset="-122"/>
              </a:rPr>
              <a:t>-&gt;</a:t>
            </a:r>
            <a:r>
              <a:rPr lang="en-US" altLang="zh-CN" sz="2800" b="1">
                <a:latin typeface="Times New Roman" pitchFamily="18" charset="0"/>
              </a:rPr>
              <a:t>data==k</a:t>
            </a:r>
            <a:r>
              <a:rPr lang="en-US" altLang="zh-CN" sz="2800" b="1">
                <a:latin typeface="宋体" pitchFamily="2" charset="-122"/>
              </a:rPr>
              <a:t>)</a:t>
            </a:r>
            <a:r>
              <a:rPr lang="en-US" altLang="zh-CN" sz="2800" b="1">
                <a:latin typeface="Times New Roman" pitchFamily="18" charset="0"/>
              </a:rPr>
              <a:t> 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800" b="1">
                <a:latin typeface="Times New Roman" pitchFamily="18" charset="0"/>
              </a:rPr>
              <a:t>               return root;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800" b="1">
                <a:latin typeface="Times New Roman" pitchFamily="18" charset="0"/>
              </a:rPr>
              <a:t>           else if </a:t>
            </a:r>
            <a:r>
              <a:rPr lang="en-US" altLang="zh-CN" sz="2800" b="1">
                <a:latin typeface="宋体" pitchFamily="2" charset="-122"/>
              </a:rPr>
              <a:t>(</a:t>
            </a:r>
            <a:r>
              <a:rPr lang="en-US" altLang="zh-CN" sz="2800" b="1">
                <a:latin typeface="Times New Roman" pitchFamily="18" charset="0"/>
              </a:rPr>
              <a:t>k&lt;root</a:t>
            </a:r>
            <a:r>
              <a:rPr lang="en-US" altLang="zh-CN" sz="2800" b="1">
                <a:latin typeface="宋体" pitchFamily="2" charset="-122"/>
              </a:rPr>
              <a:t>-&gt;</a:t>
            </a:r>
            <a:r>
              <a:rPr lang="en-US" altLang="zh-CN" sz="2800" b="1">
                <a:latin typeface="Times New Roman" pitchFamily="18" charset="0"/>
              </a:rPr>
              <a:t>data</a:t>
            </a:r>
            <a:r>
              <a:rPr lang="en-US" altLang="zh-CN" sz="2800" b="1">
                <a:latin typeface="宋体" pitchFamily="2" charset="-122"/>
              </a:rPr>
              <a:t>)</a:t>
            </a:r>
            <a:r>
              <a:rPr lang="en-US" altLang="zh-CN" sz="2800" b="1">
                <a:latin typeface="Times New Roman" pitchFamily="18" charset="0"/>
              </a:rPr>
              <a:t> 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800" b="1">
                <a:latin typeface="Times New Roman" pitchFamily="18" charset="0"/>
              </a:rPr>
              <a:t>                     return SearchBST</a:t>
            </a:r>
            <a:r>
              <a:rPr lang="en-US" altLang="zh-CN" sz="2800" b="1">
                <a:latin typeface="宋体" pitchFamily="2" charset="-122"/>
              </a:rPr>
              <a:t>(</a:t>
            </a:r>
            <a:r>
              <a:rPr lang="en-US" altLang="zh-CN" sz="2800" b="1">
                <a:latin typeface="Times New Roman" pitchFamily="18" charset="0"/>
              </a:rPr>
              <a:t>root</a:t>
            </a:r>
            <a:r>
              <a:rPr lang="en-US" altLang="zh-CN" sz="2800" b="1">
                <a:latin typeface="宋体" pitchFamily="2" charset="-122"/>
              </a:rPr>
              <a:t>-&gt;</a:t>
            </a:r>
            <a:r>
              <a:rPr lang="en-US" altLang="zh-CN" sz="2800" b="1">
                <a:latin typeface="Times New Roman" pitchFamily="18" charset="0"/>
              </a:rPr>
              <a:t>lchild, k</a:t>
            </a:r>
            <a:r>
              <a:rPr lang="en-US" altLang="zh-CN" sz="2800" b="1">
                <a:latin typeface="宋体" pitchFamily="2" charset="-122"/>
              </a:rPr>
              <a:t>)</a:t>
            </a:r>
            <a:r>
              <a:rPr lang="en-US" altLang="zh-CN" sz="2800" b="1">
                <a:latin typeface="Times New Roman" pitchFamily="18" charset="0"/>
              </a:rPr>
              <a:t>;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800" b="1">
                <a:latin typeface="Times New Roman" pitchFamily="18" charset="0"/>
              </a:rPr>
              <a:t>                 else return SearchBST</a:t>
            </a:r>
            <a:r>
              <a:rPr lang="en-US" altLang="zh-CN" sz="2800" b="1">
                <a:latin typeface="宋体" pitchFamily="2" charset="-122"/>
              </a:rPr>
              <a:t>(</a:t>
            </a:r>
            <a:r>
              <a:rPr lang="en-US" altLang="zh-CN" sz="2800" b="1">
                <a:latin typeface="Times New Roman" pitchFamily="18" charset="0"/>
              </a:rPr>
              <a:t>root</a:t>
            </a:r>
            <a:r>
              <a:rPr lang="en-US" altLang="zh-CN" sz="2800" b="1">
                <a:latin typeface="宋体" pitchFamily="2" charset="-122"/>
              </a:rPr>
              <a:t>-&gt;</a:t>
            </a:r>
            <a:r>
              <a:rPr lang="en-US" altLang="zh-CN" sz="2800" b="1">
                <a:latin typeface="Times New Roman" pitchFamily="18" charset="0"/>
              </a:rPr>
              <a:t>rchild, k</a:t>
            </a:r>
            <a:r>
              <a:rPr lang="en-US" altLang="zh-CN" sz="2800" b="1">
                <a:latin typeface="宋体" pitchFamily="2" charset="-122"/>
              </a:rPr>
              <a:t>)</a:t>
            </a:r>
            <a:r>
              <a:rPr lang="en-US" altLang="zh-CN" sz="2800" b="1">
                <a:latin typeface="Times New Roman" pitchFamily="18" charset="0"/>
              </a:rPr>
              <a:t>; }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1187450" y="115888"/>
            <a:ext cx="7704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二叉查找树查找</a:t>
            </a:r>
            <a:r>
              <a:rPr lang="en-US" altLang="zh-CN" sz="36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362299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1187450" y="115888"/>
            <a:ext cx="7704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查找问题中的减治法</a:t>
            </a:r>
            <a:r>
              <a:rPr lang="en-US" altLang="zh-CN" sz="36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选择问题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900113" y="1341438"/>
            <a:ext cx="792003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</a:rPr>
              <a:t>问题描述：设无序序列</a:t>
            </a:r>
            <a:r>
              <a:rPr lang="en-US" altLang="zh-CN" sz="3200" b="1" i="1">
                <a:latin typeface="Times New Roman" pitchFamily="18" charset="0"/>
              </a:rPr>
              <a:t>T</a:t>
            </a:r>
            <a:r>
              <a:rPr lang="en-US" altLang="zh-CN" sz="3200" b="1">
                <a:latin typeface="Times New Roman" pitchFamily="18" charset="0"/>
              </a:rPr>
              <a:t>=(</a:t>
            </a:r>
            <a:r>
              <a:rPr lang="en-US" altLang="zh-CN" sz="3200" b="1" i="1">
                <a:latin typeface="Times New Roman" pitchFamily="18" charset="0"/>
              </a:rPr>
              <a:t>r</a:t>
            </a:r>
            <a:r>
              <a:rPr lang="en-US" altLang="zh-CN" sz="3200" b="1" baseline="-25000">
                <a:latin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</a:rPr>
              <a:t>, </a:t>
            </a:r>
            <a:r>
              <a:rPr lang="en-US" altLang="zh-CN" sz="3200" b="1" i="1">
                <a:latin typeface="Times New Roman" pitchFamily="18" charset="0"/>
              </a:rPr>
              <a:t>r</a:t>
            </a:r>
            <a:r>
              <a:rPr lang="en-US" altLang="zh-CN" sz="3200" b="1" baseline="-25000">
                <a:latin typeface="Times New Roman" pitchFamily="18" charset="0"/>
              </a:rPr>
              <a:t>2</a:t>
            </a:r>
            <a:r>
              <a:rPr lang="en-US" altLang="zh-CN" sz="3200" b="1">
                <a:latin typeface="Times New Roman" pitchFamily="18" charset="0"/>
              </a:rPr>
              <a:t>, …, </a:t>
            </a:r>
            <a:r>
              <a:rPr lang="en-US" altLang="zh-CN" sz="3200" b="1" i="1">
                <a:latin typeface="Times New Roman" pitchFamily="18" charset="0"/>
              </a:rPr>
              <a:t>r</a:t>
            </a:r>
            <a:r>
              <a:rPr lang="en-US" altLang="zh-CN" sz="3200" b="1" i="1" baseline="-25000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>
                <a:latin typeface="Times New Roman" pitchFamily="18" charset="0"/>
              </a:rPr>
              <a:t>，</a:t>
            </a:r>
            <a:r>
              <a:rPr lang="en-US" altLang="zh-CN" sz="3200" b="1" i="1">
                <a:latin typeface="Times New Roman" pitchFamily="18" charset="0"/>
              </a:rPr>
              <a:t>T</a:t>
            </a:r>
            <a:r>
              <a:rPr lang="zh-CN" altLang="en-US" sz="3200" b="1">
                <a:latin typeface="Times New Roman" pitchFamily="18" charset="0"/>
              </a:rPr>
              <a:t>的第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zh-CN" altLang="en-US" sz="3200" b="1">
                <a:latin typeface="Times New Roman" pitchFamily="18" charset="0"/>
              </a:rPr>
              <a:t>（</a:t>
            </a:r>
            <a:r>
              <a:rPr lang="en-US" altLang="zh-CN" sz="3200" b="1">
                <a:latin typeface="Times New Roman" pitchFamily="18" charset="0"/>
              </a:rPr>
              <a:t>1≤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≤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zh-CN" altLang="en-US" sz="3200" b="1">
                <a:latin typeface="Times New Roman" pitchFamily="18" charset="0"/>
              </a:rPr>
              <a:t>）小元素定义为</a:t>
            </a:r>
            <a:r>
              <a:rPr lang="en-US" altLang="zh-CN" sz="3200" b="1" i="1">
                <a:latin typeface="Times New Roman" pitchFamily="18" charset="0"/>
              </a:rPr>
              <a:t>T</a:t>
            </a:r>
            <a:r>
              <a:rPr lang="zh-CN" altLang="en-US" sz="3200" b="1">
                <a:latin typeface="Times New Roman" pitchFamily="18" charset="0"/>
              </a:rPr>
              <a:t>按升序排列后在第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zh-CN" altLang="en-US" sz="3200" b="1">
                <a:latin typeface="Times New Roman" pitchFamily="18" charset="0"/>
              </a:rPr>
              <a:t>个位置上的元素。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</a:rPr>
              <a:t>给定一个序列</a:t>
            </a:r>
            <a:r>
              <a:rPr lang="en-US" altLang="zh-CN" sz="3200" b="1" i="1">
                <a:latin typeface="Times New Roman" pitchFamily="18" charset="0"/>
              </a:rPr>
              <a:t>T</a:t>
            </a:r>
            <a:r>
              <a:rPr lang="zh-CN" altLang="en-US" sz="3200" b="1">
                <a:latin typeface="Times New Roman" pitchFamily="18" charset="0"/>
              </a:rPr>
              <a:t>和一个整数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zh-CN" altLang="en-US" sz="3200" b="1">
                <a:latin typeface="Times New Roman" pitchFamily="18" charset="0"/>
              </a:rPr>
              <a:t>，寻找</a:t>
            </a:r>
            <a:r>
              <a:rPr lang="en-US" altLang="zh-CN" sz="3200" b="1" i="1">
                <a:latin typeface="Times New Roman" pitchFamily="18" charset="0"/>
              </a:rPr>
              <a:t>T</a:t>
            </a:r>
            <a:r>
              <a:rPr lang="zh-CN" altLang="en-US" sz="3200" b="1">
                <a:latin typeface="Times New Roman" pitchFamily="18" charset="0"/>
              </a:rPr>
              <a:t>的第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zh-CN" altLang="en-US" sz="3200" b="1">
                <a:latin typeface="Times New Roman" pitchFamily="18" charset="0"/>
              </a:rPr>
              <a:t>小元素的问题称为选择问题）。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</a:rPr>
              <a:t>将寻找第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/2</a:t>
            </a:r>
            <a:r>
              <a:rPr lang="zh-CN" altLang="en-US" sz="3200" b="1">
                <a:latin typeface="Times New Roman" pitchFamily="18" charset="0"/>
              </a:rPr>
              <a:t>小元素的问题称为中值问题。</a:t>
            </a:r>
          </a:p>
        </p:txBody>
      </p:sp>
    </p:spTree>
    <p:extLst>
      <p:ext uri="{BB962C8B-B14F-4D97-AF65-F5344CB8AC3E}">
        <p14:creationId xmlns:p14="http://schemas.microsoft.com/office/powerpoint/2010/main" val="895351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1187450" y="115888"/>
            <a:ext cx="7704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选择问题</a:t>
            </a:r>
            <a:r>
              <a:rPr lang="en-US" altLang="zh-CN" sz="36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想法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900113" y="1125538"/>
            <a:ext cx="80645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考虑快速排序的划分过程，一般情况下，设待划分的序列为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 i="1" baseline="-25000">
                <a:latin typeface="Times New Roman" pitchFamily="18" charset="0"/>
              </a:rPr>
              <a:t>i</a:t>
            </a:r>
            <a:r>
              <a:rPr lang="zh-CN" altLang="en-US" sz="2400" b="1">
                <a:latin typeface="Times New Roman" pitchFamily="18" charset="0"/>
              </a:rPr>
              <a:t>～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 i="1" baseline="-25000">
                <a:latin typeface="Times New Roman" pitchFamily="18" charset="0"/>
              </a:rPr>
              <a:t>j</a:t>
            </a:r>
            <a:r>
              <a:rPr lang="zh-CN" altLang="en-US" sz="2400" b="1">
                <a:latin typeface="Times New Roman" pitchFamily="18" charset="0"/>
              </a:rPr>
              <a:t>，选定一个轴值对序列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 i="1" baseline="-25000">
                <a:latin typeface="Times New Roman" pitchFamily="18" charset="0"/>
              </a:rPr>
              <a:t>i</a:t>
            </a:r>
            <a:r>
              <a:rPr lang="zh-CN" altLang="en-US" sz="2400" b="1">
                <a:latin typeface="Times New Roman" pitchFamily="18" charset="0"/>
              </a:rPr>
              <a:t>～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 i="1" baseline="-25000">
                <a:latin typeface="Times New Roman" pitchFamily="18" charset="0"/>
              </a:rPr>
              <a:t>j</a:t>
            </a:r>
            <a:r>
              <a:rPr lang="zh-CN" altLang="en-US" sz="2400" b="1">
                <a:latin typeface="Times New Roman" pitchFamily="18" charset="0"/>
              </a:rPr>
              <a:t>进行划分，使得比轴值小的元素都位于轴值的左侧，比轴值大的元素都位于轴值的右侧，假定轴值的最终位置是</a:t>
            </a:r>
            <a:r>
              <a:rPr lang="en-US" altLang="zh-CN" sz="2400" b="1" i="1">
                <a:latin typeface="Times New Roman" pitchFamily="18" charset="0"/>
              </a:rPr>
              <a:t>s</a:t>
            </a:r>
            <a:r>
              <a:rPr lang="zh-CN" altLang="en-US" sz="2400" b="1">
                <a:latin typeface="Times New Roman" pitchFamily="18" charset="0"/>
              </a:rPr>
              <a:t>，则：</a:t>
            </a:r>
          </a:p>
          <a:p>
            <a:r>
              <a:rPr lang="zh-CN" altLang="en-US" sz="2400" b="1">
                <a:latin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）若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en-US" altLang="zh-CN" sz="2400" b="1">
                <a:latin typeface="Times New Roman" pitchFamily="18" charset="0"/>
              </a:rPr>
              <a:t>=</a:t>
            </a:r>
            <a:r>
              <a:rPr lang="en-US" altLang="zh-CN" sz="2400" b="1" i="1">
                <a:latin typeface="Times New Roman" pitchFamily="18" charset="0"/>
              </a:rPr>
              <a:t>s</a:t>
            </a:r>
            <a:r>
              <a:rPr lang="zh-CN" altLang="en-US" sz="2400" b="1">
                <a:latin typeface="Times New Roman" pitchFamily="18" charset="0"/>
              </a:rPr>
              <a:t>，则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 i="1" baseline="-25000">
                <a:latin typeface="Times New Roman" pitchFamily="18" charset="0"/>
              </a:rPr>
              <a:t>s</a:t>
            </a:r>
            <a:r>
              <a:rPr lang="zh-CN" altLang="en-US" sz="2400" b="1">
                <a:latin typeface="Times New Roman" pitchFamily="18" charset="0"/>
              </a:rPr>
              <a:t>就是第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zh-CN" altLang="en-US" sz="2400" b="1">
                <a:latin typeface="Times New Roman" pitchFamily="18" charset="0"/>
              </a:rPr>
              <a:t>小元素；</a:t>
            </a:r>
          </a:p>
          <a:p>
            <a:r>
              <a:rPr lang="zh-CN" altLang="en-US" sz="2400" b="1">
                <a:latin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）若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en-US" altLang="zh-CN" sz="2400" b="1">
                <a:latin typeface="Times New Roman" pitchFamily="18" charset="0"/>
              </a:rPr>
              <a:t>&lt;</a:t>
            </a:r>
            <a:r>
              <a:rPr lang="en-US" altLang="zh-CN" sz="2400" b="1" i="1">
                <a:latin typeface="Times New Roman" pitchFamily="18" charset="0"/>
              </a:rPr>
              <a:t>s</a:t>
            </a:r>
            <a:r>
              <a:rPr lang="zh-CN" altLang="en-US" sz="2400" b="1">
                <a:latin typeface="Times New Roman" pitchFamily="18" charset="0"/>
              </a:rPr>
              <a:t>，则第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zh-CN" altLang="en-US" sz="2400" b="1">
                <a:latin typeface="Times New Roman" pitchFamily="18" charset="0"/>
              </a:rPr>
              <a:t>小元素一定在序列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 i="1" baseline="-25000">
                <a:latin typeface="Times New Roman" pitchFamily="18" charset="0"/>
              </a:rPr>
              <a:t>i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～ 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 i="1" baseline="-25000">
                <a:latin typeface="Times New Roman" pitchFamily="18" charset="0"/>
              </a:rPr>
              <a:t>s</a:t>
            </a:r>
            <a:r>
              <a:rPr lang="en-US" altLang="zh-CN" sz="2400" b="1" baseline="-25000">
                <a:latin typeface="Times New Roman" pitchFamily="18" charset="0"/>
              </a:rPr>
              <a:t>-1</a:t>
            </a:r>
            <a:r>
              <a:rPr lang="zh-CN" altLang="en-US" sz="2400" b="1">
                <a:latin typeface="Times New Roman" pitchFamily="18" charset="0"/>
              </a:rPr>
              <a:t>中；</a:t>
            </a:r>
          </a:p>
          <a:p>
            <a:r>
              <a:rPr lang="zh-CN" altLang="en-US" sz="2400" b="1">
                <a:latin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</a:rPr>
              <a:t>3</a:t>
            </a:r>
            <a:r>
              <a:rPr lang="zh-CN" altLang="en-US" sz="2400" b="1">
                <a:latin typeface="Times New Roman" pitchFamily="18" charset="0"/>
              </a:rPr>
              <a:t>）若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en-US" altLang="zh-CN" sz="2400" b="1">
                <a:latin typeface="Times New Roman" pitchFamily="18" charset="0"/>
              </a:rPr>
              <a:t>&gt;</a:t>
            </a:r>
            <a:r>
              <a:rPr lang="en-US" altLang="zh-CN" sz="2400" b="1" i="1">
                <a:latin typeface="Times New Roman" pitchFamily="18" charset="0"/>
              </a:rPr>
              <a:t>s</a:t>
            </a:r>
            <a:r>
              <a:rPr lang="zh-CN" altLang="en-US" sz="2400" b="1">
                <a:latin typeface="Times New Roman" pitchFamily="18" charset="0"/>
              </a:rPr>
              <a:t>，则第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zh-CN" altLang="en-US" sz="2400" b="1">
                <a:latin typeface="Times New Roman" pitchFamily="18" charset="0"/>
              </a:rPr>
              <a:t>小元素一定在序列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 i="1" baseline="-25000">
                <a:latin typeface="Times New Roman" pitchFamily="18" charset="0"/>
              </a:rPr>
              <a:t>s</a:t>
            </a:r>
            <a:r>
              <a:rPr lang="en-US" altLang="zh-CN" sz="2400" b="1" baseline="-25000">
                <a:latin typeface="Times New Roman" pitchFamily="18" charset="0"/>
              </a:rPr>
              <a:t>+1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～ </a:t>
            </a:r>
            <a:r>
              <a:rPr lang="en-US" altLang="zh-CN" sz="2400" b="1" i="1">
                <a:latin typeface="Times New Roman" pitchFamily="18" charset="0"/>
              </a:rPr>
              <a:t>r</a:t>
            </a:r>
            <a:r>
              <a:rPr lang="en-US" altLang="zh-CN" sz="2400" b="1" i="1" baseline="-25000">
                <a:latin typeface="Times New Roman" pitchFamily="18" charset="0"/>
              </a:rPr>
              <a:t>j</a:t>
            </a:r>
            <a:r>
              <a:rPr lang="zh-CN" altLang="en-US" sz="2400" b="1">
                <a:latin typeface="Times New Roman" pitchFamily="18" charset="0"/>
              </a:rPr>
              <a:t>中；</a:t>
            </a:r>
          </a:p>
          <a:p>
            <a:r>
              <a:rPr lang="zh-CN" altLang="en-US" sz="2400" b="1">
                <a:latin typeface="Times New Roman" pitchFamily="18" charset="0"/>
              </a:rPr>
              <a:t>无论哪种情况，或者已经得出结果，或者将选择问题的查找区间减少一半（如果轴值恰好是序列的中值）。 </a:t>
            </a:r>
          </a:p>
        </p:txBody>
      </p:sp>
      <p:pic>
        <p:nvPicPr>
          <p:cNvPr id="2775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652963"/>
            <a:ext cx="16573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2916238" y="4797425"/>
            <a:ext cx="5759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solidFill>
                  <a:srgbClr val="000099"/>
                </a:solidFill>
              </a:rPr>
              <a:t>分治法设计思想？两者在时间复杂度区别？</a:t>
            </a:r>
          </a:p>
        </p:txBody>
      </p:sp>
    </p:spTree>
    <p:extLst>
      <p:ext uri="{BB962C8B-B14F-4D97-AF65-F5344CB8AC3E}">
        <p14:creationId xmlns:p14="http://schemas.microsoft.com/office/powerpoint/2010/main" val="175555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64" name="Group 4"/>
          <p:cNvGrpSpPr>
            <a:grpSpLocks/>
          </p:cNvGrpSpPr>
          <p:nvPr/>
        </p:nvGrpSpPr>
        <p:grpSpPr bwMode="auto">
          <a:xfrm>
            <a:off x="4337050" y="1341438"/>
            <a:ext cx="4556125" cy="4535487"/>
            <a:chOff x="2732" y="935"/>
            <a:chExt cx="2190" cy="2480"/>
          </a:xfrm>
        </p:grpSpPr>
        <p:sp>
          <p:nvSpPr>
            <p:cNvPr id="245765" name="Line 5"/>
            <p:cNvSpPr>
              <a:spLocks noChangeShapeType="1"/>
            </p:cNvSpPr>
            <p:nvPr/>
          </p:nvSpPr>
          <p:spPr bwMode="auto">
            <a:xfrm flipH="1">
              <a:off x="3502" y="1430"/>
              <a:ext cx="425" cy="3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66" name="Oval 6"/>
            <p:cNvSpPr>
              <a:spLocks noChangeArrowheads="1"/>
            </p:cNvSpPr>
            <p:nvPr/>
          </p:nvSpPr>
          <p:spPr bwMode="auto">
            <a:xfrm>
              <a:off x="2732" y="1738"/>
              <a:ext cx="1368" cy="57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>
                <a:lnSpc>
                  <a:spcPct val="96000"/>
                </a:lnSpc>
              </a:pPr>
              <a:r>
                <a:rPr lang="zh-CN" altLang="en-US" sz="2800" b="1">
                  <a:latin typeface="Times New Roman" pitchFamily="18" charset="0"/>
                </a:rPr>
                <a:t>子问题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lang="zh-CN" altLang="en-US" sz="2800" b="1">
                  <a:latin typeface="Times New Roman" pitchFamily="18" charset="0"/>
                </a:rPr>
                <a:t>的规模是</a:t>
              </a:r>
              <a:r>
                <a:rPr lang="en-US" altLang="zh-CN" sz="2800" b="1" i="1">
                  <a:latin typeface="Times New Roman" pitchFamily="18" charset="0"/>
                </a:rPr>
                <a:t>n</a:t>
              </a:r>
              <a:r>
                <a:rPr lang="en-US" altLang="zh-CN" sz="2800" b="1">
                  <a:latin typeface="Times New Roman" pitchFamily="18" charset="0"/>
                </a:rPr>
                <a:t>/2</a:t>
              </a:r>
            </a:p>
          </p:txBody>
        </p:sp>
        <p:sp>
          <p:nvSpPr>
            <p:cNvPr id="245767" name="Line 7"/>
            <p:cNvSpPr>
              <a:spLocks noChangeShapeType="1"/>
            </p:cNvSpPr>
            <p:nvPr/>
          </p:nvSpPr>
          <p:spPr bwMode="auto">
            <a:xfrm flipH="1">
              <a:off x="3407" y="2877"/>
              <a:ext cx="0" cy="3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68" name="Text Box 8"/>
            <p:cNvSpPr txBox="1">
              <a:spLocks noChangeArrowheads="1"/>
            </p:cNvSpPr>
            <p:nvPr/>
          </p:nvSpPr>
          <p:spPr bwMode="auto">
            <a:xfrm>
              <a:off x="2812" y="2640"/>
              <a:ext cx="1203" cy="23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36000" tIns="0" rIns="36000" bIns="10800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子问题的解</a:t>
              </a:r>
            </a:p>
          </p:txBody>
        </p:sp>
        <p:sp>
          <p:nvSpPr>
            <p:cNvPr id="245769" name="Text Box 9"/>
            <p:cNvSpPr txBox="1">
              <a:spLocks noChangeArrowheads="1"/>
            </p:cNvSpPr>
            <p:nvPr/>
          </p:nvSpPr>
          <p:spPr bwMode="auto">
            <a:xfrm>
              <a:off x="2812" y="3183"/>
              <a:ext cx="1203" cy="23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36000" tIns="0" rIns="36000" bIns="10800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原问题的解</a:t>
              </a:r>
            </a:p>
          </p:txBody>
        </p:sp>
        <p:sp>
          <p:nvSpPr>
            <p:cNvPr id="245770" name="Oval 10"/>
            <p:cNvSpPr>
              <a:spLocks noChangeArrowheads="1"/>
            </p:cNvSpPr>
            <p:nvPr/>
          </p:nvSpPr>
          <p:spPr bwMode="auto">
            <a:xfrm>
              <a:off x="3702" y="935"/>
              <a:ext cx="1220" cy="55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>
                <a:lnSpc>
                  <a:spcPct val="96000"/>
                </a:lnSpc>
              </a:pPr>
              <a:r>
                <a:rPr lang="zh-CN" altLang="en-US" sz="2800" b="1">
                  <a:latin typeface="Times New Roman" pitchFamily="18" charset="0"/>
                </a:rPr>
                <a:t>原问题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lang="zh-CN" altLang="en-US" sz="2800" b="1">
                  <a:latin typeface="Times New Roman" pitchFamily="18" charset="0"/>
                </a:rPr>
                <a:t>的规模是</a:t>
              </a:r>
              <a:r>
                <a:rPr lang="en-US" altLang="zh-CN" sz="2800" b="1" i="1">
                  <a:latin typeface="Times New Roman" pitchFamily="18" charset="0"/>
                </a:rPr>
                <a:t>n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245771" name="Line 11"/>
            <p:cNvSpPr>
              <a:spLocks noChangeShapeType="1"/>
            </p:cNvSpPr>
            <p:nvPr/>
          </p:nvSpPr>
          <p:spPr bwMode="auto">
            <a:xfrm flipH="1">
              <a:off x="3416" y="2309"/>
              <a:ext cx="0" cy="3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772" name="Line 12"/>
            <p:cNvSpPr>
              <a:spLocks noChangeShapeType="1"/>
            </p:cNvSpPr>
            <p:nvPr/>
          </p:nvSpPr>
          <p:spPr bwMode="auto">
            <a:xfrm>
              <a:off x="4344" y="937"/>
              <a:ext cx="0" cy="5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971550" y="1268413"/>
            <a:ext cx="3168650" cy="447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（</a:t>
            </a:r>
            <a:r>
              <a:rPr kumimoji="1" lang="en-US" altLang="zh-CN" sz="3200" b="1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） 原问题的解只存在于其中一个较小规模的子问题中</a:t>
            </a:r>
            <a:r>
              <a:rPr kumimoji="1" lang="en-US" altLang="zh-CN" sz="3200" b="1">
                <a:latin typeface="Times New Roman" pitchFamily="18" charset="0"/>
              </a:rPr>
              <a:t>;</a:t>
            </a:r>
          </a:p>
          <a:p>
            <a:r>
              <a:rPr kumimoji="1" lang="zh-CN" altLang="en-US" sz="3200" b="1">
                <a:latin typeface="Times New Roman" pitchFamily="18" charset="0"/>
              </a:rPr>
              <a:t>（</a:t>
            </a:r>
            <a:r>
              <a:rPr kumimoji="1" lang="en-US" altLang="zh-CN" sz="3200" b="1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Times New Roman" pitchFamily="18" charset="0"/>
              </a:rPr>
              <a:t>） 原问题的解与其中一个较小规模的解之间存在某种确定的对应关系。</a:t>
            </a:r>
            <a:endParaRPr lang="zh-CN" altLang="en-US" sz="3200" b="1">
              <a:latin typeface="Times New Roman" pitchFamily="18" charset="0"/>
            </a:endParaRPr>
          </a:p>
        </p:txBody>
      </p:sp>
      <p:sp>
        <p:nvSpPr>
          <p:cNvPr id="245775" name="Text Box 15"/>
          <p:cNvSpPr txBox="1">
            <a:spLocks noChangeArrowheads="1"/>
          </p:cNvSpPr>
          <p:nvPr/>
        </p:nvSpPr>
        <p:spPr bwMode="auto">
          <a:xfrm>
            <a:off x="1692275" y="188913"/>
            <a:ext cx="4392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减治法的设计思想</a:t>
            </a:r>
          </a:p>
        </p:txBody>
      </p:sp>
    </p:spTree>
    <p:extLst>
      <p:ext uri="{BB962C8B-B14F-4D97-AF65-F5344CB8AC3E}">
        <p14:creationId xmlns:p14="http://schemas.microsoft.com/office/powerpoint/2010/main" val="4171956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187450" y="115888"/>
            <a:ext cx="7704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选择问题</a:t>
            </a:r>
            <a:r>
              <a:rPr lang="en-US" altLang="zh-CN" sz="36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实例</a:t>
            </a:r>
          </a:p>
        </p:txBody>
      </p:sp>
      <p:grpSp>
        <p:nvGrpSpPr>
          <p:cNvPr id="278533" name="Group 5"/>
          <p:cNvGrpSpPr>
            <a:grpSpLocks/>
          </p:cNvGrpSpPr>
          <p:nvPr/>
        </p:nvGrpSpPr>
        <p:grpSpPr bwMode="auto">
          <a:xfrm>
            <a:off x="1476375" y="2420938"/>
            <a:ext cx="6408738" cy="3889375"/>
            <a:chOff x="2719" y="3603"/>
            <a:chExt cx="5230" cy="2568"/>
          </a:xfrm>
        </p:grpSpPr>
        <p:sp>
          <p:nvSpPr>
            <p:cNvPr id="278534" name="Text Box 6"/>
            <p:cNvSpPr txBox="1">
              <a:spLocks noChangeArrowheads="1"/>
            </p:cNvSpPr>
            <p:nvPr/>
          </p:nvSpPr>
          <p:spPr bwMode="auto">
            <a:xfrm>
              <a:off x="3329" y="5904"/>
              <a:ext cx="4620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endParaRPr lang="en-US" altLang="en-US"/>
            </a:p>
          </p:txBody>
        </p:sp>
        <p:sp>
          <p:nvSpPr>
            <p:cNvPr id="278535" name="Text Box 7"/>
            <p:cNvSpPr txBox="1">
              <a:spLocks noChangeArrowheads="1"/>
            </p:cNvSpPr>
            <p:nvPr/>
          </p:nvSpPr>
          <p:spPr bwMode="auto">
            <a:xfrm>
              <a:off x="2719" y="3603"/>
              <a:ext cx="2360" cy="2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44000"/>
                </a:lnSpc>
              </a:pPr>
              <a:r>
                <a:rPr lang="zh-CN" altLang="en-US" sz="2400" b="1">
                  <a:latin typeface="Times New Roman" pitchFamily="18" charset="0"/>
                </a:rPr>
                <a:t>以</a:t>
              </a:r>
              <a:r>
                <a:rPr lang="en-US" altLang="zh-CN" sz="2400" b="1">
                  <a:latin typeface="Times New Roman" pitchFamily="18" charset="0"/>
                </a:rPr>
                <a:t>5</a:t>
              </a:r>
              <a:r>
                <a:rPr lang="zh-CN" altLang="en-US" sz="2400" b="1">
                  <a:latin typeface="Times New Roman" pitchFamily="18" charset="0"/>
                </a:rPr>
                <a:t>为轴值划分序列</a:t>
              </a:r>
            </a:p>
            <a:p>
              <a:pPr algn="just">
                <a:lnSpc>
                  <a:spcPct val="144000"/>
                </a:lnSpc>
              </a:pPr>
              <a:r>
                <a:rPr lang="en-US" altLang="zh-CN" sz="2400" b="1">
                  <a:latin typeface="Times New Roman" pitchFamily="18" charset="0"/>
                </a:rPr>
                <a:t>4&lt;5</a:t>
              </a:r>
              <a:r>
                <a:rPr lang="zh-CN" altLang="en-US" sz="2400" b="1">
                  <a:latin typeface="Times New Roman" pitchFamily="18" charset="0"/>
                </a:rPr>
                <a:t>，只在左侧查找</a:t>
              </a:r>
            </a:p>
            <a:p>
              <a:pPr algn="just">
                <a:lnSpc>
                  <a:spcPct val="144000"/>
                </a:lnSpc>
              </a:pPr>
              <a:r>
                <a:rPr lang="zh-CN" altLang="en-US" sz="2400" b="1">
                  <a:latin typeface="Times New Roman" pitchFamily="18" charset="0"/>
                </a:rPr>
                <a:t>以</a:t>
              </a:r>
              <a:r>
                <a:rPr lang="en-US" altLang="zh-CN" sz="2400" b="1">
                  <a:latin typeface="Times New Roman" pitchFamily="18" charset="0"/>
                </a:rPr>
                <a:t>2</a:t>
              </a:r>
              <a:r>
                <a:rPr lang="zh-CN" altLang="en-US" sz="2400" b="1">
                  <a:latin typeface="Times New Roman" pitchFamily="18" charset="0"/>
                </a:rPr>
                <a:t>为轴值划分序列</a:t>
              </a:r>
            </a:p>
            <a:p>
              <a:pPr algn="just">
                <a:lnSpc>
                  <a:spcPct val="144000"/>
                </a:lnSpc>
              </a:pPr>
              <a:r>
                <a:rPr lang="en-US" altLang="zh-CN" sz="2400" b="1">
                  <a:latin typeface="Times New Roman" pitchFamily="18" charset="0"/>
                </a:rPr>
                <a:t>4&gt;2</a:t>
              </a:r>
              <a:r>
                <a:rPr lang="zh-CN" altLang="en-US" sz="2400" b="1">
                  <a:latin typeface="Times New Roman" pitchFamily="18" charset="0"/>
                </a:rPr>
                <a:t>，只在右侧查找</a:t>
              </a:r>
            </a:p>
            <a:p>
              <a:pPr algn="just">
                <a:lnSpc>
                  <a:spcPct val="144000"/>
                </a:lnSpc>
              </a:pPr>
              <a:r>
                <a:rPr lang="zh-CN" altLang="en-US" sz="2400" b="1">
                  <a:latin typeface="Times New Roman" pitchFamily="18" charset="0"/>
                </a:rPr>
                <a:t>以</a:t>
              </a:r>
              <a:r>
                <a:rPr lang="en-US" altLang="zh-CN" sz="2400" b="1">
                  <a:latin typeface="Times New Roman" pitchFamily="18" charset="0"/>
                </a:rPr>
                <a:t>4</a:t>
              </a:r>
              <a:r>
                <a:rPr lang="zh-CN" altLang="en-US" sz="2400" b="1">
                  <a:latin typeface="Times New Roman" pitchFamily="18" charset="0"/>
                </a:rPr>
                <a:t>为轴值划分序列</a:t>
              </a:r>
            </a:p>
            <a:p>
              <a:pPr algn="just">
                <a:lnSpc>
                  <a:spcPct val="144000"/>
                </a:lnSpc>
              </a:pPr>
              <a:r>
                <a:rPr lang="en-US" altLang="zh-CN" sz="2400" b="1">
                  <a:latin typeface="Times New Roman" pitchFamily="18" charset="0"/>
                </a:rPr>
                <a:t>4</a:t>
              </a:r>
              <a:r>
                <a:rPr lang="zh-CN" altLang="en-US" sz="2400" b="1">
                  <a:latin typeface="Times New Roman" pitchFamily="18" charset="0"/>
                </a:rPr>
                <a:t>＝</a:t>
              </a:r>
              <a:r>
                <a:rPr lang="en-US" altLang="zh-CN" sz="2400" b="1">
                  <a:latin typeface="Times New Roman" pitchFamily="18" charset="0"/>
                </a:rPr>
                <a:t>4,</a:t>
              </a:r>
              <a:r>
                <a:rPr lang="zh-CN" altLang="en-US" sz="2400" b="1">
                  <a:latin typeface="Times New Roman" pitchFamily="18" charset="0"/>
                </a:rPr>
                <a:t>轴值第</a:t>
              </a:r>
              <a:r>
                <a:rPr lang="en-US" altLang="zh-CN" sz="2400" b="1">
                  <a:latin typeface="Times New Roman" pitchFamily="18" charset="0"/>
                </a:rPr>
                <a:t>4</a:t>
              </a:r>
              <a:r>
                <a:rPr lang="zh-CN" altLang="en-US" sz="2400" b="1">
                  <a:latin typeface="Times New Roman" pitchFamily="18" charset="0"/>
                </a:rPr>
                <a:t>小元素</a:t>
              </a:r>
              <a:endParaRPr lang="zh-CN" altLang="en-US" sz="4000" b="1"/>
            </a:p>
          </p:txBody>
        </p:sp>
        <p:grpSp>
          <p:nvGrpSpPr>
            <p:cNvPr id="278536" name="Group 8"/>
            <p:cNvGrpSpPr>
              <a:grpSpLocks/>
            </p:cNvGrpSpPr>
            <p:nvPr/>
          </p:nvGrpSpPr>
          <p:grpSpPr bwMode="auto">
            <a:xfrm>
              <a:off x="5098" y="3621"/>
              <a:ext cx="2551" cy="293"/>
              <a:chOff x="2669" y="5206"/>
              <a:chExt cx="2800" cy="312"/>
            </a:xfrm>
          </p:grpSpPr>
          <p:sp>
            <p:nvSpPr>
              <p:cNvPr id="278537" name="Rectangle 9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4000" tIns="0" rIns="18000" bIns="0"/>
              <a:lstStyle/>
              <a:p>
                <a:pPr algn="just">
                  <a:lnSpc>
                    <a:spcPct val="96000"/>
                  </a:lnSpc>
                </a:pPr>
                <a:r>
                  <a:rPr lang="en-US" altLang="zh-CN" sz="3600">
                    <a:latin typeface="Times New Roman" pitchFamily="18" charset="0"/>
                  </a:rPr>
                  <a:t>5 3 8 1 4 6 9 2 7</a:t>
                </a:r>
                <a:endParaRPr lang="en-US" altLang="zh-CN" sz="5400"/>
              </a:p>
            </p:txBody>
          </p:sp>
          <p:sp>
            <p:nvSpPr>
              <p:cNvPr id="278538" name="Line 10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39" name="Line 11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40" name="Line 12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41" name="Line 13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42" name="Line 14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43" name="Line 15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44" name="Line 16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45" name="Line 17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8546" name="Group 18"/>
            <p:cNvGrpSpPr>
              <a:grpSpLocks/>
            </p:cNvGrpSpPr>
            <p:nvPr/>
          </p:nvGrpSpPr>
          <p:grpSpPr bwMode="auto">
            <a:xfrm>
              <a:off x="5098" y="4001"/>
              <a:ext cx="2551" cy="293"/>
              <a:chOff x="2669" y="5206"/>
              <a:chExt cx="2800" cy="312"/>
            </a:xfrm>
          </p:grpSpPr>
          <p:sp>
            <p:nvSpPr>
              <p:cNvPr id="278547" name="Rectangle 19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54000" tIns="0" rIns="18000" bIns="0"/>
              <a:lstStyle/>
              <a:p>
                <a:pPr algn="just">
                  <a:lnSpc>
                    <a:spcPct val="96000"/>
                  </a:lnSpc>
                </a:pPr>
                <a:r>
                  <a:rPr lang="en-US" altLang="zh-CN" sz="3600">
                    <a:latin typeface="Times New Roman" pitchFamily="18" charset="0"/>
                  </a:rPr>
                  <a:t>2 3 4 1 </a:t>
                </a:r>
                <a:r>
                  <a:rPr lang="en-US" altLang="zh-CN" sz="3600" b="1">
                    <a:solidFill>
                      <a:srgbClr val="990000"/>
                    </a:solidFill>
                    <a:latin typeface="Times New Roman" pitchFamily="18" charset="0"/>
                  </a:rPr>
                  <a:t>5</a:t>
                </a:r>
                <a:r>
                  <a:rPr lang="en-US" altLang="zh-CN" sz="3600">
                    <a:latin typeface="Times New Roman" pitchFamily="18" charset="0"/>
                  </a:rPr>
                  <a:t> 6 9 8 7</a:t>
                </a:r>
                <a:endParaRPr lang="en-US" altLang="zh-CN" sz="5400"/>
              </a:p>
            </p:txBody>
          </p:sp>
          <p:sp>
            <p:nvSpPr>
              <p:cNvPr id="278548" name="Line 20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49" name="Line 21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50" name="Line 22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51" name="Line 23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52" name="Line 24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53" name="Line 25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54" name="Line 26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55" name="Line 27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556" name="Rectangle 28"/>
            <p:cNvSpPr>
              <a:spLocks noChangeArrowheads="1"/>
            </p:cNvSpPr>
            <p:nvPr/>
          </p:nvSpPr>
          <p:spPr bwMode="auto">
            <a:xfrm>
              <a:off x="5098" y="4388"/>
              <a:ext cx="2551" cy="2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3600">
                  <a:latin typeface="Times New Roman" pitchFamily="18" charset="0"/>
                </a:rPr>
                <a:t>2 3 4 1 </a:t>
              </a:r>
              <a:endParaRPr lang="en-US" altLang="zh-CN" sz="5400"/>
            </a:p>
          </p:txBody>
        </p:sp>
        <p:sp>
          <p:nvSpPr>
            <p:cNvPr id="278557" name="Line 29"/>
            <p:cNvSpPr>
              <a:spLocks noChangeShapeType="1"/>
            </p:cNvSpPr>
            <p:nvPr/>
          </p:nvSpPr>
          <p:spPr bwMode="auto">
            <a:xfrm>
              <a:off x="5371" y="4388"/>
              <a:ext cx="0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58" name="Line 30"/>
            <p:cNvSpPr>
              <a:spLocks noChangeShapeType="1"/>
            </p:cNvSpPr>
            <p:nvPr/>
          </p:nvSpPr>
          <p:spPr bwMode="auto">
            <a:xfrm>
              <a:off x="5658" y="4388"/>
              <a:ext cx="0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59" name="Line 31"/>
            <p:cNvSpPr>
              <a:spLocks noChangeShapeType="1"/>
            </p:cNvSpPr>
            <p:nvPr/>
          </p:nvSpPr>
          <p:spPr bwMode="auto">
            <a:xfrm>
              <a:off x="5945" y="4388"/>
              <a:ext cx="0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60" name="Line 32"/>
            <p:cNvSpPr>
              <a:spLocks noChangeShapeType="1"/>
            </p:cNvSpPr>
            <p:nvPr/>
          </p:nvSpPr>
          <p:spPr bwMode="auto">
            <a:xfrm>
              <a:off x="6232" y="4388"/>
              <a:ext cx="0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61" name="Line 33"/>
            <p:cNvSpPr>
              <a:spLocks noChangeShapeType="1"/>
            </p:cNvSpPr>
            <p:nvPr/>
          </p:nvSpPr>
          <p:spPr bwMode="auto">
            <a:xfrm>
              <a:off x="6506" y="4388"/>
              <a:ext cx="0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62" name="Line 34"/>
            <p:cNvSpPr>
              <a:spLocks noChangeShapeType="1"/>
            </p:cNvSpPr>
            <p:nvPr/>
          </p:nvSpPr>
          <p:spPr bwMode="auto">
            <a:xfrm>
              <a:off x="6779" y="4388"/>
              <a:ext cx="0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63" name="Line 35"/>
            <p:cNvSpPr>
              <a:spLocks noChangeShapeType="1"/>
            </p:cNvSpPr>
            <p:nvPr/>
          </p:nvSpPr>
          <p:spPr bwMode="auto">
            <a:xfrm>
              <a:off x="7066" y="4388"/>
              <a:ext cx="0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64" name="Line 36"/>
            <p:cNvSpPr>
              <a:spLocks noChangeShapeType="1"/>
            </p:cNvSpPr>
            <p:nvPr/>
          </p:nvSpPr>
          <p:spPr bwMode="auto">
            <a:xfrm>
              <a:off x="7353" y="4388"/>
              <a:ext cx="0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8565" name="Group 37"/>
            <p:cNvGrpSpPr>
              <a:grpSpLocks/>
            </p:cNvGrpSpPr>
            <p:nvPr/>
          </p:nvGrpSpPr>
          <p:grpSpPr bwMode="auto">
            <a:xfrm>
              <a:off x="5098" y="4758"/>
              <a:ext cx="2551" cy="292"/>
              <a:chOff x="2669" y="5206"/>
              <a:chExt cx="2800" cy="312"/>
            </a:xfrm>
          </p:grpSpPr>
          <p:sp>
            <p:nvSpPr>
              <p:cNvPr id="278566" name="Rectangle 38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36000" tIns="0" rIns="18000" bIns="0"/>
              <a:lstStyle/>
              <a:p>
                <a:pPr algn="just">
                  <a:lnSpc>
                    <a:spcPct val="96000"/>
                  </a:lnSpc>
                </a:pPr>
                <a:r>
                  <a:rPr lang="en-US" altLang="zh-CN" sz="3600" b="1">
                    <a:latin typeface="Times New Roman" pitchFamily="18" charset="0"/>
                  </a:rPr>
                  <a:t>   </a:t>
                </a:r>
                <a:r>
                  <a:rPr lang="en-US" altLang="zh-CN" sz="3600" b="1">
                    <a:solidFill>
                      <a:srgbClr val="99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zh-CN" sz="3600">
                    <a:latin typeface="Times New Roman" pitchFamily="18" charset="0"/>
                  </a:rPr>
                  <a:t> 4 3</a:t>
                </a:r>
                <a:r>
                  <a:rPr lang="en-US" altLang="zh-CN" sz="3200">
                    <a:latin typeface="Times New Roman" pitchFamily="18" charset="0"/>
                  </a:rPr>
                  <a:t> </a:t>
                </a:r>
                <a:endParaRPr lang="en-US" altLang="zh-CN" sz="4800"/>
              </a:p>
            </p:txBody>
          </p:sp>
          <p:sp>
            <p:nvSpPr>
              <p:cNvPr id="278567" name="Line 39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68" name="Line 40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69" name="Line 41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70" name="Line 42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71" name="Line 43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72" name="Line 44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73" name="Line 45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74" name="Line 46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8575" name="Group 47"/>
            <p:cNvGrpSpPr>
              <a:grpSpLocks/>
            </p:cNvGrpSpPr>
            <p:nvPr/>
          </p:nvGrpSpPr>
          <p:grpSpPr bwMode="auto">
            <a:xfrm>
              <a:off x="5089" y="5114"/>
              <a:ext cx="2551" cy="293"/>
              <a:chOff x="2669" y="5206"/>
              <a:chExt cx="2800" cy="312"/>
            </a:xfrm>
          </p:grpSpPr>
          <p:sp>
            <p:nvSpPr>
              <p:cNvPr id="278576" name="Rectangle 48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just">
                  <a:lnSpc>
                    <a:spcPct val="96000"/>
                  </a:lnSpc>
                </a:pPr>
                <a:r>
                  <a:rPr lang="en-US" altLang="zh-CN" sz="3600">
                    <a:latin typeface="Times New Roman" pitchFamily="18" charset="0"/>
                  </a:rPr>
                  <a:t>   4 3 </a:t>
                </a:r>
                <a:endParaRPr lang="en-US" altLang="zh-CN" sz="5400"/>
              </a:p>
            </p:txBody>
          </p:sp>
          <p:sp>
            <p:nvSpPr>
              <p:cNvPr id="278577" name="Line 49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en-US"/>
              </a:p>
            </p:txBody>
          </p:sp>
          <p:sp>
            <p:nvSpPr>
              <p:cNvPr id="278578" name="Line 50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en-US"/>
              </a:p>
            </p:txBody>
          </p:sp>
          <p:sp>
            <p:nvSpPr>
              <p:cNvPr id="278579" name="Line 51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en-US"/>
              </a:p>
            </p:txBody>
          </p:sp>
          <p:sp>
            <p:nvSpPr>
              <p:cNvPr id="278580" name="Line 52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en-US"/>
              </a:p>
            </p:txBody>
          </p:sp>
          <p:sp>
            <p:nvSpPr>
              <p:cNvPr id="278581" name="Line 53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en-US"/>
              </a:p>
            </p:txBody>
          </p:sp>
          <p:sp>
            <p:nvSpPr>
              <p:cNvPr id="278582" name="Line 54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en-US"/>
              </a:p>
            </p:txBody>
          </p:sp>
          <p:sp>
            <p:nvSpPr>
              <p:cNvPr id="278583" name="Line 55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en-US"/>
              </a:p>
            </p:txBody>
          </p:sp>
          <p:sp>
            <p:nvSpPr>
              <p:cNvPr id="278584" name="Line 56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/>
              <a:lstStyle/>
              <a:p>
                <a:endParaRPr lang="en-US"/>
              </a:p>
            </p:txBody>
          </p:sp>
        </p:grpSp>
        <p:grpSp>
          <p:nvGrpSpPr>
            <p:cNvPr id="278585" name="Group 57"/>
            <p:cNvGrpSpPr>
              <a:grpSpLocks/>
            </p:cNvGrpSpPr>
            <p:nvPr/>
          </p:nvGrpSpPr>
          <p:grpSpPr bwMode="auto">
            <a:xfrm>
              <a:off x="5089" y="5481"/>
              <a:ext cx="2551" cy="293"/>
              <a:chOff x="2669" y="5206"/>
              <a:chExt cx="2800" cy="312"/>
            </a:xfrm>
          </p:grpSpPr>
          <p:sp>
            <p:nvSpPr>
              <p:cNvPr id="278586" name="Rectangle 58"/>
              <p:cNvSpPr>
                <a:spLocks noChangeArrowheads="1"/>
              </p:cNvSpPr>
              <p:nvPr/>
            </p:nvSpPr>
            <p:spPr bwMode="auto">
              <a:xfrm>
                <a:off x="2669" y="5206"/>
                <a:ext cx="28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just">
                  <a:lnSpc>
                    <a:spcPct val="96000"/>
                  </a:lnSpc>
                </a:pPr>
                <a:r>
                  <a:rPr lang="en-US" altLang="zh-CN" sz="3600">
                    <a:latin typeface="Times New Roman" pitchFamily="18" charset="0"/>
                  </a:rPr>
                  <a:t>   3 </a:t>
                </a:r>
                <a:r>
                  <a:rPr lang="en-US" altLang="zh-CN" sz="3600" b="1">
                    <a:solidFill>
                      <a:srgbClr val="990000"/>
                    </a:solidFill>
                    <a:latin typeface="Times New Roman" pitchFamily="18" charset="0"/>
                  </a:rPr>
                  <a:t>4</a:t>
                </a:r>
                <a:r>
                  <a:rPr lang="en-US" altLang="zh-CN" sz="900">
                    <a:latin typeface="Times New Roman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278587" name="Line 59"/>
              <p:cNvSpPr>
                <a:spLocks noChangeShapeType="1"/>
              </p:cNvSpPr>
              <p:nvPr/>
            </p:nvSpPr>
            <p:spPr bwMode="auto">
              <a:xfrm>
                <a:off x="296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88" name="Line 60"/>
              <p:cNvSpPr>
                <a:spLocks noChangeShapeType="1"/>
              </p:cNvSpPr>
              <p:nvPr/>
            </p:nvSpPr>
            <p:spPr bwMode="auto">
              <a:xfrm>
                <a:off x="328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89" name="Line 61"/>
              <p:cNvSpPr>
                <a:spLocks noChangeShapeType="1"/>
              </p:cNvSpPr>
              <p:nvPr/>
            </p:nvSpPr>
            <p:spPr bwMode="auto">
              <a:xfrm>
                <a:off x="359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90" name="Line 62"/>
              <p:cNvSpPr>
                <a:spLocks noChangeShapeType="1"/>
              </p:cNvSpPr>
              <p:nvPr/>
            </p:nvSpPr>
            <p:spPr bwMode="auto">
              <a:xfrm>
                <a:off x="39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91" name="Line 63"/>
              <p:cNvSpPr>
                <a:spLocks noChangeShapeType="1"/>
              </p:cNvSpPr>
              <p:nvPr/>
            </p:nvSpPr>
            <p:spPr bwMode="auto">
              <a:xfrm>
                <a:off x="42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92" name="Line 64"/>
              <p:cNvSpPr>
                <a:spLocks noChangeShapeType="1"/>
              </p:cNvSpPr>
              <p:nvPr/>
            </p:nvSpPr>
            <p:spPr bwMode="auto">
              <a:xfrm>
                <a:off x="451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93" name="Line 65"/>
              <p:cNvSpPr>
                <a:spLocks noChangeShapeType="1"/>
              </p:cNvSpPr>
              <p:nvPr/>
            </p:nvSpPr>
            <p:spPr bwMode="auto">
              <a:xfrm>
                <a:off x="4829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594" name="Line 66"/>
              <p:cNvSpPr>
                <a:spLocks noChangeShapeType="1"/>
              </p:cNvSpPr>
              <p:nvPr/>
            </p:nvSpPr>
            <p:spPr bwMode="auto">
              <a:xfrm>
                <a:off x="5144" y="520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8595" name="Text Box 67"/>
          <p:cNvSpPr txBox="1">
            <a:spLocks noChangeArrowheads="1"/>
          </p:cNvSpPr>
          <p:nvPr/>
        </p:nvSpPr>
        <p:spPr bwMode="auto">
          <a:xfrm>
            <a:off x="1331913" y="1196975"/>
            <a:ext cx="626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找第</a:t>
            </a:r>
            <a:r>
              <a:rPr lang="en-US" altLang="zh-CN" sz="3200" b="1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3200" b="1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小的元素过程：</a:t>
            </a:r>
          </a:p>
        </p:txBody>
      </p:sp>
    </p:spTree>
    <p:extLst>
      <p:ext uri="{BB962C8B-B14F-4D97-AF65-F5344CB8AC3E}">
        <p14:creationId xmlns:p14="http://schemas.microsoft.com/office/powerpoint/2010/main" val="1863451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1187450" y="115888"/>
            <a:ext cx="7704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选择问题</a:t>
            </a:r>
            <a:r>
              <a:rPr lang="en-US" altLang="zh-CN" sz="36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算法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971550" y="1557338"/>
            <a:ext cx="7777163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Dot"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3200" b="1">
                <a:latin typeface="Times New Roman" pitchFamily="18" charset="0"/>
              </a:rPr>
              <a:t>1. </a:t>
            </a:r>
            <a:r>
              <a:rPr lang="zh-CN" altLang="en-US" sz="3200" b="1">
                <a:latin typeface="Times New Roman" pitchFamily="18" charset="0"/>
              </a:rPr>
              <a:t>设置初始查找区间：</a:t>
            </a:r>
            <a:r>
              <a:rPr lang="en-US" altLang="zh-CN" sz="3200" b="1" i="1">
                <a:latin typeface="Times New Roman" pitchFamily="18" charset="0"/>
              </a:rPr>
              <a:t>i</a:t>
            </a:r>
            <a:r>
              <a:rPr lang="en-US" altLang="zh-CN" sz="3200" b="1">
                <a:latin typeface="Times New Roman" pitchFamily="18" charset="0"/>
              </a:rPr>
              <a:t>=1; </a:t>
            </a:r>
            <a:r>
              <a:rPr lang="en-US" altLang="zh-CN" sz="3200" b="1" i="1">
                <a:latin typeface="Times New Roman" pitchFamily="18" charset="0"/>
              </a:rPr>
              <a:t>j</a:t>
            </a:r>
            <a:r>
              <a:rPr lang="en-US" altLang="zh-CN" sz="3200" b="1">
                <a:latin typeface="Times New Roman" pitchFamily="18" charset="0"/>
              </a:rPr>
              <a:t>=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;  </a:t>
            </a:r>
          </a:p>
          <a:p>
            <a:pPr algn="just"/>
            <a:r>
              <a:rPr lang="en-US" altLang="zh-CN" sz="3200" b="1">
                <a:latin typeface="Times New Roman" pitchFamily="18" charset="0"/>
              </a:rPr>
              <a:t>2. </a:t>
            </a:r>
            <a:r>
              <a:rPr lang="zh-CN" altLang="en-US" sz="3200" b="1">
                <a:latin typeface="Times New Roman" pitchFamily="18" charset="0"/>
              </a:rPr>
              <a:t>以</a:t>
            </a:r>
            <a:r>
              <a:rPr lang="en-US" altLang="zh-CN" sz="3200" b="1" i="1">
                <a:latin typeface="Times New Roman" pitchFamily="18" charset="0"/>
              </a:rPr>
              <a:t>r</a:t>
            </a:r>
            <a:r>
              <a:rPr lang="en-US" altLang="zh-CN" sz="3200" b="1" i="1" baseline="-25000">
                <a:latin typeface="Times New Roman" pitchFamily="18" charset="0"/>
              </a:rPr>
              <a:t>i</a:t>
            </a:r>
            <a:r>
              <a:rPr lang="zh-CN" altLang="en-US" sz="3200" b="1">
                <a:latin typeface="Times New Roman" pitchFamily="18" charset="0"/>
              </a:rPr>
              <a:t>为轴值对序列</a:t>
            </a:r>
            <a:r>
              <a:rPr lang="en-US" altLang="zh-CN" sz="3200" b="1" i="1">
                <a:latin typeface="Times New Roman" pitchFamily="18" charset="0"/>
              </a:rPr>
              <a:t>r</a:t>
            </a:r>
            <a:r>
              <a:rPr lang="en-US" altLang="zh-CN" sz="3200" b="1" i="1" baseline="-25000">
                <a:latin typeface="Times New Roman" pitchFamily="18" charset="0"/>
              </a:rPr>
              <a:t>i</a:t>
            </a:r>
            <a:r>
              <a:rPr lang="en-US" altLang="zh-CN" sz="3200" b="1">
                <a:latin typeface="Times New Roman" pitchFamily="18" charset="0"/>
              </a:rPr>
              <a:t>~</a:t>
            </a:r>
            <a:r>
              <a:rPr lang="en-US" altLang="zh-CN" sz="3200" b="1" i="1">
                <a:latin typeface="Times New Roman" pitchFamily="18" charset="0"/>
              </a:rPr>
              <a:t>r</a:t>
            </a:r>
            <a:r>
              <a:rPr lang="en-US" altLang="zh-CN" sz="3200" b="1" i="1" baseline="-25000">
                <a:latin typeface="Times New Roman" pitchFamily="18" charset="0"/>
              </a:rPr>
              <a:t>j</a:t>
            </a:r>
            <a:r>
              <a:rPr lang="zh-CN" altLang="en-US" sz="3200" b="1">
                <a:latin typeface="Times New Roman" pitchFamily="18" charset="0"/>
              </a:rPr>
              <a:t>进行一次划分，得到轴值的位置</a:t>
            </a:r>
            <a:r>
              <a:rPr lang="en-US" altLang="zh-CN" sz="3200" b="1" i="1">
                <a:latin typeface="Times New Roman" pitchFamily="18" charset="0"/>
              </a:rPr>
              <a:t>s</a:t>
            </a:r>
            <a:r>
              <a:rPr lang="en-US" altLang="zh-CN" sz="3200" b="1">
                <a:latin typeface="Times New Roman" pitchFamily="18" charset="0"/>
              </a:rPr>
              <a:t>;</a:t>
            </a:r>
          </a:p>
          <a:p>
            <a:pPr algn="just"/>
            <a:r>
              <a:rPr lang="en-US" altLang="zh-CN" sz="3200" b="1">
                <a:latin typeface="Times New Roman" pitchFamily="18" charset="0"/>
              </a:rPr>
              <a:t>3. </a:t>
            </a:r>
            <a:r>
              <a:rPr lang="zh-CN" altLang="en-US" sz="3200" b="1">
                <a:latin typeface="Times New Roman" pitchFamily="18" charset="0"/>
              </a:rPr>
              <a:t>将轴值位置</a:t>
            </a:r>
            <a:r>
              <a:rPr lang="en-US" altLang="zh-CN" sz="3200" b="1" i="1">
                <a:latin typeface="Times New Roman" pitchFamily="18" charset="0"/>
              </a:rPr>
              <a:t>s</a:t>
            </a:r>
            <a:r>
              <a:rPr lang="zh-CN" altLang="en-US" sz="3200" b="1">
                <a:latin typeface="Times New Roman" pitchFamily="18" charset="0"/>
              </a:rPr>
              <a:t>与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zh-CN" altLang="en-US" sz="3200" b="1">
                <a:latin typeface="Times New Roman" pitchFamily="18" charset="0"/>
              </a:rPr>
              <a:t>比较</a:t>
            </a:r>
          </a:p>
          <a:p>
            <a:pPr algn="just"/>
            <a:r>
              <a:rPr lang="zh-CN" altLang="en-US" sz="3200" b="1">
                <a:latin typeface="Times New Roman" pitchFamily="18" charset="0"/>
              </a:rPr>
              <a:t>   </a:t>
            </a:r>
            <a:r>
              <a:rPr lang="en-US" altLang="zh-CN" sz="3200" b="1">
                <a:latin typeface="Times New Roman" pitchFamily="18" charset="0"/>
              </a:rPr>
              <a:t>3.1 </a:t>
            </a:r>
            <a:r>
              <a:rPr lang="zh-CN" altLang="en-US" sz="3200" b="1">
                <a:latin typeface="Times New Roman" pitchFamily="18" charset="0"/>
              </a:rPr>
              <a:t>如果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zh-CN" altLang="en-US" sz="3200" b="1">
                <a:latin typeface="Times New Roman" pitchFamily="18" charset="0"/>
              </a:rPr>
              <a:t>等于</a:t>
            </a:r>
            <a:r>
              <a:rPr lang="en-US" altLang="zh-CN" sz="3200" b="1" i="1">
                <a:latin typeface="Times New Roman" pitchFamily="18" charset="0"/>
              </a:rPr>
              <a:t>s</a:t>
            </a:r>
            <a:r>
              <a:rPr lang="zh-CN" altLang="en-US" sz="3200" b="1">
                <a:latin typeface="Times New Roman" pitchFamily="18" charset="0"/>
              </a:rPr>
              <a:t>，则将</a:t>
            </a:r>
            <a:r>
              <a:rPr lang="en-US" altLang="zh-CN" sz="3200" b="1" i="1">
                <a:latin typeface="Times New Roman" pitchFamily="18" charset="0"/>
              </a:rPr>
              <a:t>r</a:t>
            </a:r>
            <a:r>
              <a:rPr lang="en-US" altLang="zh-CN" sz="3200" b="1" i="1" baseline="-25000">
                <a:latin typeface="Times New Roman" pitchFamily="18" charset="0"/>
              </a:rPr>
              <a:t>s</a:t>
            </a:r>
            <a:r>
              <a:rPr lang="zh-CN" altLang="en-US" sz="3200" b="1">
                <a:latin typeface="Times New Roman" pitchFamily="18" charset="0"/>
              </a:rPr>
              <a:t>作为结果返回；</a:t>
            </a:r>
          </a:p>
          <a:p>
            <a:pPr algn="just"/>
            <a:r>
              <a:rPr lang="zh-CN" altLang="en-US" sz="3200" b="1">
                <a:latin typeface="Times New Roman" pitchFamily="18" charset="0"/>
              </a:rPr>
              <a:t>   </a:t>
            </a:r>
            <a:r>
              <a:rPr lang="en-US" altLang="zh-CN" sz="3200" b="1">
                <a:latin typeface="Times New Roman" pitchFamily="18" charset="0"/>
              </a:rPr>
              <a:t>3.2 </a:t>
            </a:r>
            <a:r>
              <a:rPr lang="zh-CN" altLang="en-US" sz="3200" b="1">
                <a:latin typeface="Times New Roman" pitchFamily="18" charset="0"/>
              </a:rPr>
              <a:t>否则，如果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&lt;</a:t>
            </a:r>
            <a:r>
              <a:rPr lang="en-US" altLang="zh-CN" sz="3200" b="1" i="1">
                <a:latin typeface="Times New Roman" pitchFamily="18" charset="0"/>
              </a:rPr>
              <a:t>s</a:t>
            </a:r>
            <a:r>
              <a:rPr lang="zh-CN" altLang="en-US" sz="3200" b="1">
                <a:latin typeface="Times New Roman" pitchFamily="18" charset="0"/>
              </a:rPr>
              <a:t>，则</a:t>
            </a:r>
            <a:r>
              <a:rPr lang="en-US" altLang="zh-CN" sz="3200" b="1" i="1">
                <a:latin typeface="Times New Roman" pitchFamily="18" charset="0"/>
              </a:rPr>
              <a:t>j</a:t>
            </a:r>
            <a:r>
              <a:rPr lang="en-US" altLang="zh-CN" sz="3200" b="1">
                <a:latin typeface="Times New Roman" pitchFamily="18" charset="0"/>
              </a:rPr>
              <a:t>=</a:t>
            </a:r>
            <a:r>
              <a:rPr lang="en-US" altLang="zh-CN" sz="3200" b="1" i="1">
                <a:latin typeface="Times New Roman" pitchFamily="18" charset="0"/>
              </a:rPr>
              <a:t>s</a:t>
            </a:r>
            <a:r>
              <a:rPr lang="en-US" altLang="zh-CN" sz="3200" b="1">
                <a:latin typeface="Times New Roman" pitchFamily="18" charset="0"/>
              </a:rPr>
              <a:t>-1</a:t>
            </a:r>
            <a:r>
              <a:rPr lang="zh-CN" altLang="en-US" sz="3200" b="1">
                <a:latin typeface="Times New Roman" pitchFamily="18" charset="0"/>
              </a:rPr>
              <a:t>，转步骤</a:t>
            </a:r>
            <a:r>
              <a:rPr lang="en-US" altLang="zh-CN" sz="3200" b="1">
                <a:latin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</a:rPr>
              <a:t>；</a:t>
            </a:r>
          </a:p>
          <a:p>
            <a:pPr algn="just"/>
            <a:r>
              <a:rPr lang="zh-CN" altLang="en-US" sz="3200" b="1">
                <a:latin typeface="Times New Roman" pitchFamily="18" charset="0"/>
              </a:rPr>
              <a:t>   </a:t>
            </a:r>
            <a:r>
              <a:rPr lang="en-US" altLang="zh-CN" sz="3200" b="1">
                <a:latin typeface="Times New Roman" pitchFamily="18" charset="0"/>
              </a:rPr>
              <a:t>3.3 </a:t>
            </a:r>
            <a:r>
              <a:rPr lang="zh-CN" altLang="en-US" sz="3200" b="1">
                <a:latin typeface="Times New Roman" pitchFamily="18" charset="0"/>
              </a:rPr>
              <a:t>否则，</a:t>
            </a:r>
            <a:r>
              <a:rPr lang="en-US" altLang="zh-CN" sz="3200" b="1" i="1">
                <a:latin typeface="Times New Roman" pitchFamily="18" charset="0"/>
              </a:rPr>
              <a:t>i</a:t>
            </a:r>
            <a:r>
              <a:rPr lang="en-US" altLang="zh-CN" sz="3200" b="1">
                <a:latin typeface="Times New Roman" pitchFamily="18" charset="0"/>
              </a:rPr>
              <a:t>=</a:t>
            </a:r>
            <a:r>
              <a:rPr lang="en-US" altLang="zh-CN" sz="3200" b="1" i="1">
                <a:latin typeface="Times New Roman" pitchFamily="18" charset="0"/>
              </a:rPr>
              <a:t>s</a:t>
            </a:r>
            <a:r>
              <a:rPr lang="en-US" altLang="zh-CN" sz="3200" b="1">
                <a:latin typeface="Times New Roman" pitchFamily="18" charset="0"/>
              </a:rPr>
              <a:t>+1</a:t>
            </a:r>
            <a:r>
              <a:rPr lang="zh-CN" altLang="en-US" sz="3200" b="1">
                <a:latin typeface="Times New Roman" pitchFamily="18" charset="0"/>
              </a:rPr>
              <a:t>，转步骤</a:t>
            </a:r>
            <a:r>
              <a:rPr lang="en-US" altLang="zh-CN" sz="3200" b="1">
                <a:latin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</a:rPr>
              <a:t>；</a:t>
            </a:r>
          </a:p>
          <a:p>
            <a:endParaRPr lang="zh-CN" altLang="en-US" sz="4400" b="1"/>
          </a:p>
        </p:txBody>
      </p:sp>
    </p:spTree>
    <p:extLst>
      <p:ext uri="{BB962C8B-B14F-4D97-AF65-F5344CB8AC3E}">
        <p14:creationId xmlns:p14="http://schemas.microsoft.com/office/powerpoint/2010/main" val="3532787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042988" y="1412875"/>
            <a:ext cx="770572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问题描述：假设有</a:t>
            </a:r>
            <a:r>
              <a:rPr kumimoji="1" lang="en-US" altLang="zh-CN" sz="3200" b="1" i="1">
                <a:latin typeface="Times New Roman" pitchFamily="18" charset="0"/>
              </a:rPr>
              <a:t>n</a:t>
            </a:r>
            <a:r>
              <a:rPr kumimoji="1" lang="en-US" altLang="zh-CN" sz="3200" b="1">
                <a:latin typeface="Times New Roman" pitchFamily="18" charset="0"/>
              </a:rPr>
              <a:t>=2</a:t>
            </a:r>
            <a:r>
              <a:rPr kumimoji="1" lang="en-US" altLang="zh-CN" sz="3200" b="1" i="1" baseline="30000">
                <a:latin typeface="Times New Roman" pitchFamily="18" charset="0"/>
              </a:rPr>
              <a:t>k</a:t>
            </a:r>
            <a:r>
              <a:rPr kumimoji="1" lang="zh-CN" altLang="en-US" sz="3200" b="1">
                <a:latin typeface="Times New Roman" pitchFamily="18" charset="0"/>
              </a:rPr>
              <a:t>个选手进行竞技淘汰赛，最后决出冠军的选手，设计竞技淘汰比赛的过程。</a:t>
            </a:r>
          </a:p>
        </p:txBody>
      </p:sp>
      <p:sp>
        <p:nvSpPr>
          <p:cNvPr id="264196" name="Rectangle 4"/>
          <p:cNvSpPr>
            <a:spLocks noRot="1" noChangeArrowheads="1"/>
          </p:cNvSpPr>
          <p:nvPr/>
        </p:nvSpPr>
        <p:spPr bwMode="auto">
          <a:xfrm>
            <a:off x="1258888" y="188913"/>
            <a:ext cx="7634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>
                <a:solidFill>
                  <a:srgbClr val="000099"/>
                </a:solidFill>
                <a:ea typeface="黑体" pitchFamily="49" charset="-122"/>
              </a:rPr>
              <a:t>组合问题中的减治法</a:t>
            </a:r>
            <a:r>
              <a:rPr lang="en-US" altLang="zh-CN" sz="32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200" b="1">
                <a:solidFill>
                  <a:srgbClr val="000099"/>
                </a:solidFill>
                <a:ea typeface="黑体" pitchFamily="49" charset="-122"/>
              </a:rPr>
              <a:t>淘汰赛冠军问题</a:t>
            </a:r>
            <a:r>
              <a:rPr kumimoji="1" lang="zh-CN" altLang="en-US" sz="4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1936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Rot="1" noChangeArrowheads="1"/>
          </p:cNvSpPr>
          <p:nvPr/>
        </p:nvSpPr>
        <p:spPr bwMode="auto">
          <a:xfrm>
            <a:off x="1258888" y="188913"/>
            <a:ext cx="7634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>
                <a:solidFill>
                  <a:srgbClr val="000099"/>
                </a:solidFill>
                <a:ea typeface="黑体" pitchFamily="49" charset="-122"/>
              </a:rPr>
              <a:t>淘汰赛冠军问题</a:t>
            </a:r>
            <a:r>
              <a:rPr lang="en-US" altLang="zh-CN" sz="32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200" b="1">
                <a:solidFill>
                  <a:srgbClr val="000099"/>
                </a:solidFill>
                <a:ea typeface="黑体" pitchFamily="49" charset="-122"/>
              </a:rPr>
              <a:t>实例</a:t>
            </a:r>
            <a:r>
              <a:rPr kumimoji="1" lang="zh-CN" altLang="en-US" sz="4000"/>
              <a:t> </a:t>
            </a:r>
          </a:p>
        </p:txBody>
      </p:sp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12875"/>
            <a:ext cx="2305050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716338"/>
            <a:ext cx="2209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661025"/>
            <a:ext cx="38195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3179" name="Group 11"/>
          <p:cNvGrpSpPr>
            <a:grpSpLocks/>
          </p:cNvGrpSpPr>
          <p:nvPr/>
        </p:nvGrpSpPr>
        <p:grpSpPr bwMode="auto">
          <a:xfrm>
            <a:off x="2987675" y="2781300"/>
            <a:ext cx="923925" cy="1008063"/>
            <a:chOff x="1882" y="1752"/>
            <a:chExt cx="582" cy="635"/>
          </a:xfrm>
        </p:grpSpPr>
        <p:sp>
          <p:nvSpPr>
            <p:cNvPr id="263176" name="Line 8"/>
            <p:cNvSpPr>
              <a:spLocks noChangeShapeType="1"/>
            </p:cNvSpPr>
            <p:nvPr/>
          </p:nvSpPr>
          <p:spPr bwMode="auto">
            <a:xfrm>
              <a:off x="1882" y="1752"/>
              <a:ext cx="0" cy="63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177" name="Line 9"/>
            <p:cNvSpPr>
              <a:spLocks noChangeShapeType="1"/>
            </p:cNvSpPr>
            <p:nvPr/>
          </p:nvSpPr>
          <p:spPr bwMode="auto">
            <a:xfrm>
              <a:off x="1882" y="2024"/>
              <a:ext cx="318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63178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1888"/>
              <a:ext cx="264" cy="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3230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827088" y="1412875"/>
            <a:ext cx="7924800" cy="4752975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r>
              <a:rPr lang="en-US" altLang="zh-CN" sz="2400" b="1">
                <a:latin typeface="Times New Roman" pitchFamily="18" charset="0"/>
              </a:rPr>
              <a:t>   string Game(string r[ ], int n)</a:t>
            </a:r>
          </a:p>
          <a:p>
            <a:pPr algn="just" eaLnBrk="0" hangingPunct="0">
              <a:lnSpc>
                <a:spcPct val="104000"/>
              </a:lnSpc>
            </a:pPr>
            <a:r>
              <a:rPr lang="en-US" altLang="zh-CN" sz="2400" b="1">
                <a:latin typeface="Times New Roman" pitchFamily="18" charset="0"/>
              </a:rPr>
              <a:t>   {</a:t>
            </a:r>
          </a:p>
          <a:p>
            <a:pPr algn="just" eaLnBrk="0" hangingPunct="0">
              <a:lnSpc>
                <a:spcPct val="104000"/>
              </a:lnSpc>
            </a:pPr>
            <a:r>
              <a:rPr lang="en-US" altLang="zh-CN" sz="2400" b="1">
                <a:latin typeface="Times New Roman" pitchFamily="18" charset="0"/>
              </a:rPr>
              <a:t>        i=n;</a:t>
            </a:r>
          </a:p>
          <a:p>
            <a:pPr algn="just" eaLnBrk="0" hangingPunct="0">
              <a:lnSpc>
                <a:spcPct val="104000"/>
              </a:lnSpc>
            </a:pPr>
            <a:r>
              <a:rPr lang="en-US" altLang="zh-CN" sz="2400" b="1">
                <a:latin typeface="Times New Roman" pitchFamily="18" charset="0"/>
              </a:rPr>
              <a:t>        while (i&gt;1)</a:t>
            </a:r>
          </a:p>
          <a:p>
            <a:pPr algn="just" eaLnBrk="0" hangingPunct="0">
              <a:lnSpc>
                <a:spcPct val="104000"/>
              </a:lnSpc>
            </a:pPr>
            <a:r>
              <a:rPr lang="en-US" altLang="zh-CN" sz="2400" b="1">
                <a:latin typeface="Times New Roman" pitchFamily="18" charset="0"/>
              </a:rPr>
              <a:t>        {</a:t>
            </a:r>
          </a:p>
          <a:p>
            <a:pPr algn="just" eaLnBrk="0" hangingPunct="0">
              <a:lnSpc>
                <a:spcPct val="104000"/>
              </a:lnSpc>
            </a:pPr>
            <a:r>
              <a:rPr lang="en-US" altLang="zh-CN" sz="2400" b="1">
                <a:latin typeface="Times New Roman" pitchFamily="18" charset="0"/>
              </a:rPr>
              <a:t>             i=i/2;</a:t>
            </a:r>
          </a:p>
          <a:p>
            <a:pPr algn="just" eaLnBrk="0" hangingPunct="0">
              <a:lnSpc>
                <a:spcPct val="104000"/>
              </a:lnSpc>
            </a:pPr>
            <a:r>
              <a:rPr lang="en-US" altLang="zh-CN" sz="2400" b="1">
                <a:latin typeface="Times New Roman" pitchFamily="18" charset="0"/>
              </a:rPr>
              <a:t>             for (j=0; j&lt;i; j++)</a:t>
            </a:r>
          </a:p>
          <a:p>
            <a:pPr algn="just" eaLnBrk="0" hangingPunct="0">
              <a:lnSpc>
                <a:spcPct val="104000"/>
              </a:lnSpc>
            </a:pPr>
            <a:r>
              <a:rPr lang="en-US" altLang="zh-CN" sz="2400" b="1">
                <a:latin typeface="Times New Roman" pitchFamily="18" charset="0"/>
              </a:rPr>
              <a:t>             if (Comp(r[j+i], r[j]))</a:t>
            </a:r>
          </a:p>
          <a:p>
            <a:pPr algn="just" eaLnBrk="0" hangingPunct="0">
              <a:lnSpc>
                <a:spcPct val="104000"/>
              </a:lnSpc>
            </a:pPr>
            <a:r>
              <a:rPr lang="en-US" altLang="zh-CN" sz="2400" b="1">
                <a:latin typeface="Times New Roman" pitchFamily="18" charset="0"/>
              </a:rPr>
              <a:t>                  r[j]=r[j+i];</a:t>
            </a:r>
          </a:p>
          <a:p>
            <a:pPr algn="just" eaLnBrk="0" hangingPunct="0">
              <a:lnSpc>
                <a:spcPct val="104000"/>
              </a:lnSpc>
            </a:pPr>
            <a:r>
              <a:rPr lang="en-US" altLang="zh-CN" sz="2400" b="1">
                <a:latin typeface="Times New Roman" pitchFamily="18" charset="0"/>
              </a:rPr>
              <a:t>        }</a:t>
            </a:r>
          </a:p>
          <a:p>
            <a:pPr algn="just" eaLnBrk="0" hangingPunct="0">
              <a:lnSpc>
                <a:spcPct val="104000"/>
              </a:lnSpc>
            </a:pPr>
            <a:r>
              <a:rPr lang="en-US" altLang="zh-CN" sz="2400" b="1">
                <a:latin typeface="Times New Roman" pitchFamily="18" charset="0"/>
              </a:rPr>
              <a:t>        return r[0];</a:t>
            </a:r>
          </a:p>
          <a:p>
            <a:pPr algn="just" eaLnBrk="0" hangingPunct="0">
              <a:lnSpc>
                <a:spcPct val="104000"/>
              </a:lnSpc>
            </a:pPr>
            <a:r>
              <a:rPr lang="en-US" altLang="zh-CN" sz="2400" b="1">
                <a:latin typeface="Times New Roman" pitchFamily="18" charset="0"/>
              </a:rPr>
              <a:t>    }</a:t>
            </a:r>
          </a:p>
        </p:txBody>
      </p:sp>
      <p:sp>
        <p:nvSpPr>
          <p:cNvPr id="265225" name="Rectangle 9"/>
          <p:cNvSpPr>
            <a:spLocks noRot="1" noChangeArrowheads="1"/>
          </p:cNvSpPr>
          <p:nvPr/>
        </p:nvSpPr>
        <p:spPr bwMode="auto">
          <a:xfrm>
            <a:off x="1258888" y="188913"/>
            <a:ext cx="7634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>
                <a:solidFill>
                  <a:srgbClr val="000099"/>
                </a:solidFill>
                <a:ea typeface="黑体" pitchFamily="49" charset="-122"/>
              </a:rPr>
              <a:t>淘汰赛冠军问题</a:t>
            </a:r>
            <a:r>
              <a:rPr lang="en-US" altLang="zh-CN" sz="32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200" b="1">
                <a:solidFill>
                  <a:srgbClr val="000099"/>
                </a:solidFill>
                <a:ea typeface="黑体" pitchFamily="49" charset="-122"/>
              </a:rPr>
              <a:t>算法</a:t>
            </a:r>
            <a:endParaRPr kumimoji="1"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821600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468313" y="2565400"/>
            <a:ext cx="8135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800"/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1042988" y="1341438"/>
            <a:ext cx="76327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问题描述：在</a:t>
            </a:r>
            <a:r>
              <a:rPr kumimoji="1" lang="en-US" altLang="zh-CN" sz="3200" b="1" i="1">
                <a:latin typeface="Times New Roman" pitchFamily="18" charset="0"/>
              </a:rPr>
              <a:t>n</a:t>
            </a:r>
            <a:r>
              <a:rPr kumimoji="1" lang="zh-CN" altLang="en-US" sz="3200" b="1">
                <a:latin typeface="Times New Roman" pitchFamily="18" charset="0"/>
              </a:rPr>
              <a:t>枚外观相同的硬币中，有一枚是假币，并且已知假币较轻。通过一架来任意比较两组硬币，从而得知两组硬币的重量是否相同，或者哪一组更轻一些，假币问题要求设计一个高效的算法来检测出这枚假币。</a:t>
            </a:r>
          </a:p>
        </p:txBody>
      </p:sp>
      <p:grpSp>
        <p:nvGrpSpPr>
          <p:cNvPr id="266245" name="Group 5"/>
          <p:cNvGrpSpPr>
            <a:grpSpLocks/>
          </p:cNvGrpSpPr>
          <p:nvPr/>
        </p:nvGrpSpPr>
        <p:grpSpPr bwMode="auto">
          <a:xfrm>
            <a:off x="1258888" y="4797425"/>
            <a:ext cx="6049962" cy="773113"/>
            <a:chOff x="113" y="527"/>
            <a:chExt cx="3811" cy="487"/>
          </a:xfrm>
        </p:grpSpPr>
        <p:sp>
          <p:nvSpPr>
            <p:cNvPr id="266246" name="Text Box 6"/>
            <p:cNvSpPr txBox="1">
              <a:spLocks noChangeArrowheads="1"/>
            </p:cNvSpPr>
            <p:nvPr/>
          </p:nvSpPr>
          <p:spPr bwMode="auto">
            <a:xfrm>
              <a:off x="567" y="527"/>
              <a:ext cx="335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600" i="1">
                  <a:latin typeface="Times New Roman" pitchFamily="18" charset="0"/>
                </a:rPr>
                <a:t>T</a:t>
              </a:r>
              <a:r>
                <a:rPr kumimoji="1" lang="en-US" altLang="zh-CN" sz="3600">
                  <a:latin typeface="Times New Roman" pitchFamily="18" charset="0"/>
                </a:rPr>
                <a:t>(</a:t>
              </a:r>
              <a:r>
                <a:rPr kumimoji="1" lang="en-US" altLang="zh-CN" sz="3600" i="1">
                  <a:latin typeface="Times New Roman" pitchFamily="18" charset="0"/>
                </a:rPr>
                <a:t>n</a:t>
              </a:r>
              <a:r>
                <a:rPr kumimoji="1" lang="en-US" altLang="zh-CN" sz="3600">
                  <a:latin typeface="Times New Roman" pitchFamily="18" charset="0"/>
                </a:rPr>
                <a:t>)=</a:t>
              </a:r>
              <a:r>
                <a:rPr kumimoji="1" lang="en-US" altLang="zh-CN" sz="3600" i="1">
                  <a:latin typeface="Times New Roman" pitchFamily="18" charset="0"/>
                </a:rPr>
                <a:t>O</a:t>
              </a:r>
              <a:r>
                <a:rPr kumimoji="1" lang="en-US" altLang="zh-CN" sz="3600">
                  <a:latin typeface="Times New Roman" pitchFamily="18" charset="0"/>
                </a:rPr>
                <a:t>(log</a:t>
              </a:r>
              <a:r>
                <a:rPr kumimoji="1" lang="en-US" altLang="zh-CN" sz="3600" baseline="-25000">
                  <a:latin typeface="Times New Roman" pitchFamily="18" charset="0"/>
                </a:rPr>
                <a:t>2</a:t>
              </a:r>
              <a:r>
                <a:rPr kumimoji="1" lang="en-US" altLang="zh-CN" sz="3600" i="1">
                  <a:latin typeface="Times New Roman" pitchFamily="18" charset="0"/>
                </a:rPr>
                <a:t>n</a:t>
              </a:r>
              <a:r>
                <a:rPr kumimoji="1" lang="en-US" altLang="zh-CN" sz="3600"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266247" name="Object 7"/>
            <p:cNvGraphicFramePr>
              <a:graphicFrameLocks noChangeAspect="1"/>
            </p:cNvGraphicFramePr>
            <p:nvPr/>
          </p:nvGraphicFramePr>
          <p:xfrm>
            <a:off x="113" y="527"/>
            <a:ext cx="499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527"/>
                          <a:ext cx="499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48" name="Rectangle 8"/>
          <p:cNvSpPr>
            <a:spLocks noRot="1" noChangeArrowheads="1"/>
          </p:cNvSpPr>
          <p:nvPr/>
        </p:nvSpPr>
        <p:spPr bwMode="auto">
          <a:xfrm>
            <a:off x="1258888" y="188913"/>
            <a:ext cx="7634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>
                <a:solidFill>
                  <a:srgbClr val="000099"/>
                </a:solidFill>
                <a:ea typeface="黑体" pitchFamily="49" charset="-122"/>
              </a:rPr>
              <a:t>组合问题中的减治法</a:t>
            </a:r>
            <a:r>
              <a:rPr lang="en-US" altLang="zh-CN" sz="32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200" b="1">
                <a:solidFill>
                  <a:srgbClr val="000099"/>
                </a:solidFill>
                <a:ea typeface="黑体" pitchFamily="49" charset="-122"/>
              </a:rPr>
              <a:t>假币问题</a:t>
            </a:r>
            <a:r>
              <a:rPr kumimoji="1" lang="zh-CN" altLang="en-US" sz="4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0535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900113" y="1341438"/>
            <a:ext cx="7848600" cy="372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最自然的想法就是一分为二，也就是把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zh-CN" altLang="en-US" sz="2800" b="1">
                <a:latin typeface="Times New Roman" pitchFamily="18" charset="0"/>
              </a:rPr>
              <a:t>枚硬币分成两组，每组有</a:t>
            </a:r>
            <a:r>
              <a:rPr lang="zh-CN" altLang="en-US" sz="2800" b="1">
                <a:latin typeface="Lucida Sans Unicode" pitchFamily="34" charset="0"/>
                <a:cs typeface="Lucida Sans Unicode" pitchFamily="34" charset="0"/>
              </a:rPr>
              <a:t>⌊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/2</a:t>
            </a:r>
            <a:r>
              <a:rPr lang="en-US" altLang="zh-CN" sz="2800" b="1">
                <a:latin typeface="Lucida Sans Unicode" pitchFamily="34" charset="0"/>
                <a:cs typeface="Lucida Sans Unicode" pitchFamily="34" charset="0"/>
              </a:rPr>
              <a:t>⌋</a:t>
            </a:r>
            <a:r>
              <a:rPr lang="zh-CN" altLang="en-US" sz="2800" b="1">
                <a:latin typeface="Times New Roman" pitchFamily="18" charset="0"/>
              </a:rPr>
              <a:t>枚硬币，如果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zh-CN" altLang="en-US" sz="2800" b="1">
                <a:latin typeface="Times New Roman" pitchFamily="18" charset="0"/>
              </a:rPr>
              <a:t>为奇数，就留下一枚硬币，然后把两组硬币分别放到天平的两端。如果两组硬币的重量相同，那么留下的硬币就是假币；否则，用同样的方法对较轻的那组硬币进行同样的处理，因为假币一定在较轻的那组里。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考虑不是把硬币分成两组，而是分成三组？  </a:t>
            </a:r>
          </a:p>
        </p:txBody>
      </p:sp>
      <p:sp>
        <p:nvSpPr>
          <p:cNvPr id="282630" name="Rectangle 6"/>
          <p:cNvSpPr>
            <a:spLocks noRot="1" noChangeArrowheads="1"/>
          </p:cNvSpPr>
          <p:nvPr/>
        </p:nvSpPr>
        <p:spPr bwMode="auto">
          <a:xfrm>
            <a:off x="1258888" y="188913"/>
            <a:ext cx="7634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>
                <a:solidFill>
                  <a:srgbClr val="000099"/>
                </a:solidFill>
                <a:ea typeface="黑体" pitchFamily="49" charset="-122"/>
              </a:rPr>
              <a:t>假币问题</a:t>
            </a:r>
            <a:r>
              <a:rPr lang="en-US" altLang="zh-CN" sz="32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200" b="1">
                <a:solidFill>
                  <a:srgbClr val="000099"/>
                </a:solidFill>
                <a:ea typeface="黑体" pitchFamily="49" charset="-122"/>
              </a:rPr>
              <a:t>想法</a:t>
            </a:r>
            <a:r>
              <a:rPr kumimoji="1" lang="zh-CN" altLang="en-US" sz="4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61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900113" y="1412875"/>
            <a:ext cx="7921625" cy="4968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ct val="40000"/>
              </a:spcBef>
            </a:pPr>
            <a:r>
              <a:rPr lang="en-US" altLang="zh-CN" sz="2800" b="1">
                <a:latin typeface="Times New Roman" pitchFamily="18" charset="0"/>
              </a:rPr>
              <a:t>1. </a:t>
            </a:r>
            <a:r>
              <a:rPr lang="zh-CN" altLang="en-US" sz="2800" b="1">
                <a:latin typeface="Times New Roman" pitchFamily="18" charset="0"/>
              </a:rPr>
              <a:t>如果</a:t>
            </a:r>
            <a:r>
              <a:rPr lang="en-US" altLang="zh-CN" sz="2800" b="1">
                <a:latin typeface="Times New Roman" pitchFamily="18" charset="0"/>
              </a:rPr>
              <a:t>n</a:t>
            </a:r>
            <a:r>
              <a:rPr lang="zh-CN" altLang="en-US" sz="2800" b="1">
                <a:latin typeface="Times New Roman" pitchFamily="18" charset="0"/>
              </a:rPr>
              <a:t>等于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，则该硬币即为假币，输出对应的序号，算法结束；</a:t>
            </a:r>
          </a:p>
          <a:p>
            <a:pPr algn="just">
              <a:spcBef>
                <a:spcPct val="40000"/>
              </a:spcBef>
            </a:pPr>
            <a:r>
              <a:rPr lang="en-US" altLang="zh-CN" sz="2800" b="1">
                <a:latin typeface="Times New Roman" pitchFamily="18" charset="0"/>
              </a:rPr>
              <a:t>2. </a:t>
            </a:r>
            <a:r>
              <a:rPr lang="zh-CN" altLang="en-US" sz="2800" b="1">
                <a:latin typeface="Times New Roman" pitchFamily="18" charset="0"/>
              </a:rPr>
              <a:t>计算</a:t>
            </a: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</a:rPr>
              <a:t>组的硬币个数</a:t>
            </a:r>
            <a:r>
              <a:rPr lang="en-US" altLang="zh-CN" sz="2800" b="1">
                <a:latin typeface="Times New Roman" pitchFamily="18" charset="0"/>
              </a:rPr>
              <a:t>num1</a:t>
            </a:r>
            <a:r>
              <a:rPr lang="zh-CN" altLang="en-US" sz="2800" b="1">
                <a:latin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</a:rPr>
              <a:t>num2</a:t>
            </a:r>
            <a:r>
              <a:rPr lang="zh-CN" altLang="en-US" sz="2800" b="1">
                <a:latin typeface="Times New Roman" pitchFamily="18" charset="0"/>
              </a:rPr>
              <a:t>和</a:t>
            </a:r>
            <a:r>
              <a:rPr lang="en-US" altLang="zh-CN" sz="2800" b="1">
                <a:latin typeface="Times New Roman" pitchFamily="18" charset="0"/>
              </a:rPr>
              <a:t>num3</a:t>
            </a:r>
            <a:r>
              <a:rPr lang="zh-CN" altLang="en-US" sz="2800" b="1">
                <a:latin typeface="Times New Roman" pitchFamily="18" charset="0"/>
              </a:rPr>
              <a:t>；</a:t>
            </a:r>
          </a:p>
          <a:p>
            <a:pPr algn="just">
              <a:spcBef>
                <a:spcPct val="40000"/>
              </a:spcBef>
            </a:pPr>
            <a:r>
              <a:rPr lang="en-US" altLang="zh-CN" sz="2800" b="1">
                <a:latin typeface="Times New Roman" pitchFamily="18" charset="0"/>
              </a:rPr>
              <a:t>3. add1 = </a:t>
            </a:r>
            <a:r>
              <a:rPr lang="zh-CN" altLang="en-US" sz="2800" b="1">
                <a:latin typeface="Times New Roman" pitchFamily="18" charset="0"/>
              </a:rPr>
              <a:t>第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组硬币的重量和；</a:t>
            </a:r>
            <a:r>
              <a:rPr lang="en-US" altLang="zh-CN" sz="2800" b="1">
                <a:latin typeface="Times New Roman" pitchFamily="18" charset="0"/>
              </a:rPr>
              <a:t>add2 = </a:t>
            </a:r>
            <a:r>
              <a:rPr lang="zh-CN" altLang="en-US" sz="2800" b="1">
                <a:latin typeface="Times New Roman" pitchFamily="18" charset="0"/>
              </a:rPr>
              <a:t>第</a:t>
            </a:r>
            <a:r>
              <a:rPr lang="en-US" altLang="zh-CN" sz="2800" b="1">
                <a:latin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</a:rPr>
              <a:t>组硬币的重量和；</a:t>
            </a:r>
          </a:p>
          <a:p>
            <a:pPr algn="just">
              <a:spcBef>
                <a:spcPct val="40000"/>
              </a:spcBef>
            </a:pPr>
            <a:r>
              <a:rPr lang="en-US" altLang="zh-CN" sz="2800" b="1">
                <a:latin typeface="Times New Roman" pitchFamily="18" charset="0"/>
              </a:rPr>
              <a:t>4. </a:t>
            </a:r>
            <a:r>
              <a:rPr lang="zh-CN" altLang="en-US" sz="2800" b="1">
                <a:latin typeface="Times New Roman" pitchFamily="18" charset="0"/>
              </a:rPr>
              <a:t>根据情况执行下述三种操作之一：</a:t>
            </a:r>
          </a:p>
          <a:p>
            <a:pPr algn="just">
              <a:spcBef>
                <a:spcPct val="40000"/>
              </a:spcBef>
            </a:pPr>
            <a:r>
              <a:rPr lang="zh-CN" altLang="en-US" sz="2800" b="1">
                <a:latin typeface="Times New Roman" pitchFamily="18" charset="0"/>
              </a:rPr>
              <a:t>  </a:t>
            </a:r>
            <a:r>
              <a:rPr lang="en-US" altLang="zh-CN" sz="2800" b="1">
                <a:latin typeface="Times New Roman" pitchFamily="18" charset="0"/>
              </a:rPr>
              <a:t>4.1 </a:t>
            </a:r>
            <a:r>
              <a:rPr lang="zh-CN" altLang="en-US" sz="2800" b="1">
                <a:latin typeface="Times New Roman" pitchFamily="18" charset="0"/>
              </a:rPr>
              <a:t>如果</a:t>
            </a:r>
            <a:r>
              <a:rPr lang="en-US" altLang="zh-CN" sz="2800" b="1">
                <a:latin typeface="Times New Roman" pitchFamily="18" charset="0"/>
              </a:rPr>
              <a:t>add1</a:t>
            </a:r>
            <a:r>
              <a:rPr lang="zh-CN" altLang="en-US" sz="2800" b="1">
                <a:latin typeface="Times New Roman" pitchFamily="18" charset="0"/>
              </a:rPr>
              <a:t>小于</a:t>
            </a:r>
            <a:r>
              <a:rPr lang="en-US" altLang="zh-CN" sz="2800" b="1">
                <a:latin typeface="Times New Roman" pitchFamily="18" charset="0"/>
              </a:rPr>
              <a:t>add2</a:t>
            </a:r>
            <a:r>
              <a:rPr lang="zh-CN" altLang="en-US" sz="2800" b="1">
                <a:latin typeface="Times New Roman" pitchFamily="18" charset="0"/>
              </a:rPr>
              <a:t>，则在第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组硬币中查找；</a:t>
            </a:r>
          </a:p>
          <a:p>
            <a:pPr algn="just">
              <a:spcBef>
                <a:spcPct val="40000"/>
              </a:spcBef>
            </a:pPr>
            <a:r>
              <a:rPr lang="zh-CN" altLang="en-US" sz="2800" b="1">
                <a:latin typeface="Times New Roman" pitchFamily="18" charset="0"/>
              </a:rPr>
              <a:t>  </a:t>
            </a:r>
            <a:r>
              <a:rPr lang="en-US" altLang="zh-CN" sz="2800" b="1">
                <a:latin typeface="Times New Roman" pitchFamily="18" charset="0"/>
              </a:rPr>
              <a:t>4.2 </a:t>
            </a:r>
            <a:r>
              <a:rPr lang="zh-CN" altLang="en-US" sz="2800" b="1">
                <a:latin typeface="Times New Roman" pitchFamily="18" charset="0"/>
              </a:rPr>
              <a:t>如果</a:t>
            </a:r>
            <a:r>
              <a:rPr lang="en-US" altLang="zh-CN" sz="2800" b="1">
                <a:latin typeface="Times New Roman" pitchFamily="18" charset="0"/>
              </a:rPr>
              <a:t>add1</a:t>
            </a:r>
            <a:r>
              <a:rPr lang="zh-CN" altLang="en-US" sz="2800" b="1">
                <a:latin typeface="Times New Roman" pitchFamily="18" charset="0"/>
              </a:rPr>
              <a:t>大于</a:t>
            </a:r>
            <a:r>
              <a:rPr lang="en-US" altLang="zh-CN" sz="2800" b="1">
                <a:latin typeface="Times New Roman" pitchFamily="18" charset="0"/>
              </a:rPr>
              <a:t>add2</a:t>
            </a:r>
            <a:r>
              <a:rPr lang="zh-CN" altLang="en-US" sz="2800" b="1">
                <a:latin typeface="Times New Roman" pitchFamily="18" charset="0"/>
              </a:rPr>
              <a:t>，则在第</a:t>
            </a:r>
            <a:r>
              <a:rPr lang="en-US" altLang="zh-CN" sz="2800" b="1">
                <a:latin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</a:rPr>
              <a:t>组硬币中查找；</a:t>
            </a:r>
          </a:p>
          <a:p>
            <a:pPr algn="just">
              <a:spcBef>
                <a:spcPct val="40000"/>
              </a:spcBef>
            </a:pPr>
            <a:r>
              <a:rPr lang="zh-CN" altLang="en-US" sz="2800" b="1">
                <a:latin typeface="Times New Roman" pitchFamily="18" charset="0"/>
              </a:rPr>
              <a:t>  </a:t>
            </a:r>
            <a:r>
              <a:rPr lang="en-US" altLang="zh-CN" sz="2800" b="1">
                <a:latin typeface="Times New Roman" pitchFamily="18" charset="0"/>
              </a:rPr>
              <a:t>4.3 </a:t>
            </a:r>
            <a:r>
              <a:rPr lang="zh-CN" altLang="en-US" sz="2800" b="1">
                <a:latin typeface="Times New Roman" pitchFamily="18" charset="0"/>
              </a:rPr>
              <a:t>如果</a:t>
            </a:r>
            <a:r>
              <a:rPr lang="en-US" altLang="zh-CN" sz="2800" b="1">
                <a:latin typeface="Times New Roman" pitchFamily="18" charset="0"/>
              </a:rPr>
              <a:t>add1</a:t>
            </a:r>
            <a:r>
              <a:rPr lang="zh-CN" altLang="en-US" sz="2800" b="1">
                <a:latin typeface="Times New Roman" pitchFamily="18" charset="0"/>
              </a:rPr>
              <a:t>等于</a:t>
            </a:r>
            <a:r>
              <a:rPr lang="en-US" altLang="zh-CN" sz="2800" b="1">
                <a:latin typeface="Times New Roman" pitchFamily="18" charset="0"/>
              </a:rPr>
              <a:t>add2</a:t>
            </a:r>
            <a:r>
              <a:rPr lang="zh-CN" altLang="en-US" sz="2800" b="1">
                <a:latin typeface="Times New Roman" pitchFamily="18" charset="0"/>
              </a:rPr>
              <a:t>，则在第</a:t>
            </a: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</a:rPr>
              <a:t>组硬币中查找；</a:t>
            </a:r>
            <a:endParaRPr lang="zh-CN" altLang="en-US" sz="4000" b="1"/>
          </a:p>
        </p:txBody>
      </p:sp>
      <p:sp>
        <p:nvSpPr>
          <p:cNvPr id="286725" name="Rectangle 5"/>
          <p:cNvSpPr>
            <a:spLocks noRot="1" noChangeArrowheads="1"/>
          </p:cNvSpPr>
          <p:nvPr/>
        </p:nvSpPr>
        <p:spPr bwMode="auto">
          <a:xfrm>
            <a:off x="1258888" y="188913"/>
            <a:ext cx="76342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>
                <a:solidFill>
                  <a:srgbClr val="000099"/>
                </a:solidFill>
                <a:ea typeface="黑体" pitchFamily="49" charset="-122"/>
              </a:rPr>
              <a:t>假币问题</a:t>
            </a:r>
            <a:r>
              <a:rPr lang="en-US" altLang="zh-CN" sz="3200" b="1">
                <a:solidFill>
                  <a:srgbClr val="000099"/>
                </a:solidFill>
                <a:latin typeface="黑体"/>
                <a:ea typeface="黑体" pitchFamily="49" charset="-122"/>
              </a:rPr>
              <a:t>——</a:t>
            </a:r>
            <a:r>
              <a:rPr lang="zh-CN" altLang="en-US" sz="3200" b="1">
                <a:solidFill>
                  <a:srgbClr val="000099"/>
                </a:solidFill>
                <a:ea typeface="黑体" pitchFamily="49" charset="-122"/>
              </a:rPr>
              <a:t>算法</a:t>
            </a:r>
            <a:r>
              <a:rPr kumimoji="1" lang="zh-CN" altLang="en-US" sz="4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1614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66" name="Group 2"/>
          <p:cNvGrpSpPr>
            <a:grpSpLocks/>
          </p:cNvGrpSpPr>
          <p:nvPr/>
        </p:nvGrpSpPr>
        <p:grpSpPr bwMode="auto">
          <a:xfrm>
            <a:off x="1403350" y="188913"/>
            <a:ext cx="5545138" cy="719137"/>
            <a:chOff x="113" y="527"/>
            <a:chExt cx="3811" cy="487"/>
          </a:xfrm>
        </p:grpSpPr>
        <p:sp>
          <p:nvSpPr>
            <p:cNvPr id="267267" name="Text Box 3"/>
            <p:cNvSpPr txBox="1">
              <a:spLocks noChangeArrowheads="1"/>
            </p:cNvSpPr>
            <p:nvPr/>
          </p:nvSpPr>
          <p:spPr bwMode="auto">
            <a:xfrm>
              <a:off x="567" y="527"/>
              <a:ext cx="3357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99"/>
                  </a:solidFill>
                  <a:ea typeface="黑体" pitchFamily="49" charset="-122"/>
                </a:rPr>
                <a:t>不知假币是轻是重？</a:t>
              </a:r>
            </a:p>
          </p:txBody>
        </p:sp>
        <p:graphicFrame>
          <p:nvGraphicFramePr>
            <p:cNvPr id="267268" name="Object 4"/>
            <p:cNvGraphicFramePr>
              <a:graphicFrameLocks noChangeAspect="1"/>
            </p:cNvGraphicFramePr>
            <p:nvPr/>
          </p:nvGraphicFramePr>
          <p:xfrm>
            <a:off x="113" y="527"/>
            <a:ext cx="499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527"/>
                          <a:ext cx="499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67353" name="Picture 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81724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354" name="Rectangle 90"/>
          <p:cNvSpPr>
            <a:spLocks noChangeArrowheads="1"/>
          </p:cNvSpPr>
          <p:nvPr/>
        </p:nvSpPr>
        <p:spPr bwMode="auto">
          <a:xfrm>
            <a:off x="900113" y="5300663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每一枚硬币都可能是或轻或重的假币，因此共有</a:t>
            </a:r>
            <a:r>
              <a:rPr lang="en-US" altLang="zh-CN" sz="2800" b="1">
                <a:latin typeface="Times New Roman" pitchFamily="18" charset="0"/>
              </a:rPr>
              <a:t>16</a:t>
            </a:r>
            <a:r>
              <a:rPr lang="zh-CN" altLang="en-US" sz="2800" b="1">
                <a:latin typeface="Times New Roman" pitchFamily="18" charset="0"/>
              </a:rPr>
              <a:t>种结果，则判定树中至少有</a:t>
            </a:r>
            <a:r>
              <a:rPr lang="en-US" altLang="zh-CN" sz="2800" b="1">
                <a:latin typeface="Times New Roman" pitchFamily="18" charset="0"/>
              </a:rPr>
              <a:t>16</a:t>
            </a:r>
            <a:r>
              <a:rPr lang="zh-CN" altLang="en-US" sz="2800" b="1">
                <a:latin typeface="Times New Roman" pitchFamily="18" charset="0"/>
              </a:rPr>
              <a:t>个叶子结点。</a:t>
            </a:r>
          </a:p>
        </p:txBody>
      </p:sp>
    </p:spTree>
    <p:extLst>
      <p:ext uri="{BB962C8B-B14F-4D97-AF65-F5344CB8AC3E}">
        <p14:creationId xmlns:p14="http://schemas.microsoft.com/office/powerpoint/2010/main" val="402850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395288" y="1125538"/>
            <a:ext cx="8208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800"/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1331913" y="260350"/>
            <a:ext cx="763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pitchFamily="2" charset="-122"/>
              </a:rPr>
              <a:t>对于给定的整数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zh-CN" altLang="en-US" sz="2800" b="1">
                <a:latin typeface="宋体" pitchFamily="2" charset="-122"/>
              </a:rPr>
              <a:t>和非负整数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zh-CN" altLang="en-US" sz="2800" b="1">
                <a:latin typeface="宋体" pitchFamily="2" charset="-122"/>
              </a:rPr>
              <a:t>，计算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i="1" baseline="30000">
                <a:solidFill>
                  <a:srgbClr val="0099FF"/>
                </a:solidFill>
                <a:latin typeface="Times New Roman" pitchFamily="18" charset="0"/>
              </a:rPr>
              <a:t>n</a:t>
            </a:r>
            <a:r>
              <a:rPr kumimoji="1" lang="zh-CN" altLang="en-US" sz="2800" b="1">
                <a:latin typeface="宋体" pitchFamily="2" charset="-122"/>
              </a:rPr>
              <a:t>的值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1187450" y="1052513"/>
            <a:ext cx="6408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应用减治技术得到如下计算方法：</a:t>
            </a:r>
            <a:endParaRPr lang="zh-CN" altLang="en-US" sz="2800" b="1">
              <a:latin typeface="Times New Roman" pitchFamily="18" charset="0"/>
            </a:endParaRPr>
          </a:p>
        </p:txBody>
      </p:sp>
      <p:graphicFrame>
        <p:nvGraphicFramePr>
          <p:cNvPr id="246789" name="Object 5"/>
          <p:cNvGraphicFramePr>
            <a:graphicFrameLocks noChangeAspect="1"/>
          </p:cNvGraphicFramePr>
          <p:nvPr/>
        </p:nvGraphicFramePr>
        <p:xfrm>
          <a:off x="971550" y="1508125"/>
          <a:ext cx="7921625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3" imgW="2298700" imgH="736600" progId="Equation.3">
                  <p:embed/>
                </p:oleObj>
              </mc:Choice>
              <mc:Fallback>
                <p:oleObj r:id="rId3" imgW="22987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08125"/>
                        <a:ext cx="7921625" cy="220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1547813" y="4652963"/>
          <a:ext cx="64801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5" imgW="1739900" imgH="482600" progId="Equation.3">
                  <p:embed/>
                </p:oleObj>
              </mc:Choice>
              <mc:Fallback>
                <p:oleObj r:id="rId5" imgW="1739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652963"/>
                        <a:ext cx="648017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1116013" y="3933825"/>
            <a:ext cx="6192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应用分治技术得到如下计算方法：</a:t>
            </a:r>
          </a:p>
        </p:txBody>
      </p:sp>
    </p:spTree>
    <p:extLst>
      <p:ext uri="{BB962C8B-B14F-4D97-AF65-F5344CB8AC3E}">
        <p14:creationId xmlns:p14="http://schemas.microsoft.com/office/powerpoint/2010/main" val="212913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971550" y="1125538"/>
            <a:ext cx="77041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应用分治法（例如二分法）得到的算法通常具有如下递推式： </a:t>
            </a:r>
            <a:endParaRPr lang="zh-CN" altLang="en-US" sz="2800" b="1"/>
          </a:p>
        </p:txBody>
      </p:sp>
      <p:grpSp>
        <p:nvGrpSpPr>
          <p:cNvPr id="247813" name="Group 5"/>
          <p:cNvGrpSpPr>
            <a:grpSpLocks/>
          </p:cNvGrpSpPr>
          <p:nvPr/>
        </p:nvGrpSpPr>
        <p:grpSpPr bwMode="auto">
          <a:xfrm>
            <a:off x="1403350" y="188913"/>
            <a:ext cx="5616575" cy="701675"/>
            <a:chOff x="113" y="527"/>
            <a:chExt cx="3811" cy="526"/>
          </a:xfrm>
        </p:grpSpPr>
        <p:sp>
          <p:nvSpPr>
            <p:cNvPr id="247814" name="Text Box 6"/>
            <p:cNvSpPr txBox="1">
              <a:spLocks noChangeArrowheads="1"/>
            </p:cNvSpPr>
            <p:nvPr/>
          </p:nvSpPr>
          <p:spPr bwMode="auto">
            <a:xfrm>
              <a:off x="566" y="527"/>
              <a:ext cx="3358" cy="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000" b="1">
                  <a:solidFill>
                    <a:schemeClr val="tx2"/>
                  </a:solidFill>
                </a:rPr>
                <a:t>分治法和减治法区别</a:t>
              </a:r>
            </a:p>
          </p:txBody>
        </p:sp>
        <p:graphicFrame>
          <p:nvGraphicFramePr>
            <p:cNvPr id="247815" name="Object 7"/>
            <p:cNvGraphicFramePr>
              <a:graphicFrameLocks noChangeAspect="1"/>
            </p:cNvGraphicFramePr>
            <p:nvPr/>
          </p:nvGraphicFramePr>
          <p:xfrm>
            <a:off x="113" y="527"/>
            <a:ext cx="499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527"/>
                          <a:ext cx="499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971550" y="4149725"/>
            <a:ext cx="77041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应用减治法（例如减半法）得到的算法通常具有如下递推式： </a:t>
            </a:r>
            <a:endParaRPr lang="zh-CN" altLang="en-US" sz="2800" b="1"/>
          </a:p>
        </p:txBody>
      </p:sp>
      <p:graphicFrame>
        <p:nvGraphicFramePr>
          <p:cNvPr id="247817" name="Object 9"/>
          <p:cNvGraphicFramePr>
            <a:graphicFrameLocks noChangeAspect="1"/>
          </p:cNvGraphicFramePr>
          <p:nvPr/>
        </p:nvGraphicFramePr>
        <p:xfrm>
          <a:off x="1692275" y="5300663"/>
          <a:ext cx="511333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公式" r:id="rId5" imgW="1777680" imgH="457200" progId="Equation.3">
                  <p:embed/>
                </p:oleObj>
              </mc:Choice>
              <mc:Fallback>
                <p:oleObj name="公式" r:id="rId5" imgW="1777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00663"/>
                        <a:ext cx="5113338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8" name="Object 10"/>
          <p:cNvGraphicFramePr>
            <a:graphicFrameLocks noChangeAspect="1"/>
          </p:cNvGraphicFramePr>
          <p:nvPr/>
        </p:nvGraphicFramePr>
        <p:xfrm>
          <a:off x="1111250" y="2420938"/>
          <a:ext cx="6792913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公式" r:id="rId7" imgW="2361960" imgH="457200" progId="Equation.3">
                  <p:embed/>
                </p:oleObj>
              </mc:Choice>
              <mc:Fallback>
                <p:oleObj name="公式" r:id="rId7" imgW="2361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420938"/>
                        <a:ext cx="6792913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13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1335088" y="265113"/>
            <a:ext cx="76866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一个简单的例子</a:t>
            </a:r>
            <a:r>
              <a:rPr lang="en-US" altLang="zh-CN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两个序列的中位数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827088" y="1341438"/>
            <a:ext cx="8066087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</a:rPr>
              <a:t>问题描述：一个长度为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zh-CN" altLang="en-US" sz="3200" b="1">
                <a:latin typeface="Times New Roman" pitchFamily="18" charset="0"/>
              </a:rPr>
              <a:t>（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≥1</a:t>
            </a:r>
            <a:r>
              <a:rPr lang="zh-CN" altLang="en-US" sz="3200" b="1">
                <a:latin typeface="Times New Roman" pitchFamily="18" charset="0"/>
              </a:rPr>
              <a:t>）的升序序列</a:t>
            </a:r>
            <a:r>
              <a:rPr lang="en-US" altLang="zh-CN" sz="3200" b="1">
                <a:latin typeface="Times New Roman" pitchFamily="18" charset="0"/>
              </a:rPr>
              <a:t>S</a:t>
            </a:r>
            <a:r>
              <a:rPr lang="zh-CN" altLang="en-US" sz="3200" b="1">
                <a:latin typeface="Times New Roman" pitchFamily="18" charset="0"/>
              </a:rPr>
              <a:t>，处在第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/2</a:t>
            </a:r>
            <a:r>
              <a:rPr lang="zh-CN" altLang="en-US" sz="3200" b="1">
                <a:latin typeface="Times New Roman" pitchFamily="18" charset="0"/>
              </a:rPr>
              <a:t>个位置的数称为序列</a:t>
            </a:r>
            <a:r>
              <a:rPr lang="en-US" altLang="zh-CN" sz="3200" b="1">
                <a:latin typeface="Times New Roman" pitchFamily="18" charset="0"/>
              </a:rPr>
              <a:t>S</a:t>
            </a:r>
            <a:r>
              <a:rPr lang="zh-CN" altLang="en-US" sz="3200" b="1">
                <a:latin typeface="Times New Roman" pitchFamily="18" charset="0"/>
              </a:rPr>
              <a:t>的中位数 。两个序列的中位数是他们所有元素的升序序列的中位数。现有两个等长升序序列</a:t>
            </a:r>
            <a:r>
              <a:rPr lang="en-US" altLang="zh-CN" sz="3200" b="1">
                <a:latin typeface="Times New Roman" pitchFamily="18" charset="0"/>
              </a:rPr>
              <a:t>A</a:t>
            </a:r>
            <a:r>
              <a:rPr lang="zh-CN" altLang="en-US" sz="3200" b="1">
                <a:latin typeface="Times New Roman" pitchFamily="18" charset="0"/>
              </a:rPr>
              <a:t>和</a:t>
            </a:r>
            <a:r>
              <a:rPr lang="en-US" altLang="zh-CN" sz="3200" b="1">
                <a:latin typeface="Times New Roman" pitchFamily="18" charset="0"/>
              </a:rPr>
              <a:t>B</a:t>
            </a:r>
            <a:r>
              <a:rPr lang="zh-CN" altLang="en-US" sz="3200" b="1">
                <a:latin typeface="Times New Roman" pitchFamily="18" charset="0"/>
              </a:rPr>
              <a:t>，试设计一个在时间和空间两方面都尽可能高效的算法，找出两个序列的中位数。</a:t>
            </a:r>
          </a:p>
        </p:txBody>
      </p:sp>
    </p:spTree>
    <p:extLst>
      <p:ext uri="{BB962C8B-B14F-4D97-AF65-F5344CB8AC3E}">
        <p14:creationId xmlns:p14="http://schemas.microsoft.com/office/powerpoint/2010/main" val="13885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827088" y="1125538"/>
            <a:ext cx="8172450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</a:rPr>
              <a:t>想法：</a:t>
            </a:r>
            <a:r>
              <a:rPr lang="zh-CN" altLang="en-US" sz="2800" b="1">
                <a:latin typeface="Times New Roman" pitchFamily="18" charset="0"/>
              </a:rPr>
              <a:t>分别求出两个序列的中位数，记为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和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；比较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和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，有下列三种情况：</a:t>
            </a:r>
          </a:p>
          <a:p>
            <a:r>
              <a:rPr lang="zh-CN" altLang="en-US" sz="2800" b="1">
                <a:latin typeface="Times New Roman" pitchFamily="18" charset="0"/>
              </a:rPr>
              <a:t>① </a:t>
            </a:r>
            <a:r>
              <a:rPr lang="en-US" altLang="zh-CN" sz="2800" b="1" i="1">
                <a:latin typeface="Times New Roman" pitchFamily="18" charset="0"/>
              </a:rPr>
              <a:t>a </a:t>
            </a:r>
            <a:r>
              <a:rPr lang="en-US" altLang="zh-CN" sz="2800" b="1">
                <a:latin typeface="Times New Roman" pitchFamily="18" charset="0"/>
              </a:rPr>
              <a:t>= 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：则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即为两个序列的中位数；</a:t>
            </a:r>
          </a:p>
          <a:p>
            <a:r>
              <a:rPr lang="zh-CN" altLang="en-US" sz="2800" b="1">
                <a:latin typeface="Times New Roman" pitchFamily="18" charset="0"/>
              </a:rPr>
              <a:t>② </a:t>
            </a:r>
            <a:r>
              <a:rPr lang="en-US" altLang="zh-CN" sz="2800" b="1">
                <a:latin typeface="Times New Roman" pitchFamily="18" charset="0"/>
              </a:rPr>
              <a:t>a &lt; b</a:t>
            </a:r>
            <a:r>
              <a:rPr lang="zh-CN" altLang="en-US" sz="2800" b="1">
                <a:latin typeface="Times New Roman" pitchFamily="18" charset="0"/>
              </a:rPr>
              <a:t>：则中位数只能出现在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和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之间，在序列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中舍弃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之前的元素得到序列</a:t>
            </a:r>
            <a:r>
              <a:rPr lang="en-US" altLang="zh-CN" sz="2800" b="1">
                <a:latin typeface="Times New Roman" pitchFamily="18" charset="0"/>
              </a:rPr>
              <a:t>A1</a:t>
            </a:r>
            <a:r>
              <a:rPr lang="zh-CN" altLang="en-US" sz="2800" b="1">
                <a:latin typeface="Times New Roman" pitchFamily="18" charset="0"/>
              </a:rPr>
              <a:t>，在序列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中舍弃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之后的元素得到序列</a:t>
            </a:r>
            <a:r>
              <a:rPr lang="en-US" altLang="zh-CN" sz="2800" b="1">
                <a:latin typeface="Times New Roman" pitchFamily="18" charset="0"/>
              </a:rPr>
              <a:t>B1</a:t>
            </a:r>
            <a:r>
              <a:rPr lang="zh-CN" altLang="en-US" sz="2800" b="1">
                <a:latin typeface="Times New Roman" pitchFamily="18" charset="0"/>
              </a:rPr>
              <a:t>；</a:t>
            </a:r>
          </a:p>
          <a:p>
            <a:r>
              <a:rPr lang="zh-CN" altLang="en-US" sz="2800" b="1">
                <a:latin typeface="Times New Roman" pitchFamily="18" charset="0"/>
              </a:rPr>
              <a:t>③ 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 &gt; 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：则中位数只能出现在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和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之间，在序列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中舍弃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之后的元素得到序列</a:t>
            </a:r>
            <a:r>
              <a:rPr lang="en-US" altLang="zh-CN" sz="2800" b="1">
                <a:latin typeface="Times New Roman" pitchFamily="18" charset="0"/>
              </a:rPr>
              <a:t>A1</a:t>
            </a:r>
            <a:r>
              <a:rPr lang="zh-CN" altLang="en-US" sz="2800" b="1">
                <a:latin typeface="Times New Roman" pitchFamily="18" charset="0"/>
              </a:rPr>
              <a:t>，在序列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中舍弃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之前的元素得到序列</a:t>
            </a:r>
            <a:r>
              <a:rPr lang="en-US" altLang="zh-CN" sz="2800" b="1">
                <a:latin typeface="Times New Roman" pitchFamily="18" charset="0"/>
              </a:rPr>
              <a:t>B1</a:t>
            </a:r>
            <a:r>
              <a:rPr lang="zh-CN" altLang="en-US" sz="2800" b="1">
                <a:latin typeface="Times New Roman" pitchFamily="18" charset="0"/>
              </a:rPr>
              <a:t>；</a:t>
            </a:r>
          </a:p>
          <a:p>
            <a:r>
              <a:rPr lang="zh-CN" altLang="en-US" sz="2800" b="1">
                <a:latin typeface="Times New Roman" pitchFamily="18" charset="0"/>
              </a:rPr>
              <a:t>在</a:t>
            </a:r>
            <a:r>
              <a:rPr lang="en-US" altLang="zh-CN" sz="2800" b="1">
                <a:latin typeface="Times New Roman" pitchFamily="18" charset="0"/>
              </a:rPr>
              <a:t>A1</a:t>
            </a:r>
            <a:r>
              <a:rPr lang="zh-CN" altLang="en-US" sz="2800" b="1">
                <a:latin typeface="Times New Roman" pitchFamily="18" charset="0"/>
              </a:rPr>
              <a:t>和</a:t>
            </a:r>
            <a:r>
              <a:rPr lang="en-US" altLang="zh-CN" sz="2800" b="1">
                <a:latin typeface="Times New Roman" pitchFamily="18" charset="0"/>
              </a:rPr>
              <a:t>B1</a:t>
            </a:r>
            <a:r>
              <a:rPr lang="zh-CN" altLang="en-US" sz="2800" b="1">
                <a:latin typeface="Times New Roman" pitchFamily="18" charset="0"/>
              </a:rPr>
              <a:t>中分别求出中位数，重复上述过程，直到两个序列中只有一个元素，则较小者即为所求。</a:t>
            </a:r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1335088" y="265113"/>
            <a:ext cx="76866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一个简单的例子</a:t>
            </a:r>
            <a:r>
              <a:rPr lang="en-US" altLang="zh-CN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两个序列的中位数</a:t>
            </a:r>
          </a:p>
        </p:txBody>
      </p:sp>
    </p:spTree>
    <p:extLst>
      <p:ext uri="{BB962C8B-B14F-4D97-AF65-F5344CB8AC3E}">
        <p14:creationId xmlns:p14="http://schemas.microsoft.com/office/powerpoint/2010/main" val="393434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985838" y="947738"/>
            <a:ext cx="79200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对于两个给定的序列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={11, 13, 15, 17, 19},</a:t>
            </a:r>
            <a:r>
              <a:rPr lang="en-US" altLang="zh-CN" sz="2800" b="1" i="1">
                <a:latin typeface="Times New Roman" pitchFamily="18" charset="0"/>
              </a:rPr>
              <a:t> B</a:t>
            </a:r>
            <a:r>
              <a:rPr lang="en-US" altLang="zh-CN" sz="2800" b="1">
                <a:latin typeface="Times New Roman" pitchFamily="18" charset="0"/>
              </a:rPr>
              <a:t>={2, 4, 10, 15, 20}</a:t>
            </a:r>
            <a:r>
              <a:rPr lang="zh-CN" altLang="en-US" sz="2800" b="1">
                <a:latin typeface="Times New Roman" pitchFamily="18" charset="0"/>
              </a:rPr>
              <a:t>，求序列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和</a:t>
            </a: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的中位数的过程。</a:t>
            </a:r>
          </a:p>
        </p:txBody>
      </p:sp>
      <p:graphicFrame>
        <p:nvGraphicFramePr>
          <p:cNvPr id="270591" name="Group 255"/>
          <p:cNvGraphicFramePr>
            <a:graphicFrameLocks noGrp="1"/>
          </p:cNvGraphicFramePr>
          <p:nvPr/>
        </p:nvGraphicFramePr>
        <p:xfrm>
          <a:off x="827088" y="1916113"/>
          <a:ext cx="8208962" cy="4321177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步骤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操作说明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序列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序列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初始序列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{11, 13, 15, 17, 19}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{2, 4, 10, 15, 20}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分别求中位数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{11, 13, 15, 17, 19}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{2, 4, 10, 15, 20}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15&gt;10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，结果在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[10, 15]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之后元素，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{11,13,15}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之前元素，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{10,15,20}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分别求中位数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{11,13,15}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{10,15,20}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13&lt;15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，结果在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[11, 15]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之前元素，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{13,15}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之后元素，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{10,15}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分别求中位数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{13,15}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{10,15}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10&lt;13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，结果在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[10, 13]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之后元素，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{13}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之前元素，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{15}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，较小者为所求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{13}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{15}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0577" name="Text Box 241"/>
          <p:cNvSpPr txBox="1">
            <a:spLocks noChangeArrowheads="1"/>
          </p:cNvSpPr>
          <p:nvPr/>
        </p:nvSpPr>
        <p:spPr bwMode="auto">
          <a:xfrm>
            <a:off x="1335088" y="265113"/>
            <a:ext cx="76866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一个简单的例子</a:t>
            </a:r>
            <a:r>
              <a:rPr lang="en-US" altLang="zh-CN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两个序列的中位数</a:t>
            </a:r>
          </a:p>
        </p:txBody>
      </p:sp>
    </p:spTree>
    <p:extLst>
      <p:ext uri="{BB962C8B-B14F-4D97-AF65-F5344CB8AC3E}">
        <p14:creationId xmlns:p14="http://schemas.microsoft.com/office/powerpoint/2010/main" val="175288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900113" y="1341438"/>
            <a:ext cx="7921625" cy="4608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800" b="1">
                <a:latin typeface="Times New Roman" pitchFamily="18" charset="0"/>
              </a:rPr>
              <a:t>1. </a:t>
            </a:r>
            <a:r>
              <a:rPr lang="zh-CN" altLang="en-US" sz="2800" b="1">
                <a:latin typeface="Times New Roman" pitchFamily="18" charset="0"/>
              </a:rPr>
              <a:t>循环直到序列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和序列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均只有一个元素</a:t>
            </a:r>
          </a:p>
          <a:p>
            <a:pPr algn="just"/>
            <a:r>
              <a:rPr lang="zh-CN" altLang="en-US" sz="2800" b="1">
                <a:latin typeface="Times New Roman" pitchFamily="18" charset="0"/>
              </a:rPr>
              <a:t>   </a:t>
            </a:r>
            <a:r>
              <a:rPr lang="en-US" altLang="zh-CN" sz="2800" b="1">
                <a:latin typeface="Times New Roman" pitchFamily="18" charset="0"/>
              </a:rPr>
              <a:t>1.1  a = </a:t>
            </a:r>
            <a:r>
              <a:rPr lang="zh-CN" altLang="en-US" sz="2800" b="1">
                <a:latin typeface="Times New Roman" pitchFamily="18" charset="0"/>
              </a:rPr>
              <a:t>序列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的中位数；</a:t>
            </a:r>
          </a:p>
          <a:p>
            <a:pPr algn="just"/>
            <a:r>
              <a:rPr lang="zh-CN" altLang="en-US" sz="2800" b="1">
                <a:latin typeface="Times New Roman" pitchFamily="18" charset="0"/>
              </a:rPr>
              <a:t>   </a:t>
            </a:r>
            <a:r>
              <a:rPr lang="en-US" altLang="zh-CN" sz="2800" b="1">
                <a:latin typeface="Times New Roman" pitchFamily="18" charset="0"/>
              </a:rPr>
              <a:t>1.2  b = </a:t>
            </a:r>
            <a:r>
              <a:rPr lang="zh-CN" altLang="en-US" sz="2800" b="1">
                <a:latin typeface="Times New Roman" pitchFamily="18" charset="0"/>
              </a:rPr>
              <a:t>序列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的中位数；</a:t>
            </a:r>
          </a:p>
          <a:p>
            <a:pPr algn="just"/>
            <a:r>
              <a:rPr lang="zh-CN" altLang="en-US" sz="2800" b="1">
                <a:latin typeface="Times New Roman" pitchFamily="18" charset="0"/>
              </a:rPr>
              <a:t>   </a:t>
            </a:r>
            <a:r>
              <a:rPr lang="en-US" altLang="zh-CN" sz="2800" b="1">
                <a:latin typeface="Times New Roman" pitchFamily="18" charset="0"/>
              </a:rPr>
              <a:t>1.3 </a:t>
            </a:r>
            <a:r>
              <a:rPr lang="zh-CN" altLang="en-US" sz="2800" b="1">
                <a:latin typeface="Times New Roman" pitchFamily="18" charset="0"/>
              </a:rPr>
              <a:t>比较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和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，执行下面三种情况之一：</a:t>
            </a:r>
          </a:p>
          <a:p>
            <a:pPr algn="just"/>
            <a:r>
              <a:rPr lang="zh-CN" altLang="en-US" sz="2800" b="1">
                <a:latin typeface="Times New Roman" pitchFamily="18" charset="0"/>
              </a:rPr>
              <a:t>       </a:t>
            </a:r>
            <a:r>
              <a:rPr lang="en-US" altLang="zh-CN" sz="2800" b="1">
                <a:latin typeface="Times New Roman" pitchFamily="18" charset="0"/>
              </a:rPr>
              <a:t>1.3.1 </a:t>
            </a:r>
            <a:r>
              <a:rPr lang="zh-CN" altLang="en-US" sz="2800" b="1">
                <a:latin typeface="Times New Roman" pitchFamily="18" charset="0"/>
              </a:rPr>
              <a:t>若</a:t>
            </a:r>
            <a:r>
              <a:rPr lang="en-US" altLang="zh-CN" sz="2800" b="1">
                <a:latin typeface="Times New Roman" pitchFamily="18" charset="0"/>
              </a:rPr>
              <a:t>a=b</a:t>
            </a:r>
            <a:r>
              <a:rPr lang="zh-CN" altLang="en-US" sz="2800" b="1">
                <a:latin typeface="Times New Roman" pitchFamily="18" charset="0"/>
              </a:rPr>
              <a:t>，则返回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，算法结束；</a:t>
            </a:r>
          </a:p>
          <a:p>
            <a:pPr lvl="1" algn="just"/>
            <a:r>
              <a:rPr lang="zh-CN" altLang="en-US" sz="2800" b="1">
                <a:latin typeface="Times New Roman" pitchFamily="18" charset="0"/>
              </a:rPr>
              <a:t>  </a:t>
            </a:r>
            <a:r>
              <a:rPr lang="en-US" altLang="zh-CN" sz="2800" b="1">
                <a:latin typeface="Times New Roman" pitchFamily="18" charset="0"/>
              </a:rPr>
              <a:t>1.3.2 </a:t>
            </a:r>
            <a:r>
              <a:rPr lang="zh-CN" altLang="en-US" sz="2800" b="1">
                <a:latin typeface="Times New Roman" pitchFamily="18" charset="0"/>
              </a:rPr>
              <a:t>若</a:t>
            </a:r>
            <a:r>
              <a:rPr lang="en-US" altLang="zh-CN" sz="2800" b="1">
                <a:latin typeface="Times New Roman" pitchFamily="18" charset="0"/>
              </a:rPr>
              <a:t>a&lt;b</a:t>
            </a:r>
            <a:r>
              <a:rPr lang="zh-CN" altLang="en-US" sz="2800" b="1">
                <a:latin typeface="Times New Roman" pitchFamily="18" charset="0"/>
              </a:rPr>
              <a:t>，则在序列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中舍弃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之前的元素，在序列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中舍弃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之后的元素，转步骤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；</a:t>
            </a:r>
          </a:p>
          <a:p>
            <a:pPr lvl="1" algn="just"/>
            <a:r>
              <a:rPr lang="zh-CN" altLang="en-US" sz="2800" b="1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1.3.3 </a:t>
            </a:r>
            <a:r>
              <a:rPr lang="zh-CN" altLang="en-US" sz="2800" b="1">
                <a:latin typeface="Times New Roman" pitchFamily="18" charset="0"/>
              </a:rPr>
              <a:t>若</a:t>
            </a:r>
            <a:r>
              <a:rPr lang="en-US" altLang="zh-CN" sz="2800" b="1">
                <a:latin typeface="Times New Roman" pitchFamily="18" charset="0"/>
              </a:rPr>
              <a:t>a&gt;b</a:t>
            </a:r>
            <a:r>
              <a:rPr lang="zh-CN" altLang="en-US" sz="2800" b="1">
                <a:latin typeface="Times New Roman" pitchFamily="18" charset="0"/>
              </a:rPr>
              <a:t>，则在序列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中舍弃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之后的元素，在序列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中舍弃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之前的元素，转步骤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；</a:t>
            </a:r>
          </a:p>
          <a:p>
            <a:pPr algn="just"/>
            <a:r>
              <a:rPr lang="zh-CN" altLang="en-US" sz="2800" b="1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2. </a:t>
            </a:r>
            <a:r>
              <a:rPr lang="zh-CN" altLang="en-US" sz="2800" b="1">
                <a:latin typeface="Times New Roman" pitchFamily="18" charset="0"/>
              </a:rPr>
              <a:t>序列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和序列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均只有一个元素，返回较小者；</a:t>
            </a:r>
            <a:endParaRPr lang="zh-CN" altLang="en-US" sz="4000" b="1"/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1335088" y="265113"/>
            <a:ext cx="76866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一个简单的例子</a:t>
            </a:r>
            <a:r>
              <a:rPr lang="en-US" altLang="zh-CN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36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两个序列的中位数</a:t>
            </a:r>
          </a:p>
        </p:txBody>
      </p:sp>
    </p:spTree>
    <p:extLst>
      <p:ext uri="{BB962C8B-B14F-4D97-AF65-F5344CB8AC3E}">
        <p14:creationId xmlns:p14="http://schemas.microsoft.com/office/powerpoint/2010/main" val="292957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3813</Words>
  <Application>Microsoft Office PowerPoint</Application>
  <PresentationFormat>全屏显示(4:3)</PresentationFormat>
  <Paragraphs>535</Paragraphs>
  <Slides>38</Slides>
  <Notes>9</Notes>
  <HiddenSlides>1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等线</vt:lpstr>
      <vt:lpstr>黑体</vt:lpstr>
      <vt:lpstr>华文新魏</vt:lpstr>
      <vt:lpstr>楷体_GB2312</vt:lpstr>
      <vt:lpstr>隶书</vt:lpstr>
      <vt:lpstr>宋体</vt:lpstr>
      <vt:lpstr>微软雅黑</vt:lpstr>
      <vt:lpstr>幼圆</vt:lpstr>
      <vt:lpstr>Arial</vt:lpstr>
      <vt:lpstr>Lucida Sans Unicode</vt:lpstr>
      <vt:lpstr>Times New Roman</vt:lpstr>
      <vt:lpstr>Wingdings</vt:lpstr>
      <vt:lpstr>Office 主题​​</vt:lpstr>
      <vt:lpstr>Equation.3</vt:lpstr>
      <vt:lpstr>Clip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huangjin</dc:creator>
  <cp:lastModifiedBy>棋 邓</cp:lastModifiedBy>
  <cp:revision>62</cp:revision>
  <dcterms:created xsi:type="dcterms:W3CDTF">2018-12-14T12:48:52Z</dcterms:created>
  <dcterms:modified xsi:type="dcterms:W3CDTF">2019-11-16T11:23:29Z</dcterms:modified>
</cp:coreProperties>
</file>