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4" r:id="rId2"/>
    <p:sldId id="275" r:id="rId3"/>
    <p:sldId id="276" r:id="rId4"/>
    <p:sldId id="277" r:id="rId5"/>
    <p:sldId id="278" r:id="rId6"/>
    <p:sldId id="279" r:id="rId7"/>
    <p:sldId id="281" r:id="rId8"/>
    <p:sldId id="282" r:id="rId9"/>
    <p:sldId id="300" r:id="rId10"/>
    <p:sldId id="305" r:id="rId11"/>
    <p:sldId id="306" r:id="rId12"/>
    <p:sldId id="307" r:id="rId13"/>
    <p:sldId id="308" r:id="rId14"/>
    <p:sldId id="309" r:id="rId15"/>
    <p:sldId id="301" r:id="rId16"/>
    <p:sldId id="311" r:id="rId17"/>
    <p:sldId id="312" r:id="rId18"/>
    <p:sldId id="313" r:id="rId19"/>
    <p:sldId id="314" r:id="rId20"/>
    <p:sldId id="302" r:id="rId21"/>
    <p:sldId id="315" r:id="rId22"/>
    <p:sldId id="303" r:id="rId23"/>
    <p:sldId id="283" r:id="rId24"/>
    <p:sldId id="284" r:id="rId25"/>
    <p:sldId id="285" r:id="rId26"/>
    <p:sldId id="291" r:id="rId27"/>
    <p:sldId id="292" r:id="rId28"/>
    <p:sldId id="293" r:id="rId29"/>
    <p:sldId id="294" r:id="rId30"/>
    <p:sldId id="295" r:id="rId31"/>
    <p:sldId id="296" r:id="rId32"/>
    <p:sldId id="29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B40EE-D363-4EEE-880C-1F4577936EEA}" type="datetimeFigureOut">
              <a:rPr lang="zh-CN" altLang="en-US" smtClean="0"/>
              <a:pPr/>
              <a:t>2019/11/8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19B0-3537-4126-B943-0AFAEAFA95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8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D0B3-71C0-467B-9C42-8AF5B3CA39B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D0B3-71C0-467B-9C42-8AF5B3CA39B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D0B3-71C0-467B-9C42-8AF5B3CA39B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D0B3-71C0-467B-9C42-8AF5B3CA39B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D0B3-71C0-467B-9C42-8AF5B3CA39B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D0B3-71C0-467B-9C42-8AF5B3CA39B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D0B3-71C0-467B-9C42-8AF5B3CA39B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D0B3-71C0-467B-9C42-8AF5B3CA39B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D0B3-71C0-467B-9C42-8AF5B3CA39B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29D0B3-71C0-467B-9C42-8AF5B3CA39B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7C36EAE-C225-43B6-864A-3C9B44ED0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0" r="16470" b="9466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3E34A9D-1EA4-43B3-8937-A13B9764A951}"/>
              </a:ext>
            </a:extLst>
          </p:cNvPr>
          <p:cNvSpPr txBox="1"/>
          <p:nvPr userDrawn="1"/>
        </p:nvSpPr>
        <p:spPr>
          <a:xfrm>
            <a:off x="386953" y="1734906"/>
            <a:ext cx="580548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武汉理工大学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spcBef>
                <a:spcPts val="1800"/>
              </a:spcBef>
              <a:spcAft>
                <a:spcPts val="0"/>
              </a:spcAft>
            </a:pPr>
            <a:r>
              <a:rPr lang="zh-CN" altLang="en-US" sz="80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算法设计与分析</a:t>
            </a:r>
            <a:endParaRPr lang="en-US" altLang="zh-CN" sz="80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spcBef>
                <a:spcPts val="0"/>
              </a:spcBef>
              <a:spcAft>
                <a:spcPts val="2400"/>
              </a:spcAft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Design and Analysis of Computer Algorithms </a:t>
            </a:r>
          </a:p>
          <a:p>
            <a:pPr algn="ctr"/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计算机科学与技术学院</a:t>
            </a:r>
          </a:p>
        </p:txBody>
      </p:sp>
      <p:pic>
        <p:nvPicPr>
          <p:cNvPr id="1026" name="Picture 2" descr="https://timgsa.baidu.com/timg?image&amp;quality=80&amp;size=b9999_10000&amp;sec=1544802657462&amp;di=d90068cd898642c1763153e0ce8f64e6&amp;imgtype=0&amp;src=http%3A%2F%2Fpic23.photophoto.cn%2F20120616%2F0007019875414028_b.jpg">
            <a:extLst>
              <a:ext uri="{FF2B5EF4-FFF2-40B4-BE49-F238E27FC236}">
                <a16:creationId xmlns:a16="http://schemas.microsoft.com/office/drawing/2014/main" xmlns="" id="{F5CA024F-7F8D-4D35-91A4-BA963CD00B0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89"/>
          <a:stretch/>
        </p:blipFill>
        <p:spPr bwMode="auto">
          <a:xfrm>
            <a:off x="2624915" y="438906"/>
            <a:ext cx="1329565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591266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42896D6-0AA3-4B3B-AF7D-8B33ECBF94DD}"/>
              </a:ext>
            </a:extLst>
          </p:cNvPr>
          <p:cNvSpPr/>
          <p:nvPr userDrawn="1"/>
        </p:nvSpPr>
        <p:spPr>
          <a:xfrm>
            <a:off x="386953" y="6545178"/>
            <a:ext cx="8757047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xmlns="" id="{D5406333-780F-4814-AB1B-3EE4DF9C89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498107" y="261275"/>
            <a:ext cx="7262260" cy="86400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txBody>
          <a:bodyPr lIns="108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标题（无格式粘贴，无标题则删除本框）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D31BC75-5F18-406F-ABE5-373C58D8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98616"/>
            <a:ext cx="386954" cy="365125"/>
          </a:xfrm>
        </p:spPr>
        <p:txBody>
          <a:bodyPr/>
          <a:lstStyle/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42883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自然, 天空, 户外, 雨&#10;&#10;描述已自动生成">
            <a:extLst>
              <a:ext uri="{FF2B5EF4-FFF2-40B4-BE49-F238E27FC236}">
                <a16:creationId xmlns:a16="http://schemas.microsoft.com/office/drawing/2014/main" xmlns="" id="{F06F4947-B098-474E-996D-044502D43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032F00F-EE56-4529-AA49-55237B4BBFE4}"/>
              </a:ext>
            </a:extLst>
          </p:cNvPr>
          <p:cNvSpPr txBox="1"/>
          <p:nvPr userDrawn="1"/>
        </p:nvSpPr>
        <p:spPr>
          <a:xfrm>
            <a:off x="2257877" y="1736229"/>
            <a:ext cx="1815980" cy="32932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谢谢！</a:t>
            </a:r>
            <a:endParaRPr lang="en-US" altLang="zh-CN" sz="8000" b="1" dirty="0" smtClean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algn="r"/>
            <a:r>
              <a:rPr lang="en-US" altLang="zh-CN" sz="2400" b="1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  THANK YOU !</a:t>
            </a:r>
            <a:endParaRPr lang="zh-CN" altLang="en-US" sz="2400" b="1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102350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76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6423B97-5A9E-41A6-A2D8-031392E5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E10EF77-EB84-49D4-AAFC-8E4095A69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4902338-C205-417B-95A1-02F407121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4069-A07F-41AB-9065-ED863E2EC3CE}" type="datetime1">
              <a:rPr lang="zh-CN" altLang="en-US" smtClean="0"/>
              <a:pPr/>
              <a:t>2019/11/8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8BD372E-6178-41A5-B07C-5F9F3C00B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570B35A-3188-4D8A-9801-4BB38BC89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52340-23E5-4DE8-AD85-AB3A652D49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36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5201" userDrawn="1">
          <p15:clr>
            <a:srgbClr val="F26B43"/>
          </p15:clr>
        </p15:guide>
        <p15:guide id="2" pos="325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484438" y="188913"/>
            <a:ext cx="4608512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40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蛮 力 法</a:t>
            </a:r>
          </a:p>
        </p:txBody>
      </p:sp>
      <p:grpSp>
        <p:nvGrpSpPr>
          <p:cNvPr id="93189" name="Group 5"/>
          <p:cNvGrpSpPr>
            <a:grpSpLocks/>
          </p:cNvGrpSpPr>
          <p:nvPr/>
        </p:nvGrpSpPr>
        <p:grpSpPr bwMode="auto">
          <a:xfrm>
            <a:off x="366713" y="1341438"/>
            <a:ext cx="773112" cy="665162"/>
            <a:chOff x="1110" y="2656"/>
            <a:chExt cx="1549" cy="1351"/>
          </a:xfrm>
        </p:grpSpPr>
        <p:sp>
          <p:nvSpPr>
            <p:cNvPr id="93190" name="AutoShape 6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1" name="AutoShape 7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2" name="AutoShape 8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193" name="Group 9"/>
          <p:cNvGrpSpPr>
            <a:grpSpLocks/>
          </p:cNvGrpSpPr>
          <p:nvPr/>
        </p:nvGrpSpPr>
        <p:grpSpPr bwMode="auto">
          <a:xfrm>
            <a:off x="388938" y="2235200"/>
            <a:ext cx="773112" cy="665163"/>
            <a:chOff x="3174" y="2656"/>
            <a:chExt cx="1549" cy="1351"/>
          </a:xfrm>
        </p:grpSpPr>
        <p:sp>
          <p:nvSpPr>
            <p:cNvPr id="93194" name="AutoShape 10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5" name="AutoShape 11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6" name="AutoShape 12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1257300" y="1990725"/>
            <a:ext cx="4872038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gray">
          <a:xfrm>
            <a:off x="587375" y="141922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>
            <a:off x="1258888" y="2925763"/>
            <a:ext cx="4872037" cy="158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gray">
          <a:xfrm>
            <a:off x="585788" y="23495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>
                <a:solidFill>
                  <a:srgbClr val="000000"/>
                </a:solidFill>
              </a:rPr>
              <a:t>2</a:t>
            </a:r>
          </a:p>
        </p:txBody>
      </p:sp>
      <p:grpSp>
        <p:nvGrpSpPr>
          <p:cNvPr id="93201" name="Group 17"/>
          <p:cNvGrpSpPr>
            <a:grpSpLocks/>
          </p:cNvGrpSpPr>
          <p:nvPr/>
        </p:nvGrpSpPr>
        <p:grpSpPr bwMode="auto">
          <a:xfrm>
            <a:off x="388938" y="3127375"/>
            <a:ext cx="773112" cy="665163"/>
            <a:chOff x="1110" y="2656"/>
            <a:chExt cx="1549" cy="1351"/>
          </a:xfrm>
        </p:grpSpPr>
        <p:sp>
          <p:nvSpPr>
            <p:cNvPr id="93202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3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4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05" name="Group 21"/>
          <p:cNvGrpSpPr>
            <a:grpSpLocks/>
          </p:cNvGrpSpPr>
          <p:nvPr/>
        </p:nvGrpSpPr>
        <p:grpSpPr bwMode="auto">
          <a:xfrm>
            <a:off x="388938" y="4041775"/>
            <a:ext cx="773112" cy="665163"/>
            <a:chOff x="3174" y="2656"/>
            <a:chExt cx="1549" cy="1351"/>
          </a:xfrm>
        </p:grpSpPr>
        <p:sp>
          <p:nvSpPr>
            <p:cNvPr id="93206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7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8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209" name="Line 25"/>
          <p:cNvSpPr>
            <a:spLocks noChangeShapeType="1"/>
          </p:cNvSpPr>
          <p:nvPr/>
        </p:nvSpPr>
        <p:spPr bwMode="auto">
          <a:xfrm>
            <a:off x="1285875" y="3810000"/>
            <a:ext cx="4872038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gray">
          <a:xfrm>
            <a:off x="587375" y="3225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3211" name="Line 27"/>
          <p:cNvSpPr>
            <a:spLocks noChangeShapeType="1"/>
          </p:cNvSpPr>
          <p:nvPr/>
        </p:nvSpPr>
        <p:spPr bwMode="auto">
          <a:xfrm>
            <a:off x="1285875" y="4724400"/>
            <a:ext cx="4872038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12" name="Text Box 28"/>
          <p:cNvSpPr txBox="1">
            <a:spLocks noChangeArrowheads="1"/>
          </p:cNvSpPr>
          <p:nvPr/>
        </p:nvSpPr>
        <p:spPr bwMode="gray">
          <a:xfrm>
            <a:off x="614363" y="414813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3213" name="Text Box 29"/>
          <p:cNvSpPr txBox="1">
            <a:spLocks noChangeArrowheads="1"/>
          </p:cNvSpPr>
          <p:nvPr/>
        </p:nvSpPr>
        <p:spPr bwMode="auto">
          <a:xfrm>
            <a:off x="1331913" y="1268413"/>
            <a:ext cx="4092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33CC"/>
                </a:solidFill>
              </a:rPr>
              <a:t>概述</a:t>
            </a:r>
          </a:p>
        </p:txBody>
      </p:sp>
      <p:sp>
        <p:nvSpPr>
          <p:cNvPr id="93214" name="Text Box 30"/>
          <p:cNvSpPr txBox="1">
            <a:spLocks noChangeArrowheads="1"/>
          </p:cNvSpPr>
          <p:nvPr/>
        </p:nvSpPr>
        <p:spPr bwMode="auto">
          <a:xfrm>
            <a:off x="1343025" y="3134518"/>
            <a:ext cx="4092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33CC"/>
                </a:solidFill>
              </a:rPr>
              <a:t>查找问题中的蛮力法</a:t>
            </a:r>
          </a:p>
        </p:txBody>
      </p:sp>
      <p:sp>
        <p:nvSpPr>
          <p:cNvPr id="93215" name="Text Box 31"/>
          <p:cNvSpPr txBox="1">
            <a:spLocks noChangeArrowheads="1"/>
          </p:cNvSpPr>
          <p:nvPr/>
        </p:nvSpPr>
        <p:spPr bwMode="auto">
          <a:xfrm>
            <a:off x="1331912" y="2227263"/>
            <a:ext cx="4092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33CC"/>
                </a:solidFill>
              </a:rPr>
              <a:t>排序问题中的蛮力法</a:t>
            </a:r>
          </a:p>
        </p:txBody>
      </p:sp>
      <p:sp>
        <p:nvSpPr>
          <p:cNvPr id="93220" name="Text Box 3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331913" y="4003675"/>
            <a:ext cx="39608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33CC"/>
                </a:solidFill>
              </a:rPr>
              <a:t>组合问题中的蛮力法</a:t>
            </a:r>
          </a:p>
        </p:txBody>
      </p:sp>
      <p:grpSp>
        <p:nvGrpSpPr>
          <p:cNvPr id="93223" name="Group 39"/>
          <p:cNvGrpSpPr>
            <a:grpSpLocks/>
          </p:cNvGrpSpPr>
          <p:nvPr/>
        </p:nvGrpSpPr>
        <p:grpSpPr bwMode="auto">
          <a:xfrm>
            <a:off x="368300" y="4941888"/>
            <a:ext cx="773113" cy="665162"/>
            <a:chOff x="1110" y="2656"/>
            <a:chExt cx="1549" cy="1351"/>
          </a:xfrm>
        </p:grpSpPr>
        <p:sp>
          <p:nvSpPr>
            <p:cNvPr id="93224" name="AutoShape 40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5" name="AutoShape 41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6" name="AutoShape 42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227" name="Line 43"/>
          <p:cNvSpPr>
            <a:spLocks noChangeShapeType="1"/>
          </p:cNvSpPr>
          <p:nvPr/>
        </p:nvSpPr>
        <p:spPr bwMode="auto">
          <a:xfrm>
            <a:off x="1258888" y="5591175"/>
            <a:ext cx="4872037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28" name="Text Box 44"/>
          <p:cNvSpPr txBox="1">
            <a:spLocks noChangeArrowheads="1"/>
          </p:cNvSpPr>
          <p:nvPr/>
        </p:nvSpPr>
        <p:spPr bwMode="gray">
          <a:xfrm>
            <a:off x="588963" y="50196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93229" name="Text Box 45"/>
          <p:cNvSpPr txBox="1">
            <a:spLocks noChangeArrowheads="1"/>
          </p:cNvSpPr>
          <p:nvPr/>
        </p:nvSpPr>
        <p:spPr bwMode="auto">
          <a:xfrm>
            <a:off x="1333500" y="4868863"/>
            <a:ext cx="4092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33CC"/>
                </a:solidFill>
              </a:rPr>
              <a:t>图问题中的蛮力法</a:t>
            </a:r>
          </a:p>
        </p:txBody>
      </p:sp>
      <p:sp>
        <p:nvSpPr>
          <p:cNvPr id="93241" name="Line 57"/>
          <p:cNvSpPr>
            <a:spLocks noChangeShapeType="1"/>
          </p:cNvSpPr>
          <p:nvPr/>
        </p:nvSpPr>
        <p:spPr bwMode="auto">
          <a:xfrm>
            <a:off x="1285875" y="6524625"/>
            <a:ext cx="4872038" cy="158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3244" name="Picture 6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341438"/>
            <a:ext cx="3455988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53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571" name="Group 3"/>
          <p:cNvGrpSpPr>
            <a:grpSpLocks/>
          </p:cNvGrpSpPr>
          <p:nvPr/>
        </p:nvGrpSpPr>
        <p:grpSpPr bwMode="auto">
          <a:xfrm>
            <a:off x="2930525" y="3352800"/>
            <a:ext cx="2133600" cy="1524000"/>
            <a:chOff x="1846" y="2160"/>
            <a:chExt cx="1344" cy="960"/>
          </a:xfrm>
        </p:grpSpPr>
        <p:sp>
          <p:nvSpPr>
            <p:cNvPr id="237572" name="Text Box 4"/>
            <p:cNvSpPr txBox="1">
              <a:spLocks noChangeArrowheads="1"/>
            </p:cNvSpPr>
            <p:nvPr/>
          </p:nvSpPr>
          <p:spPr bwMode="auto">
            <a:xfrm>
              <a:off x="1958" y="2160"/>
              <a:ext cx="1162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i         n-i+1</a:t>
              </a:r>
            </a:p>
          </p:txBody>
        </p:sp>
        <p:sp>
          <p:nvSpPr>
            <p:cNvPr id="237573" name="Line 5"/>
            <p:cNvSpPr>
              <a:spLocks noChangeShapeType="1"/>
            </p:cNvSpPr>
            <p:nvPr/>
          </p:nvSpPr>
          <p:spPr bwMode="auto">
            <a:xfrm>
              <a:off x="1846" y="2448"/>
              <a:ext cx="1344" cy="0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4" name="Line 6"/>
            <p:cNvSpPr>
              <a:spLocks noChangeShapeType="1"/>
            </p:cNvSpPr>
            <p:nvPr/>
          </p:nvSpPr>
          <p:spPr bwMode="auto">
            <a:xfrm>
              <a:off x="2256" y="2230"/>
              <a:ext cx="0" cy="890"/>
            </a:xfrm>
            <a:prstGeom prst="line">
              <a:avLst/>
            </a:prstGeom>
            <a:noFill/>
            <a:ln w="19050" cap="sq">
              <a:solidFill>
                <a:srgbClr val="80808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7575" name="Text Box 7"/>
          <p:cNvSpPr txBox="1">
            <a:spLocks noChangeArrowheads="1"/>
          </p:cNvSpPr>
          <p:nvPr/>
        </p:nvSpPr>
        <p:spPr bwMode="auto">
          <a:xfrm>
            <a:off x="3089275" y="3733800"/>
            <a:ext cx="323850" cy="427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</a:t>
            </a:r>
            <a:endParaRPr lang="en-US" altLang="zh-CN" sz="240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7576" name="Text Box 8"/>
          <p:cNvSpPr txBox="1">
            <a:spLocks noChangeArrowheads="1"/>
          </p:cNvSpPr>
          <p:nvPr/>
        </p:nvSpPr>
        <p:spPr bwMode="auto">
          <a:xfrm>
            <a:off x="4114800" y="3657600"/>
            <a:ext cx="354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n</a:t>
            </a:r>
          </a:p>
        </p:txBody>
      </p:sp>
      <p:sp>
        <p:nvSpPr>
          <p:cNvPr id="237577" name="Text Box 9"/>
          <p:cNvSpPr txBox="1">
            <a:spLocks noChangeArrowheads="1"/>
          </p:cNvSpPr>
          <p:nvPr/>
        </p:nvSpPr>
        <p:spPr bwMode="auto">
          <a:xfrm>
            <a:off x="3089275" y="4021138"/>
            <a:ext cx="323850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</a:t>
            </a:r>
            <a:endParaRPr lang="en-US" altLang="zh-CN" sz="24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3997325" y="3944938"/>
            <a:ext cx="608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n-1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3089275" y="4297363"/>
            <a:ext cx="323850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</a:t>
            </a:r>
            <a:endParaRPr lang="en-US" altLang="zh-CN" sz="2400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4003675" y="4208463"/>
            <a:ext cx="608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n-2</a:t>
            </a:r>
          </a:p>
        </p:txBody>
      </p:sp>
      <p:grpSp>
        <p:nvGrpSpPr>
          <p:cNvPr id="237618" name="Group 50"/>
          <p:cNvGrpSpPr>
            <a:grpSpLocks/>
          </p:cNvGrpSpPr>
          <p:nvPr/>
        </p:nvGrpSpPr>
        <p:grpSpPr bwMode="auto">
          <a:xfrm>
            <a:off x="269875" y="3640138"/>
            <a:ext cx="2362200" cy="592137"/>
            <a:chOff x="192" y="2208"/>
            <a:chExt cx="1488" cy="373"/>
          </a:xfrm>
        </p:grpSpPr>
        <p:sp>
          <p:nvSpPr>
            <p:cNvPr id="237582" name="AutoShape 14"/>
            <p:cNvSpPr>
              <a:spLocks noChangeArrowheads="1"/>
            </p:cNvSpPr>
            <p:nvPr/>
          </p:nvSpPr>
          <p:spPr bwMode="auto">
            <a:xfrm>
              <a:off x="192" y="2208"/>
              <a:ext cx="1488" cy="373"/>
            </a:xfrm>
            <a:prstGeom prst="cloudCallout">
              <a:avLst>
                <a:gd name="adj1" fmla="val 68616"/>
                <a:gd name="adj2" fmla="val -49463"/>
              </a:avLst>
            </a:prstGeom>
            <a:noFill/>
            <a:ln w="60325" cap="sq">
              <a:solidFill>
                <a:srgbClr val="00AFD8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7583" name="Text Box 15"/>
            <p:cNvSpPr txBox="1">
              <a:spLocks noChangeArrowheads="1"/>
            </p:cNvSpPr>
            <p:nvPr/>
          </p:nvSpPr>
          <p:spPr bwMode="auto">
            <a:xfrm>
              <a:off x="351" y="2225"/>
              <a:ext cx="1089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 i="1">
                  <a:solidFill>
                    <a:schemeClr val="accent2"/>
                  </a:solidFill>
                  <a:latin typeface="Times New Roman" pitchFamily="18" charset="0"/>
                </a:rPr>
                <a:t>排序的趟号</a:t>
              </a:r>
              <a:endParaRPr lang="zh-CN" altLang="en-US" sz="2400" b="1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sp>
        <p:nvSpPr>
          <p:cNvPr id="237584" name="Text Box 16"/>
          <p:cNvSpPr txBox="1">
            <a:spLocks noChangeArrowheads="1"/>
          </p:cNvSpPr>
          <p:nvPr/>
        </p:nvSpPr>
        <p:spPr bwMode="auto">
          <a:xfrm>
            <a:off x="3013075" y="4418013"/>
            <a:ext cx="1533525" cy="473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…         </a:t>
            </a:r>
            <a:r>
              <a:rPr lang="en-US" altLang="zh-CN" sz="25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…</a:t>
            </a:r>
          </a:p>
        </p:txBody>
      </p:sp>
      <p:grpSp>
        <p:nvGrpSpPr>
          <p:cNvPr id="237638" name="Group 70"/>
          <p:cNvGrpSpPr>
            <a:grpSpLocks/>
          </p:cNvGrpSpPr>
          <p:nvPr/>
        </p:nvGrpSpPr>
        <p:grpSpPr bwMode="auto">
          <a:xfrm>
            <a:off x="1042988" y="4876800"/>
            <a:ext cx="7658100" cy="1541463"/>
            <a:chOff x="657" y="3072"/>
            <a:chExt cx="4824" cy="971"/>
          </a:xfrm>
        </p:grpSpPr>
        <p:sp>
          <p:nvSpPr>
            <p:cNvPr id="237586" name="Rectangle 18"/>
            <p:cNvSpPr>
              <a:spLocks noChangeArrowheads="1"/>
            </p:cNvSpPr>
            <p:nvPr/>
          </p:nvSpPr>
          <p:spPr bwMode="auto">
            <a:xfrm>
              <a:off x="657" y="3072"/>
              <a:ext cx="4726" cy="971"/>
            </a:xfrm>
            <a:prstGeom prst="rect">
              <a:avLst/>
            </a:prstGeom>
            <a:solidFill>
              <a:srgbClr val="FFFF99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61645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87" name="Rectangle 19"/>
            <p:cNvSpPr>
              <a:spLocks noChangeArrowheads="1"/>
            </p:cNvSpPr>
            <p:nvPr/>
          </p:nvSpPr>
          <p:spPr bwMode="auto">
            <a:xfrm>
              <a:off x="921" y="3158"/>
              <a:ext cx="4560" cy="77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500" b="1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    </a:t>
              </a:r>
              <a:r>
                <a:rPr lang="zh-CN" altLang="en-US" sz="2500" b="1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每一趟排序从序列中未排好序的元素中</a:t>
              </a:r>
              <a:r>
                <a:rPr lang="zh-CN" altLang="en-US" sz="2500" b="1">
                  <a:solidFill>
                    <a:srgbClr val="FF0000"/>
                  </a:solidFill>
                </a:rPr>
                <a:t>选</a:t>
              </a:r>
            </a:p>
            <a:p>
              <a:r>
                <a:rPr lang="zh-CN" altLang="en-US" sz="2500" b="1">
                  <a:solidFill>
                    <a:srgbClr val="FF0000"/>
                  </a:solidFill>
                </a:rPr>
                <a:t>择</a:t>
              </a:r>
              <a:r>
                <a:rPr lang="zh-CN" altLang="en-US" sz="2500" b="1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一个值最小的元素，将其置于这些未排好序</a:t>
              </a:r>
            </a:p>
            <a:p>
              <a:r>
                <a:rPr lang="zh-CN" altLang="en-US" sz="2500" b="1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的元素的最前面。</a:t>
              </a:r>
            </a:p>
          </p:txBody>
        </p:sp>
      </p:grpSp>
      <p:grpSp>
        <p:nvGrpSpPr>
          <p:cNvPr id="237637" name="Group 69"/>
          <p:cNvGrpSpPr>
            <a:grpSpLocks/>
          </p:cNvGrpSpPr>
          <p:nvPr/>
        </p:nvGrpSpPr>
        <p:grpSpPr bwMode="auto">
          <a:xfrm>
            <a:off x="996950" y="1395413"/>
            <a:ext cx="7613650" cy="1652587"/>
            <a:chOff x="628" y="879"/>
            <a:chExt cx="4796" cy="1041"/>
          </a:xfrm>
        </p:grpSpPr>
        <p:sp>
          <p:nvSpPr>
            <p:cNvPr id="237589" name="Rectangle 21"/>
            <p:cNvSpPr>
              <a:spLocks noChangeArrowheads="1"/>
            </p:cNvSpPr>
            <p:nvPr/>
          </p:nvSpPr>
          <p:spPr bwMode="auto">
            <a:xfrm>
              <a:off x="628" y="879"/>
              <a:ext cx="4700" cy="1041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61645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590" name="Text Box 22"/>
            <p:cNvSpPr txBox="1">
              <a:spLocks noChangeArrowheads="1"/>
            </p:cNvSpPr>
            <p:nvPr/>
          </p:nvSpPr>
          <p:spPr bwMode="auto">
            <a:xfrm>
              <a:off x="875" y="978"/>
              <a:ext cx="4549" cy="8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6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</a:t>
              </a:r>
              <a:r>
                <a:rPr lang="zh-CN" altLang="en-US" sz="26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600" b="1">
                  <a:solidFill>
                    <a:srgbClr val="002C84"/>
                  </a:solidFill>
                  <a:latin typeface="Times New Roman" pitchFamily="18" charset="0"/>
                  <a:ea typeface="幼圆" pitchFamily="49" charset="-122"/>
                </a:rPr>
                <a:t>i</a:t>
              </a:r>
              <a:r>
                <a:rPr lang="zh-CN" altLang="en-US" sz="26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趟排序从序列的</a:t>
              </a:r>
              <a:r>
                <a:rPr lang="zh-CN" altLang="en-US" sz="2600" b="1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后</a:t>
              </a:r>
              <a:r>
                <a:rPr lang="en-US" altLang="zh-CN" sz="2600" b="1">
                  <a:solidFill>
                    <a:schemeClr val="accent2"/>
                  </a:solidFill>
                  <a:latin typeface="Times New Roman" pitchFamily="18" charset="0"/>
                  <a:ea typeface="幼圆" pitchFamily="49" charset="-122"/>
                </a:rPr>
                <a:t>n</a:t>
              </a:r>
              <a:r>
                <a:rPr lang="en-US" altLang="zh-CN" sz="2600" b="1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600" b="1">
                  <a:solidFill>
                    <a:schemeClr val="accent2"/>
                  </a:solidFill>
                  <a:latin typeface="Times New Roman" pitchFamily="18" charset="0"/>
                  <a:ea typeface="幼圆" pitchFamily="49" charset="-122"/>
                </a:rPr>
                <a:t>i+1</a:t>
              </a:r>
              <a:r>
                <a:rPr lang="zh-CN" altLang="en-US" sz="26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个元素中</a:t>
              </a:r>
            </a:p>
            <a:p>
              <a:r>
                <a:rPr lang="zh-CN" altLang="en-US" sz="26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一个值最小的元素，将其置于该</a:t>
              </a:r>
              <a:r>
                <a:rPr lang="en-US" altLang="zh-CN" sz="2600" b="1">
                  <a:solidFill>
                    <a:srgbClr val="002C84"/>
                  </a:solidFill>
                  <a:latin typeface="Times New Roman" pitchFamily="18" charset="0"/>
                  <a:ea typeface="幼圆" pitchFamily="49" charset="-122"/>
                </a:rPr>
                <a:t>n</a:t>
              </a:r>
              <a:r>
                <a:rPr lang="en-US" altLang="zh-CN" sz="2600" b="1">
                  <a:solidFill>
                    <a:srgbClr val="002C84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600" b="1">
                  <a:solidFill>
                    <a:srgbClr val="002C84"/>
                  </a:solidFill>
                  <a:latin typeface="Times New Roman" pitchFamily="18" charset="0"/>
                  <a:ea typeface="幼圆" pitchFamily="49" charset="-122"/>
                </a:rPr>
                <a:t>i+1</a:t>
              </a:r>
              <a:r>
                <a:rPr lang="zh-CN" altLang="en-US" sz="26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个元素</a:t>
              </a:r>
            </a:p>
            <a:p>
              <a:r>
                <a:rPr lang="zh-CN" altLang="en-US" sz="26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的最前面。</a:t>
              </a:r>
            </a:p>
          </p:txBody>
        </p:sp>
        <p:sp>
          <p:nvSpPr>
            <p:cNvPr id="237591" name="Rectangle 23"/>
            <p:cNvSpPr>
              <a:spLocks noChangeArrowheads="1"/>
            </p:cNvSpPr>
            <p:nvPr/>
          </p:nvSpPr>
          <p:spPr bwMode="auto">
            <a:xfrm>
              <a:off x="4465" y="960"/>
              <a:ext cx="76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</a:rPr>
                <a:t>选择</a:t>
              </a:r>
            </a:p>
          </p:txBody>
        </p:sp>
      </p:grpSp>
      <p:sp>
        <p:nvSpPr>
          <p:cNvPr id="237592" name="Oval 24"/>
          <p:cNvSpPr>
            <a:spLocks noChangeArrowheads="1"/>
          </p:cNvSpPr>
          <p:nvPr/>
        </p:nvSpPr>
        <p:spPr bwMode="auto">
          <a:xfrm>
            <a:off x="7019925" y="1550988"/>
            <a:ext cx="1012825" cy="509587"/>
          </a:xfrm>
          <a:prstGeom prst="ellipse">
            <a:avLst/>
          </a:prstGeom>
          <a:noFill/>
          <a:ln w="476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7619" name="Group 51"/>
          <p:cNvGrpSpPr>
            <a:grpSpLocks/>
          </p:cNvGrpSpPr>
          <p:nvPr/>
        </p:nvGrpSpPr>
        <p:grpSpPr bwMode="auto">
          <a:xfrm>
            <a:off x="5662613" y="3411538"/>
            <a:ext cx="2819400" cy="949325"/>
            <a:chOff x="3600" y="2160"/>
            <a:chExt cx="1776" cy="598"/>
          </a:xfrm>
        </p:grpSpPr>
        <p:sp>
          <p:nvSpPr>
            <p:cNvPr id="237594" name="AutoShape 26"/>
            <p:cNvSpPr>
              <a:spLocks noChangeArrowheads="1"/>
            </p:cNvSpPr>
            <p:nvPr/>
          </p:nvSpPr>
          <p:spPr bwMode="auto">
            <a:xfrm>
              <a:off x="3600" y="2160"/>
              <a:ext cx="1776" cy="598"/>
            </a:xfrm>
            <a:prstGeom prst="cloudCallout">
              <a:avLst>
                <a:gd name="adj1" fmla="val -77870"/>
                <a:gd name="adj2" fmla="val -29097"/>
              </a:avLst>
            </a:prstGeom>
            <a:noFill/>
            <a:ln w="53975" cap="sq">
              <a:solidFill>
                <a:srgbClr val="00AFD8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7595" name="Text Box 27"/>
            <p:cNvSpPr txBox="1">
              <a:spLocks noChangeArrowheads="1"/>
            </p:cNvSpPr>
            <p:nvPr/>
          </p:nvSpPr>
          <p:spPr bwMode="auto">
            <a:xfrm>
              <a:off x="3700" y="2214"/>
              <a:ext cx="1614" cy="49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zh-CN" altLang="en-US" sz="2000" b="1" i="1">
                  <a:solidFill>
                    <a:schemeClr val="accent2"/>
                  </a:solidFill>
                </a:rPr>
                <a:t>第</a:t>
              </a:r>
              <a:r>
                <a:rPr lang="en-US" altLang="zh-CN" sz="2000" b="1" i="1">
                  <a:solidFill>
                    <a:schemeClr val="accent2"/>
                  </a:solidFill>
                </a:rPr>
                <a:t>i</a:t>
              </a:r>
              <a:r>
                <a:rPr lang="zh-CN" altLang="zh-CN" sz="2000" b="1" i="1">
                  <a:solidFill>
                    <a:schemeClr val="accent2"/>
                  </a:solidFill>
                </a:rPr>
                <a:t>趟排序前，序</a:t>
              </a:r>
              <a:endParaRPr lang="zh-CN" altLang="en-US" sz="2000" b="1" i="1">
                <a:solidFill>
                  <a:schemeClr val="accent2"/>
                </a:solidFill>
              </a:endParaRPr>
            </a:p>
            <a:p>
              <a:pPr algn="ctr">
                <a:lnSpc>
                  <a:spcPct val="75000"/>
                </a:lnSpc>
              </a:pPr>
              <a:r>
                <a:rPr lang="zh-CN" altLang="zh-CN" sz="2000" b="1" i="1">
                  <a:solidFill>
                    <a:schemeClr val="accent2"/>
                  </a:solidFill>
                </a:rPr>
                <a:t>列中未排好序的</a:t>
              </a:r>
              <a:endParaRPr lang="zh-CN" altLang="en-US" sz="2000" b="1" i="1">
                <a:solidFill>
                  <a:schemeClr val="accent2"/>
                </a:solidFill>
              </a:endParaRPr>
            </a:p>
            <a:p>
              <a:pPr algn="ctr">
                <a:lnSpc>
                  <a:spcPct val="75000"/>
                </a:lnSpc>
              </a:pPr>
              <a:r>
                <a:rPr lang="zh-CN" altLang="zh-CN" sz="2000" b="1" i="1">
                  <a:solidFill>
                    <a:schemeClr val="accent2"/>
                  </a:solidFill>
                </a:rPr>
                <a:t>元素的个数</a:t>
              </a:r>
              <a:endParaRPr lang="zh-CN" altLang="en-US" sz="20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237609" name="Group 41"/>
          <p:cNvGrpSpPr>
            <a:grpSpLocks/>
          </p:cNvGrpSpPr>
          <p:nvPr/>
        </p:nvGrpSpPr>
        <p:grpSpPr bwMode="auto">
          <a:xfrm>
            <a:off x="358775" y="187325"/>
            <a:ext cx="3603625" cy="625475"/>
            <a:chOff x="270" y="192"/>
            <a:chExt cx="2270" cy="394"/>
          </a:xfrm>
        </p:grpSpPr>
        <p:sp>
          <p:nvSpPr>
            <p:cNvPr id="237610" name="Rectangle 42"/>
            <p:cNvSpPr>
              <a:spLocks noChangeArrowheads="1"/>
            </p:cNvSpPr>
            <p:nvPr/>
          </p:nvSpPr>
          <p:spPr bwMode="auto">
            <a:xfrm>
              <a:off x="270" y="192"/>
              <a:ext cx="2270" cy="384"/>
            </a:xfrm>
            <a:prstGeom prst="rect">
              <a:avLst/>
            </a:prstGeom>
            <a:solidFill>
              <a:srgbClr val="B5F1FF"/>
            </a:solidFill>
            <a:ln w="12700" cap="sq">
              <a:noFill/>
              <a:miter lim="800000"/>
              <a:headEnd/>
              <a:tailEnd/>
            </a:ln>
            <a:effectLst>
              <a:outerShdw dist="89803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11" name="Text Box 43"/>
            <p:cNvSpPr txBox="1">
              <a:spLocks noChangeArrowheads="1"/>
            </p:cNvSpPr>
            <p:nvPr/>
          </p:nvSpPr>
          <p:spPr bwMode="auto">
            <a:xfrm>
              <a:off x="303" y="211"/>
              <a:ext cx="2190" cy="3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300" b="1" dirty="0" smtClean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选择</a:t>
              </a:r>
              <a:r>
                <a:rPr lang="zh-CN" altLang="en-US" sz="33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排序法</a:t>
              </a:r>
              <a:endParaRPr lang="zh-CN" altLang="en-US" sz="3300" b="1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237636" name="Group 68"/>
          <p:cNvGrpSpPr>
            <a:grpSpLocks/>
          </p:cNvGrpSpPr>
          <p:nvPr/>
        </p:nvGrpSpPr>
        <p:grpSpPr bwMode="auto">
          <a:xfrm>
            <a:off x="395288" y="869950"/>
            <a:ext cx="2514600" cy="609600"/>
            <a:chOff x="249" y="548"/>
            <a:chExt cx="1584" cy="384"/>
          </a:xfrm>
        </p:grpSpPr>
        <p:sp>
          <p:nvSpPr>
            <p:cNvPr id="237633" name="Oval 65"/>
            <p:cNvSpPr>
              <a:spLocks noChangeArrowheads="1"/>
            </p:cNvSpPr>
            <p:nvPr/>
          </p:nvSpPr>
          <p:spPr bwMode="auto">
            <a:xfrm>
              <a:off x="249" y="555"/>
              <a:ext cx="1488" cy="363"/>
            </a:xfrm>
            <a:prstGeom prst="ellipse">
              <a:avLst/>
            </a:prstGeom>
            <a:solidFill>
              <a:srgbClr val="FFD5AB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634" name="Text Box 66"/>
            <p:cNvSpPr txBox="1">
              <a:spLocks noChangeArrowheads="1"/>
            </p:cNvSpPr>
            <p:nvPr/>
          </p:nvSpPr>
          <p:spPr bwMode="auto">
            <a:xfrm>
              <a:off x="360" y="548"/>
              <a:ext cx="1473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400" b="1">
                  <a:solidFill>
                    <a:srgbClr val="FF3300"/>
                  </a:solidFill>
                  <a:latin typeface="Times New Roman" pitchFamily="18" charset="0"/>
                  <a:ea typeface="华文行楷" pitchFamily="2" charset="-122"/>
                </a:rPr>
                <a:t>核心思想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832779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7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7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3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23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utoUpdateAnimBg="0"/>
      <p:bldP spid="237576" grpId="0" autoUpdateAnimBg="0"/>
      <p:bldP spid="237577" grpId="0" autoUpdateAnimBg="0"/>
      <p:bldP spid="237578" grpId="0" autoUpdateAnimBg="0"/>
      <p:bldP spid="237579" grpId="0" autoUpdateAnimBg="0"/>
      <p:bldP spid="237580" grpId="0" autoUpdateAnimBg="0"/>
      <p:bldP spid="237584" grpId="0" autoUpdateAnimBg="0"/>
      <p:bldP spid="2375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ChangeArrowheads="1"/>
          </p:cNvSpPr>
          <p:nvPr/>
        </p:nvSpPr>
        <p:spPr bwMode="auto">
          <a:xfrm>
            <a:off x="1149350" y="1219200"/>
            <a:ext cx="6680200" cy="5651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1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35     97    38     27     65     13     80     75</a:t>
            </a:r>
          </a:p>
        </p:txBody>
      </p:sp>
      <p:grpSp>
        <p:nvGrpSpPr>
          <p:cNvPr id="358403" name="Group 3"/>
          <p:cNvGrpSpPr>
            <a:grpSpLocks/>
          </p:cNvGrpSpPr>
          <p:nvPr/>
        </p:nvGrpSpPr>
        <p:grpSpPr bwMode="auto">
          <a:xfrm>
            <a:off x="1182688" y="703263"/>
            <a:ext cx="550862" cy="1098550"/>
            <a:chOff x="745" y="443"/>
            <a:chExt cx="347" cy="692"/>
          </a:xfrm>
        </p:grpSpPr>
        <p:sp>
          <p:nvSpPr>
            <p:cNvPr id="358404" name="Text Box 4"/>
            <p:cNvSpPr txBox="1">
              <a:spLocks noChangeArrowheads="1"/>
            </p:cNvSpPr>
            <p:nvPr/>
          </p:nvSpPr>
          <p:spPr bwMode="auto">
            <a:xfrm>
              <a:off x="768" y="443"/>
              <a:ext cx="249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FF33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58405" name="Freeform 5"/>
            <p:cNvSpPr>
              <a:spLocks/>
            </p:cNvSpPr>
            <p:nvPr/>
          </p:nvSpPr>
          <p:spPr bwMode="auto">
            <a:xfrm>
              <a:off x="745" y="761"/>
              <a:ext cx="347" cy="374"/>
            </a:xfrm>
            <a:custGeom>
              <a:avLst/>
              <a:gdLst/>
              <a:ahLst/>
              <a:cxnLst>
                <a:cxn ang="0">
                  <a:pos x="57" y="18"/>
                </a:cxn>
                <a:cxn ang="0">
                  <a:pos x="305" y="85"/>
                </a:cxn>
                <a:cxn ang="0">
                  <a:pos x="317" y="266"/>
                </a:cxn>
                <a:cxn ang="0">
                  <a:pos x="271" y="289"/>
                </a:cxn>
                <a:cxn ang="0">
                  <a:pos x="238" y="311"/>
                </a:cxn>
                <a:cxn ang="0">
                  <a:pos x="170" y="334"/>
                </a:cxn>
                <a:cxn ang="0">
                  <a:pos x="46" y="311"/>
                </a:cxn>
                <a:cxn ang="0">
                  <a:pos x="0" y="210"/>
                </a:cxn>
                <a:cxn ang="0">
                  <a:pos x="12" y="85"/>
                </a:cxn>
                <a:cxn ang="0">
                  <a:pos x="23" y="40"/>
                </a:cxn>
                <a:cxn ang="0">
                  <a:pos x="91" y="18"/>
                </a:cxn>
                <a:cxn ang="0">
                  <a:pos x="57" y="18"/>
                </a:cxn>
              </a:cxnLst>
              <a:rect l="0" t="0" r="r" b="b"/>
              <a:pathLst>
                <a:path w="347" h="374">
                  <a:moveTo>
                    <a:pt x="57" y="18"/>
                  </a:moveTo>
                  <a:cubicBezTo>
                    <a:pt x="316" y="34"/>
                    <a:pt x="174" y="0"/>
                    <a:pt x="305" y="85"/>
                  </a:cubicBezTo>
                  <a:cubicBezTo>
                    <a:pt x="319" y="142"/>
                    <a:pt x="347" y="206"/>
                    <a:pt x="317" y="266"/>
                  </a:cubicBezTo>
                  <a:cubicBezTo>
                    <a:pt x="309" y="281"/>
                    <a:pt x="286" y="281"/>
                    <a:pt x="271" y="289"/>
                  </a:cubicBezTo>
                  <a:cubicBezTo>
                    <a:pt x="260" y="296"/>
                    <a:pt x="250" y="306"/>
                    <a:pt x="238" y="311"/>
                  </a:cubicBezTo>
                  <a:cubicBezTo>
                    <a:pt x="216" y="321"/>
                    <a:pt x="170" y="334"/>
                    <a:pt x="170" y="334"/>
                  </a:cubicBezTo>
                  <a:cubicBezTo>
                    <a:pt x="110" y="374"/>
                    <a:pt x="93" y="359"/>
                    <a:pt x="46" y="311"/>
                  </a:cubicBezTo>
                  <a:cubicBezTo>
                    <a:pt x="33" y="275"/>
                    <a:pt x="13" y="246"/>
                    <a:pt x="0" y="210"/>
                  </a:cubicBezTo>
                  <a:cubicBezTo>
                    <a:pt x="4" y="168"/>
                    <a:pt x="6" y="126"/>
                    <a:pt x="12" y="85"/>
                  </a:cubicBezTo>
                  <a:cubicBezTo>
                    <a:pt x="14" y="70"/>
                    <a:pt x="11" y="50"/>
                    <a:pt x="23" y="40"/>
                  </a:cubicBezTo>
                  <a:cubicBezTo>
                    <a:pt x="41" y="25"/>
                    <a:pt x="68" y="25"/>
                    <a:pt x="91" y="18"/>
                  </a:cubicBezTo>
                  <a:cubicBezTo>
                    <a:pt x="102" y="15"/>
                    <a:pt x="68" y="18"/>
                    <a:pt x="57" y="18"/>
                  </a:cubicBezTo>
                  <a:close/>
                </a:path>
              </a:pathLst>
            </a:custGeom>
            <a:noFill/>
            <a:ln w="50800" cap="sq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406" name="Text Box 6"/>
          <p:cNvSpPr txBox="1">
            <a:spLocks noChangeArrowheads="1"/>
          </p:cNvSpPr>
          <p:nvPr/>
        </p:nvSpPr>
        <p:spPr bwMode="auto">
          <a:xfrm>
            <a:off x="2127250" y="1717675"/>
            <a:ext cx="311150" cy="5492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000" b="1">
                <a:solidFill>
                  <a:srgbClr val="00B259"/>
                </a:solidFill>
                <a:latin typeface="Times New Roman" pitchFamily="18" charset="0"/>
              </a:rPr>
              <a:t>j</a:t>
            </a:r>
          </a:p>
        </p:txBody>
      </p:sp>
      <p:grpSp>
        <p:nvGrpSpPr>
          <p:cNvPr id="358407" name="Group 7"/>
          <p:cNvGrpSpPr>
            <a:grpSpLocks/>
          </p:cNvGrpSpPr>
          <p:nvPr/>
        </p:nvGrpSpPr>
        <p:grpSpPr bwMode="auto">
          <a:xfrm>
            <a:off x="2109788" y="1725613"/>
            <a:ext cx="1173162" cy="549275"/>
            <a:chOff x="1329" y="1087"/>
            <a:chExt cx="739" cy="346"/>
          </a:xfrm>
        </p:grpSpPr>
        <p:sp>
          <p:nvSpPr>
            <p:cNvPr id="358408" name="Rectangle 8"/>
            <p:cNvSpPr>
              <a:spLocks noChangeArrowheads="1"/>
            </p:cNvSpPr>
            <p:nvPr/>
          </p:nvSpPr>
          <p:spPr bwMode="auto">
            <a:xfrm>
              <a:off x="1329" y="1141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09" name="Text Box 9"/>
            <p:cNvSpPr txBox="1">
              <a:spLocks noChangeArrowheads="1"/>
            </p:cNvSpPr>
            <p:nvPr/>
          </p:nvSpPr>
          <p:spPr bwMode="auto">
            <a:xfrm>
              <a:off x="1872" y="1087"/>
              <a:ext cx="19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B259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358410" name="Group 10"/>
          <p:cNvGrpSpPr>
            <a:grpSpLocks/>
          </p:cNvGrpSpPr>
          <p:nvPr/>
        </p:nvGrpSpPr>
        <p:grpSpPr bwMode="auto">
          <a:xfrm>
            <a:off x="2976563" y="1717675"/>
            <a:ext cx="1173162" cy="549275"/>
            <a:chOff x="1329" y="1087"/>
            <a:chExt cx="739" cy="346"/>
          </a:xfrm>
        </p:grpSpPr>
        <p:sp>
          <p:nvSpPr>
            <p:cNvPr id="358411" name="Rectangle 11"/>
            <p:cNvSpPr>
              <a:spLocks noChangeArrowheads="1"/>
            </p:cNvSpPr>
            <p:nvPr/>
          </p:nvSpPr>
          <p:spPr bwMode="auto">
            <a:xfrm>
              <a:off x="1329" y="1141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12" name="Text Box 12"/>
            <p:cNvSpPr txBox="1">
              <a:spLocks noChangeArrowheads="1"/>
            </p:cNvSpPr>
            <p:nvPr/>
          </p:nvSpPr>
          <p:spPr bwMode="auto">
            <a:xfrm>
              <a:off x="1872" y="1087"/>
              <a:ext cx="19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B259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358413" name="Group 13"/>
          <p:cNvGrpSpPr>
            <a:grpSpLocks/>
          </p:cNvGrpSpPr>
          <p:nvPr/>
        </p:nvGrpSpPr>
        <p:grpSpPr bwMode="auto">
          <a:xfrm>
            <a:off x="3844925" y="1735138"/>
            <a:ext cx="1173163" cy="549275"/>
            <a:chOff x="1329" y="1087"/>
            <a:chExt cx="739" cy="346"/>
          </a:xfrm>
        </p:grpSpPr>
        <p:sp>
          <p:nvSpPr>
            <p:cNvPr id="358414" name="Rectangle 14"/>
            <p:cNvSpPr>
              <a:spLocks noChangeArrowheads="1"/>
            </p:cNvSpPr>
            <p:nvPr/>
          </p:nvSpPr>
          <p:spPr bwMode="auto">
            <a:xfrm>
              <a:off x="1329" y="1141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15" name="Text Box 15"/>
            <p:cNvSpPr txBox="1">
              <a:spLocks noChangeArrowheads="1"/>
            </p:cNvSpPr>
            <p:nvPr/>
          </p:nvSpPr>
          <p:spPr bwMode="auto">
            <a:xfrm>
              <a:off x="1872" y="1087"/>
              <a:ext cx="19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B259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358416" name="Group 16"/>
          <p:cNvGrpSpPr>
            <a:grpSpLocks/>
          </p:cNvGrpSpPr>
          <p:nvPr/>
        </p:nvGrpSpPr>
        <p:grpSpPr bwMode="auto">
          <a:xfrm>
            <a:off x="1084263" y="692150"/>
            <a:ext cx="3224212" cy="1136650"/>
            <a:chOff x="683" y="436"/>
            <a:chExt cx="2031" cy="716"/>
          </a:xfrm>
        </p:grpSpPr>
        <p:grpSp>
          <p:nvGrpSpPr>
            <p:cNvPr id="358417" name="Group 17"/>
            <p:cNvGrpSpPr>
              <a:grpSpLocks/>
            </p:cNvGrpSpPr>
            <p:nvPr/>
          </p:nvGrpSpPr>
          <p:grpSpPr bwMode="auto">
            <a:xfrm>
              <a:off x="2367" y="436"/>
              <a:ext cx="347" cy="692"/>
              <a:chOff x="745" y="443"/>
              <a:chExt cx="347" cy="692"/>
            </a:xfrm>
          </p:grpSpPr>
          <p:sp>
            <p:nvSpPr>
              <p:cNvPr id="358418" name="Text Box 18"/>
              <p:cNvSpPr txBox="1">
                <a:spLocks noChangeArrowheads="1"/>
              </p:cNvSpPr>
              <p:nvPr/>
            </p:nvSpPr>
            <p:spPr bwMode="auto">
              <a:xfrm>
                <a:off x="768" y="443"/>
                <a:ext cx="249" cy="34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3000" b="1">
                    <a:solidFill>
                      <a:srgbClr val="FF3300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58419" name="Freeform 19"/>
              <p:cNvSpPr>
                <a:spLocks/>
              </p:cNvSpPr>
              <p:nvPr/>
            </p:nvSpPr>
            <p:spPr bwMode="auto">
              <a:xfrm>
                <a:off x="745" y="761"/>
                <a:ext cx="347" cy="374"/>
              </a:xfrm>
              <a:custGeom>
                <a:avLst/>
                <a:gdLst/>
                <a:ahLst/>
                <a:cxnLst>
                  <a:cxn ang="0">
                    <a:pos x="57" y="18"/>
                  </a:cxn>
                  <a:cxn ang="0">
                    <a:pos x="305" y="85"/>
                  </a:cxn>
                  <a:cxn ang="0">
                    <a:pos x="317" y="266"/>
                  </a:cxn>
                  <a:cxn ang="0">
                    <a:pos x="271" y="289"/>
                  </a:cxn>
                  <a:cxn ang="0">
                    <a:pos x="238" y="311"/>
                  </a:cxn>
                  <a:cxn ang="0">
                    <a:pos x="170" y="334"/>
                  </a:cxn>
                  <a:cxn ang="0">
                    <a:pos x="46" y="311"/>
                  </a:cxn>
                  <a:cxn ang="0">
                    <a:pos x="0" y="210"/>
                  </a:cxn>
                  <a:cxn ang="0">
                    <a:pos x="12" y="85"/>
                  </a:cxn>
                  <a:cxn ang="0">
                    <a:pos x="23" y="40"/>
                  </a:cxn>
                  <a:cxn ang="0">
                    <a:pos x="91" y="18"/>
                  </a:cxn>
                  <a:cxn ang="0">
                    <a:pos x="57" y="18"/>
                  </a:cxn>
                </a:cxnLst>
                <a:rect l="0" t="0" r="r" b="b"/>
                <a:pathLst>
                  <a:path w="347" h="374">
                    <a:moveTo>
                      <a:pt x="57" y="18"/>
                    </a:moveTo>
                    <a:cubicBezTo>
                      <a:pt x="316" y="34"/>
                      <a:pt x="174" y="0"/>
                      <a:pt x="305" y="85"/>
                    </a:cubicBezTo>
                    <a:cubicBezTo>
                      <a:pt x="319" y="142"/>
                      <a:pt x="347" y="206"/>
                      <a:pt x="317" y="266"/>
                    </a:cubicBezTo>
                    <a:cubicBezTo>
                      <a:pt x="309" y="281"/>
                      <a:pt x="286" y="281"/>
                      <a:pt x="271" y="289"/>
                    </a:cubicBezTo>
                    <a:cubicBezTo>
                      <a:pt x="260" y="296"/>
                      <a:pt x="250" y="306"/>
                      <a:pt x="238" y="311"/>
                    </a:cubicBezTo>
                    <a:cubicBezTo>
                      <a:pt x="216" y="321"/>
                      <a:pt x="170" y="334"/>
                      <a:pt x="170" y="334"/>
                    </a:cubicBezTo>
                    <a:cubicBezTo>
                      <a:pt x="110" y="374"/>
                      <a:pt x="93" y="359"/>
                      <a:pt x="46" y="311"/>
                    </a:cubicBezTo>
                    <a:cubicBezTo>
                      <a:pt x="33" y="275"/>
                      <a:pt x="13" y="246"/>
                      <a:pt x="0" y="210"/>
                    </a:cubicBezTo>
                    <a:cubicBezTo>
                      <a:pt x="4" y="168"/>
                      <a:pt x="6" y="126"/>
                      <a:pt x="12" y="85"/>
                    </a:cubicBezTo>
                    <a:cubicBezTo>
                      <a:pt x="14" y="70"/>
                      <a:pt x="11" y="50"/>
                      <a:pt x="23" y="40"/>
                    </a:cubicBezTo>
                    <a:cubicBezTo>
                      <a:pt x="41" y="25"/>
                      <a:pt x="68" y="25"/>
                      <a:pt x="91" y="18"/>
                    </a:cubicBezTo>
                    <a:cubicBezTo>
                      <a:pt x="102" y="15"/>
                      <a:pt x="68" y="18"/>
                      <a:pt x="57" y="18"/>
                    </a:cubicBezTo>
                    <a:close/>
                  </a:path>
                </a:pathLst>
              </a:custGeom>
              <a:noFill/>
              <a:ln w="50800" cap="sq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8420" name="Group 20"/>
            <p:cNvGrpSpPr>
              <a:grpSpLocks/>
            </p:cNvGrpSpPr>
            <p:nvPr/>
          </p:nvGrpSpPr>
          <p:grpSpPr bwMode="auto">
            <a:xfrm>
              <a:off x="683" y="528"/>
              <a:ext cx="432" cy="624"/>
              <a:chOff x="144" y="1392"/>
              <a:chExt cx="432" cy="624"/>
            </a:xfrm>
          </p:grpSpPr>
          <p:sp>
            <p:nvSpPr>
              <p:cNvPr id="358421" name="Rectangle 21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432" cy="624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22" name="Rectangle 22"/>
              <p:cNvSpPr>
                <a:spLocks noChangeArrowheads="1"/>
              </p:cNvSpPr>
              <p:nvPr/>
            </p:nvSpPr>
            <p:spPr bwMode="auto">
              <a:xfrm>
                <a:off x="181" y="1634"/>
                <a:ext cx="364" cy="35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3100" b="1">
                    <a:solidFill>
                      <a:srgbClr val="000099"/>
                    </a:solidFill>
                    <a:latin typeface="Times New Roman" pitchFamily="18" charset="0"/>
                    <a:ea typeface="宋体" pitchFamily="2" charset="-122"/>
                  </a:rPr>
                  <a:t>35</a:t>
                </a:r>
              </a:p>
            </p:txBody>
          </p:sp>
        </p:grpSp>
      </p:grpSp>
      <p:grpSp>
        <p:nvGrpSpPr>
          <p:cNvPr id="358423" name="Group 23"/>
          <p:cNvGrpSpPr>
            <a:grpSpLocks/>
          </p:cNvGrpSpPr>
          <p:nvPr/>
        </p:nvGrpSpPr>
        <p:grpSpPr bwMode="auto">
          <a:xfrm>
            <a:off x="4746625" y="1735138"/>
            <a:ext cx="1173163" cy="549275"/>
            <a:chOff x="1329" y="1087"/>
            <a:chExt cx="739" cy="346"/>
          </a:xfrm>
        </p:grpSpPr>
        <p:sp>
          <p:nvSpPr>
            <p:cNvPr id="358424" name="Rectangle 24"/>
            <p:cNvSpPr>
              <a:spLocks noChangeArrowheads="1"/>
            </p:cNvSpPr>
            <p:nvPr/>
          </p:nvSpPr>
          <p:spPr bwMode="auto">
            <a:xfrm>
              <a:off x="1329" y="1141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25" name="Text Box 25"/>
            <p:cNvSpPr txBox="1">
              <a:spLocks noChangeArrowheads="1"/>
            </p:cNvSpPr>
            <p:nvPr/>
          </p:nvSpPr>
          <p:spPr bwMode="auto">
            <a:xfrm>
              <a:off x="1872" y="1087"/>
              <a:ext cx="19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B259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358426" name="Group 26"/>
          <p:cNvGrpSpPr>
            <a:grpSpLocks/>
          </p:cNvGrpSpPr>
          <p:nvPr/>
        </p:nvGrpSpPr>
        <p:grpSpPr bwMode="auto">
          <a:xfrm>
            <a:off x="3733800" y="703263"/>
            <a:ext cx="2362200" cy="1125537"/>
            <a:chOff x="2352" y="443"/>
            <a:chExt cx="1488" cy="709"/>
          </a:xfrm>
        </p:grpSpPr>
        <p:grpSp>
          <p:nvGrpSpPr>
            <p:cNvPr id="358427" name="Group 27"/>
            <p:cNvGrpSpPr>
              <a:grpSpLocks/>
            </p:cNvGrpSpPr>
            <p:nvPr/>
          </p:nvGrpSpPr>
          <p:grpSpPr bwMode="auto">
            <a:xfrm>
              <a:off x="3493" y="443"/>
              <a:ext cx="347" cy="692"/>
              <a:chOff x="745" y="443"/>
              <a:chExt cx="347" cy="692"/>
            </a:xfrm>
          </p:grpSpPr>
          <p:sp>
            <p:nvSpPr>
              <p:cNvPr id="358428" name="Text Box 28"/>
              <p:cNvSpPr txBox="1">
                <a:spLocks noChangeArrowheads="1"/>
              </p:cNvSpPr>
              <p:nvPr/>
            </p:nvSpPr>
            <p:spPr bwMode="auto">
              <a:xfrm>
                <a:off x="768" y="443"/>
                <a:ext cx="249" cy="34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3000" b="1">
                    <a:solidFill>
                      <a:srgbClr val="FF3300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58429" name="Freeform 29"/>
              <p:cNvSpPr>
                <a:spLocks/>
              </p:cNvSpPr>
              <p:nvPr/>
            </p:nvSpPr>
            <p:spPr bwMode="auto">
              <a:xfrm>
                <a:off x="745" y="761"/>
                <a:ext cx="347" cy="374"/>
              </a:xfrm>
              <a:custGeom>
                <a:avLst/>
                <a:gdLst/>
                <a:ahLst/>
                <a:cxnLst>
                  <a:cxn ang="0">
                    <a:pos x="57" y="18"/>
                  </a:cxn>
                  <a:cxn ang="0">
                    <a:pos x="305" y="85"/>
                  </a:cxn>
                  <a:cxn ang="0">
                    <a:pos x="317" y="266"/>
                  </a:cxn>
                  <a:cxn ang="0">
                    <a:pos x="271" y="289"/>
                  </a:cxn>
                  <a:cxn ang="0">
                    <a:pos x="238" y="311"/>
                  </a:cxn>
                  <a:cxn ang="0">
                    <a:pos x="170" y="334"/>
                  </a:cxn>
                  <a:cxn ang="0">
                    <a:pos x="46" y="311"/>
                  </a:cxn>
                  <a:cxn ang="0">
                    <a:pos x="0" y="210"/>
                  </a:cxn>
                  <a:cxn ang="0">
                    <a:pos x="12" y="85"/>
                  </a:cxn>
                  <a:cxn ang="0">
                    <a:pos x="23" y="40"/>
                  </a:cxn>
                  <a:cxn ang="0">
                    <a:pos x="91" y="18"/>
                  </a:cxn>
                  <a:cxn ang="0">
                    <a:pos x="57" y="18"/>
                  </a:cxn>
                </a:cxnLst>
                <a:rect l="0" t="0" r="r" b="b"/>
                <a:pathLst>
                  <a:path w="347" h="374">
                    <a:moveTo>
                      <a:pt x="57" y="18"/>
                    </a:moveTo>
                    <a:cubicBezTo>
                      <a:pt x="316" y="34"/>
                      <a:pt x="174" y="0"/>
                      <a:pt x="305" y="85"/>
                    </a:cubicBezTo>
                    <a:cubicBezTo>
                      <a:pt x="319" y="142"/>
                      <a:pt x="347" y="206"/>
                      <a:pt x="317" y="266"/>
                    </a:cubicBezTo>
                    <a:cubicBezTo>
                      <a:pt x="309" y="281"/>
                      <a:pt x="286" y="281"/>
                      <a:pt x="271" y="289"/>
                    </a:cubicBezTo>
                    <a:cubicBezTo>
                      <a:pt x="260" y="296"/>
                      <a:pt x="250" y="306"/>
                      <a:pt x="238" y="311"/>
                    </a:cubicBezTo>
                    <a:cubicBezTo>
                      <a:pt x="216" y="321"/>
                      <a:pt x="170" y="334"/>
                      <a:pt x="170" y="334"/>
                    </a:cubicBezTo>
                    <a:cubicBezTo>
                      <a:pt x="110" y="374"/>
                      <a:pt x="93" y="359"/>
                      <a:pt x="46" y="311"/>
                    </a:cubicBezTo>
                    <a:cubicBezTo>
                      <a:pt x="33" y="275"/>
                      <a:pt x="13" y="246"/>
                      <a:pt x="0" y="210"/>
                    </a:cubicBezTo>
                    <a:cubicBezTo>
                      <a:pt x="4" y="168"/>
                      <a:pt x="6" y="126"/>
                      <a:pt x="12" y="85"/>
                    </a:cubicBezTo>
                    <a:cubicBezTo>
                      <a:pt x="14" y="70"/>
                      <a:pt x="11" y="50"/>
                      <a:pt x="23" y="40"/>
                    </a:cubicBezTo>
                    <a:cubicBezTo>
                      <a:pt x="41" y="25"/>
                      <a:pt x="68" y="25"/>
                      <a:pt x="91" y="18"/>
                    </a:cubicBezTo>
                    <a:cubicBezTo>
                      <a:pt x="102" y="15"/>
                      <a:pt x="68" y="18"/>
                      <a:pt x="57" y="18"/>
                    </a:cubicBezTo>
                    <a:close/>
                  </a:path>
                </a:pathLst>
              </a:custGeom>
              <a:noFill/>
              <a:ln w="50800" cap="sq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8430" name="Group 30"/>
            <p:cNvGrpSpPr>
              <a:grpSpLocks/>
            </p:cNvGrpSpPr>
            <p:nvPr/>
          </p:nvGrpSpPr>
          <p:grpSpPr bwMode="auto">
            <a:xfrm>
              <a:off x="2352" y="528"/>
              <a:ext cx="432" cy="624"/>
              <a:chOff x="144" y="1392"/>
              <a:chExt cx="432" cy="624"/>
            </a:xfrm>
          </p:grpSpPr>
          <p:sp>
            <p:nvSpPr>
              <p:cNvPr id="358431" name="Rectangle 31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432" cy="624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32" name="Rectangle 32"/>
              <p:cNvSpPr>
                <a:spLocks noChangeArrowheads="1"/>
              </p:cNvSpPr>
              <p:nvPr/>
            </p:nvSpPr>
            <p:spPr bwMode="auto">
              <a:xfrm>
                <a:off x="181" y="1634"/>
                <a:ext cx="364" cy="35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3100" b="1">
                    <a:solidFill>
                      <a:srgbClr val="000099"/>
                    </a:solidFill>
                    <a:latin typeface="Times New Roman" pitchFamily="18" charset="0"/>
                    <a:ea typeface="宋体" pitchFamily="2" charset="-122"/>
                  </a:rPr>
                  <a:t>27</a:t>
                </a:r>
              </a:p>
            </p:txBody>
          </p:sp>
        </p:grpSp>
      </p:grpSp>
      <p:grpSp>
        <p:nvGrpSpPr>
          <p:cNvPr id="358433" name="Group 33"/>
          <p:cNvGrpSpPr>
            <a:grpSpLocks/>
          </p:cNvGrpSpPr>
          <p:nvPr/>
        </p:nvGrpSpPr>
        <p:grpSpPr bwMode="auto">
          <a:xfrm>
            <a:off x="5626100" y="1735138"/>
            <a:ext cx="1173163" cy="549275"/>
            <a:chOff x="1329" y="1087"/>
            <a:chExt cx="739" cy="346"/>
          </a:xfrm>
        </p:grpSpPr>
        <p:sp>
          <p:nvSpPr>
            <p:cNvPr id="358434" name="Rectangle 34"/>
            <p:cNvSpPr>
              <a:spLocks noChangeArrowheads="1"/>
            </p:cNvSpPr>
            <p:nvPr/>
          </p:nvSpPr>
          <p:spPr bwMode="auto">
            <a:xfrm>
              <a:off x="1329" y="1141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35" name="Text Box 35"/>
            <p:cNvSpPr txBox="1">
              <a:spLocks noChangeArrowheads="1"/>
            </p:cNvSpPr>
            <p:nvPr/>
          </p:nvSpPr>
          <p:spPr bwMode="auto">
            <a:xfrm>
              <a:off x="1872" y="1087"/>
              <a:ext cx="19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B259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358436" name="Group 36"/>
          <p:cNvGrpSpPr>
            <a:grpSpLocks/>
          </p:cNvGrpSpPr>
          <p:nvPr/>
        </p:nvGrpSpPr>
        <p:grpSpPr bwMode="auto">
          <a:xfrm>
            <a:off x="6505575" y="1735138"/>
            <a:ext cx="1173163" cy="549275"/>
            <a:chOff x="1329" y="1087"/>
            <a:chExt cx="739" cy="346"/>
          </a:xfrm>
        </p:grpSpPr>
        <p:sp>
          <p:nvSpPr>
            <p:cNvPr id="358437" name="Rectangle 37"/>
            <p:cNvSpPr>
              <a:spLocks noChangeArrowheads="1"/>
            </p:cNvSpPr>
            <p:nvPr/>
          </p:nvSpPr>
          <p:spPr bwMode="auto">
            <a:xfrm>
              <a:off x="1329" y="1141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38" name="Text Box 38"/>
            <p:cNvSpPr txBox="1">
              <a:spLocks noChangeArrowheads="1"/>
            </p:cNvSpPr>
            <p:nvPr/>
          </p:nvSpPr>
          <p:spPr bwMode="auto">
            <a:xfrm>
              <a:off x="1872" y="1087"/>
              <a:ext cx="19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B259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358439" name="Group 39"/>
          <p:cNvGrpSpPr>
            <a:grpSpLocks/>
          </p:cNvGrpSpPr>
          <p:nvPr/>
        </p:nvGrpSpPr>
        <p:grpSpPr bwMode="auto">
          <a:xfrm>
            <a:off x="1131888" y="1208088"/>
            <a:ext cx="620712" cy="685800"/>
            <a:chOff x="425" y="2256"/>
            <a:chExt cx="391" cy="432"/>
          </a:xfrm>
        </p:grpSpPr>
        <p:sp>
          <p:nvSpPr>
            <p:cNvPr id="358440" name="Rectangle 40"/>
            <p:cNvSpPr>
              <a:spLocks noChangeArrowheads="1"/>
            </p:cNvSpPr>
            <p:nvPr/>
          </p:nvSpPr>
          <p:spPr bwMode="auto">
            <a:xfrm>
              <a:off x="432" y="2256"/>
              <a:ext cx="384" cy="43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41" name="Rectangle 41"/>
            <p:cNvSpPr>
              <a:spLocks noChangeArrowheads="1"/>
            </p:cNvSpPr>
            <p:nvPr/>
          </p:nvSpPr>
          <p:spPr bwMode="auto">
            <a:xfrm>
              <a:off x="425" y="2256"/>
              <a:ext cx="372" cy="365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2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13</a:t>
              </a:r>
            </a:p>
          </p:txBody>
        </p:sp>
      </p:grpSp>
      <p:grpSp>
        <p:nvGrpSpPr>
          <p:cNvPr id="358442" name="Group 42"/>
          <p:cNvGrpSpPr>
            <a:grpSpLocks/>
          </p:cNvGrpSpPr>
          <p:nvPr/>
        </p:nvGrpSpPr>
        <p:grpSpPr bwMode="auto">
          <a:xfrm>
            <a:off x="5427663" y="720725"/>
            <a:ext cx="762000" cy="1219200"/>
            <a:chOff x="3408" y="1536"/>
            <a:chExt cx="480" cy="768"/>
          </a:xfrm>
        </p:grpSpPr>
        <p:sp>
          <p:nvSpPr>
            <p:cNvPr id="358443" name="Rectangle 43"/>
            <p:cNvSpPr>
              <a:spLocks noChangeArrowheads="1"/>
            </p:cNvSpPr>
            <p:nvPr/>
          </p:nvSpPr>
          <p:spPr bwMode="auto">
            <a:xfrm>
              <a:off x="3408" y="1536"/>
              <a:ext cx="480" cy="76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44" name="Rectangle 44"/>
            <p:cNvSpPr>
              <a:spLocks noChangeArrowheads="1"/>
            </p:cNvSpPr>
            <p:nvPr/>
          </p:nvSpPr>
          <p:spPr bwMode="auto">
            <a:xfrm>
              <a:off x="3456" y="1852"/>
              <a:ext cx="364" cy="35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100" b="1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35</a:t>
              </a:r>
            </a:p>
          </p:txBody>
        </p:sp>
      </p:grpSp>
      <p:grpSp>
        <p:nvGrpSpPr>
          <p:cNvPr id="358445" name="Group 45"/>
          <p:cNvGrpSpPr>
            <a:grpSpLocks/>
          </p:cNvGrpSpPr>
          <p:nvPr/>
        </p:nvGrpSpPr>
        <p:grpSpPr bwMode="auto">
          <a:xfrm>
            <a:off x="4648200" y="2978150"/>
            <a:ext cx="550863" cy="1098550"/>
            <a:chOff x="745" y="443"/>
            <a:chExt cx="347" cy="692"/>
          </a:xfrm>
        </p:grpSpPr>
        <p:sp>
          <p:nvSpPr>
            <p:cNvPr id="358446" name="Text Box 46"/>
            <p:cNvSpPr txBox="1">
              <a:spLocks noChangeArrowheads="1"/>
            </p:cNvSpPr>
            <p:nvPr/>
          </p:nvSpPr>
          <p:spPr bwMode="auto">
            <a:xfrm>
              <a:off x="768" y="443"/>
              <a:ext cx="249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FF33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58447" name="Freeform 47"/>
            <p:cNvSpPr>
              <a:spLocks/>
            </p:cNvSpPr>
            <p:nvPr/>
          </p:nvSpPr>
          <p:spPr bwMode="auto">
            <a:xfrm>
              <a:off x="745" y="761"/>
              <a:ext cx="347" cy="374"/>
            </a:xfrm>
            <a:custGeom>
              <a:avLst/>
              <a:gdLst/>
              <a:ahLst/>
              <a:cxnLst>
                <a:cxn ang="0">
                  <a:pos x="57" y="18"/>
                </a:cxn>
                <a:cxn ang="0">
                  <a:pos x="305" y="85"/>
                </a:cxn>
                <a:cxn ang="0">
                  <a:pos x="317" y="266"/>
                </a:cxn>
                <a:cxn ang="0">
                  <a:pos x="271" y="289"/>
                </a:cxn>
                <a:cxn ang="0">
                  <a:pos x="238" y="311"/>
                </a:cxn>
                <a:cxn ang="0">
                  <a:pos x="170" y="334"/>
                </a:cxn>
                <a:cxn ang="0">
                  <a:pos x="46" y="311"/>
                </a:cxn>
                <a:cxn ang="0">
                  <a:pos x="0" y="210"/>
                </a:cxn>
                <a:cxn ang="0">
                  <a:pos x="12" y="85"/>
                </a:cxn>
                <a:cxn ang="0">
                  <a:pos x="23" y="40"/>
                </a:cxn>
                <a:cxn ang="0">
                  <a:pos x="91" y="18"/>
                </a:cxn>
                <a:cxn ang="0">
                  <a:pos x="57" y="18"/>
                </a:cxn>
              </a:cxnLst>
              <a:rect l="0" t="0" r="r" b="b"/>
              <a:pathLst>
                <a:path w="347" h="374">
                  <a:moveTo>
                    <a:pt x="57" y="18"/>
                  </a:moveTo>
                  <a:cubicBezTo>
                    <a:pt x="316" y="34"/>
                    <a:pt x="174" y="0"/>
                    <a:pt x="305" y="85"/>
                  </a:cubicBezTo>
                  <a:cubicBezTo>
                    <a:pt x="319" y="142"/>
                    <a:pt x="347" y="206"/>
                    <a:pt x="317" y="266"/>
                  </a:cubicBezTo>
                  <a:cubicBezTo>
                    <a:pt x="309" y="281"/>
                    <a:pt x="286" y="281"/>
                    <a:pt x="271" y="289"/>
                  </a:cubicBezTo>
                  <a:cubicBezTo>
                    <a:pt x="260" y="296"/>
                    <a:pt x="250" y="306"/>
                    <a:pt x="238" y="311"/>
                  </a:cubicBezTo>
                  <a:cubicBezTo>
                    <a:pt x="216" y="321"/>
                    <a:pt x="170" y="334"/>
                    <a:pt x="170" y="334"/>
                  </a:cubicBezTo>
                  <a:cubicBezTo>
                    <a:pt x="110" y="374"/>
                    <a:pt x="93" y="359"/>
                    <a:pt x="46" y="311"/>
                  </a:cubicBezTo>
                  <a:cubicBezTo>
                    <a:pt x="33" y="275"/>
                    <a:pt x="13" y="246"/>
                    <a:pt x="0" y="210"/>
                  </a:cubicBezTo>
                  <a:cubicBezTo>
                    <a:pt x="4" y="168"/>
                    <a:pt x="6" y="126"/>
                    <a:pt x="12" y="85"/>
                  </a:cubicBezTo>
                  <a:cubicBezTo>
                    <a:pt x="14" y="70"/>
                    <a:pt x="11" y="50"/>
                    <a:pt x="23" y="40"/>
                  </a:cubicBezTo>
                  <a:cubicBezTo>
                    <a:pt x="41" y="25"/>
                    <a:pt x="68" y="25"/>
                    <a:pt x="91" y="18"/>
                  </a:cubicBezTo>
                  <a:cubicBezTo>
                    <a:pt x="102" y="15"/>
                    <a:pt x="68" y="18"/>
                    <a:pt x="57" y="18"/>
                  </a:cubicBezTo>
                  <a:close/>
                </a:path>
              </a:pathLst>
            </a:custGeom>
            <a:noFill/>
            <a:ln w="50800" cap="sq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448" name="Rectangle 48"/>
          <p:cNvSpPr>
            <a:spLocks noChangeArrowheads="1"/>
          </p:cNvSpPr>
          <p:nvPr/>
        </p:nvSpPr>
        <p:spPr bwMode="auto">
          <a:xfrm>
            <a:off x="1073150" y="3460750"/>
            <a:ext cx="6775450" cy="57943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13 </a:t>
            </a:r>
            <a:r>
              <a:rPr lang="en-US" altLang="zh-CN" sz="32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27</a:t>
            </a:r>
            <a:r>
              <a:rPr lang="en-US" altLang="zh-CN" sz="32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35</a:t>
            </a:r>
            <a:r>
              <a:rPr lang="en-US" altLang="zh-CN" sz="32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38</a:t>
            </a:r>
            <a:r>
              <a:rPr lang="en-US" altLang="zh-CN" sz="31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    65     97     80     75</a:t>
            </a:r>
          </a:p>
        </p:txBody>
      </p:sp>
      <p:sp>
        <p:nvSpPr>
          <p:cNvPr id="358449" name="Rectangle 49"/>
          <p:cNvSpPr>
            <a:spLocks noChangeArrowheads="1"/>
          </p:cNvSpPr>
          <p:nvPr/>
        </p:nvSpPr>
        <p:spPr bwMode="auto">
          <a:xfrm>
            <a:off x="5597525" y="3886200"/>
            <a:ext cx="311150" cy="5492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000" b="1">
                <a:solidFill>
                  <a:srgbClr val="00B259"/>
                </a:solidFill>
                <a:latin typeface="Times New Roman" pitchFamily="18" charset="0"/>
              </a:rPr>
              <a:t>j</a:t>
            </a:r>
          </a:p>
        </p:txBody>
      </p:sp>
      <p:grpSp>
        <p:nvGrpSpPr>
          <p:cNvPr id="358450" name="Group 50"/>
          <p:cNvGrpSpPr>
            <a:grpSpLocks/>
          </p:cNvGrpSpPr>
          <p:nvPr/>
        </p:nvGrpSpPr>
        <p:grpSpPr bwMode="auto">
          <a:xfrm>
            <a:off x="5562600" y="3844925"/>
            <a:ext cx="1243013" cy="579438"/>
            <a:chOff x="3489" y="2496"/>
            <a:chExt cx="783" cy="365"/>
          </a:xfrm>
        </p:grpSpPr>
        <p:sp>
          <p:nvSpPr>
            <p:cNvPr id="358451" name="Text Box 51"/>
            <p:cNvSpPr txBox="1">
              <a:spLocks noChangeArrowheads="1"/>
            </p:cNvSpPr>
            <p:nvPr/>
          </p:nvSpPr>
          <p:spPr bwMode="auto">
            <a:xfrm>
              <a:off x="4076" y="2496"/>
              <a:ext cx="19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B259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358452" name="Rectangle 52"/>
            <p:cNvSpPr>
              <a:spLocks noChangeArrowheads="1"/>
            </p:cNvSpPr>
            <p:nvPr/>
          </p:nvSpPr>
          <p:spPr bwMode="auto">
            <a:xfrm>
              <a:off x="3489" y="2573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453" name="Group 53"/>
          <p:cNvGrpSpPr>
            <a:grpSpLocks/>
          </p:cNvGrpSpPr>
          <p:nvPr/>
        </p:nvGrpSpPr>
        <p:grpSpPr bwMode="auto">
          <a:xfrm>
            <a:off x="6429375" y="3868738"/>
            <a:ext cx="1243013" cy="579437"/>
            <a:chOff x="3489" y="2496"/>
            <a:chExt cx="783" cy="365"/>
          </a:xfrm>
        </p:grpSpPr>
        <p:sp>
          <p:nvSpPr>
            <p:cNvPr id="358454" name="Text Box 54"/>
            <p:cNvSpPr txBox="1">
              <a:spLocks noChangeArrowheads="1"/>
            </p:cNvSpPr>
            <p:nvPr/>
          </p:nvSpPr>
          <p:spPr bwMode="auto">
            <a:xfrm>
              <a:off x="4076" y="2496"/>
              <a:ext cx="19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B259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358455" name="Rectangle 55"/>
            <p:cNvSpPr>
              <a:spLocks noChangeArrowheads="1"/>
            </p:cNvSpPr>
            <p:nvPr/>
          </p:nvSpPr>
          <p:spPr bwMode="auto">
            <a:xfrm>
              <a:off x="3489" y="2573"/>
              <a:ext cx="240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8466" name="Group 66"/>
          <p:cNvGrpSpPr>
            <a:grpSpLocks/>
          </p:cNvGrpSpPr>
          <p:nvPr/>
        </p:nvGrpSpPr>
        <p:grpSpPr bwMode="auto">
          <a:xfrm>
            <a:off x="3513138" y="5194300"/>
            <a:ext cx="2681287" cy="682625"/>
            <a:chOff x="2213" y="3136"/>
            <a:chExt cx="1689" cy="430"/>
          </a:xfrm>
        </p:grpSpPr>
        <p:sp>
          <p:nvSpPr>
            <p:cNvPr id="358467" name="Cloud"/>
            <p:cNvSpPr>
              <a:spLocks noChangeAspect="1" noEditPoints="1" noChangeArrowheads="1"/>
            </p:cNvSpPr>
            <p:nvPr/>
          </p:nvSpPr>
          <p:spPr bwMode="auto">
            <a:xfrm>
              <a:off x="2213" y="3136"/>
              <a:ext cx="1689" cy="43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E8E8E8"/>
            </a:solidFill>
            <a:ln w="57150">
              <a:solidFill>
                <a:srgbClr val="00AFD8"/>
              </a:solidFill>
              <a:miter lim="800000"/>
              <a:headEnd/>
              <a:tailEnd/>
            </a:ln>
            <a:effectLst>
              <a:outerShdw dist="52363" dir="842175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8" name="Text Box 68"/>
            <p:cNvSpPr txBox="1">
              <a:spLocks noChangeArrowheads="1"/>
            </p:cNvSpPr>
            <p:nvPr/>
          </p:nvSpPr>
          <p:spPr bwMode="auto">
            <a:xfrm>
              <a:off x="2400" y="3146"/>
              <a:ext cx="1236" cy="39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35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不必交换</a:t>
              </a:r>
            </a:p>
          </p:txBody>
        </p:sp>
      </p:grpSp>
      <p:grpSp>
        <p:nvGrpSpPr>
          <p:cNvPr id="358469" name="Group 69"/>
          <p:cNvGrpSpPr>
            <a:grpSpLocks/>
          </p:cNvGrpSpPr>
          <p:nvPr/>
        </p:nvGrpSpPr>
        <p:grpSpPr bwMode="auto">
          <a:xfrm>
            <a:off x="1031875" y="4021138"/>
            <a:ext cx="3200400" cy="438150"/>
            <a:chOff x="650" y="2537"/>
            <a:chExt cx="2016" cy="276"/>
          </a:xfrm>
        </p:grpSpPr>
        <p:sp>
          <p:nvSpPr>
            <p:cNvPr id="358470" name="Line 70"/>
            <p:cNvSpPr>
              <a:spLocks noChangeShapeType="1"/>
            </p:cNvSpPr>
            <p:nvPr/>
          </p:nvSpPr>
          <p:spPr bwMode="auto">
            <a:xfrm>
              <a:off x="650" y="2537"/>
              <a:ext cx="2016" cy="0"/>
            </a:xfrm>
            <a:prstGeom prst="line">
              <a:avLst/>
            </a:prstGeom>
            <a:noFill/>
            <a:ln w="47625" cap="sq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1" name="Text Box 71"/>
            <p:cNvSpPr txBox="1">
              <a:spLocks noChangeArrowheads="1"/>
            </p:cNvSpPr>
            <p:nvPr/>
          </p:nvSpPr>
          <p:spPr bwMode="auto">
            <a:xfrm>
              <a:off x="1056" y="2544"/>
              <a:ext cx="1152" cy="26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200" b="1">
                  <a:solidFill>
                    <a:srgbClr val="009E4F"/>
                  </a:solidFill>
                </a:rPr>
                <a:t>已 排 好 序</a:t>
              </a:r>
            </a:p>
          </p:txBody>
        </p:sp>
      </p:grpSp>
      <p:grpSp>
        <p:nvGrpSpPr>
          <p:cNvPr id="358472" name="Group 72"/>
          <p:cNvGrpSpPr>
            <a:grpSpLocks/>
          </p:cNvGrpSpPr>
          <p:nvPr/>
        </p:nvGrpSpPr>
        <p:grpSpPr bwMode="auto">
          <a:xfrm>
            <a:off x="4184650" y="2947988"/>
            <a:ext cx="1114425" cy="1143000"/>
            <a:chOff x="2636" y="1876"/>
            <a:chExt cx="702" cy="720"/>
          </a:xfrm>
        </p:grpSpPr>
        <p:grpSp>
          <p:nvGrpSpPr>
            <p:cNvPr id="358473" name="Group 73"/>
            <p:cNvGrpSpPr>
              <a:grpSpLocks/>
            </p:cNvGrpSpPr>
            <p:nvPr/>
          </p:nvGrpSpPr>
          <p:grpSpPr bwMode="auto">
            <a:xfrm>
              <a:off x="2810" y="1876"/>
              <a:ext cx="528" cy="720"/>
              <a:chOff x="3050" y="3190"/>
              <a:chExt cx="528" cy="720"/>
            </a:xfrm>
          </p:grpSpPr>
          <p:sp>
            <p:nvSpPr>
              <p:cNvPr id="358474" name="Rectangle 74"/>
              <p:cNvSpPr>
                <a:spLocks noChangeArrowheads="1"/>
              </p:cNvSpPr>
              <p:nvPr/>
            </p:nvSpPr>
            <p:spPr bwMode="auto">
              <a:xfrm>
                <a:off x="3050" y="3190"/>
                <a:ext cx="528" cy="720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75" name="Rectangle 75"/>
              <p:cNvSpPr>
                <a:spLocks noChangeArrowheads="1"/>
              </p:cNvSpPr>
              <p:nvPr/>
            </p:nvSpPr>
            <p:spPr bwMode="auto">
              <a:xfrm>
                <a:off x="3109" y="3498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>
                    <a:solidFill>
                      <a:srgbClr val="FF3300"/>
                    </a:solidFill>
                    <a:latin typeface="Times New Roman" pitchFamily="18" charset="0"/>
                    <a:ea typeface="宋体" pitchFamily="2" charset="-122"/>
                  </a:rPr>
                  <a:t>65</a:t>
                </a:r>
              </a:p>
            </p:txBody>
          </p:sp>
        </p:grpSp>
        <p:sp>
          <p:nvSpPr>
            <p:cNvPr id="358476" name="Line 76"/>
            <p:cNvSpPr>
              <a:spLocks noChangeShapeType="1"/>
            </p:cNvSpPr>
            <p:nvPr/>
          </p:nvSpPr>
          <p:spPr bwMode="auto">
            <a:xfrm>
              <a:off x="2636" y="2555"/>
              <a:ext cx="624" cy="0"/>
            </a:xfrm>
            <a:prstGeom prst="line">
              <a:avLst/>
            </a:prstGeom>
            <a:noFill/>
            <a:ln w="47625" cap="sq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477" name="Group 77"/>
          <p:cNvGrpSpPr>
            <a:grpSpLocks/>
          </p:cNvGrpSpPr>
          <p:nvPr/>
        </p:nvGrpSpPr>
        <p:grpSpPr bwMode="auto">
          <a:xfrm>
            <a:off x="468313" y="5643563"/>
            <a:ext cx="914400" cy="914400"/>
            <a:chOff x="710" y="3555"/>
            <a:chExt cx="576" cy="576"/>
          </a:xfrm>
        </p:grpSpPr>
        <p:sp>
          <p:nvSpPr>
            <p:cNvPr id="358478" name="AutoShape 78"/>
            <p:cNvSpPr>
              <a:spLocks noChangeArrowheads="1"/>
            </p:cNvSpPr>
            <p:nvPr/>
          </p:nvSpPr>
          <p:spPr bwMode="auto">
            <a:xfrm>
              <a:off x="710" y="3555"/>
              <a:ext cx="576" cy="576"/>
            </a:xfrm>
            <a:prstGeom prst="irregularSeal1">
              <a:avLst/>
            </a:prstGeom>
            <a:solidFill>
              <a:srgbClr val="00CCFF"/>
            </a:solidFill>
            <a:ln w="47625" cap="sq">
              <a:solidFill>
                <a:srgbClr val="FFFF00"/>
              </a:solidFill>
              <a:miter lim="800000"/>
              <a:headEnd/>
              <a:tailEnd/>
            </a:ln>
            <a:effectLst>
              <a:outerShdw dist="45791" dir="2021404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79" name="Text Box 79"/>
            <p:cNvSpPr txBox="1">
              <a:spLocks noChangeArrowheads="1"/>
            </p:cNvSpPr>
            <p:nvPr/>
          </p:nvSpPr>
          <p:spPr bwMode="auto">
            <a:xfrm>
              <a:off x="748" y="3585"/>
              <a:ext cx="468" cy="48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44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例</a:t>
              </a:r>
            </a:p>
          </p:txBody>
        </p:sp>
      </p:grpSp>
      <p:sp>
        <p:nvSpPr>
          <p:cNvPr id="358480" name="Rectangle 80"/>
          <p:cNvSpPr>
            <a:spLocks noChangeArrowheads="1"/>
          </p:cNvSpPr>
          <p:nvPr/>
        </p:nvSpPr>
        <p:spPr bwMode="auto">
          <a:xfrm>
            <a:off x="1116013" y="2182813"/>
            <a:ext cx="7056437" cy="579437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13 </a:t>
            </a:r>
            <a:r>
              <a:rPr lang="en-US" altLang="zh-CN" sz="32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32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27</a:t>
            </a:r>
            <a:r>
              <a:rPr lang="en-US" altLang="zh-CN" sz="32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31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38</a:t>
            </a:r>
            <a:r>
              <a:rPr lang="en-US" altLang="zh-CN" sz="32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3100" b="1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97     65     35     80     75</a:t>
            </a:r>
          </a:p>
        </p:txBody>
      </p:sp>
    </p:spTree>
    <p:extLst>
      <p:ext uri="{BB962C8B-B14F-4D97-AF65-F5344CB8AC3E}">
        <p14:creationId xmlns:p14="http://schemas.microsoft.com/office/powerpoint/2010/main" val="3933151503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5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35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5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5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5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6" grpId="0" autoUpdateAnimBg="0"/>
      <p:bldP spid="358448" grpId="0" autoUpdateAnimBg="0"/>
      <p:bldP spid="358449" grpId="0" autoUpdateAnimBg="0"/>
      <p:bldP spid="35848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885" name="Group 69"/>
          <p:cNvGrpSpPr>
            <a:grpSpLocks/>
          </p:cNvGrpSpPr>
          <p:nvPr/>
        </p:nvGrpSpPr>
        <p:grpSpPr bwMode="auto">
          <a:xfrm>
            <a:off x="8069263" y="1473200"/>
            <a:ext cx="679450" cy="3251200"/>
            <a:chOff x="5020" y="590"/>
            <a:chExt cx="428" cy="2048"/>
          </a:xfrm>
        </p:grpSpPr>
        <p:sp>
          <p:nvSpPr>
            <p:cNvPr id="290819" name="Freeform 3"/>
            <p:cNvSpPr>
              <a:spLocks/>
            </p:cNvSpPr>
            <p:nvPr/>
          </p:nvSpPr>
          <p:spPr bwMode="auto">
            <a:xfrm>
              <a:off x="5020" y="590"/>
              <a:ext cx="428" cy="2048"/>
            </a:xfrm>
            <a:custGeom>
              <a:avLst/>
              <a:gdLst/>
              <a:ahLst/>
              <a:cxnLst>
                <a:cxn ang="0">
                  <a:pos x="49" y="71"/>
                </a:cxn>
                <a:cxn ang="0">
                  <a:pos x="38" y="1235"/>
                </a:cxn>
                <a:cxn ang="0">
                  <a:pos x="49" y="1393"/>
                </a:cxn>
                <a:cxn ang="0">
                  <a:pos x="399" y="1381"/>
                </a:cxn>
                <a:cxn ang="0">
                  <a:pos x="411" y="1167"/>
                </a:cxn>
                <a:cxn ang="0">
                  <a:pos x="422" y="162"/>
                </a:cxn>
                <a:cxn ang="0">
                  <a:pos x="377" y="15"/>
                </a:cxn>
                <a:cxn ang="0">
                  <a:pos x="38" y="26"/>
                </a:cxn>
                <a:cxn ang="0">
                  <a:pos x="49" y="94"/>
                </a:cxn>
                <a:cxn ang="0">
                  <a:pos x="49" y="71"/>
                </a:cxn>
              </a:cxnLst>
              <a:rect l="0" t="0" r="r" b="b"/>
              <a:pathLst>
                <a:path w="444" h="1437">
                  <a:moveTo>
                    <a:pt x="49" y="71"/>
                  </a:moveTo>
                  <a:cubicBezTo>
                    <a:pt x="45" y="459"/>
                    <a:pt x="38" y="847"/>
                    <a:pt x="38" y="1235"/>
                  </a:cubicBezTo>
                  <a:cubicBezTo>
                    <a:pt x="38" y="1288"/>
                    <a:pt x="0" y="1373"/>
                    <a:pt x="49" y="1393"/>
                  </a:cubicBezTo>
                  <a:cubicBezTo>
                    <a:pt x="157" y="1437"/>
                    <a:pt x="282" y="1385"/>
                    <a:pt x="399" y="1381"/>
                  </a:cubicBezTo>
                  <a:cubicBezTo>
                    <a:pt x="431" y="1293"/>
                    <a:pt x="420" y="1290"/>
                    <a:pt x="411" y="1167"/>
                  </a:cubicBezTo>
                  <a:cubicBezTo>
                    <a:pt x="422" y="819"/>
                    <a:pt x="434" y="514"/>
                    <a:pt x="422" y="162"/>
                  </a:cubicBezTo>
                  <a:cubicBezTo>
                    <a:pt x="417" y="28"/>
                    <a:pt x="444" y="58"/>
                    <a:pt x="377" y="15"/>
                  </a:cubicBezTo>
                  <a:cubicBezTo>
                    <a:pt x="264" y="19"/>
                    <a:pt x="148" y="0"/>
                    <a:pt x="38" y="26"/>
                  </a:cubicBezTo>
                  <a:cubicBezTo>
                    <a:pt x="16" y="31"/>
                    <a:pt x="44" y="72"/>
                    <a:pt x="49" y="94"/>
                  </a:cubicBezTo>
                  <a:cubicBezTo>
                    <a:pt x="51" y="101"/>
                    <a:pt x="49" y="79"/>
                    <a:pt x="49" y="71"/>
                  </a:cubicBezTo>
                  <a:close/>
                </a:path>
              </a:pathLst>
            </a:custGeom>
            <a:solidFill>
              <a:srgbClr val="71E4FF"/>
            </a:solidFill>
            <a:ln w="12700" cap="sq" cmpd="sng">
              <a:noFill/>
              <a:prstDash val="solid"/>
              <a:round/>
              <a:headEnd/>
              <a:tailEnd/>
            </a:ln>
            <a:effectLst>
              <a:outerShdw dist="99190" dir="3011666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820" name="Text Box 4"/>
            <p:cNvSpPr txBox="1">
              <a:spLocks noChangeArrowheads="1"/>
            </p:cNvSpPr>
            <p:nvPr/>
          </p:nvSpPr>
          <p:spPr bwMode="auto">
            <a:xfrm>
              <a:off x="5040" y="712"/>
              <a:ext cx="356" cy="178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zh-CN" altLang="en-US" sz="30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看</a:t>
              </a:r>
            </a:p>
            <a:p>
              <a:pPr>
                <a:lnSpc>
                  <a:spcPct val="75000"/>
                </a:lnSpc>
              </a:pPr>
              <a:r>
                <a:rPr lang="zh-CN" altLang="en-US" sz="30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一</a:t>
              </a:r>
            </a:p>
            <a:p>
              <a:pPr>
                <a:lnSpc>
                  <a:spcPct val="75000"/>
                </a:lnSpc>
              </a:pPr>
              <a:r>
                <a:rPr lang="zh-CN" altLang="en-US" sz="30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个</a:t>
              </a:r>
            </a:p>
            <a:p>
              <a:pPr>
                <a:lnSpc>
                  <a:spcPct val="75000"/>
                </a:lnSpc>
              </a:pPr>
              <a:r>
                <a:rPr lang="zh-CN" altLang="en-US" sz="30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完</a:t>
              </a:r>
            </a:p>
            <a:p>
              <a:pPr>
                <a:lnSpc>
                  <a:spcPct val="75000"/>
                </a:lnSpc>
              </a:pPr>
              <a:r>
                <a:rPr lang="zh-CN" altLang="en-US" sz="30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整</a:t>
              </a:r>
            </a:p>
            <a:p>
              <a:pPr>
                <a:lnSpc>
                  <a:spcPct val="75000"/>
                </a:lnSpc>
              </a:pPr>
              <a:r>
                <a:rPr lang="zh-CN" altLang="en-US" sz="30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的</a:t>
              </a:r>
            </a:p>
            <a:p>
              <a:pPr>
                <a:lnSpc>
                  <a:spcPct val="75000"/>
                </a:lnSpc>
              </a:pPr>
              <a:r>
                <a:rPr lang="zh-CN" altLang="en-US" sz="30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过</a:t>
              </a:r>
            </a:p>
            <a:p>
              <a:pPr>
                <a:lnSpc>
                  <a:spcPct val="75000"/>
                </a:lnSpc>
              </a:pPr>
              <a:r>
                <a:rPr lang="zh-CN" altLang="en-US" sz="3000" b="1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程</a:t>
              </a:r>
            </a:p>
          </p:txBody>
        </p:sp>
      </p:grpSp>
      <p:grpSp>
        <p:nvGrpSpPr>
          <p:cNvPr id="290826" name="Group 10"/>
          <p:cNvGrpSpPr>
            <a:grpSpLocks/>
          </p:cNvGrpSpPr>
          <p:nvPr/>
        </p:nvGrpSpPr>
        <p:grpSpPr bwMode="auto">
          <a:xfrm>
            <a:off x="598488" y="804863"/>
            <a:ext cx="6948487" cy="506412"/>
            <a:chOff x="377" y="507"/>
            <a:chExt cx="4377" cy="319"/>
          </a:xfrm>
        </p:grpSpPr>
        <p:sp>
          <p:nvSpPr>
            <p:cNvPr id="290823" name="Rectangle 7"/>
            <p:cNvSpPr>
              <a:spLocks noChangeArrowheads="1"/>
            </p:cNvSpPr>
            <p:nvPr/>
          </p:nvSpPr>
          <p:spPr bwMode="auto">
            <a:xfrm>
              <a:off x="1230" y="520"/>
              <a:ext cx="3524" cy="306"/>
            </a:xfrm>
            <a:prstGeom prst="rect">
              <a:avLst/>
            </a:prstGeom>
            <a:noFill/>
            <a:ln w="12700" cap="sq">
              <a:solidFill>
                <a:srgbClr val="00AFD8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 49     97    38     76     65     13     27     50 </a:t>
              </a:r>
            </a:p>
          </p:txBody>
        </p:sp>
        <p:sp>
          <p:nvSpPr>
            <p:cNvPr id="290824" name="Text Box 8"/>
            <p:cNvSpPr txBox="1">
              <a:spLocks noChangeArrowheads="1"/>
            </p:cNvSpPr>
            <p:nvPr/>
          </p:nvSpPr>
          <p:spPr bwMode="auto">
            <a:xfrm>
              <a:off x="377" y="507"/>
              <a:ext cx="820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500" b="1">
                  <a:solidFill>
                    <a:srgbClr val="003399"/>
                  </a:solidFill>
                </a:rPr>
                <a:t>初 始</a:t>
              </a:r>
              <a:r>
                <a:rPr lang="zh-CN" altLang="en-US" sz="2500" b="1">
                  <a:solidFill>
                    <a:srgbClr val="003399"/>
                  </a:solidFill>
                  <a:latin typeface="Times New Roman" pitchFamily="18" charset="0"/>
                  <a:ea typeface="楷体_GB2312" pitchFamily="49" charset="-122"/>
                </a:rPr>
                <a:t>：</a:t>
              </a:r>
            </a:p>
          </p:txBody>
        </p:sp>
      </p:grpSp>
      <p:grpSp>
        <p:nvGrpSpPr>
          <p:cNvPr id="290827" name="Group 11"/>
          <p:cNvGrpSpPr>
            <a:grpSpLocks/>
          </p:cNvGrpSpPr>
          <p:nvPr/>
        </p:nvGrpSpPr>
        <p:grpSpPr bwMode="auto">
          <a:xfrm>
            <a:off x="581025" y="1414463"/>
            <a:ext cx="1333500" cy="4511675"/>
            <a:chOff x="576" y="891"/>
            <a:chExt cx="840" cy="2842"/>
          </a:xfrm>
        </p:grpSpPr>
        <p:sp>
          <p:nvSpPr>
            <p:cNvPr id="290828" name="Text Box 12"/>
            <p:cNvSpPr txBox="1">
              <a:spLocks noChangeArrowheads="1"/>
            </p:cNvSpPr>
            <p:nvPr/>
          </p:nvSpPr>
          <p:spPr bwMode="auto">
            <a:xfrm>
              <a:off x="596" y="891"/>
              <a:ext cx="820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500" b="1">
                  <a:solidFill>
                    <a:srgbClr val="003399"/>
                  </a:solidFill>
                </a:rPr>
                <a:t>第</a:t>
              </a:r>
              <a:r>
                <a:rPr lang="en-US" altLang="zh-CN" sz="2500" b="1">
                  <a:solidFill>
                    <a:srgbClr val="003399"/>
                  </a:solidFill>
                </a:rPr>
                <a:t>1</a:t>
              </a:r>
              <a:r>
                <a:rPr lang="zh-CN" altLang="en-US" sz="2500" b="1">
                  <a:solidFill>
                    <a:srgbClr val="003399"/>
                  </a:solidFill>
                </a:rPr>
                <a:t>趟</a:t>
              </a:r>
              <a:r>
                <a:rPr lang="zh-CN" altLang="en-US" sz="2500" b="1">
                  <a:solidFill>
                    <a:srgbClr val="003399"/>
                  </a:solidFill>
                  <a:latin typeface="Times New Roman" pitchFamily="18" charset="0"/>
                  <a:ea typeface="楷体_GB2312" pitchFamily="49" charset="-122"/>
                </a:rPr>
                <a:t>：</a:t>
              </a:r>
            </a:p>
          </p:txBody>
        </p:sp>
        <p:sp>
          <p:nvSpPr>
            <p:cNvPr id="290829" name="Rectangle 13"/>
            <p:cNvSpPr>
              <a:spLocks noChangeArrowheads="1"/>
            </p:cNvSpPr>
            <p:nvPr/>
          </p:nvSpPr>
          <p:spPr bwMode="auto">
            <a:xfrm>
              <a:off x="596" y="1275"/>
              <a:ext cx="820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500" b="1">
                  <a:solidFill>
                    <a:srgbClr val="003399"/>
                  </a:solidFill>
                </a:rPr>
                <a:t>第</a:t>
              </a:r>
              <a:r>
                <a:rPr lang="en-US" altLang="zh-CN" sz="2500" b="1">
                  <a:solidFill>
                    <a:srgbClr val="003399"/>
                  </a:solidFill>
                </a:rPr>
                <a:t>2</a:t>
              </a:r>
              <a:r>
                <a:rPr lang="zh-CN" altLang="en-US" sz="2500" b="1">
                  <a:solidFill>
                    <a:srgbClr val="003399"/>
                  </a:solidFill>
                </a:rPr>
                <a:t>趟</a:t>
              </a:r>
              <a:r>
                <a:rPr lang="zh-CN" altLang="en-US" sz="2500" b="1">
                  <a:solidFill>
                    <a:srgbClr val="003399"/>
                  </a:solidFill>
                  <a:latin typeface="Times New Roman" pitchFamily="18" charset="0"/>
                  <a:ea typeface="楷体_GB2312" pitchFamily="49" charset="-122"/>
                </a:rPr>
                <a:t>：</a:t>
              </a:r>
            </a:p>
          </p:txBody>
        </p:sp>
        <p:sp>
          <p:nvSpPr>
            <p:cNvPr id="290830" name="Rectangle 14"/>
            <p:cNvSpPr>
              <a:spLocks noChangeArrowheads="1"/>
            </p:cNvSpPr>
            <p:nvPr/>
          </p:nvSpPr>
          <p:spPr bwMode="auto">
            <a:xfrm>
              <a:off x="596" y="1707"/>
              <a:ext cx="820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500" b="1">
                  <a:solidFill>
                    <a:srgbClr val="003399"/>
                  </a:solidFill>
                </a:rPr>
                <a:t>第</a:t>
              </a:r>
              <a:r>
                <a:rPr lang="en-US" altLang="zh-CN" sz="2500" b="1">
                  <a:solidFill>
                    <a:srgbClr val="003399"/>
                  </a:solidFill>
                </a:rPr>
                <a:t>3</a:t>
              </a:r>
              <a:r>
                <a:rPr lang="zh-CN" altLang="en-US" sz="2500" b="1">
                  <a:solidFill>
                    <a:srgbClr val="003399"/>
                  </a:solidFill>
                </a:rPr>
                <a:t>趟</a:t>
              </a:r>
              <a:r>
                <a:rPr lang="zh-CN" altLang="en-US" sz="2500" b="1">
                  <a:solidFill>
                    <a:srgbClr val="003399"/>
                  </a:solidFill>
                  <a:latin typeface="Times New Roman" pitchFamily="18" charset="0"/>
                  <a:ea typeface="楷体_GB2312" pitchFamily="49" charset="-122"/>
                </a:rPr>
                <a:t>：</a:t>
              </a:r>
            </a:p>
          </p:txBody>
        </p:sp>
        <p:sp>
          <p:nvSpPr>
            <p:cNvPr id="290831" name="Rectangle 15"/>
            <p:cNvSpPr>
              <a:spLocks noChangeArrowheads="1"/>
            </p:cNvSpPr>
            <p:nvPr/>
          </p:nvSpPr>
          <p:spPr bwMode="auto">
            <a:xfrm>
              <a:off x="596" y="2139"/>
              <a:ext cx="820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500" b="1">
                  <a:solidFill>
                    <a:srgbClr val="003399"/>
                  </a:solidFill>
                </a:rPr>
                <a:t>第</a:t>
              </a:r>
              <a:r>
                <a:rPr lang="en-US" altLang="zh-CN" sz="2500" b="1">
                  <a:solidFill>
                    <a:srgbClr val="003399"/>
                  </a:solidFill>
                </a:rPr>
                <a:t>4</a:t>
              </a:r>
              <a:r>
                <a:rPr lang="zh-CN" altLang="en-US" sz="2500" b="1">
                  <a:solidFill>
                    <a:srgbClr val="003399"/>
                  </a:solidFill>
                </a:rPr>
                <a:t>趟</a:t>
              </a:r>
              <a:r>
                <a:rPr lang="zh-CN" altLang="en-US" sz="2500" b="1">
                  <a:solidFill>
                    <a:srgbClr val="003399"/>
                  </a:solidFill>
                  <a:latin typeface="Times New Roman" pitchFamily="18" charset="0"/>
                  <a:ea typeface="楷体_GB2312" pitchFamily="49" charset="-122"/>
                </a:rPr>
                <a:t>：</a:t>
              </a:r>
            </a:p>
          </p:txBody>
        </p:sp>
        <p:sp>
          <p:nvSpPr>
            <p:cNvPr id="290832" name="Rectangle 16"/>
            <p:cNvSpPr>
              <a:spLocks noChangeArrowheads="1"/>
            </p:cNvSpPr>
            <p:nvPr/>
          </p:nvSpPr>
          <p:spPr bwMode="auto">
            <a:xfrm>
              <a:off x="576" y="3003"/>
              <a:ext cx="820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500" b="1">
                  <a:solidFill>
                    <a:srgbClr val="003399"/>
                  </a:solidFill>
                </a:rPr>
                <a:t>第</a:t>
              </a:r>
              <a:r>
                <a:rPr lang="en-US" altLang="zh-CN" sz="2500" b="1">
                  <a:solidFill>
                    <a:srgbClr val="003399"/>
                  </a:solidFill>
                </a:rPr>
                <a:t>6</a:t>
              </a:r>
              <a:r>
                <a:rPr lang="zh-CN" altLang="en-US" sz="2500" b="1">
                  <a:solidFill>
                    <a:srgbClr val="003399"/>
                  </a:solidFill>
                </a:rPr>
                <a:t>趟</a:t>
              </a:r>
              <a:r>
                <a:rPr lang="zh-CN" altLang="en-US" sz="2500" b="1">
                  <a:solidFill>
                    <a:srgbClr val="003399"/>
                  </a:solidFill>
                  <a:latin typeface="Times New Roman" pitchFamily="18" charset="0"/>
                  <a:ea typeface="楷体_GB2312" pitchFamily="49" charset="-122"/>
                </a:rPr>
                <a:t>：</a:t>
              </a:r>
            </a:p>
          </p:txBody>
        </p:sp>
        <p:sp>
          <p:nvSpPr>
            <p:cNvPr id="290833" name="Rectangle 17"/>
            <p:cNvSpPr>
              <a:spLocks noChangeArrowheads="1"/>
            </p:cNvSpPr>
            <p:nvPr/>
          </p:nvSpPr>
          <p:spPr bwMode="auto">
            <a:xfrm>
              <a:off x="596" y="2571"/>
              <a:ext cx="820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500" b="1">
                  <a:solidFill>
                    <a:srgbClr val="003399"/>
                  </a:solidFill>
                </a:rPr>
                <a:t>第</a:t>
              </a:r>
              <a:r>
                <a:rPr lang="en-US" altLang="zh-CN" sz="2500" b="1">
                  <a:solidFill>
                    <a:srgbClr val="003399"/>
                  </a:solidFill>
                </a:rPr>
                <a:t>5</a:t>
              </a:r>
              <a:r>
                <a:rPr lang="zh-CN" altLang="en-US" sz="2500" b="1">
                  <a:solidFill>
                    <a:srgbClr val="003399"/>
                  </a:solidFill>
                </a:rPr>
                <a:t>趟</a:t>
              </a:r>
              <a:r>
                <a:rPr lang="zh-CN" altLang="en-US" sz="2500" b="1">
                  <a:solidFill>
                    <a:srgbClr val="003399"/>
                  </a:solidFill>
                  <a:latin typeface="Times New Roman" pitchFamily="18" charset="0"/>
                  <a:ea typeface="楷体_GB2312" pitchFamily="49" charset="-122"/>
                </a:rPr>
                <a:t>：</a:t>
              </a:r>
            </a:p>
          </p:txBody>
        </p:sp>
        <p:sp>
          <p:nvSpPr>
            <p:cNvPr id="290834" name="Rectangle 18"/>
            <p:cNvSpPr>
              <a:spLocks noChangeArrowheads="1"/>
            </p:cNvSpPr>
            <p:nvPr/>
          </p:nvSpPr>
          <p:spPr bwMode="auto">
            <a:xfrm>
              <a:off x="576" y="3435"/>
              <a:ext cx="820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500" b="1">
                  <a:solidFill>
                    <a:srgbClr val="003399"/>
                  </a:solidFill>
                </a:rPr>
                <a:t>第</a:t>
              </a:r>
              <a:r>
                <a:rPr lang="en-US" altLang="zh-CN" sz="2500" b="1">
                  <a:solidFill>
                    <a:srgbClr val="003399"/>
                  </a:solidFill>
                </a:rPr>
                <a:t>7</a:t>
              </a:r>
              <a:r>
                <a:rPr lang="zh-CN" altLang="en-US" sz="2500" b="1">
                  <a:solidFill>
                    <a:srgbClr val="003399"/>
                  </a:solidFill>
                </a:rPr>
                <a:t>趟</a:t>
              </a:r>
              <a:r>
                <a:rPr lang="zh-CN" altLang="en-US" sz="2500" b="1">
                  <a:solidFill>
                    <a:srgbClr val="003399"/>
                  </a:solidFill>
                  <a:latin typeface="Times New Roman" pitchFamily="18" charset="0"/>
                  <a:ea typeface="楷体_GB2312" pitchFamily="49" charset="-122"/>
                </a:rPr>
                <a:t>：</a:t>
              </a:r>
            </a:p>
          </p:txBody>
        </p:sp>
      </p:grpSp>
      <p:sp>
        <p:nvSpPr>
          <p:cNvPr id="290836" name="Rectangle 20"/>
          <p:cNvSpPr>
            <a:spLocks noChangeArrowheads="1"/>
          </p:cNvSpPr>
          <p:nvPr/>
        </p:nvSpPr>
        <p:spPr bwMode="auto">
          <a:xfrm>
            <a:off x="5580063" y="820738"/>
            <a:ext cx="425450" cy="498475"/>
          </a:xfrm>
          <a:prstGeom prst="rect">
            <a:avLst/>
          </a:prstGeom>
          <a:noFill/>
          <a:ln w="41275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</a:t>
            </a:r>
          </a:p>
        </p:txBody>
      </p:sp>
      <p:sp>
        <p:nvSpPr>
          <p:cNvPr id="290838" name="Rectangle 22"/>
          <p:cNvSpPr>
            <a:spLocks noChangeArrowheads="1"/>
          </p:cNvSpPr>
          <p:nvPr/>
        </p:nvSpPr>
        <p:spPr bwMode="auto">
          <a:xfrm>
            <a:off x="1970088" y="1460500"/>
            <a:ext cx="5594350" cy="485775"/>
          </a:xfrm>
          <a:prstGeom prst="rect">
            <a:avLst/>
          </a:prstGeom>
          <a:noFill/>
          <a:ln w="12700" cap="sq">
            <a:solidFill>
              <a:srgbClr val="00AFD8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13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 97    38     76     65     49     27     50 </a:t>
            </a:r>
          </a:p>
        </p:txBody>
      </p:sp>
      <p:sp>
        <p:nvSpPr>
          <p:cNvPr id="290840" name="Rectangle 24"/>
          <p:cNvSpPr>
            <a:spLocks noChangeArrowheads="1"/>
          </p:cNvSpPr>
          <p:nvPr/>
        </p:nvSpPr>
        <p:spPr bwMode="auto">
          <a:xfrm>
            <a:off x="6297613" y="1465263"/>
            <a:ext cx="425450" cy="498475"/>
          </a:xfrm>
          <a:prstGeom prst="rect">
            <a:avLst/>
          </a:prstGeom>
          <a:noFill/>
          <a:ln w="41275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</a:t>
            </a:r>
          </a:p>
        </p:txBody>
      </p:sp>
      <p:sp>
        <p:nvSpPr>
          <p:cNvPr id="290841" name="Rectangle 25"/>
          <p:cNvSpPr>
            <a:spLocks noChangeArrowheads="1"/>
          </p:cNvSpPr>
          <p:nvPr/>
        </p:nvSpPr>
        <p:spPr bwMode="auto">
          <a:xfrm>
            <a:off x="1981200" y="2081213"/>
            <a:ext cx="5594350" cy="485775"/>
          </a:xfrm>
          <a:prstGeom prst="rect">
            <a:avLst/>
          </a:prstGeom>
          <a:noFill/>
          <a:ln w="12700" cap="sq">
            <a:solidFill>
              <a:srgbClr val="00AFD8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13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27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38     76     65     49     97     50 </a:t>
            </a:r>
          </a:p>
        </p:txBody>
      </p:sp>
      <p:sp>
        <p:nvSpPr>
          <p:cNvPr id="290842" name="Rectangle 26"/>
          <p:cNvSpPr>
            <a:spLocks noChangeArrowheads="1"/>
          </p:cNvSpPr>
          <p:nvPr/>
        </p:nvSpPr>
        <p:spPr bwMode="auto">
          <a:xfrm>
            <a:off x="3463925" y="2074863"/>
            <a:ext cx="425450" cy="498475"/>
          </a:xfrm>
          <a:prstGeom prst="rect">
            <a:avLst/>
          </a:prstGeom>
          <a:noFill/>
          <a:ln w="41275" cap="sq">
            <a:solidFill>
              <a:srgbClr val="00D4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</a:t>
            </a:r>
          </a:p>
        </p:txBody>
      </p:sp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1981200" y="2690813"/>
            <a:ext cx="5594350" cy="485775"/>
          </a:xfrm>
          <a:prstGeom prst="rect">
            <a:avLst/>
          </a:prstGeom>
          <a:noFill/>
          <a:ln w="12700" cap="sq">
            <a:solidFill>
              <a:srgbClr val="00AFD8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13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27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38 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76     65     49     97     50 </a:t>
            </a:r>
          </a:p>
        </p:txBody>
      </p:sp>
      <p:sp>
        <p:nvSpPr>
          <p:cNvPr id="290844" name="Rectangle 28"/>
          <p:cNvSpPr>
            <a:spLocks noChangeArrowheads="1"/>
          </p:cNvSpPr>
          <p:nvPr/>
        </p:nvSpPr>
        <p:spPr bwMode="auto">
          <a:xfrm>
            <a:off x="5603875" y="2689225"/>
            <a:ext cx="425450" cy="498475"/>
          </a:xfrm>
          <a:prstGeom prst="rect">
            <a:avLst/>
          </a:prstGeom>
          <a:noFill/>
          <a:ln w="41275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</a:t>
            </a:r>
          </a:p>
        </p:txBody>
      </p:sp>
      <p:sp>
        <p:nvSpPr>
          <p:cNvPr id="290845" name="Rectangle 29"/>
          <p:cNvSpPr>
            <a:spLocks noChangeArrowheads="1"/>
          </p:cNvSpPr>
          <p:nvPr/>
        </p:nvSpPr>
        <p:spPr bwMode="auto">
          <a:xfrm>
            <a:off x="1974850" y="3341688"/>
            <a:ext cx="5594350" cy="485775"/>
          </a:xfrm>
          <a:prstGeom prst="rect">
            <a:avLst/>
          </a:prstGeom>
          <a:noFill/>
          <a:ln w="12700" cap="sq">
            <a:solidFill>
              <a:srgbClr val="00AFD8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13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27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38 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49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 65     76     97     50 </a:t>
            </a:r>
          </a:p>
        </p:txBody>
      </p:sp>
      <p:sp>
        <p:nvSpPr>
          <p:cNvPr id="290846" name="Rectangle 30"/>
          <p:cNvSpPr>
            <a:spLocks noChangeArrowheads="1"/>
          </p:cNvSpPr>
          <p:nvPr/>
        </p:nvSpPr>
        <p:spPr bwMode="auto">
          <a:xfrm>
            <a:off x="7024688" y="3328988"/>
            <a:ext cx="425450" cy="498475"/>
          </a:xfrm>
          <a:prstGeom prst="rect">
            <a:avLst/>
          </a:prstGeom>
          <a:noFill/>
          <a:ln w="41275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</a:t>
            </a:r>
          </a:p>
        </p:txBody>
      </p:sp>
      <p:sp>
        <p:nvSpPr>
          <p:cNvPr id="290847" name="Rectangle 31"/>
          <p:cNvSpPr>
            <a:spLocks noChangeArrowheads="1"/>
          </p:cNvSpPr>
          <p:nvPr/>
        </p:nvSpPr>
        <p:spPr bwMode="auto">
          <a:xfrm>
            <a:off x="1992313" y="4033838"/>
            <a:ext cx="5594350" cy="485775"/>
          </a:xfrm>
          <a:prstGeom prst="rect">
            <a:avLst/>
          </a:prstGeom>
          <a:noFill/>
          <a:ln w="12700" cap="sq">
            <a:solidFill>
              <a:srgbClr val="00AFD8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13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27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38 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49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50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 76     97     65 </a:t>
            </a:r>
          </a:p>
        </p:txBody>
      </p:sp>
      <p:sp>
        <p:nvSpPr>
          <p:cNvPr id="290848" name="Rectangle 32"/>
          <p:cNvSpPr>
            <a:spLocks noChangeArrowheads="1"/>
          </p:cNvSpPr>
          <p:nvPr/>
        </p:nvSpPr>
        <p:spPr bwMode="auto">
          <a:xfrm>
            <a:off x="7042150" y="4032250"/>
            <a:ext cx="425450" cy="498475"/>
          </a:xfrm>
          <a:prstGeom prst="rect">
            <a:avLst/>
          </a:prstGeom>
          <a:noFill/>
          <a:ln w="41275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</a:t>
            </a:r>
          </a:p>
        </p:txBody>
      </p:sp>
      <p:sp>
        <p:nvSpPr>
          <p:cNvPr id="290849" name="Rectangle 33"/>
          <p:cNvSpPr>
            <a:spLocks noChangeArrowheads="1"/>
          </p:cNvSpPr>
          <p:nvPr/>
        </p:nvSpPr>
        <p:spPr bwMode="auto">
          <a:xfrm>
            <a:off x="1981200" y="4737100"/>
            <a:ext cx="5594350" cy="485775"/>
          </a:xfrm>
          <a:prstGeom prst="rect">
            <a:avLst/>
          </a:prstGeom>
          <a:noFill/>
          <a:ln w="12700" cap="sq">
            <a:solidFill>
              <a:srgbClr val="00AFD8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13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27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38 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49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50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65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 97     76 </a:t>
            </a:r>
          </a:p>
        </p:txBody>
      </p:sp>
      <p:sp>
        <p:nvSpPr>
          <p:cNvPr id="290850" name="Rectangle 34"/>
          <p:cNvSpPr>
            <a:spLocks noChangeArrowheads="1"/>
          </p:cNvSpPr>
          <p:nvPr/>
        </p:nvSpPr>
        <p:spPr bwMode="auto">
          <a:xfrm>
            <a:off x="7051675" y="4718050"/>
            <a:ext cx="425450" cy="498475"/>
          </a:xfrm>
          <a:prstGeom prst="rect">
            <a:avLst/>
          </a:prstGeom>
          <a:noFill/>
          <a:ln w="41275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  </a:t>
            </a:r>
          </a:p>
        </p:txBody>
      </p:sp>
      <p:sp>
        <p:nvSpPr>
          <p:cNvPr id="290851" name="Rectangle 35"/>
          <p:cNvSpPr>
            <a:spLocks noChangeArrowheads="1"/>
          </p:cNvSpPr>
          <p:nvPr/>
        </p:nvSpPr>
        <p:spPr bwMode="auto">
          <a:xfrm>
            <a:off x="1974850" y="5410200"/>
            <a:ext cx="5594350" cy="485775"/>
          </a:xfrm>
          <a:prstGeom prst="rect">
            <a:avLst/>
          </a:prstGeom>
          <a:noFill/>
          <a:ln w="12700" cap="sq">
            <a:solidFill>
              <a:srgbClr val="00AFD8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13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27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38 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49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50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65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5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76</a:t>
            </a:r>
            <a:r>
              <a:rPr lang="en-US" altLang="zh-CN" sz="25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     97 </a:t>
            </a:r>
          </a:p>
        </p:txBody>
      </p:sp>
      <p:sp>
        <p:nvSpPr>
          <p:cNvPr id="290872" name="Freeform 56"/>
          <p:cNvSpPr>
            <a:spLocks/>
          </p:cNvSpPr>
          <p:nvPr/>
        </p:nvSpPr>
        <p:spPr bwMode="auto">
          <a:xfrm>
            <a:off x="657225" y="5368925"/>
            <a:ext cx="1054100" cy="609600"/>
          </a:xfrm>
          <a:custGeom>
            <a:avLst/>
            <a:gdLst/>
            <a:ahLst/>
            <a:cxnLst>
              <a:cxn ang="0">
                <a:pos x="373" y="33"/>
              </a:cxn>
              <a:cxn ang="0">
                <a:pos x="79" y="45"/>
              </a:cxn>
              <a:cxn ang="0">
                <a:pos x="45" y="56"/>
              </a:cxn>
              <a:cxn ang="0">
                <a:pos x="0" y="169"/>
              </a:cxn>
              <a:cxn ang="0">
                <a:pos x="12" y="214"/>
              </a:cxn>
              <a:cxn ang="0">
                <a:pos x="192" y="282"/>
              </a:cxn>
              <a:cxn ang="0">
                <a:pos x="463" y="248"/>
              </a:cxn>
              <a:cxn ang="0">
                <a:pos x="588" y="225"/>
              </a:cxn>
              <a:cxn ang="0">
                <a:pos x="576" y="67"/>
              </a:cxn>
              <a:cxn ang="0">
                <a:pos x="475" y="0"/>
              </a:cxn>
              <a:cxn ang="0">
                <a:pos x="362" y="45"/>
              </a:cxn>
              <a:cxn ang="0">
                <a:pos x="373" y="33"/>
              </a:cxn>
            </a:cxnLst>
            <a:rect l="0" t="0" r="r" b="b"/>
            <a:pathLst>
              <a:path w="664" h="282">
                <a:moveTo>
                  <a:pt x="373" y="33"/>
                </a:moveTo>
                <a:cubicBezTo>
                  <a:pt x="275" y="37"/>
                  <a:pt x="177" y="38"/>
                  <a:pt x="79" y="45"/>
                </a:cubicBezTo>
                <a:cubicBezTo>
                  <a:pt x="67" y="46"/>
                  <a:pt x="53" y="48"/>
                  <a:pt x="45" y="56"/>
                </a:cubicBezTo>
                <a:cubicBezTo>
                  <a:pt x="16" y="85"/>
                  <a:pt x="0" y="169"/>
                  <a:pt x="0" y="169"/>
                </a:cubicBezTo>
                <a:cubicBezTo>
                  <a:pt x="4" y="184"/>
                  <a:pt x="3" y="201"/>
                  <a:pt x="12" y="214"/>
                </a:cubicBezTo>
                <a:cubicBezTo>
                  <a:pt x="35" y="248"/>
                  <a:pt x="149" y="268"/>
                  <a:pt x="192" y="282"/>
                </a:cubicBezTo>
                <a:cubicBezTo>
                  <a:pt x="331" y="274"/>
                  <a:pt x="358" y="271"/>
                  <a:pt x="463" y="248"/>
                </a:cubicBezTo>
                <a:cubicBezTo>
                  <a:pt x="504" y="239"/>
                  <a:pt x="588" y="225"/>
                  <a:pt x="588" y="225"/>
                </a:cubicBezTo>
                <a:cubicBezTo>
                  <a:pt x="640" y="173"/>
                  <a:pt x="664" y="98"/>
                  <a:pt x="576" y="67"/>
                </a:cubicBezTo>
                <a:cubicBezTo>
                  <a:pt x="542" y="33"/>
                  <a:pt x="515" y="26"/>
                  <a:pt x="475" y="0"/>
                </a:cubicBezTo>
                <a:cubicBezTo>
                  <a:pt x="429" y="11"/>
                  <a:pt x="401" y="19"/>
                  <a:pt x="362" y="45"/>
                </a:cubicBezTo>
                <a:cubicBezTo>
                  <a:pt x="314" y="28"/>
                  <a:pt x="316" y="33"/>
                  <a:pt x="373" y="33"/>
                </a:cubicBezTo>
                <a:close/>
              </a:path>
            </a:pathLst>
          </a:custGeom>
          <a:noFill/>
          <a:ln w="5715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90880" name="Group 64"/>
          <p:cNvGrpSpPr>
            <a:grpSpLocks/>
          </p:cNvGrpSpPr>
          <p:nvPr/>
        </p:nvGrpSpPr>
        <p:grpSpPr bwMode="auto">
          <a:xfrm>
            <a:off x="1368425" y="5357813"/>
            <a:ext cx="6251575" cy="1360487"/>
            <a:chOff x="862" y="3375"/>
            <a:chExt cx="3938" cy="857"/>
          </a:xfrm>
        </p:grpSpPr>
        <p:grpSp>
          <p:nvGrpSpPr>
            <p:cNvPr id="290881" name="Group 65"/>
            <p:cNvGrpSpPr>
              <a:grpSpLocks/>
            </p:cNvGrpSpPr>
            <p:nvPr/>
          </p:nvGrpSpPr>
          <p:grpSpPr bwMode="auto">
            <a:xfrm>
              <a:off x="862" y="3828"/>
              <a:ext cx="783" cy="404"/>
              <a:chOff x="862" y="3828"/>
              <a:chExt cx="783" cy="404"/>
            </a:xfrm>
          </p:grpSpPr>
          <p:sp>
            <p:nvSpPr>
              <p:cNvPr id="290882" name="AutoShape 66"/>
              <p:cNvSpPr>
                <a:spLocks noChangeArrowheads="1"/>
              </p:cNvSpPr>
              <p:nvPr/>
            </p:nvSpPr>
            <p:spPr bwMode="auto">
              <a:xfrm>
                <a:off x="864" y="3899"/>
                <a:ext cx="672" cy="288"/>
              </a:xfrm>
              <a:prstGeom prst="wedgeRoundRectCallout">
                <a:avLst>
                  <a:gd name="adj1" fmla="val 69792"/>
                  <a:gd name="adj2" fmla="val -110417"/>
                  <a:gd name="adj3" fmla="val 16667"/>
                </a:avLst>
              </a:prstGeom>
              <a:noFill/>
              <a:ln w="60325" cap="sq">
                <a:solidFill>
                  <a:srgbClr val="00AFD8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zh-CN" altLang="zh-CN" b="1"/>
              </a:p>
            </p:txBody>
          </p:sp>
          <p:sp>
            <p:nvSpPr>
              <p:cNvPr id="290883" name="Text Box 67"/>
              <p:cNvSpPr txBox="1">
                <a:spLocks noChangeArrowheads="1"/>
              </p:cNvSpPr>
              <p:nvPr/>
            </p:nvSpPr>
            <p:spPr bwMode="auto">
              <a:xfrm>
                <a:off x="862" y="3828"/>
                <a:ext cx="783" cy="40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3600" b="1">
                    <a:solidFill>
                      <a:srgbClr val="FF3300"/>
                    </a:solidFill>
                    <a:latin typeface="华文新魏" pitchFamily="2" charset="-122"/>
                    <a:ea typeface="华文新魏" pitchFamily="2" charset="-122"/>
                  </a:rPr>
                  <a:t>结果</a:t>
                </a:r>
              </a:p>
            </p:txBody>
          </p:sp>
        </p:grpSp>
        <p:sp>
          <p:nvSpPr>
            <p:cNvPr id="290884" name="Oval 68"/>
            <p:cNvSpPr>
              <a:spLocks noChangeArrowheads="1"/>
            </p:cNvSpPr>
            <p:nvPr/>
          </p:nvSpPr>
          <p:spPr bwMode="auto">
            <a:xfrm>
              <a:off x="1204" y="3375"/>
              <a:ext cx="3596" cy="384"/>
            </a:xfrm>
            <a:prstGeom prst="ellipse">
              <a:avLst/>
            </a:prstGeom>
            <a:noFill/>
            <a:ln w="47625">
              <a:solidFill>
                <a:srgbClr val="3366FF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0886" name="Group 70"/>
          <p:cNvGrpSpPr>
            <a:grpSpLocks/>
          </p:cNvGrpSpPr>
          <p:nvPr/>
        </p:nvGrpSpPr>
        <p:grpSpPr bwMode="auto">
          <a:xfrm>
            <a:off x="3617913" y="6132513"/>
            <a:ext cx="1962150" cy="576262"/>
            <a:chOff x="1962" y="3863"/>
            <a:chExt cx="1236" cy="363"/>
          </a:xfrm>
        </p:grpSpPr>
        <p:sp>
          <p:nvSpPr>
            <p:cNvPr id="290887" name="Text Box 71"/>
            <p:cNvSpPr txBox="1">
              <a:spLocks noChangeArrowheads="1"/>
            </p:cNvSpPr>
            <p:nvPr/>
          </p:nvSpPr>
          <p:spPr bwMode="auto">
            <a:xfrm>
              <a:off x="2051" y="3885"/>
              <a:ext cx="1147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r>
                <a:rPr lang="en-US" altLang="zh-CN" sz="2800" b="1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zh-CN" altLang="en-US" sz="2800" b="1">
                  <a:solidFill>
                    <a:srgbClr val="FF0000"/>
                  </a:solidFill>
                </a:rPr>
                <a:t>趟</a:t>
              </a:r>
            </a:p>
          </p:txBody>
        </p:sp>
        <p:sp>
          <p:nvSpPr>
            <p:cNvPr id="290888" name="Oval 72"/>
            <p:cNvSpPr>
              <a:spLocks noChangeArrowheads="1"/>
            </p:cNvSpPr>
            <p:nvPr/>
          </p:nvSpPr>
          <p:spPr bwMode="auto">
            <a:xfrm>
              <a:off x="1962" y="3863"/>
              <a:ext cx="908" cy="363"/>
            </a:xfrm>
            <a:prstGeom prst="ellipse">
              <a:avLst/>
            </a:prstGeom>
            <a:noFill/>
            <a:ln w="53975" cap="sq">
              <a:solidFill>
                <a:srgbClr val="00CCFF"/>
              </a:solidFill>
              <a:round/>
              <a:headEnd/>
              <a:tailEnd/>
            </a:ln>
            <a:effectLst>
              <a:outerShdw dist="35921" dir="2700000" algn="ctr" rotWithShape="0">
                <a:srgbClr val="BEBEBE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4862311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9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9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90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90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9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9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6" grpId="0" animBg="1" autoUpdateAnimBg="0"/>
      <p:bldP spid="290838" grpId="0" animBg="1" autoUpdateAnimBg="0"/>
      <p:bldP spid="290840" grpId="0" animBg="1" autoUpdateAnimBg="0"/>
      <p:bldP spid="290841" grpId="0" animBg="1" autoUpdateAnimBg="0"/>
      <p:bldP spid="290842" grpId="0" animBg="1" autoUpdateAnimBg="0"/>
      <p:bldP spid="290843" grpId="0" animBg="1" autoUpdateAnimBg="0"/>
      <p:bldP spid="290844" grpId="0" animBg="1" autoUpdateAnimBg="0"/>
      <p:bldP spid="290845" grpId="0" animBg="1" autoUpdateAnimBg="0"/>
      <p:bldP spid="290846" grpId="0" animBg="1" autoUpdateAnimBg="0"/>
      <p:bldP spid="290847" grpId="0" animBg="1" autoUpdateAnimBg="0"/>
      <p:bldP spid="290848" grpId="0" animBg="1" autoUpdateAnimBg="0"/>
      <p:bldP spid="290849" grpId="0" animBg="1" autoUpdateAnimBg="0"/>
      <p:bldP spid="290850" grpId="0" animBg="1" autoUpdateAnimBg="0"/>
      <p:bldP spid="290851" grpId="0" animBg="1" autoUpdateAnimBg="0"/>
      <p:bldP spid="2908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452" name="Group 28"/>
          <p:cNvGrpSpPr>
            <a:grpSpLocks/>
          </p:cNvGrpSpPr>
          <p:nvPr/>
        </p:nvGrpSpPr>
        <p:grpSpPr bwMode="auto">
          <a:xfrm>
            <a:off x="457200" y="663575"/>
            <a:ext cx="8305800" cy="5584825"/>
            <a:chOff x="288" y="418"/>
            <a:chExt cx="5232" cy="3518"/>
          </a:xfrm>
        </p:grpSpPr>
        <p:sp>
          <p:nvSpPr>
            <p:cNvPr id="231427" name="Freeform 3"/>
            <p:cNvSpPr>
              <a:spLocks/>
            </p:cNvSpPr>
            <p:nvPr/>
          </p:nvSpPr>
          <p:spPr bwMode="auto">
            <a:xfrm>
              <a:off x="288" y="418"/>
              <a:ext cx="5232" cy="3518"/>
            </a:xfrm>
            <a:custGeom>
              <a:avLst/>
              <a:gdLst/>
              <a:ahLst/>
              <a:cxnLst>
                <a:cxn ang="0">
                  <a:pos x="824" y="192"/>
                </a:cxn>
                <a:cxn ang="0">
                  <a:pos x="1061" y="136"/>
                </a:cxn>
                <a:cxn ang="0">
                  <a:pos x="1276" y="102"/>
                </a:cxn>
                <a:cxn ang="0">
                  <a:pos x="1412" y="45"/>
                </a:cxn>
                <a:cxn ang="0">
                  <a:pos x="1739" y="0"/>
                </a:cxn>
                <a:cxn ang="0">
                  <a:pos x="1908" y="23"/>
                </a:cxn>
                <a:cxn ang="0">
                  <a:pos x="1954" y="56"/>
                </a:cxn>
                <a:cxn ang="0">
                  <a:pos x="2100" y="79"/>
                </a:cxn>
                <a:cxn ang="0">
                  <a:pos x="2993" y="34"/>
                </a:cxn>
                <a:cxn ang="0">
                  <a:pos x="3173" y="0"/>
                </a:cxn>
                <a:cxn ang="0">
                  <a:pos x="4190" y="34"/>
                </a:cxn>
                <a:cxn ang="0">
                  <a:pos x="4642" y="102"/>
                </a:cxn>
                <a:cxn ang="0">
                  <a:pos x="5048" y="90"/>
                </a:cxn>
                <a:cxn ang="0">
                  <a:pos x="5105" y="102"/>
                </a:cxn>
                <a:cxn ang="0">
                  <a:pos x="5139" y="531"/>
                </a:cxn>
                <a:cxn ang="0">
                  <a:pos x="5206" y="881"/>
                </a:cxn>
                <a:cxn ang="0">
                  <a:pos x="5172" y="1096"/>
                </a:cxn>
                <a:cxn ang="0">
                  <a:pos x="5229" y="1547"/>
                </a:cxn>
                <a:cxn ang="0">
                  <a:pos x="5342" y="1773"/>
                </a:cxn>
                <a:cxn ang="0">
                  <a:pos x="5331" y="2056"/>
                </a:cxn>
                <a:cxn ang="0">
                  <a:pos x="5308" y="2157"/>
                </a:cxn>
                <a:cxn ang="0">
                  <a:pos x="5285" y="2225"/>
                </a:cxn>
                <a:cxn ang="0">
                  <a:pos x="5319" y="2541"/>
                </a:cxn>
                <a:cxn ang="0">
                  <a:pos x="5364" y="2575"/>
                </a:cxn>
                <a:cxn ang="0">
                  <a:pos x="5308" y="2767"/>
                </a:cxn>
                <a:cxn ang="0">
                  <a:pos x="5285" y="2857"/>
                </a:cxn>
                <a:cxn ang="0">
                  <a:pos x="5150" y="2880"/>
                </a:cxn>
                <a:cxn ang="0">
                  <a:pos x="4924" y="2925"/>
                </a:cxn>
                <a:cxn ang="0">
                  <a:pos x="4788" y="2970"/>
                </a:cxn>
                <a:cxn ang="0">
                  <a:pos x="4608" y="3049"/>
                </a:cxn>
                <a:cxn ang="0">
                  <a:pos x="4111" y="3016"/>
                </a:cxn>
                <a:cxn ang="0">
                  <a:pos x="3896" y="2993"/>
                </a:cxn>
                <a:cxn ang="0">
                  <a:pos x="3716" y="2948"/>
                </a:cxn>
                <a:cxn ang="0">
                  <a:pos x="3343" y="2959"/>
                </a:cxn>
                <a:cxn ang="0">
                  <a:pos x="3015" y="3061"/>
                </a:cxn>
                <a:cxn ang="0">
                  <a:pos x="2654" y="3128"/>
                </a:cxn>
                <a:cxn ang="0">
                  <a:pos x="1129" y="3151"/>
                </a:cxn>
                <a:cxn ang="0">
                  <a:pos x="689" y="3140"/>
                </a:cxn>
                <a:cxn ang="0">
                  <a:pos x="677" y="3106"/>
                </a:cxn>
                <a:cxn ang="0">
                  <a:pos x="621" y="2970"/>
                </a:cxn>
                <a:cxn ang="0">
                  <a:pos x="0" y="2835"/>
                </a:cxn>
                <a:cxn ang="0">
                  <a:pos x="11" y="2744"/>
                </a:cxn>
                <a:cxn ang="0">
                  <a:pos x="45" y="2699"/>
                </a:cxn>
                <a:cxn ang="0">
                  <a:pos x="113" y="2552"/>
                </a:cxn>
                <a:cxn ang="0">
                  <a:pos x="192" y="2440"/>
                </a:cxn>
                <a:cxn ang="0">
                  <a:pos x="271" y="2191"/>
                </a:cxn>
                <a:cxn ang="0">
                  <a:pos x="316" y="1604"/>
                </a:cxn>
                <a:cxn ang="0">
                  <a:pos x="361" y="1016"/>
                </a:cxn>
                <a:cxn ang="0">
                  <a:pos x="395" y="90"/>
                </a:cxn>
                <a:cxn ang="0">
                  <a:pos x="440" y="79"/>
                </a:cxn>
                <a:cxn ang="0">
                  <a:pos x="802" y="90"/>
                </a:cxn>
                <a:cxn ang="0">
                  <a:pos x="836" y="147"/>
                </a:cxn>
                <a:cxn ang="0">
                  <a:pos x="903" y="192"/>
                </a:cxn>
              </a:cxnLst>
              <a:rect l="0" t="0" r="r" b="b"/>
              <a:pathLst>
                <a:path w="5382" h="3156">
                  <a:moveTo>
                    <a:pt x="824" y="192"/>
                  </a:moveTo>
                  <a:cubicBezTo>
                    <a:pt x="901" y="161"/>
                    <a:pt x="980" y="149"/>
                    <a:pt x="1061" y="136"/>
                  </a:cubicBezTo>
                  <a:cubicBezTo>
                    <a:pt x="1130" y="112"/>
                    <a:pt x="1204" y="115"/>
                    <a:pt x="1276" y="102"/>
                  </a:cubicBezTo>
                  <a:cubicBezTo>
                    <a:pt x="1328" y="92"/>
                    <a:pt x="1366" y="65"/>
                    <a:pt x="1412" y="45"/>
                  </a:cubicBezTo>
                  <a:cubicBezTo>
                    <a:pt x="1510" y="3"/>
                    <a:pt x="1636" y="11"/>
                    <a:pt x="1739" y="0"/>
                  </a:cubicBezTo>
                  <a:cubicBezTo>
                    <a:pt x="1749" y="1"/>
                    <a:pt x="1883" y="13"/>
                    <a:pt x="1908" y="23"/>
                  </a:cubicBezTo>
                  <a:cubicBezTo>
                    <a:pt x="1926" y="30"/>
                    <a:pt x="1937" y="48"/>
                    <a:pt x="1954" y="56"/>
                  </a:cubicBezTo>
                  <a:cubicBezTo>
                    <a:pt x="1986" y="72"/>
                    <a:pt x="2084" y="77"/>
                    <a:pt x="2100" y="79"/>
                  </a:cubicBezTo>
                  <a:cubicBezTo>
                    <a:pt x="2570" y="71"/>
                    <a:pt x="2644" y="65"/>
                    <a:pt x="2993" y="34"/>
                  </a:cubicBezTo>
                  <a:cubicBezTo>
                    <a:pt x="3053" y="22"/>
                    <a:pt x="3115" y="19"/>
                    <a:pt x="3173" y="0"/>
                  </a:cubicBezTo>
                  <a:cubicBezTo>
                    <a:pt x="3512" y="12"/>
                    <a:pt x="3851" y="22"/>
                    <a:pt x="4190" y="34"/>
                  </a:cubicBezTo>
                  <a:cubicBezTo>
                    <a:pt x="4339" y="90"/>
                    <a:pt x="4484" y="93"/>
                    <a:pt x="4642" y="102"/>
                  </a:cubicBezTo>
                  <a:cubicBezTo>
                    <a:pt x="4777" y="98"/>
                    <a:pt x="4913" y="100"/>
                    <a:pt x="5048" y="90"/>
                  </a:cubicBezTo>
                  <a:cubicBezTo>
                    <a:pt x="5110" y="85"/>
                    <a:pt x="5058" y="32"/>
                    <a:pt x="5105" y="102"/>
                  </a:cubicBezTo>
                  <a:cubicBezTo>
                    <a:pt x="5139" y="243"/>
                    <a:pt x="5102" y="391"/>
                    <a:pt x="5139" y="531"/>
                  </a:cubicBezTo>
                  <a:cubicBezTo>
                    <a:pt x="5152" y="636"/>
                    <a:pt x="5174" y="781"/>
                    <a:pt x="5206" y="881"/>
                  </a:cubicBezTo>
                  <a:cubicBezTo>
                    <a:pt x="5198" y="968"/>
                    <a:pt x="5189" y="1017"/>
                    <a:pt x="5172" y="1096"/>
                  </a:cubicBezTo>
                  <a:cubicBezTo>
                    <a:pt x="5178" y="1265"/>
                    <a:pt x="5155" y="1403"/>
                    <a:pt x="5229" y="1547"/>
                  </a:cubicBezTo>
                  <a:cubicBezTo>
                    <a:pt x="5249" y="1631"/>
                    <a:pt x="5315" y="1691"/>
                    <a:pt x="5342" y="1773"/>
                  </a:cubicBezTo>
                  <a:cubicBezTo>
                    <a:pt x="5338" y="1867"/>
                    <a:pt x="5337" y="1962"/>
                    <a:pt x="5331" y="2056"/>
                  </a:cubicBezTo>
                  <a:cubicBezTo>
                    <a:pt x="5330" y="2063"/>
                    <a:pt x="5312" y="2145"/>
                    <a:pt x="5308" y="2157"/>
                  </a:cubicBezTo>
                  <a:cubicBezTo>
                    <a:pt x="5301" y="2180"/>
                    <a:pt x="5285" y="2225"/>
                    <a:pt x="5285" y="2225"/>
                  </a:cubicBezTo>
                  <a:cubicBezTo>
                    <a:pt x="5296" y="2330"/>
                    <a:pt x="5296" y="2438"/>
                    <a:pt x="5319" y="2541"/>
                  </a:cubicBezTo>
                  <a:cubicBezTo>
                    <a:pt x="5323" y="2559"/>
                    <a:pt x="5358" y="2557"/>
                    <a:pt x="5364" y="2575"/>
                  </a:cubicBezTo>
                  <a:cubicBezTo>
                    <a:pt x="5382" y="2629"/>
                    <a:pt x="5324" y="2715"/>
                    <a:pt x="5308" y="2767"/>
                  </a:cubicBezTo>
                  <a:cubicBezTo>
                    <a:pt x="5299" y="2797"/>
                    <a:pt x="5300" y="2830"/>
                    <a:pt x="5285" y="2857"/>
                  </a:cubicBezTo>
                  <a:cubicBezTo>
                    <a:pt x="5276" y="2873"/>
                    <a:pt x="5156" y="2879"/>
                    <a:pt x="5150" y="2880"/>
                  </a:cubicBezTo>
                  <a:cubicBezTo>
                    <a:pt x="5074" y="2890"/>
                    <a:pt x="4999" y="2907"/>
                    <a:pt x="4924" y="2925"/>
                  </a:cubicBezTo>
                  <a:cubicBezTo>
                    <a:pt x="4879" y="2948"/>
                    <a:pt x="4833" y="2949"/>
                    <a:pt x="4788" y="2970"/>
                  </a:cubicBezTo>
                  <a:cubicBezTo>
                    <a:pt x="4720" y="3001"/>
                    <a:pt x="4680" y="3035"/>
                    <a:pt x="4608" y="3049"/>
                  </a:cubicBezTo>
                  <a:cubicBezTo>
                    <a:pt x="4418" y="3043"/>
                    <a:pt x="4285" y="3035"/>
                    <a:pt x="4111" y="3016"/>
                  </a:cubicBezTo>
                  <a:cubicBezTo>
                    <a:pt x="4039" y="3008"/>
                    <a:pt x="3896" y="2993"/>
                    <a:pt x="3896" y="2993"/>
                  </a:cubicBezTo>
                  <a:cubicBezTo>
                    <a:pt x="3828" y="2958"/>
                    <a:pt x="3800" y="2957"/>
                    <a:pt x="3716" y="2948"/>
                  </a:cubicBezTo>
                  <a:cubicBezTo>
                    <a:pt x="3592" y="2952"/>
                    <a:pt x="3467" y="2952"/>
                    <a:pt x="3343" y="2959"/>
                  </a:cubicBezTo>
                  <a:cubicBezTo>
                    <a:pt x="3235" y="2965"/>
                    <a:pt x="3115" y="3025"/>
                    <a:pt x="3015" y="3061"/>
                  </a:cubicBezTo>
                  <a:cubicBezTo>
                    <a:pt x="2902" y="3102"/>
                    <a:pt x="2773" y="3120"/>
                    <a:pt x="2654" y="3128"/>
                  </a:cubicBezTo>
                  <a:cubicBezTo>
                    <a:pt x="2240" y="3156"/>
                    <a:pt x="1203" y="3150"/>
                    <a:pt x="1129" y="3151"/>
                  </a:cubicBezTo>
                  <a:cubicBezTo>
                    <a:pt x="982" y="3147"/>
                    <a:pt x="835" y="3155"/>
                    <a:pt x="689" y="3140"/>
                  </a:cubicBezTo>
                  <a:cubicBezTo>
                    <a:pt x="677" y="3139"/>
                    <a:pt x="679" y="3118"/>
                    <a:pt x="677" y="3106"/>
                  </a:cubicBezTo>
                  <a:cubicBezTo>
                    <a:pt x="669" y="3069"/>
                    <a:pt x="676" y="2988"/>
                    <a:pt x="621" y="2970"/>
                  </a:cubicBezTo>
                  <a:cubicBezTo>
                    <a:pt x="416" y="2903"/>
                    <a:pt x="202" y="2900"/>
                    <a:pt x="0" y="2835"/>
                  </a:cubicBezTo>
                  <a:cubicBezTo>
                    <a:pt x="4" y="2805"/>
                    <a:pt x="1" y="2773"/>
                    <a:pt x="11" y="2744"/>
                  </a:cubicBezTo>
                  <a:cubicBezTo>
                    <a:pt x="17" y="2726"/>
                    <a:pt x="37" y="2716"/>
                    <a:pt x="45" y="2699"/>
                  </a:cubicBezTo>
                  <a:cubicBezTo>
                    <a:pt x="69" y="2651"/>
                    <a:pt x="89" y="2600"/>
                    <a:pt x="113" y="2552"/>
                  </a:cubicBezTo>
                  <a:cubicBezTo>
                    <a:pt x="140" y="2497"/>
                    <a:pt x="140" y="2473"/>
                    <a:pt x="192" y="2440"/>
                  </a:cubicBezTo>
                  <a:cubicBezTo>
                    <a:pt x="219" y="2358"/>
                    <a:pt x="239" y="2271"/>
                    <a:pt x="271" y="2191"/>
                  </a:cubicBezTo>
                  <a:cubicBezTo>
                    <a:pt x="309" y="1997"/>
                    <a:pt x="278" y="1797"/>
                    <a:pt x="316" y="1604"/>
                  </a:cubicBezTo>
                  <a:cubicBezTo>
                    <a:pt x="322" y="1393"/>
                    <a:pt x="322" y="1216"/>
                    <a:pt x="361" y="1016"/>
                  </a:cubicBezTo>
                  <a:cubicBezTo>
                    <a:pt x="384" y="710"/>
                    <a:pt x="369" y="392"/>
                    <a:pt x="395" y="90"/>
                  </a:cubicBezTo>
                  <a:cubicBezTo>
                    <a:pt x="396" y="75"/>
                    <a:pt x="425" y="83"/>
                    <a:pt x="440" y="79"/>
                  </a:cubicBezTo>
                  <a:cubicBezTo>
                    <a:pt x="561" y="83"/>
                    <a:pt x="683" y="70"/>
                    <a:pt x="802" y="90"/>
                  </a:cubicBezTo>
                  <a:cubicBezTo>
                    <a:pt x="824" y="94"/>
                    <a:pt x="821" y="130"/>
                    <a:pt x="836" y="147"/>
                  </a:cubicBezTo>
                  <a:cubicBezTo>
                    <a:pt x="856" y="170"/>
                    <a:pt x="878" y="179"/>
                    <a:pt x="903" y="192"/>
                  </a:cubicBezTo>
                </a:path>
              </a:pathLst>
            </a:custGeom>
            <a:solidFill>
              <a:srgbClr val="FFF0D1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72739" dir="2161642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28" name="Rectangle 4"/>
            <p:cNvSpPr>
              <a:spLocks noChangeArrowheads="1"/>
            </p:cNvSpPr>
            <p:nvPr/>
          </p:nvSpPr>
          <p:spPr bwMode="auto">
            <a:xfrm>
              <a:off x="816" y="826"/>
              <a:ext cx="4704" cy="296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</a:rPr>
                <a:t>  void  </a:t>
              </a: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SELECTSORT</a:t>
              </a: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</a:rPr>
                <a:t>(keytype K[ ],int n)  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</a:rPr>
                <a:t>  {     int i, j, d;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</a:rPr>
                <a:t>         keytype  temp;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</a:rPr>
                <a:t>         for(i</a:t>
              </a: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  <a:sym typeface="Symbol" pitchFamily="18" charset="2"/>
                </a:rPr>
                <a:t>=1;i&lt;=n</a:t>
              </a:r>
              <a:r>
                <a:rPr lang="en-US" altLang="zh-CN" sz="2500" b="1">
                  <a:solidFill>
                    <a:srgbClr val="003399"/>
                  </a:solidFill>
                  <a:latin typeface="宋体" pitchFamily="2" charset="-122"/>
                  <a:ea typeface="宋体" pitchFamily="2" charset="-122"/>
                  <a:sym typeface="Symbol" pitchFamily="18" charset="2"/>
                </a:rPr>
                <a:t>-</a:t>
              </a: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  <a:sym typeface="Symbol" pitchFamily="18" charset="2"/>
                </a:rPr>
                <a:t>1;i++){</a:t>
              </a:r>
              <a:endParaRPr lang="en-US" altLang="zh-CN" sz="2500" b="1">
                <a:solidFill>
                  <a:srgbClr val="003399"/>
                </a:solidFill>
                <a:latin typeface="Times New Roman" pitchFamily="18" charset="0"/>
                <a:ea typeface="MingLiU" pitchFamily="49" charset="-120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</a:rPr>
                <a:t>              d</a:t>
              </a: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  <a:sym typeface="Symbol" pitchFamily="18" charset="2"/>
                </a:rPr>
                <a:t>=i</a:t>
              </a: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</a:rPr>
                <a:t>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</a:rPr>
                <a:t>              for(j</a:t>
              </a: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  <a:sym typeface="Symbol" pitchFamily="18" charset="2"/>
                </a:rPr>
                <a:t>=i+1;j&lt;=n;j++)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  <a:sym typeface="Symbol" pitchFamily="18" charset="2"/>
                </a:rPr>
                <a:t>                    if(K[j]&lt;K[d])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  <a:sym typeface="Symbol" pitchFamily="18" charset="2"/>
                </a:rPr>
                <a:t>                         d=j;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  <a:sym typeface="Symbol" pitchFamily="18" charset="2"/>
                </a:rPr>
                <a:t>              if(d!=i){</a:t>
              </a:r>
              <a:r>
                <a:rPr lang="en-US" altLang="zh-CN" sz="24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  <a:sym typeface="Symbol" pitchFamily="18" charset="2"/>
                </a:rPr>
                <a:t>   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  <a:sym typeface="Symbol" pitchFamily="18" charset="2"/>
                </a:rPr>
                <a:t>                      </a:t>
              </a:r>
              <a:r>
                <a:rPr lang="en-US" altLang="zh-CN" sz="2400" b="1">
                  <a:solidFill>
                    <a:schemeClr val="accent2"/>
                  </a:solidFill>
                  <a:latin typeface="Times New Roman" pitchFamily="18" charset="0"/>
                  <a:ea typeface="MingLiU" pitchFamily="49" charset="-120"/>
                  <a:sym typeface="Symbol" pitchFamily="18" charset="2"/>
                </a:rPr>
                <a:t>/</a:t>
              </a:r>
              <a:r>
                <a:rPr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MingLiU" pitchFamily="49" charset="-120"/>
                  <a:sym typeface="Symbol" pitchFamily="18" charset="2"/>
                </a:rPr>
                <a:t>* </a:t>
              </a:r>
              <a:r>
                <a:rPr lang="zh-CN" altLang="en-US" sz="2000" b="1">
                  <a:solidFill>
                    <a:schemeClr val="accent2"/>
                  </a:solidFill>
                  <a:latin typeface="Times New Roman" pitchFamily="18" charset="0"/>
                  <a:ea typeface="幼圆" pitchFamily="49" charset="-122"/>
                  <a:sym typeface="Symbol" pitchFamily="18" charset="2"/>
                </a:rPr>
                <a:t>最小值元素非未排序元素的第一个元素时</a:t>
              </a:r>
              <a:r>
                <a:rPr lang="zh-CN" altLang="en-US" sz="2000" b="1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 </a:t>
              </a:r>
              <a:r>
                <a:rPr lang="zh-CN" altLang="en-US" sz="2000" b="1">
                  <a:solidFill>
                    <a:schemeClr val="accent2"/>
                  </a:solidFill>
                  <a:latin typeface="Times New Roman" pitchFamily="18" charset="0"/>
                  <a:ea typeface="MingLiU" pitchFamily="49" charset="-120"/>
                  <a:sym typeface="Symbol" pitchFamily="18" charset="2"/>
                </a:rPr>
                <a:t>*</a:t>
              </a:r>
              <a:r>
                <a:rPr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MingLiU" pitchFamily="49" charset="-120"/>
                  <a:sym typeface="Symbol" pitchFamily="18" charset="2"/>
                </a:rPr>
                <a:t>/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  <a:sym typeface="Symbol" pitchFamily="18" charset="2"/>
                </a:rPr>
                <a:t>                     temp=K[d] 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  <a:sym typeface="Symbol" pitchFamily="18" charset="2"/>
                </a:rPr>
                <a:t>                     K[d]=K[i];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  <a:sym typeface="Symbol" pitchFamily="18" charset="2"/>
                </a:rPr>
                <a:t>                     K[i]=temp;</a:t>
              </a:r>
            </a:p>
            <a:p>
              <a:pPr>
                <a:lnSpc>
                  <a:spcPct val="60000"/>
                </a:lnSpc>
              </a:pP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  <a:sym typeface="Symbol" pitchFamily="18" charset="2"/>
                </a:rPr>
                <a:t>              }</a:t>
              </a:r>
              <a:endParaRPr lang="en-US" altLang="zh-CN" sz="2500" b="1">
                <a:solidFill>
                  <a:srgbClr val="003399"/>
                </a:solidFill>
                <a:latin typeface="Times New Roman" pitchFamily="18" charset="0"/>
                <a:ea typeface="MingLiU" pitchFamily="49" charset="-120"/>
              </a:endParaRPr>
            </a:p>
            <a:p>
              <a:pPr>
                <a:lnSpc>
                  <a:spcPct val="60000"/>
                </a:lnSpc>
              </a:pP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</a:rPr>
                <a:t>         }</a:t>
              </a:r>
            </a:p>
            <a:p>
              <a:pPr>
                <a:lnSpc>
                  <a:spcPct val="60000"/>
                </a:lnSpc>
              </a:pPr>
              <a:r>
                <a:rPr lang="en-US" altLang="zh-CN" sz="2500" b="1">
                  <a:solidFill>
                    <a:srgbClr val="003399"/>
                  </a:solidFill>
                  <a:latin typeface="Times New Roman" pitchFamily="18" charset="0"/>
                  <a:ea typeface="MingLiU" pitchFamily="49" charset="-120"/>
                </a:rPr>
                <a:t>  }</a:t>
              </a:r>
            </a:p>
          </p:txBody>
        </p:sp>
      </p:grpSp>
      <p:grpSp>
        <p:nvGrpSpPr>
          <p:cNvPr id="231468" name="Group 44"/>
          <p:cNvGrpSpPr>
            <a:grpSpLocks/>
          </p:cNvGrpSpPr>
          <p:nvPr/>
        </p:nvGrpSpPr>
        <p:grpSpPr bwMode="auto">
          <a:xfrm>
            <a:off x="2397125" y="1828800"/>
            <a:ext cx="6384925" cy="1958975"/>
            <a:chOff x="1510" y="1152"/>
            <a:chExt cx="4022" cy="1234"/>
          </a:xfrm>
        </p:grpSpPr>
        <p:sp>
          <p:nvSpPr>
            <p:cNvPr id="231454" name="Rectangle 30"/>
            <p:cNvSpPr>
              <a:spLocks noChangeArrowheads="1"/>
            </p:cNvSpPr>
            <p:nvPr/>
          </p:nvSpPr>
          <p:spPr bwMode="auto">
            <a:xfrm>
              <a:off x="1510" y="1618"/>
              <a:ext cx="2178" cy="768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prstDash val="lgDash"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455" name="AutoShape 31"/>
            <p:cNvSpPr>
              <a:spLocks noChangeArrowheads="1"/>
            </p:cNvSpPr>
            <p:nvPr/>
          </p:nvSpPr>
          <p:spPr bwMode="auto">
            <a:xfrm>
              <a:off x="3757" y="1152"/>
              <a:ext cx="1775" cy="587"/>
            </a:xfrm>
            <a:prstGeom prst="cloudCallout">
              <a:avLst>
                <a:gd name="adj1" fmla="val -57606"/>
                <a:gd name="adj2" fmla="val 77088"/>
              </a:avLst>
            </a:prstGeom>
            <a:noFill/>
            <a:ln w="60325" cap="sq">
              <a:solidFill>
                <a:srgbClr val="00AFD8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1456" name="Text Box 32"/>
            <p:cNvSpPr txBox="1">
              <a:spLocks noChangeArrowheads="1"/>
            </p:cNvSpPr>
            <p:nvPr/>
          </p:nvSpPr>
          <p:spPr bwMode="auto">
            <a:xfrm>
              <a:off x="3856" y="1244"/>
              <a:ext cx="1519" cy="38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100" b="1">
                  <a:solidFill>
                    <a:schemeClr val="accent2"/>
                  </a:solidFill>
                </a:rPr>
                <a:t>  </a:t>
              </a:r>
              <a:r>
                <a:rPr lang="zh-CN" altLang="en-US" sz="2100" b="1">
                  <a:solidFill>
                    <a:schemeClr val="accent2"/>
                  </a:solidFill>
                </a:rPr>
                <a:t>寻找值最小的元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2100" b="1">
                  <a:solidFill>
                    <a:schemeClr val="accent2"/>
                  </a:solidFill>
                </a:rPr>
                <a:t>素</a:t>
              </a:r>
              <a:r>
                <a:rPr lang="en-US" altLang="zh-CN" sz="2100" b="1">
                  <a:solidFill>
                    <a:schemeClr val="accent2"/>
                  </a:solidFill>
                </a:rPr>
                <a:t>,</a:t>
              </a:r>
              <a:r>
                <a:rPr lang="zh-CN" altLang="en-US" sz="2100" b="1">
                  <a:solidFill>
                    <a:schemeClr val="accent2"/>
                  </a:solidFill>
                </a:rPr>
                <a:t>并记录其位置</a:t>
              </a:r>
            </a:p>
          </p:txBody>
        </p:sp>
      </p:grpSp>
      <p:grpSp>
        <p:nvGrpSpPr>
          <p:cNvPr id="231470" name="Group 46"/>
          <p:cNvGrpSpPr>
            <a:grpSpLocks/>
          </p:cNvGrpSpPr>
          <p:nvPr/>
        </p:nvGrpSpPr>
        <p:grpSpPr bwMode="auto">
          <a:xfrm rot="500449">
            <a:off x="439738" y="422275"/>
            <a:ext cx="1752600" cy="871538"/>
            <a:chOff x="277" y="266"/>
            <a:chExt cx="1104" cy="549"/>
          </a:xfrm>
        </p:grpSpPr>
        <p:sp>
          <p:nvSpPr>
            <p:cNvPr id="231458" name="AutoShape 34"/>
            <p:cNvSpPr>
              <a:spLocks noChangeArrowheads="1"/>
            </p:cNvSpPr>
            <p:nvPr/>
          </p:nvSpPr>
          <p:spPr bwMode="auto">
            <a:xfrm rot="-602478">
              <a:off x="277" y="266"/>
              <a:ext cx="1104" cy="549"/>
            </a:xfrm>
            <a:prstGeom prst="irregularSeal2">
              <a:avLst/>
            </a:prstGeom>
            <a:solidFill>
              <a:srgbClr val="00CCFF"/>
            </a:solidFill>
            <a:ln w="571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143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459" name="Text Box 35"/>
            <p:cNvSpPr txBox="1">
              <a:spLocks noChangeArrowheads="1"/>
            </p:cNvSpPr>
            <p:nvPr/>
          </p:nvSpPr>
          <p:spPr bwMode="auto">
            <a:xfrm rot="-1345258">
              <a:off x="399" y="274"/>
              <a:ext cx="980" cy="46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4200" b="1">
                  <a:solidFill>
                    <a:srgbClr val="FF3300"/>
                  </a:solidFill>
                  <a:latin typeface="Times New Roman" pitchFamily="18" charset="0"/>
                  <a:ea typeface="华文新魏" pitchFamily="2" charset="-122"/>
                </a:rPr>
                <a:t>算法</a:t>
              </a:r>
            </a:p>
          </p:txBody>
        </p:sp>
      </p:grpSp>
      <p:grpSp>
        <p:nvGrpSpPr>
          <p:cNvPr id="231469" name="Group 45"/>
          <p:cNvGrpSpPr>
            <a:grpSpLocks/>
          </p:cNvGrpSpPr>
          <p:nvPr/>
        </p:nvGrpSpPr>
        <p:grpSpPr bwMode="auto">
          <a:xfrm>
            <a:off x="5032375" y="4668838"/>
            <a:ext cx="2636838" cy="1014412"/>
            <a:chOff x="3170" y="2941"/>
            <a:chExt cx="1661" cy="639"/>
          </a:xfrm>
        </p:grpSpPr>
        <p:sp>
          <p:nvSpPr>
            <p:cNvPr id="231461" name="Text Box 37"/>
            <p:cNvSpPr txBox="1">
              <a:spLocks noChangeArrowheads="1"/>
            </p:cNvSpPr>
            <p:nvPr/>
          </p:nvSpPr>
          <p:spPr bwMode="auto">
            <a:xfrm rot="20782603">
              <a:off x="3199" y="3049"/>
              <a:ext cx="1632" cy="3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en-US" sz="3300" b="1">
                  <a:solidFill>
                    <a:srgbClr val="FF3300"/>
                  </a:solidFill>
                  <a:latin typeface="Times New Roman" pitchFamily="18" charset="0"/>
                </a:rPr>
                <a:t>n-1</a:t>
              </a:r>
              <a:r>
                <a:rPr lang="zh-CN" altLang="en-US" sz="3300" b="1">
                  <a:solidFill>
                    <a:srgbClr val="FF3300"/>
                  </a:solidFill>
                </a:rPr>
                <a:t>趟排序</a:t>
              </a:r>
            </a:p>
          </p:txBody>
        </p:sp>
        <p:sp>
          <p:nvSpPr>
            <p:cNvPr id="231462" name="Freeform 38"/>
            <p:cNvSpPr>
              <a:spLocks/>
            </p:cNvSpPr>
            <p:nvPr/>
          </p:nvSpPr>
          <p:spPr bwMode="auto">
            <a:xfrm rot="224409">
              <a:off x="3170" y="2941"/>
              <a:ext cx="1393" cy="639"/>
            </a:xfrm>
            <a:custGeom>
              <a:avLst/>
              <a:gdLst/>
              <a:ahLst/>
              <a:cxnLst>
                <a:cxn ang="0">
                  <a:pos x="107" y="318"/>
                </a:cxn>
                <a:cxn ang="0">
                  <a:pos x="265" y="205"/>
                </a:cxn>
                <a:cxn ang="0">
                  <a:pos x="333" y="183"/>
                </a:cxn>
                <a:cxn ang="0">
                  <a:pos x="423" y="138"/>
                </a:cxn>
                <a:cxn ang="0">
                  <a:pos x="468" y="126"/>
                </a:cxn>
                <a:cxn ang="0">
                  <a:pos x="965" y="25"/>
                </a:cxn>
                <a:cxn ang="0">
                  <a:pos x="1236" y="47"/>
                </a:cxn>
                <a:cxn ang="0">
                  <a:pos x="1293" y="273"/>
                </a:cxn>
                <a:cxn ang="0">
                  <a:pos x="1180" y="330"/>
                </a:cxn>
                <a:cxn ang="0">
                  <a:pos x="1067" y="386"/>
                </a:cxn>
                <a:cxn ang="0">
                  <a:pos x="999" y="409"/>
                </a:cxn>
                <a:cxn ang="0">
                  <a:pos x="886" y="454"/>
                </a:cxn>
                <a:cxn ang="0">
                  <a:pos x="660" y="533"/>
                </a:cxn>
                <a:cxn ang="0">
                  <a:pos x="547" y="578"/>
                </a:cxn>
                <a:cxn ang="0">
                  <a:pos x="242" y="589"/>
                </a:cxn>
                <a:cxn ang="0">
                  <a:pos x="39" y="601"/>
                </a:cxn>
                <a:cxn ang="0">
                  <a:pos x="39" y="341"/>
                </a:cxn>
                <a:cxn ang="0">
                  <a:pos x="107" y="318"/>
                </a:cxn>
              </a:cxnLst>
              <a:rect l="0" t="0" r="r" b="b"/>
              <a:pathLst>
                <a:path w="1344" h="618">
                  <a:moveTo>
                    <a:pt x="107" y="318"/>
                  </a:moveTo>
                  <a:cubicBezTo>
                    <a:pt x="193" y="297"/>
                    <a:pt x="198" y="238"/>
                    <a:pt x="265" y="205"/>
                  </a:cubicBezTo>
                  <a:cubicBezTo>
                    <a:pt x="286" y="194"/>
                    <a:pt x="310" y="190"/>
                    <a:pt x="333" y="183"/>
                  </a:cubicBezTo>
                  <a:cubicBezTo>
                    <a:pt x="365" y="173"/>
                    <a:pt x="391" y="147"/>
                    <a:pt x="423" y="138"/>
                  </a:cubicBezTo>
                  <a:cubicBezTo>
                    <a:pt x="438" y="134"/>
                    <a:pt x="453" y="130"/>
                    <a:pt x="468" y="126"/>
                  </a:cubicBezTo>
                  <a:cubicBezTo>
                    <a:pt x="612" y="20"/>
                    <a:pt x="794" y="42"/>
                    <a:pt x="965" y="25"/>
                  </a:cubicBezTo>
                  <a:cubicBezTo>
                    <a:pt x="1059" y="0"/>
                    <a:pt x="1145" y="29"/>
                    <a:pt x="1236" y="47"/>
                  </a:cubicBezTo>
                  <a:cubicBezTo>
                    <a:pt x="1322" y="105"/>
                    <a:pt x="1344" y="135"/>
                    <a:pt x="1293" y="273"/>
                  </a:cubicBezTo>
                  <a:cubicBezTo>
                    <a:pt x="1280" y="308"/>
                    <a:pt x="1213" y="321"/>
                    <a:pt x="1180" y="330"/>
                  </a:cubicBezTo>
                  <a:cubicBezTo>
                    <a:pt x="1145" y="353"/>
                    <a:pt x="1106" y="371"/>
                    <a:pt x="1067" y="386"/>
                  </a:cubicBezTo>
                  <a:cubicBezTo>
                    <a:pt x="1045" y="395"/>
                    <a:pt x="1019" y="396"/>
                    <a:pt x="999" y="409"/>
                  </a:cubicBezTo>
                  <a:cubicBezTo>
                    <a:pt x="961" y="434"/>
                    <a:pt x="931" y="443"/>
                    <a:pt x="886" y="454"/>
                  </a:cubicBezTo>
                  <a:cubicBezTo>
                    <a:pt x="820" y="498"/>
                    <a:pt x="735" y="509"/>
                    <a:pt x="660" y="533"/>
                  </a:cubicBezTo>
                  <a:cubicBezTo>
                    <a:pt x="634" y="542"/>
                    <a:pt x="573" y="576"/>
                    <a:pt x="547" y="578"/>
                  </a:cubicBezTo>
                  <a:cubicBezTo>
                    <a:pt x="446" y="588"/>
                    <a:pt x="344" y="585"/>
                    <a:pt x="242" y="589"/>
                  </a:cubicBezTo>
                  <a:cubicBezTo>
                    <a:pt x="174" y="607"/>
                    <a:pt x="108" y="618"/>
                    <a:pt x="39" y="601"/>
                  </a:cubicBezTo>
                  <a:cubicBezTo>
                    <a:pt x="17" y="510"/>
                    <a:pt x="0" y="459"/>
                    <a:pt x="39" y="341"/>
                  </a:cubicBezTo>
                  <a:cubicBezTo>
                    <a:pt x="47" y="318"/>
                    <a:pt x="107" y="318"/>
                    <a:pt x="107" y="318"/>
                  </a:cubicBezTo>
                  <a:close/>
                </a:path>
              </a:pathLst>
            </a:custGeom>
            <a:noFill/>
            <a:ln w="63500" cap="sq" cmpd="sng">
              <a:solidFill>
                <a:srgbClr val="00ACD4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440689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1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1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25" name="Group 193"/>
          <p:cNvGrpSpPr>
            <a:grpSpLocks/>
          </p:cNvGrpSpPr>
          <p:nvPr/>
        </p:nvGrpSpPr>
        <p:grpSpPr bwMode="auto">
          <a:xfrm>
            <a:off x="1187450" y="642938"/>
            <a:ext cx="7561263" cy="1595437"/>
            <a:chOff x="748" y="405"/>
            <a:chExt cx="4763" cy="1005"/>
          </a:xfrm>
        </p:grpSpPr>
        <p:sp>
          <p:nvSpPr>
            <p:cNvPr id="44184" name="Rectangle 152"/>
            <p:cNvSpPr>
              <a:spLocks noChangeArrowheads="1"/>
            </p:cNvSpPr>
            <p:nvPr/>
          </p:nvSpPr>
          <p:spPr bwMode="auto">
            <a:xfrm>
              <a:off x="748" y="405"/>
              <a:ext cx="4536" cy="1005"/>
            </a:xfrm>
            <a:prstGeom prst="rect">
              <a:avLst/>
            </a:prstGeom>
            <a:gradFill rotWithShape="0">
              <a:gsLst>
                <a:gs pos="0">
                  <a:srgbClr val="F00078"/>
                </a:gs>
                <a:gs pos="50000">
                  <a:srgbClr val="F00078">
                    <a:gamma/>
                    <a:shade val="46275"/>
                    <a:invGamma/>
                  </a:srgbClr>
                </a:gs>
                <a:gs pos="100000">
                  <a:srgbClr val="F00078"/>
                </a:gs>
              </a:gsLst>
              <a:lin ang="5400000" scaled="1"/>
            </a:gradFill>
            <a:ln w="12700" cap="sq">
              <a:noFill/>
              <a:miter lim="800000"/>
              <a:headEnd/>
              <a:tailEnd/>
            </a:ln>
            <a:effectLst>
              <a:outerShdw dist="125724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85" name="Text Box 153"/>
            <p:cNvSpPr txBox="1">
              <a:spLocks noChangeArrowheads="1"/>
            </p:cNvSpPr>
            <p:nvPr/>
          </p:nvSpPr>
          <p:spPr bwMode="auto">
            <a:xfrm>
              <a:off x="1040" y="499"/>
              <a:ext cx="4471" cy="810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300" b="1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    </a:t>
              </a:r>
              <a:r>
                <a:rPr lang="zh-CN" altLang="en-US" sz="2300" b="1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若原始序列为一个按值</a:t>
              </a:r>
              <a:r>
                <a:rPr lang="zh-CN" altLang="en-US" sz="2300" b="1">
                  <a:solidFill>
                    <a:srgbClr val="FFFF00"/>
                  </a:solidFill>
                </a:rPr>
                <a:t>递增</a:t>
              </a:r>
              <a:r>
                <a:rPr lang="zh-CN" altLang="en-US" sz="2300" b="1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的序列，则排序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300" b="1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过程中一共要经过多少次元素之间的比较？若原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300" b="1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始序列为一个按值</a:t>
              </a:r>
              <a:r>
                <a:rPr lang="zh-CN" altLang="en-US" sz="2300" b="1">
                  <a:solidFill>
                    <a:srgbClr val="FFFF00"/>
                  </a:solidFill>
                </a:rPr>
                <a:t>递减</a:t>
              </a:r>
              <a:r>
                <a:rPr lang="zh-CN" altLang="en-US" sz="2300" b="1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的序列，则排序过程中要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300" b="1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经过多少次元素之间的比较？</a:t>
              </a:r>
            </a:p>
          </p:txBody>
        </p:sp>
      </p:grpSp>
      <p:grpSp>
        <p:nvGrpSpPr>
          <p:cNvPr id="44224" name="Group 192"/>
          <p:cNvGrpSpPr>
            <a:grpSpLocks/>
          </p:cNvGrpSpPr>
          <p:nvPr/>
        </p:nvGrpSpPr>
        <p:grpSpPr bwMode="auto">
          <a:xfrm>
            <a:off x="989013" y="2565400"/>
            <a:ext cx="7543800" cy="1724025"/>
            <a:chOff x="623" y="1728"/>
            <a:chExt cx="4752" cy="1086"/>
          </a:xfrm>
        </p:grpSpPr>
        <p:sp>
          <p:nvSpPr>
            <p:cNvPr id="44188" name="Text Box 156"/>
            <p:cNvSpPr txBox="1">
              <a:spLocks noChangeArrowheads="1"/>
            </p:cNvSpPr>
            <p:nvPr/>
          </p:nvSpPr>
          <p:spPr bwMode="auto">
            <a:xfrm>
              <a:off x="623" y="1728"/>
              <a:ext cx="4752" cy="9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400" b="1">
                  <a:solidFill>
                    <a:schemeClr val="accent2"/>
                  </a:solidFill>
                  <a:latin typeface="Times New Roman" pitchFamily="18" charset="0"/>
                  <a:ea typeface="华文行楷" pitchFamily="2" charset="-122"/>
                </a:rPr>
                <a:t> </a:t>
              </a:r>
              <a:r>
                <a:rPr lang="zh-CN" altLang="en-US" sz="2600" b="1">
                  <a:solidFill>
                    <a:schemeClr val="accent2"/>
                  </a:solidFill>
                  <a:latin typeface="Times New Roman" pitchFamily="18" charset="0"/>
                  <a:ea typeface="华文行楷" pitchFamily="2" charset="-122"/>
                </a:rPr>
                <a:t>答案</a:t>
              </a:r>
              <a:r>
                <a:rPr lang="zh-CN" altLang="en-US" sz="2500" b="1">
                  <a:solidFill>
                    <a:schemeClr val="accent2"/>
                  </a:solidFill>
                  <a:latin typeface="Times New Roman" pitchFamily="18" charset="0"/>
                </a:rPr>
                <a:t>：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2400" b="1">
                  <a:solidFill>
                    <a:srgbClr val="003296"/>
                  </a:solidFill>
                  <a:latin typeface="幼圆" pitchFamily="49" charset="-122"/>
                  <a:ea typeface="幼圆" pitchFamily="49" charset="-122"/>
                </a:rPr>
                <a:t>         无论原始序列为什么状态，第</a:t>
              </a:r>
              <a:r>
                <a:rPr lang="en-US" altLang="zh-CN" sz="2400" b="1">
                  <a:solidFill>
                    <a:srgbClr val="003296"/>
                  </a:solidFill>
                  <a:latin typeface="Times New Roman" pitchFamily="18" charset="0"/>
                  <a:ea typeface="幼圆" pitchFamily="49" charset="-122"/>
                </a:rPr>
                <a:t>i</a:t>
              </a:r>
              <a:r>
                <a:rPr lang="zh-CN" altLang="en-US" sz="2400" b="1">
                  <a:solidFill>
                    <a:srgbClr val="003296"/>
                  </a:solidFill>
                  <a:latin typeface="幼圆" pitchFamily="49" charset="-122"/>
                  <a:ea typeface="幼圆" pitchFamily="49" charset="-122"/>
                </a:rPr>
                <a:t>趟排序都需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2400" b="1">
                  <a:solidFill>
                    <a:srgbClr val="003296"/>
                  </a:solidFill>
                  <a:latin typeface="幼圆" pitchFamily="49" charset="-122"/>
                  <a:ea typeface="幼圆" pitchFamily="49" charset="-122"/>
                </a:rPr>
                <a:t>   要经过</a:t>
              </a:r>
              <a:r>
                <a:rPr lang="en-US" altLang="zh-CN" sz="2400" b="1">
                  <a:solidFill>
                    <a:srgbClr val="003296"/>
                  </a:solidFill>
                  <a:latin typeface="Times New Roman" pitchFamily="18" charset="0"/>
                  <a:ea typeface="幼圆" pitchFamily="49" charset="-122"/>
                </a:rPr>
                <a:t>n</a:t>
              </a:r>
              <a:r>
                <a:rPr lang="en-US" altLang="zh-CN" sz="2400" b="1">
                  <a:solidFill>
                    <a:srgbClr val="003296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400" b="1">
                  <a:solidFill>
                    <a:srgbClr val="003296"/>
                  </a:solidFill>
                  <a:latin typeface="Times New Roman" pitchFamily="18" charset="0"/>
                  <a:ea typeface="幼圆" pitchFamily="49" charset="-122"/>
                </a:rPr>
                <a:t>i</a:t>
              </a:r>
              <a:r>
                <a:rPr lang="zh-CN" altLang="en-US" sz="2400" b="1">
                  <a:solidFill>
                    <a:srgbClr val="003296"/>
                  </a:solidFill>
                  <a:latin typeface="幼圆" pitchFamily="49" charset="-122"/>
                  <a:ea typeface="幼圆" pitchFamily="49" charset="-122"/>
                </a:rPr>
                <a:t>次元素之间的比较，因此，整个排序过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2400" b="1">
                  <a:solidFill>
                    <a:srgbClr val="003296"/>
                  </a:solidFill>
                  <a:latin typeface="幼圆" pitchFamily="49" charset="-122"/>
                  <a:ea typeface="幼圆" pitchFamily="49" charset="-122"/>
                </a:rPr>
                <a:t>   程中元素之间的比较次数为</a:t>
              </a:r>
              <a:r>
                <a:rPr lang="zh-CN" altLang="en-US" sz="2400" b="1">
                  <a:solidFill>
                    <a:srgbClr val="003296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</a:t>
              </a:r>
              <a:r>
                <a:rPr lang="en-US" altLang="zh-CN" sz="2400" b="1">
                  <a:solidFill>
                    <a:srgbClr val="003296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(n-i)=n(n-1)/2</a:t>
              </a:r>
              <a:r>
                <a:rPr lang="zh-CN" altLang="en-US" sz="2400" b="1">
                  <a:solidFill>
                    <a:srgbClr val="003296"/>
                  </a:solidFill>
                  <a:latin typeface="Times New Roman" pitchFamily="18" charset="0"/>
                  <a:ea typeface="楷体_GB2312" pitchFamily="49" charset="-122"/>
                </a:rPr>
                <a:t>。</a:t>
              </a:r>
            </a:p>
          </p:txBody>
        </p:sp>
        <p:sp>
          <p:nvSpPr>
            <p:cNvPr id="44189" name="Text Box 157"/>
            <p:cNvSpPr txBox="1">
              <a:spLocks noChangeArrowheads="1"/>
            </p:cNvSpPr>
            <p:nvPr/>
          </p:nvSpPr>
          <p:spPr bwMode="auto">
            <a:xfrm>
              <a:off x="3225" y="2363"/>
              <a:ext cx="294" cy="45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1600" b="1">
                  <a:solidFill>
                    <a:srgbClr val="003296"/>
                  </a:solidFill>
                  <a:latin typeface="Times New Roman" pitchFamily="18" charset="0"/>
                  <a:ea typeface="宋体" pitchFamily="2" charset="-122"/>
                </a:rPr>
                <a:t>n-1</a:t>
              </a:r>
            </a:p>
            <a:p>
              <a:pPr>
                <a:lnSpc>
                  <a:spcPct val="85000"/>
                </a:lnSpc>
              </a:pPr>
              <a:endParaRPr lang="en-US" altLang="zh-CN" sz="1600" b="1">
                <a:solidFill>
                  <a:srgbClr val="003296"/>
                </a:solidFill>
                <a:latin typeface="Times New Roman" pitchFamily="18" charset="0"/>
                <a:ea typeface="宋体" pitchFamily="2" charset="-122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1600" b="1">
                  <a:solidFill>
                    <a:srgbClr val="003296"/>
                  </a:solidFill>
                  <a:latin typeface="Times New Roman" pitchFamily="18" charset="0"/>
                  <a:ea typeface="宋体" pitchFamily="2" charset="-122"/>
                </a:rPr>
                <a:t>i=1</a:t>
              </a:r>
            </a:p>
          </p:txBody>
        </p:sp>
      </p:grpSp>
      <p:grpSp>
        <p:nvGrpSpPr>
          <p:cNvPr id="44215" name="Group 183"/>
          <p:cNvGrpSpPr>
            <a:grpSpLocks/>
          </p:cNvGrpSpPr>
          <p:nvPr/>
        </p:nvGrpSpPr>
        <p:grpSpPr bwMode="auto">
          <a:xfrm>
            <a:off x="920750" y="4343400"/>
            <a:ext cx="7467600" cy="1127125"/>
            <a:chOff x="580" y="2736"/>
            <a:chExt cx="4704" cy="710"/>
          </a:xfrm>
        </p:grpSpPr>
        <p:sp>
          <p:nvSpPr>
            <p:cNvPr id="44049" name="Text Box 17"/>
            <p:cNvSpPr txBox="1">
              <a:spLocks noChangeArrowheads="1"/>
            </p:cNvSpPr>
            <p:nvPr/>
          </p:nvSpPr>
          <p:spPr bwMode="auto">
            <a:xfrm>
              <a:off x="642" y="2844"/>
              <a:ext cx="4642" cy="52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700" b="1">
                  <a:solidFill>
                    <a:srgbClr val="002B80"/>
                  </a:solidFill>
                  <a:latin typeface="Times New Roman" pitchFamily="18" charset="0"/>
                </a:rPr>
                <a:t>        </a:t>
              </a:r>
              <a:r>
                <a:rPr lang="zh-CN" altLang="en-US" sz="2700" b="1">
                  <a:solidFill>
                    <a:srgbClr val="002B80"/>
                  </a:solidFill>
                </a:rPr>
                <a:t>选择排序法的元素之间的比较次数与原始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700" b="1">
                  <a:solidFill>
                    <a:srgbClr val="002B80"/>
                  </a:solidFill>
                </a:rPr>
                <a:t>    序列中元素的分布状态</a:t>
              </a:r>
              <a:r>
                <a:rPr lang="zh-CN" altLang="en-US" sz="2700" b="1">
                  <a:solidFill>
                    <a:srgbClr val="FF3300"/>
                  </a:solidFill>
                </a:rPr>
                <a:t>无关</a:t>
              </a:r>
              <a:r>
                <a:rPr lang="zh-CN" altLang="en-US" sz="2500" b="1">
                  <a:solidFill>
                    <a:srgbClr val="002B80"/>
                  </a:solidFill>
                  <a:latin typeface="Times New Roman" pitchFamily="18" charset="0"/>
                  <a:ea typeface="楷体_GB2312" pitchFamily="49" charset="-122"/>
                </a:rPr>
                <a:t>。</a:t>
              </a:r>
            </a:p>
          </p:txBody>
        </p:sp>
        <p:sp>
          <p:nvSpPr>
            <p:cNvPr id="44196" name="Oval 164"/>
            <p:cNvSpPr>
              <a:spLocks noChangeArrowheads="1"/>
            </p:cNvSpPr>
            <p:nvPr/>
          </p:nvSpPr>
          <p:spPr bwMode="auto">
            <a:xfrm>
              <a:off x="580" y="2736"/>
              <a:ext cx="432" cy="710"/>
            </a:xfrm>
            <a:prstGeom prst="ellipse">
              <a:avLst/>
            </a:prstGeom>
            <a:solidFill>
              <a:srgbClr val="CCFFFF"/>
            </a:solidFill>
            <a:ln w="57150" cap="sq">
              <a:noFill/>
              <a:round/>
              <a:headEnd/>
              <a:tailEnd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97" name="Rectangle 165"/>
            <p:cNvSpPr>
              <a:spLocks noChangeArrowheads="1"/>
            </p:cNvSpPr>
            <p:nvPr/>
          </p:nvSpPr>
          <p:spPr bwMode="auto">
            <a:xfrm>
              <a:off x="596" y="2810"/>
              <a:ext cx="396" cy="56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27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zh-CN" altLang="en-US" sz="3500" b="1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结</a:t>
              </a:r>
            </a:p>
            <a:p>
              <a:pPr>
                <a:lnSpc>
                  <a:spcPct val="75000"/>
                </a:lnSpc>
              </a:pPr>
              <a:r>
                <a:rPr lang="zh-CN" altLang="en-US" sz="3500" b="1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论</a:t>
              </a:r>
            </a:p>
          </p:txBody>
        </p:sp>
      </p:grpSp>
      <p:grpSp>
        <p:nvGrpSpPr>
          <p:cNvPr id="44206" name="Group 174"/>
          <p:cNvGrpSpPr>
            <a:grpSpLocks/>
          </p:cNvGrpSpPr>
          <p:nvPr/>
        </p:nvGrpSpPr>
        <p:grpSpPr bwMode="auto">
          <a:xfrm>
            <a:off x="609600" y="76200"/>
            <a:ext cx="2613025" cy="827088"/>
            <a:chOff x="402" y="57"/>
            <a:chExt cx="1646" cy="521"/>
          </a:xfrm>
        </p:grpSpPr>
        <p:grpSp>
          <p:nvGrpSpPr>
            <p:cNvPr id="44205" name="Group 173"/>
            <p:cNvGrpSpPr>
              <a:grpSpLocks/>
            </p:cNvGrpSpPr>
            <p:nvPr/>
          </p:nvGrpSpPr>
          <p:grpSpPr bwMode="auto">
            <a:xfrm>
              <a:off x="402" y="57"/>
              <a:ext cx="1326" cy="519"/>
              <a:chOff x="402" y="50"/>
              <a:chExt cx="1326" cy="519"/>
            </a:xfrm>
          </p:grpSpPr>
          <p:sp>
            <p:nvSpPr>
              <p:cNvPr id="4419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402" y="102"/>
                <a:ext cx="1038" cy="459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FFFF"/>
              </a:solidFill>
              <a:ln w="31750">
                <a:solidFill>
                  <a:srgbClr val="969696"/>
                </a:solidFill>
                <a:miter lim="800000"/>
                <a:headEnd/>
                <a:tailEnd/>
              </a:ln>
              <a:effectLst>
                <a:outerShdw dist="68392" dir="1308085" algn="ctr" rotWithShape="0">
                  <a:srgbClr val="C0C0C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93" name="Rectangle 161"/>
              <p:cNvSpPr>
                <a:spLocks noChangeArrowheads="1"/>
              </p:cNvSpPr>
              <p:nvPr/>
            </p:nvSpPr>
            <p:spPr bwMode="auto">
              <a:xfrm>
                <a:off x="492" y="50"/>
                <a:ext cx="1236" cy="51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>
                <a:outerShdw dist="28398" dir="1593903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800" b="1">
                    <a:solidFill>
                      <a:srgbClr val="FF3300"/>
                    </a:solidFill>
                    <a:latin typeface="Times New Roman" pitchFamily="18" charset="0"/>
                    <a:ea typeface="华文新魏" pitchFamily="2" charset="-122"/>
                  </a:rPr>
                  <a:t>思</a:t>
                </a:r>
              </a:p>
            </p:txBody>
          </p:sp>
        </p:grpSp>
        <p:sp>
          <p:nvSpPr>
            <p:cNvPr id="44204" name="Rectangle 172"/>
            <p:cNvSpPr>
              <a:spLocks noChangeArrowheads="1"/>
            </p:cNvSpPr>
            <p:nvPr/>
          </p:nvSpPr>
          <p:spPr bwMode="auto">
            <a:xfrm>
              <a:off x="812" y="59"/>
              <a:ext cx="1236" cy="519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28398" dir="1593903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4800" b="1">
                  <a:solidFill>
                    <a:srgbClr val="FF3300"/>
                  </a:solidFill>
                  <a:latin typeface="Times New Roman" pitchFamily="18" charset="0"/>
                  <a:ea typeface="华文新魏" pitchFamily="2" charset="-122"/>
                </a:rPr>
                <a:t>考</a:t>
              </a:r>
            </a:p>
          </p:txBody>
        </p:sp>
      </p:grpSp>
      <p:grpSp>
        <p:nvGrpSpPr>
          <p:cNvPr id="44222" name="Group 190"/>
          <p:cNvGrpSpPr>
            <a:grpSpLocks/>
          </p:cNvGrpSpPr>
          <p:nvPr/>
        </p:nvGrpSpPr>
        <p:grpSpPr bwMode="auto">
          <a:xfrm>
            <a:off x="5665788" y="5467350"/>
            <a:ext cx="2074862" cy="936625"/>
            <a:chOff x="3206" y="3444"/>
            <a:chExt cx="1307" cy="590"/>
          </a:xfrm>
        </p:grpSpPr>
        <p:sp>
          <p:nvSpPr>
            <p:cNvPr id="44212" name="Rectangle 180"/>
            <p:cNvSpPr>
              <a:spLocks noChangeArrowheads="1"/>
            </p:cNvSpPr>
            <p:nvPr/>
          </p:nvSpPr>
          <p:spPr bwMode="auto">
            <a:xfrm>
              <a:off x="3313" y="3526"/>
              <a:ext cx="1200" cy="41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zh-CN" altLang="en-US" sz="2500" b="1">
                  <a:solidFill>
                    <a:srgbClr val="FF3300"/>
                  </a:solidFill>
                  <a:latin typeface="Times New Roman" pitchFamily="18" charset="0"/>
                </a:rPr>
                <a:t>非稳定性</a:t>
              </a:r>
            </a:p>
            <a:p>
              <a:pPr>
                <a:lnSpc>
                  <a:spcPct val="75000"/>
                </a:lnSpc>
              </a:pPr>
              <a:r>
                <a:rPr lang="zh-CN" altLang="en-US" sz="2500" b="1">
                  <a:solidFill>
                    <a:srgbClr val="FF3300"/>
                  </a:solidFill>
                  <a:latin typeface="Times New Roman" pitchFamily="18" charset="0"/>
                </a:rPr>
                <a:t>排序方法</a:t>
              </a:r>
            </a:p>
          </p:txBody>
        </p:sp>
        <p:sp>
          <p:nvSpPr>
            <p:cNvPr id="44213" name="Freeform 181"/>
            <p:cNvSpPr>
              <a:spLocks/>
            </p:cNvSpPr>
            <p:nvPr/>
          </p:nvSpPr>
          <p:spPr bwMode="auto">
            <a:xfrm>
              <a:off x="3206" y="3444"/>
              <a:ext cx="1180" cy="590"/>
            </a:xfrm>
            <a:custGeom>
              <a:avLst/>
              <a:gdLst/>
              <a:ahLst/>
              <a:cxnLst>
                <a:cxn ang="0">
                  <a:pos x="16" y="23"/>
                </a:cxn>
                <a:cxn ang="0">
                  <a:pos x="27" y="215"/>
                </a:cxn>
                <a:cxn ang="0">
                  <a:pos x="39" y="339"/>
                </a:cxn>
                <a:cxn ang="0">
                  <a:pos x="366" y="328"/>
                </a:cxn>
                <a:cxn ang="0">
                  <a:pos x="502" y="316"/>
                </a:cxn>
                <a:cxn ang="0">
                  <a:pos x="592" y="305"/>
                </a:cxn>
                <a:cxn ang="0">
                  <a:pos x="637" y="226"/>
                </a:cxn>
                <a:cxn ang="0">
                  <a:pos x="626" y="0"/>
                </a:cxn>
                <a:cxn ang="0">
                  <a:pos x="16" y="23"/>
                </a:cxn>
              </a:cxnLst>
              <a:rect l="0" t="0" r="r" b="b"/>
              <a:pathLst>
                <a:path w="657" h="373">
                  <a:moveTo>
                    <a:pt x="16" y="23"/>
                  </a:moveTo>
                  <a:cubicBezTo>
                    <a:pt x="20" y="87"/>
                    <a:pt x="22" y="151"/>
                    <a:pt x="27" y="215"/>
                  </a:cubicBezTo>
                  <a:cubicBezTo>
                    <a:pt x="30" y="256"/>
                    <a:pt x="0" y="326"/>
                    <a:pt x="39" y="339"/>
                  </a:cubicBezTo>
                  <a:cubicBezTo>
                    <a:pt x="142" y="373"/>
                    <a:pt x="257" y="332"/>
                    <a:pt x="366" y="328"/>
                  </a:cubicBezTo>
                  <a:cubicBezTo>
                    <a:pt x="411" y="324"/>
                    <a:pt x="457" y="321"/>
                    <a:pt x="502" y="316"/>
                  </a:cubicBezTo>
                  <a:cubicBezTo>
                    <a:pt x="532" y="313"/>
                    <a:pt x="565" y="318"/>
                    <a:pt x="592" y="305"/>
                  </a:cubicBezTo>
                  <a:cubicBezTo>
                    <a:pt x="619" y="292"/>
                    <a:pt x="621" y="251"/>
                    <a:pt x="637" y="226"/>
                  </a:cubicBezTo>
                  <a:cubicBezTo>
                    <a:pt x="657" y="150"/>
                    <a:pt x="650" y="75"/>
                    <a:pt x="626" y="0"/>
                  </a:cubicBezTo>
                  <a:cubicBezTo>
                    <a:pt x="433" y="4"/>
                    <a:pt x="212" y="23"/>
                    <a:pt x="16" y="23"/>
                  </a:cubicBezTo>
                  <a:close/>
                </a:path>
              </a:pathLst>
            </a:custGeom>
            <a:noFill/>
            <a:ln w="76200" cap="sq" cmpd="sng">
              <a:solidFill>
                <a:srgbClr val="00CCFF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221" name="Group 189"/>
          <p:cNvGrpSpPr>
            <a:grpSpLocks/>
          </p:cNvGrpSpPr>
          <p:nvPr/>
        </p:nvGrpSpPr>
        <p:grpSpPr bwMode="auto">
          <a:xfrm>
            <a:off x="1760538" y="5589588"/>
            <a:ext cx="3459162" cy="647700"/>
            <a:chOff x="1066" y="3521"/>
            <a:chExt cx="2179" cy="408"/>
          </a:xfrm>
        </p:grpSpPr>
        <p:sp>
          <p:nvSpPr>
            <p:cNvPr id="44218" name="Rectangle 186"/>
            <p:cNvSpPr>
              <a:spLocks noChangeArrowheads="1"/>
            </p:cNvSpPr>
            <p:nvPr/>
          </p:nvSpPr>
          <p:spPr bwMode="auto">
            <a:xfrm>
              <a:off x="1066" y="3521"/>
              <a:ext cx="1950" cy="408"/>
            </a:xfrm>
            <a:prstGeom prst="rect">
              <a:avLst/>
            </a:prstGeom>
            <a:solidFill>
              <a:srgbClr val="00CCFF"/>
            </a:solidFill>
            <a:ln w="12700" cap="sq">
              <a:noFill/>
              <a:miter lim="800000"/>
              <a:headEnd/>
              <a:tailEnd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219" name="Text Box 187"/>
            <p:cNvSpPr txBox="1">
              <a:spLocks noChangeArrowheads="1"/>
            </p:cNvSpPr>
            <p:nvPr/>
          </p:nvSpPr>
          <p:spPr bwMode="auto">
            <a:xfrm>
              <a:off x="1129" y="3626"/>
              <a:ext cx="2023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500" b="1">
                  <a:solidFill>
                    <a:srgbClr val="00007A"/>
                  </a:solidFill>
                  <a:latin typeface="Times New Roman" pitchFamily="18" charset="0"/>
                </a:rPr>
                <a:t>时间复杂度为</a:t>
              </a:r>
              <a:r>
                <a:rPr lang="zh-CN" altLang="en-US" sz="2500" b="1">
                  <a:solidFill>
                    <a:srgbClr val="00007A"/>
                  </a:solidFill>
                  <a:latin typeface="Times New Roman" pitchFamily="18" charset="0"/>
                  <a:ea typeface="楷体_GB2312" pitchFamily="49" charset="-122"/>
                </a:rPr>
                <a:t>          </a:t>
              </a:r>
              <a:r>
                <a:rPr lang="zh-CN" altLang="en-US" sz="2500" b="1">
                  <a:solidFill>
                    <a:srgbClr val="00007A"/>
                  </a:solidFill>
                  <a:latin typeface="Times New Roman" pitchFamily="18" charset="0"/>
                  <a:ea typeface="宋体" pitchFamily="2" charset="-122"/>
                </a:rPr>
                <a:t>。</a:t>
              </a:r>
            </a:p>
          </p:txBody>
        </p:sp>
        <p:sp>
          <p:nvSpPr>
            <p:cNvPr id="44220" name="Text Box 188"/>
            <p:cNvSpPr txBox="1">
              <a:spLocks noChangeArrowheads="1"/>
            </p:cNvSpPr>
            <p:nvPr/>
          </p:nvSpPr>
          <p:spPr bwMode="auto">
            <a:xfrm rot="37477">
              <a:off x="2323" y="3535"/>
              <a:ext cx="922" cy="3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en-US" sz="33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O</a:t>
              </a:r>
              <a:r>
                <a:rPr lang="en-US" altLang="zh-CN" sz="2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(n</a:t>
              </a:r>
              <a:r>
                <a:rPr lang="en-US" altLang="zh-CN" sz="2600" b="1" baseline="30000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en-US" altLang="zh-CN" sz="2600" b="1">
                  <a:solidFill>
                    <a:srgbClr val="FF3300"/>
                  </a:solidFill>
                  <a:latin typeface="Times New Roman" pitchFamily="18" charset="0"/>
                  <a:ea typeface="宋体" pitchFamily="2" charset="-122"/>
                </a:rPr>
                <a:t>)</a:t>
              </a:r>
              <a:endParaRPr lang="en-US" sz="26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96173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403350" y="115888"/>
            <a:ext cx="7129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3600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排序问题中的蛮力法</a:t>
            </a:r>
            <a:r>
              <a:rPr kumimoji="1" lang="en-US" altLang="zh-CN" sz="3600" dirty="0">
                <a:latin typeface="Times New Roman"/>
              </a:rPr>
              <a:t>—</a:t>
            </a:r>
            <a:r>
              <a:rPr kumimoji="1" lang="zh-CN" altLang="en-US" sz="3600" dirty="0"/>
              <a:t>选择排序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468313" y="1412875"/>
            <a:ext cx="5903912" cy="4895850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104000"/>
              </a:lnSpc>
              <a:spcAft>
                <a:spcPts val="775"/>
              </a:spcAft>
            </a:pPr>
            <a:r>
              <a:rPr lang="en-US" altLang="zh-CN" sz="2800">
                <a:latin typeface="Times New Roman" pitchFamily="18" charset="0"/>
              </a:rPr>
              <a:t>void SelectSort</a:t>
            </a:r>
            <a:r>
              <a:rPr lang="en-US" altLang="zh-CN" sz="2800">
                <a:latin typeface="宋体" pitchFamily="2" charset="-122"/>
              </a:rPr>
              <a:t>(</a:t>
            </a:r>
            <a:r>
              <a:rPr lang="en-US" altLang="zh-CN" sz="2800">
                <a:latin typeface="Times New Roman" pitchFamily="18" charset="0"/>
              </a:rPr>
              <a:t>int r[ ], int n</a:t>
            </a:r>
            <a:r>
              <a:rPr lang="en-US" altLang="zh-CN" sz="2800">
                <a:latin typeface="宋体" pitchFamily="2" charset="-122"/>
              </a:rPr>
              <a:t>)  </a:t>
            </a:r>
            <a:endParaRPr lang="en-US" altLang="zh-CN" sz="2800">
              <a:latin typeface="Times New Roman" pitchFamily="18" charset="0"/>
            </a:endParaRPr>
          </a:p>
          <a:p>
            <a:pPr eaLnBrk="0" hangingPunct="0">
              <a:lnSpc>
                <a:spcPct val="104000"/>
              </a:lnSpc>
              <a:spcAft>
                <a:spcPts val="775"/>
              </a:spcAft>
            </a:pPr>
            <a:r>
              <a:rPr lang="en-US" altLang="zh-CN" sz="2800">
                <a:latin typeface="Times New Roman" pitchFamily="18" charset="0"/>
              </a:rPr>
              <a:t>{   </a:t>
            </a:r>
          </a:p>
          <a:p>
            <a:pPr eaLnBrk="0" hangingPunct="0">
              <a:lnSpc>
                <a:spcPct val="104000"/>
              </a:lnSpc>
            </a:pPr>
            <a:r>
              <a:rPr lang="en-US" altLang="zh-CN" sz="2800">
                <a:latin typeface="Times New Roman" pitchFamily="18" charset="0"/>
              </a:rPr>
              <a:t>     for </a:t>
            </a:r>
            <a:r>
              <a:rPr lang="en-US" altLang="zh-CN" sz="2800">
                <a:latin typeface="宋体" pitchFamily="2" charset="-122"/>
              </a:rPr>
              <a:t>(</a:t>
            </a:r>
            <a:r>
              <a:rPr lang="en-US" altLang="zh-CN" sz="2800">
                <a:latin typeface="Times New Roman" pitchFamily="18" charset="0"/>
              </a:rPr>
              <a:t>i=1; i&lt;=n</a:t>
            </a:r>
            <a:r>
              <a:rPr lang="en-US" altLang="zh-CN" sz="2800">
                <a:latin typeface="宋体" pitchFamily="2" charset="-122"/>
              </a:rPr>
              <a:t>-</a:t>
            </a:r>
            <a:r>
              <a:rPr lang="en-US" altLang="zh-CN" sz="2800">
                <a:latin typeface="Times New Roman" pitchFamily="18" charset="0"/>
              </a:rPr>
              <a:t>1; i++</a:t>
            </a:r>
            <a:r>
              <a:rPr lang="en-US" altLang="zh-CN" sz="2800">
                <a:latin typeface="宋体" pitchFamily="2" charset="-122"/>
              </a:rPr>
              <a:t>)</a:t>
            </a:r>
            <a:endParaRPr lang="en-US" altLang="zh-CN" sz="2800">
              <a:latin typeface="Times New Roman" pitchFamily="18" charset="0"/>
            </a:endParaRPr>
          </a:p>
          <a:p>
            <a:pPr eaLnBrk="0" hangingPunct="0">
              <a:lnSpc>
                <a:spcPct val="104000"/>
              </a:lnSpc>
            </a:pPr>
            <a:r>
              <a:rPr lang="en-US" altLang="zh-CN" sz="2800">
                <a:latin typeface="Times New Roman" pitchFamily="18" charset="0"/>
              </a:rPr>
              <a:t>     {  </a:t>
            </a:r>
          </a:p>
          <a:p>
            <a:pPr eaLnBrk="0" hangingPunct="0">
              <a:lnSpc>
                <a:spcPct val="104000"/>
              </a:lnSpc>
            </a:pPr>
            <a:r>
              <a:rPr lang="en-US" altLang="zh-CN" sz="2800">
                <a:latin typeface="Times New Roman" pitchFamily="18" charset="0"/>
              </a:rPr>
              <a:t>        index=i; </a:t>
            </a:r>
          </a:p>
          <a:p>
            <a:pPr eaLnBrk="0" hangingPunct="0">
              <a:lnSpc>
                <a:spcPct val="104000"/>
              </a:lnSpc>
            </a:pPr>
            <a:r>
              <a:rPr lang="en-US" altLang="zh-CN" sz="2800">
                <a:latin typeface="Times New Roman" pitchFamily="18" charset="0"/>
              </a:rPr>
              <a:t>        for </a:t>
            </a:r>
            <a:r>
              <a:rPr lang="en-US" altLang="zh-CN" sz="2800">
                <a:latin typeface="宋体" pitchFamily="2" charset="-122"/>
              </a:rPr>
              <a:t>(</a:t>
            </a:r>
            <a:r>
              <a:rPr lang="en-US" altLang="zh-CN" sz="2800">
                <a:latin typeface="Times New Roman" pitchFamily="18" charset="0"/>
              </a:rPr>
              <a:t>j=i+1; j&lt;=n; j++</a:t>
            </a:r>
            <a:r>
              <a:rPr lang="en-US" altLang="zh-CN" sz="2800">
                <a:latin typeface="宋体" pitchFamily="2" charset="-122"/>
              </a:rPr>
              <a:t>)</a:t>
            </a:r>
            <a:endParaRPr lang="en-US" altLang="zh-CN" sz="2800">
              <a:latin typeface="Times New Roman" pitchFamily="18" charset="0"/>
            </a:endParaRPr>
          </a:p>
          <a:p>
            <a:pPr eaLnBrk="0" hangingPunct="0">
              <a:lnSpc>
                <a:spcPct val="104000"/>
              </a:lnSpc>
            </a:pPr>
            <a:r>
              <a:rPr lang="en-US" altLang="zh-CN" sz="2800">
                <a:latin typeface="Times New Roman" pitchFamily="18" charset="0"/>
              </a:rPr>
              <a:t>                if </a:t>
            </a:r>
            <a:r>
              <a:rPr lang="en-US" altLang="zh-CN" sz="2800">
                <a:latin typeface="宋体" pitchFamily="2" charset="-122"/>
              </a:rPr>
              <a:t>(</a:t>
            </a:r>
            <a:r>
              <a:rPr lang="en-US" altLang="zh-CN" sz="2800">
                <a:latin typeface="Times New Roman" pitchFamily="18" charset="0"/>
              </a:rPr>
              <a:t>r[j]&lt;r[index]</a:t>
            </a:r>
            <a:r>
              <a:rPr lang="en-US" altLang="zh-CN" sz="2800">
                <a:latin typeface="宋体" pitchFamily="2" charset="-122"/>
              </a:rPr>
              <a:t>)</a:t>
            </a:r>
            <a:r>
              <a:rPr lang="en-US" altLang="zh-CN" sz="2800">
                <a:latin typeface="Times New Roman" pitchFamily="18" charset="0"/>
              </a:rPr>
              <a:t> index=j;</a:t>
            </a:r>
          </a:p>
          <a:p>
            <a:pPr eaLnBrk="0" hangingPunct="0">
              <a:lnSpc>
                <a:spcPct val="104000"/>
              </a:lnSpc>
            </a:pPr>
            <a:r>
              <a:rPr lang="en-US" altLang="zh-CN" sz="2800">
                <a:latin typeface="Times New Roman" pitchFamily="18" charset="0"/>
              </a:rPr>
              <a:t>        if </a:t>
            </a:r>
            <a:r>
              <a:rPr lang="en-US" altLang="zh-CN" sz="2800">
                <a:latin typeface="宋体" pitchFamily="2" charset="-122"/>
              </a:rPr>
              <a:t>(</a:t>
            </a:r>
            <a:r>
              <a:rPr lang="en-US" altLang="zh-CN" sz="2800">
                <a:latin typeface="Times New Roman" pitchFamily="18" charset="0"/>
              </a:rPr>
              <a:t>index!=i</a:t>
            </a:r>
            <a:r>
              <a:rPr lang="en-US" altLang="zh-CN" sz="2800">
                <a:latin typeface="宋体" pitchFamily="2" charset="-122"/>
              </a:rPr>
              <a:t>)</a:t>
            </a:r>
            <a:r>
              <a:rPr lang="en-US" altLang="zh-CN" sz="2800">
                <a:latin typeface="Times New Roman" pitchFamily="18" charset="0"/>
              </a:rPr>
              <a:t> r[i]←→r[index];  </a:t>
            </a:r>
          </a:p>
          <a:p>
            <a:pPr eaLnBrk="0" hangingPunct="0">
              <a:lnSpc>
                <a:spcPct val="104000"/>
              </a:lnSpc>
            </a:pPr>
            <a:r>
              <a:rPr lang="en-US" altLang="zh-CN" sz="2800">
                <a:latin typeface="Times New Roman" pitchFamily="18" charset="0"/>
              </a:rPr>
              <a:t>     }</a:t>
            </a:r>
          </a:p>
          <a:p>
            <a:pPr eaLnBrk="0" hangingPunct="0"/>
            <a:r>
              <a:rPr lang="en-US" altLang="zh-CN" sz="2800">
                <a:latin typeface="Times New Roman" pitchFamily="18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5714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418" name="Group 2"/>
          <p:cNvGrpSpPr>
            <a:grpSpLocks/>
          </p:cNvGrpSpPr>
          <p:nvPr/>
        </p:nvGrpSpPr>
        <p:grpSpPr bwMode="auto">
          <a:xfrm>
            <a:off x="1049338" y="2057400"/>
            <a:ext cx="7408862" cy="2209800"/>
            <a:chOff x="661" y="1248"/>
            <a:chExt cx="4667" cy="1392"/>
          </a:xfrm>
        </p:grpSpPr>
        <p:sp>
          <p:nvSpPr>
            <p:cNvPr id="316419" name="Rectangle 3"/>
            <p:cNvSpPr>
              <a:spLocks noChangeArrowheads="1"/>
            </p:cNvSpPr>
            <p:nvPr/>
          </p:nvSpPr>
          <p:spPr bwMode="auto">
            <a:xfrm>
              <a:off x="661" y="1248"/>
              <a:ext cx="4608" cy="1392"/>
            </a:xfrm>
            <a:prstGeom prst="rect">
              <a:avLst/>
            </a:prstGeom>
            <a:noFill/>
            <a:ln w="88900" cap="sq">
              <a:solidFill>
                <a:srgbClr val="00A5CC"/>
              </a:solidFill>
              <a:miter lim="800000"/>
              <a:headEnd type="none" w="sm" len="sm"/>
              <a:tailEnd type="none" w="sm" len="sm"/>
            </a:ln>
            <a:effectLst>
              <a:outerShdw dist="56796" dir="3806097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420" name="Text Box 4"/>
            <p:cNvSpPr txBox="1">
              <a:spLocks noChangeArrowheads="1"/>
            </p:cNvSpPr>
            <p:nvPr/>
          </p:nvSpPr>
          <p:spPr bwMode="auto">
            <a:xfrm>
              <a:off x="867" y="1403"/>
              <a:ext cx="4461" cy="10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altLang="zh-CN" sz="2700" b="1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    </a:t>
              </a:r>
              <a:r>
                <a:rPr lang="zh-CN" altLang="en-US" sz="2700" b="1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700" b="1">
                  <a:solidFill>
                    <a:srgbClr val="003399"/>
                  </a:solidFill>
                  <a:latin typeface="Times New Roman" pitchFamily="18" charset="0"/>
                  <a:ea typeface="幼圆" pitchFamily="49" charset="-122"/>
                </a:rPr>
                <a:t>i</a:t>
              </a:r>
              <a:r>
                <a:rPr lang="zh-CN" altLang="en-US" sz="2700" b="1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趟排序对序列的</a:t>
              </a:r>
              <a:r>
                <a:rPr lang="zh-CN" altLang="en-US" sz="2700" b="1">
                  <a:solidFill>
                    <a:srgbClr val="FF3300"/>
                  </a:solidFill>
                </a:rPr>
                <a:t>前</a:t>
              </a:r>
              <a:r>
                <a:rPr lang="en-US" altLang="zh-CN" sz="2700" b="1">
                  <a:solidFill>
                    <a:srgbClr val="FF3300"/>
                  </a:solidFill>
                  <a:latin typeface="Times New Roman" pitchFamily="18" charset="0"/>
                  <a:ea typeface="幼圆" pitchFamily="49" charset="-122"/>
                </a:rPr>
                <a:t>n</a:t>
              </a:r>
              <a:r>
                <a:rPr lang="en-US" altLang="zh-CN" sz="27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700" b="1">
                  <a:solidFill>
                    <a:srgbClr val="FF3300"/>
                  </a:solidFill>
                  <a:latin typeface="Times New Roman" pitchFamily="18" charset="0"/>
                  <a:ea typeface="幼圆" pitchFamily="49" charset="-122"/>
                </a:rPr>
                <a:t>i+1</a:t>
              </a:r>
              <a:r>
                <a:rPr lang="zh-CN" altLang="en-US" sz="2700" b="1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个元素从第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700" b="1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一个元素开始依次作如下操作</a:t>
              </a:r>
              <a:r>
                <a:rPr lang="en-US" altLang="zh-CN" sz="2700" b="1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:</a:t>
              </a:r>
              <a:r>
                <a:rPr lang="zh-CN" altLang="en-US" sz="2700" b="1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相邻的两个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700" b="1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元素比较大小，若前者大于后者</a:t>
              </a:r>
              <a:r>
                <a:rPr lang="en-US" altLang="zh-CN" sz="2700" b="1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,</a:t>
              </a:r>
              <a:r>
                <a:rPr lang="zh-CN" altLang="en-US" sz="2700" b="1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则两个元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2700" b="1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素交换位置，否则不交换位置。</a:t>
              </a:r>
            </a:p>
          </p:txBody>
        </p:sp>
      </p:grpSp>
      <p:grpSp>
        <p:nvGrpSpPr>
          <p:cNvPr id="316431" name="Group 15"/>
          <p:cNvGrpSpPr>
            <a:grpSpLocks/>
          </p:cNvGrpSpPr>
          <p:nvPr/>
        </p:nvGrpSpPr>
        <p:grpSpPr bwMode="auto">
          <a:xfrm>
            <a:off x="4606925" y="727075"/>
            <a:ext cx="4003675" cy="1117600"/>
            <a:chOff x="2902" y="332"/>
            <a:chExt cx="2522" cy="704"/>
          </a:xfrm>
        </p:grpSpPr>
        <p:sp>
          <p:nvSpPr>
            <p:cNvPr id="316432" name="Text Box 16"/>
            <p:cNvSpPr txBox="1">
              <a:spLocks noChangeArrowheads="1"/>
            </p:cNvSpPr>
            <p:nvPr/>
          </p:nvSpPr>
          <p:spPr bwMode="auto">
            <a:xfrm>
              <a:off x="3506" y="508"/>
              <a:ext cx="1800" cy="43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200" b="1">
                  <a:solidFill>
                    <a:srgbClr val="003399"/>
                  </a:solidFill>
                </a:rPr>
                <a:t>值大的元素往后</a:t>
              </a:r>
              <a:r>
                <a:rPr lang="zh-CN" altLang="en-US" sz="2200" b="1">
                  <a:solidFill>
                    <a:srgbClr val="003399"/>
                  </a:solidFill>
                  <a:latin typeface="Times New Roman"/>
                </a:rPr>
                <a:t>“</a:t>
              </a:r>
              <a:r>
                <a:rPr lang="zh-CN" altLang="en-US" sz="2200" b="1">
                  <a:solidFill>
                    <a:srgbClr val="FF3300"/>
                  </a:solidFill>
                </a:rPr>
                <a:t>沉</a:t>
              </a:r>
              <a:r>
                <a:rPr lang="zh-CN" altLang="en-US" sz="2200" b="1">
                  <a:solidFill>
                    <a:srgbClr val="003399"/>
                  </a:solidFill>
                  <a:latin typeface="Times New Roman"/>
                </a:rPr>
                <a:t>”</a:t>
              </a:r>
              <a:endParaRPr lang="zh-CN" altLang="en-US" sz="2200" b="1">
                <a:solidFill>
                  <a:srgbClr val="003399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sz="2200" b="1">
                  <a:solidFill>
                    <a:srgbClr val="003399"/>
                  </a:solidFill>
                </a:rPr>
                <a:t>值小的元素向前</a:t>
              </a:r>
              <a:r>
                <a:rPr lang="zh-CN" altLang="en-US" sz="2200" b="1">
                  <a:solidFill>
                    <a:srgbClr val="003399"/>
                  </a:solidFill>
                  <a:latin typeface="Times New Roman"/>
                </a:rPr>
                <a:t>“</a:t>
              </a:r>
              <a:r>
                <a:rPr lang="zh-CN" altLang="en-US" sz="2200" b="1">
                  <a:solidFill>
                    <a:srgbClr val="FF3300"/>
                  </a:solidFill>
                </a:rPr>
                <a:t>浮</a:t>
              </a:r>
              <a:r>
                <a:rPr lang="zh-CN" altLang="en-US" sz="2200" b="1">
                  <a:solidFill>
                    <a:srgbClr val="003399"/>
                  </a:solidFill>
                  <a:latin typeface="Times New Roman"/>
                </a:rPr>
                <a:t>”</a:t>
              </a:r>
              <a:endParaRPr lang="zh-CN" altLang="en-US" sz="2200" b="1">
                <a:solidFill>
                  <a:srgbClr val="003399"/>
                </a:solidFill>
              </a:endParaRPr>
            </a:p>
          </p:txBody>
        </p:sp>
        <p:sp>
          <p:nvSpPr>
            <p:cNvPr id="316433" name="AutoShape 17"/>
            <p:cNvSpPr>
              <a:spLocks noChangeArrowheads="1"/>
            </p:cNvSpPr>
            <p:nvPr/>
          </p:nvSpPr>
          <p:spPr bwMode="auto">
            <a:xfrm>
              <a:off x="3264" y="417"/>
              <a:ext cx="2160" cy="591"/>
            </a:xfrm>
            <a:prstGeom prst="wedgeEllipseCallout">
              <a:avLst>
                <a:gd name="adj1" fmla="val -36343"/>
                <a:gd name="adj2" fmla="val 87565"/>
              </a:avLst>
            </a:prstGeom>
            <a:noFill/>
            <a:ln w="69850" cap="sq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zh-CN"/>
            </a:p>
          </p:txBody>
        </p:sp>
        <p:grpSp>
          <p:nvGrpSpPr>
            <p:cNvPr id="316434" name="Group 18"/>
            <p:cNvGrpSpPr>
              <a:grpSpLocks/>
            </p:cNvGrpSpPr>
            <p:nvPr/>
          </p:nvGrpSpPr>
          <p:grpSpPr bwMode="auto">
            <a:xfrm>
              <a:off x="2902" y="332"/>
              <a:ext cx="436" cy="704"/>
              <a:chOff x="2876" y="293"/>
              <a:chExt cx="436" cy="704"/>
            </a:xfrm>
          </p:grpSpPr>
          <p:sp>
            <p:nvSpPr>
              <p:cNvPr id="316435" name="Text Box 19"/>
              <p:cNvSpPr txBox="1">
                <a:spLocks noChangeArrowheads="1"/>
              </p:cNvSpPr>
              <p:nvPr/>
            </p:nvSpPr>
            <p:spPr bwMode="auto">
              <a:xfrm>
                <a:off x="2892" y="293"/>
                <a:ext cx="420" cy="42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zh-CN" altLang="en-US" sz="3800">
                    <a:solidFill>
                      <a:srgbClr val="FF3300"/>
                    </a:solidFill>
                    <a:latin typeface="华文新魏" pitchFamily="2" charset="-122"/>
                    <a:ea typeface="华文新魏" pitchFamily="2" charset="-122"/>
                  </a:rPr>
                  <a:t>特</a:t>
                </a:r>
              </a:p>
            </p:txBody>
          </p:sp>
          <p:sp>
            <p:nvSpPr>
              <p:cNvPr id="316436" name="Rectangle 20"/>
              <p:cNvSpPr>
                <a:spLocks noChangeArrowheads="1"/>
              </p:cNvSpPr>
              <p:nvPr/>
            </p:nvSpPr>
            <p:spPr bwMode="auto">
              <a:xfrm>
                <a:off x="2876" y="574"/>
                <a:ext cx="420" cy="42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zh-CN" altLang="en-US" sz="3800">
                    <a:solidFill>
                      <a:srgbClr val="FF3300"/>
                    </a:solidFill>
                    <a:latin typeface="华文新魏" pitchFamily="2" charset="-122"/>
                    <a:ea typeface="华文新魏" pitchFamily="2" charset="-122"/>
                  </a:rPr>
                  <a:t>点</a:t>
                </a:r>
              </a:p>
            </p:txBody>
          </p:sp>
        </p:grpSp>
      </p:grpSp>
      <p:grpSp>
        <p:nvGrpSpPr>
          <p:cNvPr id="316442" name="Group 26"/>
          <p:cNvGrpSpPr>
            <a:grpSpLocks/>
          </p:cNvGrpSpPr>
          <p:nvPr/>
        </p:nvGrpSpPr>
        <p:grpSpPr bwMode="auto">
          <a:xfrm>
            <a:off x="358775" y="304800"/>
            <a:ext cx="3222625" cy="609600"/>
            <a:chOff x="226" y="129"/>
            <a:chExt cx="2030" cy="384"/>
          </a:xfrm>
        </p:grpSpPr>
        <p:sp>
          <p:nvSpPr>
            <p:cNvPr id="316443" name="Rectangle 27"/>
            <p:cNvSpPr>
              <a:spLocks noChangeArrowheads="1"/>
            </p:cNvSpPr>
            <p:nvPr/>
          </p:nvSpPr>
          <p:spPr bwMode="auto">
            <a:xfrm>
              <a:off x="226" y="129"/>
              <a:ext cx="2030" cy="384"/>
            </a:xfrm>
            <a:prstGeom prst="rect">
              <a:avLst/>
            </a:prstGeom>
            <a:solidFill>
              <a:srgbClr val="B5F1FF"/>
            </a:solidFill>
            <a:ln w="12700" cap="sq">
              <a:noFill/>
              <a:miter lim="800000"/>
              <a:headEnd/>
              <a:tailEnd/>
            </a:ln>
            <a:effectLst>
              <a:outerShdw dist="89803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444" name="Text Box 28"/>
            <p:cNvSpPr txBox="1">
              <a:spLocks noChangeArrowheads="1"/>
            </p:cNvSpPr>
            <p:nvPr/>
          </p:nvSpPr>
          <p:spPr bwMode="auto">
            <a:xfrm>
              <a:off x="259" y="137"/>
              <a:ext cx="1997" cy="3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300" b="1" dirty="0" smtClean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泡</a:t>
              </a:r>
              <a:r>
                <a:rPr lang="zh-CN" altLang="en-US" sz="33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排序法</a:t>
              </a:r>
              <a:endParaRPr lang="zh-CN" altLang="en-US" sz="3300" b="1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16461" name="Group 45"/>
          <p:cNvGrpSpPr>
            <a:grpSpLocks/>
          </p:cNvGrpSpPr>
          <p:nvPr/>
        </p:nvGrpSpPr>
        <p:grpSpPr bwMode="auto">
          <a:xfrm>
            <a:off x="1592263" y="4652963"/>
            <a:ext cx="5211762" cy="1384300"/>
            <a:chOff x="894" y="2998"/>
            <a:chExt cx="3283" cy="872"/>
          </a:xfrm>
        </p:grpSpPr>
        <p:sp>
          <p:nvSpPr>
            <p:cNvPr id="316454" name="Cloud"/>
            <p:cNvSpPr>
              <a:spLocks noChangeAspect="1" noEditPoints="1" noChangeArrowheads="1"/>
            </p:cNvSpPr>
            <p:nvPr/>
          </p:nvSpPr>
          <p:spPr bwMode="auto">
            <a:xfrm>
              <a:off x="1249" y="2998"/>
              <a:ext cx="2928" cy="87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8BE9FF"/>
            </a:solidFill>
            <a:ln w="28575">
              <a:solidFill>
                <a:srgbClr val="969696"/>
              </a:solidFill>
              <a:miter lim="800000"/>
              <a:headEnd/>
              <a:tailEnd/>
            </a:ln>
            <a:effectLst>
              <a:outerShdw dist="85194" dir="1593903" algn="ctr" rotWithShape="0">
                <a:srgbClr val="C0C0C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55" name="Text Box 39"/>
            <p:cNvSpPr txBox="1">
              <a:spLocks noChangeArrowheads="1"/>
            </p:cNvSpPr>
            <p:nvPr/>
          </p:nvSpPr>
          <p:spPr bwMode="auto">
            <a:xfrm>
              <a:off x="1632" y="3110"/>
              <a:ext cx="2448" cy="6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 b="1">
                  <a:solidFill>
                    <a:srgbClr val="002D86"/>
                  </a:solidFill>
                </a:rPr>
                <a:t>    </a:t>
              </a:r>
              <a:r>
                <a:rPr lang="zh-CN" altLang="en-US" sz="2400" b="1">
                  <a:solidFill>
                    <a:srgbClr val="002D86"/>
                  </a:solidFill>
                </a:rPr>
                <a:t>该</a:t>
              </a:r>
              <a:r>
                <a:rPr lang="en-US" altLang="zh-CN" sz="2400" b="1">
                  <a:solidFill>
                    <a:srgbClr val="002D86"/>
                  </a:solidFill>
                  <a:latin typeface="Times New Roman" pitchFamily="18" charset="0"/>
                </a:rPr>
                <a:t>n</a:t>
              </a:r>
              <a:r>
                <a:rPr lang="en-US" altLang="zh-CN" sz="2400" b="1">
                  <a:solidFill>
                    <a:srgbClr val="002D86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400" b="1">
                  <a:solidFill>
                    <a:srgbClr val="002D86"/>
                  </a:solidFill>
                  <a:latin typeface="Times New Roman" pitchFamily="18" charset="0"/>
                </a:rPr>
                <a:t>i+1</a:t>
              </a:r>
              <a:r>
                <a:rPr lang="zh-CN" altLang="zh-CN" sz="2400" b="1">
                  <a:solidFill>
                    <a:srgbClr val="002D86"/>
                  </a:solidFill>
                </a:rPr>
                <a:t>个元素中</a:t>
              </a:r>
            </a:p>
            <a:p>
              <a:pPr>
                <a:lnSpc>
                  <a:spcPct val="80000"/>
                </a:lnSpc>
              </a:pPr>
              <a:r>
                <a:rPr lang="zh-CN" altLang="zh-CN" sz="2400" b="1">
                  <a:solidFill>
                    <a:srgbClr val="002D86"/>
                  </a:solidFill>
                </a:rPr>
                <a:t>最大值元素移到该</a:t>
              </a:r>
              <a:r>
                <a:rPr lang="en-US" altLang="zh-CN" sz="2400" b="1">
                  <a:solidFill>
                    <a:srgbClr val="002D86"/>
                  </a:solidFill>
                  <a:latin typeface="Times New Roman" pitchFamily="18" charset="0"/>
                </a:rPr>
                <a:t>n</a:t>
              </a:r>
              <a:r>
                <a:rPr lang="en-US" altLang="zh-CN" sz="2400" b="1">
                  <a:solidFill>
                    <a:srgbClr val="002D86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400" b="1">
                  <a:solidFill>
                    <a:srgbClr val="002D86"/>
                  </a:solidFill>
                  <a:latin typeface="Times New Roman" pitchFamily="18" charset="0"/>
                </a:rPr>
                <a:t>i+1</a:t>
              </a:r>
            </a:p>
            <a:p>
              <a:pPr>
                <a:lnSpc>
                  <a:spcPct val="80000"/>
                </a:lnSpc>
              </a:pPr>
              <a:r>
                <a:rPr lang="zh-CN" altLang="zh-CN" sz="2400" b="1">
                  <a:solidFill>
                    <a:srgbClr val="002D86"/>
                  </a:solidFill>
                </a:rPr>
                <a:t>个元素的最后。</a:t>
              </a:r>
              <a:endParaRPr lang="zh-CN" altLang="en-US" sz="2400" b="1">
                <a:solidFill>
                  <a:srgbClr val="002D86"/>
                </a:solidFill>
              </a:endParaRPr>
            </a:p>
          </p:txBody>
        </p:sp>
        <p:sp>
          <p:nvSpPr>
            <p:cNvPr id="316456" name="Text Box 40"/>
            <p:cNvSpPr txBox="1">
              <a:spLocks noChangeArrowheads="1"/>
            </p:cNvSpPr>
            <p:nvPr/>
          </p:nvSpPr>
          <p:spPr bwMode="auto">
            <a:xfrm>
              <a:off x="901" y="3033"/>
              <a:ext cx="420" cy="42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380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效</a:t>
              </a:r>
            </a:p>
          </p:txBody>
        </p:sp>
        <p:sp>
          <p:nvSpPr>
            <p:cNvPr id="316457" name="Rectangle 41"/>
            <p:cNvSpPr>
              <a:spLocks noChangeArrowheads="1"/>
            </p:cNvSpPr>
            <p:nvPr/>
          </p:nvSpPr>
          <p:spPr bwMode="auto">
            <a:xfrm>
              <a:off x="894" y="3330"/>
              <a:ext cx="420" cy="423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3800">
                  <a:solidFill>
                    <a:srgbClr val="FF0000"/>
                  </a:solidFill>
                  <a:latin typeface="华文新魏" pitchFamily="2" charset="-122"/>
                  <a:ea typeface="华文新魏" pitchFamily="2" charset="-122"/>
                </a:rPr>
                <a:t>果</a:t>
              </a:r>
            </a:p>
          </p:txBody>
        </p:sp>
      </p:grpSp>
      <p:grpSp>
        <p:nvGrpSpPr>
          <p:cNvPr id="316458" name="Group 42"/>
          <p:cNvGrpSpPr>
            <a:grpSpLocks/>
          </p:cNvGrpSpPr>
          <p:nvPr/>
        </p:nvGrpSpPr>
        <p:grpSpPr bwMode="auto">
          <a:xfrm>
            <a:off x="395288" y="1163638"/>
            <a:ext cx="2514600" cy="609600"/>
            <a:chOff x="249" y="548"/>
            <a:chExt cx="1584" cy="384"/>
          </a:xfrm>
        </p:grpSpPr>
        <p:sp>
          <p:nvSpPr>
            <p:cNvPr id="316459" name="Oval 43"/>
            <p:cNvSpPr>
              <a:spLocks noChangeArrowheads="1"/>
            </p:cNvSpPr>
            <p:nvPr/>
          </p:nvSpPr>
          <p:spPr bwMode="auto">
            <a:xfrm>
              <a:off x="249" y="555"/>
              <a:ext cx="1488" cy="363"/>
            </a:xfrm>
            <a:prstGeom prst="ellipse">
              <a:avLst/>
            </a:prstGeom>
            <a:solidFill>
              <a:srgbClr val="FFD5AB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460" name="Text Box 44"/>
            <p:cNvSpPr txBox="1">
              <a:spLocks noChangeArrowheads="1"/>
            </p:cNvSpPr>
            <p:nvPr/>
          </p:nvSpPr>
          <p:spPr bwMode="auto">
            <a:xfrm>
              <a:off x="360" y="548"/>
              <a:ext cx="1473" cy="3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400" b="1">
                  <a:solidFill>
                    <a:srgbClr val="FF3300"/>
                  </a:solidFill>
                  <a:latin typeface="Times New Roman" pitchFamily="18" charset="0"/>
                  <a:ea typeface="华文行楷" pitchFamily="2" charset="-122"/>
                </a:rPr>
                <a:t>核心思想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83890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6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16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426" name="Group 2"/>
          <p:cNvGrpSpPr>
            <a:grpSpLocks/>
          </p:cNvGrpSpPr>
          <p:nvPr/>
        </p:nvGrpSpPr>
        <p:grpSpPr bwMode="auto">
          <a:xfrm>
            <a:off x="762000" y="752475"/>
            <a:ext cx="7239000" cy="523875"/>
            <a:chOff x="480" y="652"/>
            <a:chExt cx="4560" cy="330"/>
          </a:xfrm>
        </p:grpSpPr>
        <p:sp>
          <p:nvSpPr>
            <p:cNvPr id="359427" name="Rectangle 3"/>
            <p:cNvSpPr>
              <a:spLocks noChangeArrowheads="1"/>
            </p:cNvSpPr>
            <p:nvPr/>
          </p:nvSpPr>
          <p:spPr bwMode="auto">
            <a:xfrm>
              <a:off x="1228" y="655"/>
              <a:ext cx="3812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49     97    38     13     27     50     76     65</a:t>
              </a:r>
            </a:p>
          </p:txBody>
        </p:sp>
        <p:sp>
          <p:nvSpPr>
            <p:cNvPr id="359428" name="Text Box 4"/>
            <p:cNvSpPr txBox="1">
              <a:spLocks noChangeArrowheads="1"/>
            </p:cNvSpPr>
            <p:nvPr/>
          </p:nvSpPr>
          <p:spPr bwMode="auto">
            <a:xfrm>
              <a:off x="480" y="652"/>
              <a:ext cx="720" cy="29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rgbClr val="003399"/>
                  </a:solidFill>
                </a:rPr>
                <a:t>初 始</a:t>
              </a:r>
            </a:p>
          </p:txBody>
        </p:sp>
      </p:grp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1301750" y="4581525"/>
            <a:ext cx="6470650" cy="5492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000" b="1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49     97    38     13     27     50     76     65</a:t>
            </a:r>
          </a:p>
        </p:txBody>
      </p:sp>
      <p:sp>
        <p:nvSpPr>
          <p:cNvPr id="359430" name="Text Box 6"/>
          <p:cNvSpPr txBox="1">
            <a:spLocks noChangeArrowheads="1"/>
          </p:cNvSpPr>
          <p:nvPr/>
        </p:nvSpPr>
        <p:spPr bwMode="auto">
          <a:xfrm>
            <a:off x="1458913" y="5130800"/>
            <a:ext cx="293687" cy="488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600" b="1">
                <a:solidFill>
                  <a:srgbClr val="FF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2095500" y="5113338"/>
            <a:ext cx="647700" cy="488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600" b="1">
                <a:solidFill>
                  <a:srgbClr val="FF0000"/>
                </a:solidFill>
                <a:latin typeface="Times New Roman" pitchFamily="18" charset="0"/>
              </a:rPr>
              <a:t>j+1</a:t>
            </a:r>
          </a:p>
        </p:txBody>
      </p:sp>
      <p:grpSp>
        <p:nvGrpSpPr>
          <p:cNvPr id="359432" name="Group 8"/>
          <p:cNvGrpSpPr>
            <a:grpSpLocks/>
          </p:cNvGrpSpPr>
          <p:nvPr/>
        </p:nvGrpSpPr>
        <p:grpSpPr bwMode="auto">
          <a:xfrm>
            <a:off x="1371600" y="5095875"/>
            <a:ext cx="2178050" cy="506413"/>
            <a:chOff x="864" y="3290"/>
            <a:chExt cx="1372" cy="319"/>
          </a:xfrm>
        </p:grpSpPr>
        <p:sp>
          <p:nvSpPr>
            <p:cNvPr id="359433" name="Rectangle 9"/>
            <p:cNvSpPr>
              <a:spLocks noChangeArrowheads="1"/>
            </p:cNvSpPr>
            <p:nvPr/>
          </p:nvSpPr>
          <p:spPr bwMode="auto">
            <a:xfrm>
              <a:off x="864" y="3312"/>
              <a:ext cx="864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34" name="Text Box 10"/>
            <p:cNvSpPr txBox="1">
              <a:spLocks noChangeArrowheads="1"/>
            </p:cNvSpPr>
            <p:nvPr/>
          </p:nvSpPr>
          <p:spPr bwMode="auto">
            <a:xfrm>
              <a:off x="1429" y="3290"/>
              <a:ext cx="185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359435" name="Text Box 11"/>
            <p:cNvSpPr txBox="1">
              <a:spLocks noChangeArrowheads="1"/>
            </p:cNvSpPr>
            <p:nvPr/>
          </p:nvSpPr>
          <p:spPr bwMode="auto">
            <a:xfrm>
              <a:off x="1828" y="3301"/>
              <a:ext cx="408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j+1</a:t>
              </a:r>
            </a:p>
          </p:txBody>
        </p:sp>
      </p:grpSp>
      <p:sp>
        <p:nvSpPr>
          <p:cNvPr id="359436" name="Freeform 12"/>
          <p:cNvSpPr>
            <a:spLocks/>
          </p:cNvSpPr>
          <p:nvPr/>
        </p:nvSpPr>
        <p:spPr bwMode="auto">
          <a:xfrm>
            <a:off x="1312863" y="4625975"/>
            <a:ext cx="514350" cy="427038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437" name="Freeform 13"/>
          <p:cNvSpPr>
            <a:spLocks/>
          </p:cNvSpPr>
          <p:nvPr/>
        </p:nvSpPr>
        <p:spPr bwMode="auto">
          <a:xfrm>
            <a:off x="2152650" y="4632325"/>
            <a:ext cx="514350" cy="427038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438" name="Group 14"/>
          <p:cNvGrpSpPr>
            <a:grpSpLocks/>
          </p:cNvGrpSpPr>
          <p:nvPr/>
        </p:nvGrpSpPr>
        <p:grpSpPr bwMode="auto">
          <a:xfrm>
            <a:off x="1312863" y="4581525"/>
            <a:ext cx="2133600" cy="549275"/>
            <a:chOff x="827" y="2966"/>
            <a:chExt cx="1344" cy="346"/>
          </a:xfrm>
        </p:grpSpPr>
        <p:sp>
          <p:nvSpPr>
            <p:cNvPr id="359439" name="Freeform 15"/>
            <p:cNvSpPr>
              <a:spLocks/>
            </p:cNvSpPr>
            <p:nvPr/>
          </p:nvSpPr>
          <p:spPr bwMode="auto">
            <a:xfrm>
              <a:off x="1847" y="2998"/>
              <a:ext cx="324" cy="269"/>
            </a:xfrm>
            <a:custGeom>
              <a:avLst/>
              <a:gdLst/>
              <a:ahLst/>
              <a:cxnLst>
                <a:cxn ang="0">
                  <a:pos x="146" y="32"/>
                </a:cxn>
                <a:cxn ang="0">
                  <a:pos x="90" y="43"/>
                </a:cxn>
                <a:cxn ang="0">
                  <a:pos x="22" y="133"/>
                </a:cxn>
                <a:cxn ang="0">
                  <a:pos x="90" y="269"/>
                </a:cxn>
                <a:cxn ang="0">
                  <a:pos x="316" y="258"/>
                </a:cxn>
                <a:cxn ang="0">
                  <a:pos x="349" y="246"/>
                </a:cxn>
                <a:cxn ang="0">
                  <a:pos x="383" y="100"/>
                </a:cxn>
                <a:cxn ang="0">
                  <a:pos x="293" y="43"/>
                </a:cxn>
                <a:cxn ang="0">
                  <a:pos x="146" y="32"/>
                </a:cxn>
              </a:cxnLst>
              <a:rect l="0" t="0" r="r" b="b"/>
              <a:pathLst>
                <a:path w="384" h="269">
                  <a:moveTo>
                    <a:pt x="146" y="32"/>
                  </a:moveTo>
                  <a:cubicBezTo>
                    <a:pt x="127" y="36"/>
                    <a:pt x="108" y="36"/>
                    <a:pt x="90" y="43"/>
                  </a:cubicBezTo>
                  <a:cubicBezTo>
                    <a:pt x="49" y="59"/>
                    <a:pt x="44" y="100"/>
                    <a:pt x="22" y="133"/>
                  </a:cubicBezTo>
                  <a:cubicBezTo>
                    <a:pt x="0" y="201"/>
                    <a:pt x="48" y="227"/>
                    <a:pt x="90" y="269"/>
                  </a:cubicBezTo>
                  <a:cubicBezTo>
                    <a:pt x="165" y="265"/>
                    <a:pt x="241" y="265"/>
                    <a:pt x="316" y="258"/>
                  </a:cubicBezTo>
                  <a:cubicBezTo>
                    <a:pt x="328" y="257"/>
                    <a:pt x="341" y="254"/>
                    <a:pt x="349" y="246"/>
                  </a:cubicBezTo>
                  <a:cubicBezTo>
                    <a:pt x="384" y="211"/>
                    <a:pt x="383" y="100"/>
                    <a:pt x="383" y="100"/>
                  </a:cubicBezTo>
                  <a:cubicBezTo>
                    <a:pt x="365" y="45"/>
                    <a:pt x="347" y="56"/>
                    <a:pt x="293" y="43"/>
                  </a:cubicBezTo>
                  <a:cubicBezTo>
                    <a:pt x="227" y="0"/>
                    <a:pt x="272" y="20"/>
                    <a:pt x="146" y="32"/>
                  </a:cubicBezTo>
                  <a:close/>
                </a:path>
              </a:pathLst>
            </a:custGeom>
            <a:noFill/>
            <a:ln w="38100" cap="sq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9440" name="Group 16"/>
            <p:cNvGrpSpPr>
              <a:grpSpLocks/>
            </p:cNvGrpSpPr>
            <p:nvPr/>
          </p:nvGrpSpPr>
          <p:grpSpPr bwMode="auto">
            <a:xfrm>
              <a:off x="827" y="2966"/>
              <a:ext cx="384" cy="346"/>
              <a:chOff x="336" y="2304"/>
              <a:chExt cx="384" cy="346"/>
            </a:xfrm>
          </p:grpSpPr>
          <p:sp>
            <p:nvSpPr>
              <p:cNvPr id="359441" name="Rectangle 17"/>
              <p:cNvSpPr>
                <a:spLocks noChangeArrowheads="1"/>
              </p:cNvSpPr>
              <p:nvPr/>
            </p:nvSpPr>
            <p:spPr bwMode="auto">
              <a:xfrm>
                <a:off x="336" y="2304"/>
                <a:ext cx="384" cy="336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442" name="Rectangle 18"/>
              <p:cNvSpPr>
                <a:spLocks noChangeArrowheads="1"/>
              </p:cNvSpPr>
              <p:nvPr/>
            </p:nvSpPr>
            <p:spPr bwMode="auto">
              <a:xfrm>
                <a:off x="336" y="2304"/>
                <a:ext cx="356" cy="34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3000" b="1">
                    <a:solidFill>
                      <a:srgbClr val="003399"/>
                    </a:solidFill>
                    <a:latin typeface="Times New Roman" pitchFamily="18" charset="0"/>
                    <a:ea typeface="宋体" pitchFamily="2" charset="-122"/>
                  </a:rPr>
                  <a:t>49</a:t>
                </a:r>
              </a:p>
            </p:txBody>
          </p:sp>
        </p:grpSp>
      </p:grpSp>
      <p:grpSp>
        <p:nvGrpSpPr>
          <p:cNvPr id="359443" name="Group 19"/>
          <p:cNvGrpSpPr>
            <a:grpSpLocks/>
          </p:cNvGrpSpPr>
          <p:nvPr/>
        </p:nvGrpSpPr>
        <p:grpSpPr bwMode="auto">
          <a:xfrm>
            <a:off x="2127250" y="4610100"/>
            <a:ext cx="609600" cy="549275"/>
            <a:chOff x="336" y="2304"/>
            <a:chExt cx="384" cy="346"/>
          </a:xfrm>
        </p:grpSpPr>
        <p:sp>
          <p:nvSpPr>
            <p:cNvPr id="359444" name="Rectangle 20"/>
            <p:cNvSpPr>
              <a:spLocks noChangeArrowheads="1"/>
            </p:cNvSpPr>
            <p:nvPr/>
          </p:nvSpPr>
          <p:spPr bwMode="auto">
            <a:xfrm>
              <a:off x="336" y="2304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45" name="Rectangle 21"/>
            <p:cNvSpPr>
              <a:spLocks noChangeArrowheads="1"/>
            </p:cNvSpPr>
            <p:nvPr/>
          </p:nvSpPr>
          <p:spPr bwMode="auto">
            <a:xfrm>
              <a:off x="336" y="2304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38</a:t>
              </a:r>
            </a:p>
          </p:txBody>
        </p:sp>
      </p:grpSp>
      <p:grpSp>
        <p:nvGrpSpPr>
          <p:cNvPr id="359446" name="Group 22"/>
          <p:cNvGrpSpPr>
            <a:grpSpLocks/>
          </p:cNvGrpSpPr>
          <p:nvPr/>
        </p:nvGrpSpPr>
        <p:grpSpPr bwMode="auto">
          <a:xfrm>
            <a:off x="2913063" y="4597400"/>
            <a:ext cx="609600" cy="549275"/>
            <a:chOff x="336" y="2304"/>
            <a:chExt cx="384" cy="346"/>
          </a:xfrm>
        </p:grpSpPr>
        <p:sp>
          <p:nvSpPr>
            <p:cNvPr id="359447" name="Rectangle 23"/>
            <p:cNvSpPr>
              <a:spLocks noChangeArrowheads="1"/>
            </p:cNvSpPr>
            <p:nvPr/>
          </p:nvSpPr>
          <p:spPr bwMode="auto">
            <a:xfrm>
              <a:off x="336" y="2304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48" name="Rectangle 24"/>
            <p:cNvSpPr>
              <a:spLocks noChangeArrowheads="1"/>
            </p:cNvSpPr>
            <p:nvPr/>
          </p:nvSpPr>
          <p:spPr bwMode="auto">
            <a:xfrm>
              <a:off x="336" y="2304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97</a:t>
              </a:r>
            </a:p>
          </p:txBody>
        </p:sp>
      </p:grpSp>
      <p:grpSp>
        <p:nvGrpSpPr>
          <p:cNvPr id="359449" name="Group 25"/>
          <p:cNvGrpSpPr>
            <a:grpSpLocks/>
          </p:cNvGrpSpPr>
          <p:nvPr/>
        </p:nvGrpSpPr>
        <p:grpSpPr bwMode="auto">
          <a:xfrm>
            <a:off x="2217738" y="5130800"/>
            <a:ext cx="2178050" cy="506413"/>
            <a:chOff x="864" y="3290"/>
            <a:chExt cx="1372" cy="319"/>
          </a:xfrm>
        </p:grpSpPr>
        <p:sp>
          <p:nvSpPr>
            <p:cNvPr id="359450" name="Rectangle 26"/>
            <p:cNvSpPr>
              <a:spLocks noChangeArrowheads="1"/>
            </p:cNvSpPr>
            <p:nvPr/>
          </p:nvSpPr>
          <p:spPr bwMode="auto">
            <a:xfrm>
              <a:off x="864" y="3312"/>
              <a:ext cx="864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51" name="Text Box 27"/>
            <p:cNvSpPr txBox="1">
              <a:spLocks noChangeArrowheads="1"/>
            </p:cNvSpPr>
            <p:nvPr/>
          </p:nvSpPr>
          <p:spPr bwMode="auto">
            <a:xfrm>
              <a:off x="1429" y="3290"/>
              <a:ext cx="185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359452" name="Text Box 28"/>
            <p:cNvSpPr txBox="1">
              <a:spLocks noChangeArrowheads="1"/>
            </p:cNvSpPr>
            <p:nvPr/>
          </p:nvSpPr>
          <p:spPr bwMode="auto">
            <a:xfrm>
              <a:off x="1828" y="3301"/>
              <a:ext cx="408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j+1</a:t>
              </a:r>
            </a:p>
          </p:txBody>
        </p:sp>
      </p:grpSp>
      <p:sp>
        <p:nvSpPr>
          <p:cNvPr id="359453" name="Freeform 29"/>
          <p:cNvSpPr>
            <a:spLocks/>
          </p:cNvSpPr>
          <p:nvPr/>
        </p:nvSpPr>
        <p:spPr bwMode="auto">
          <a:xfrm>
            <a:off x="2914650" y="4621213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454" name="Freeform 30"/>
          <p:cNvSpPr>
            <a:spLocks/>
          </p:cNvSpPr>
          <p:nvPr/>
        </p:nvSpPr>
        <p:spPr bwMode="auto">
          <a:xfrm>
            <a:off x="3794125" y="4614863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455" name="Group 31"/>
          <p:cNvGrpSpPr>
            <a:grpSpLocks/>
          </p:cNvGrpSpPr>
          <p:nvPr/>
        </p:nvGrpSpPr>
        <p:grpSpPr bwMode="auto">
          <a:xfrm>
            <a:off x="2895600" y="4598988"/>
            <a:ext cx="609600" cy="549275"/>
            <a:chOff x="336" y="2304"/>
            <a:chExt cx="384" cy="346"/>
          </a:xfrm>
        </p:grpSpPr>
        <p:sp>
          <p:nvSpPr>
            <p:cNvPr id="359456" name="Rectangle 32"/>
            <p:cNvSpPr>
              <a:spLocks noChangeArrowheads="1"/>
            </p:cNvSpPr>
            <p:nvPr/>
          </p:nvSpPr>
          <p:spPr bwMode="auto">
            <a:xfrm>
              <a:off x="336" y="2304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57" name="Rectangle 33"/>
            <p:cNvSpPr>
              <a:spLocks noChangeArrowheads="1"/>
            </p:cNvSpPr>
            <p:nvPr/>
          </p:nvSpPr>
          <p:spPr bwMode="auto">
            <a:xfrm>
              <a:off x="336" y="2304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13</a:t>
              </a:r>
            </a:p>
          </p:txBody>
        </p:sp>
      </p:grpSp>
      <p:grpSp>
        <p:nvGrpSpPr>
          <p:cNvPr id="359458" name="Group 34"/>
          <p:cNvGrpSpPr>
            <a:grpSpLocks/>
          </p:cNvGrpSpPr>
          <p:nvPr/>
        </p:nvGrpSpPr>
        <p:grpSpPr bwMode="auto">
          <a:xfrm>
            <a:off x="3733800" y="4625975"/>
            <a:ext cx="609600" cy="549275"/>
            <a:chOff x="336" y="2304"/>
            <a:chExt cx="384" cy="346"/>
          </a:xfrm>
        </p:grpSpPr>
        <p:sp>
          <p:nvSpPr>
            <p:cNvPr id="359459" name="Rectangle 35"/>
            <p:cNvSpPr>
              <a:spLocks noChangeArrowheads="1"/>
            </p:cNvSpPr>
            <p:nvPr/>
          </p:nvSpPr>
          <p:spPr bwMode="auto">
            <a:xfrm>
              <a:off x="336" y="2304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60" name="Rectangle 36"/>
            <p:cNvSpPr>
              <a:spLocks noChangeArrowheads="1"/>
            </p:cNvSpPr>
            <p:nvPr/>
          </p:nvSpPr>
          <p:spPr bwMode="auto">
            <a:xfrm>
              <a:off x="336" y="2304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97</a:t>
              </a:r>
            </a:p>
          </p:txBody>
        </p:sp>
      </p:grpSp>
      <p:grpSp>
        <p:nvGrpSpPr>
          <p:cNvPr id="359461" name="Group 37"/>
          <p:cNvGrpSpPr>
            <a:grpSpLocks/>
          </p:cNvGrpSpPr>
          <p:nvPr/>
        </p:nvGrpSpPr>
        <p:grpSpPr bwMode="auto">
          <a:xfrm>
            <a:off x="3044825" y="5130800"/>
            <a:ext cx="2178050" cy="506413"/>
            <a:chOff x="864" y="3290"/>
            <a:chExt cx="1372" cy="319"/>
          </a:xfrm>
        </p:grpSpPr>
        <p:sp>
          <p:nvSpPr>
            <p:cNvPr id="359462" name="Rectangle 38"/>
            <p:cNvSpPr>
              <a:spLocks noChangeArrowheads="1"/>
            </p:cNvSpPr>
            <p:nvPr/>
          </p:nvSpPr>
          <p:spPr bwMode="auto">
            <a:xfrm>
              <a:off x="864" y="3312"/>
              <a:ext cx="864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63" name="Text Box 39"/>
            <p:cNvSpPr txBox="1">
              <a:spLocks noChangeArrowheads="1"/>
            </p:cNvSpPr>
            <p:nvPr/>
          </p:nvSpPr>
          <p:spPr bwMode="auto">
            <a:xfrm>
              <a:off x="1429" y="3290"/>
              <a:ext cx="185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359464" name="Text Box 40"/>
            <p:cNvSpPr txBox="1">
              <a:spLocks noChangeArrowheads="1"/>
            </p:cNvSpPr>
            <p:nvPr/>
          </p:nvSpPr>
          <p:spPr bwMode="auto">
            <a:xfrm>
              <a:off x="1828" y="3301"/>
              <a:ext cx="408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j+1</a:t>
              </a:r>
            </a:p>
          </p:txBody>
        </p:sp>
      </p:grpSp>
      <p:sp>
        <p:nvSpPr>
          <p:cNvPr id="359465" name="Freeform 41"/>
          <p:cNvSpPr>
            <a:spLocks/>
          </p:cNvSpPr>
          <p:nvPr/>
        </p:nvSpPr>
        <p:spPr bwMode="auto">
          <a:xfrm>
            <a:off x="3735388" y="4656138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466" name="Freeform 42"/>
          <p:cNvSpPr>
            <a:spLocks/>
          </p:cNvSpPr>
          <p:nvPr/>
        </p:nvSpPr>
        <p:spPr bwMode="auto">
          <a:xfrm>
            <a:off x="4649788" y="4632325"/>
            <a:ext cx="514350" cy="427038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467" name="Group 43"/>
          <p:cNvGrpSpPr>
            <a:grpSpLocks/>
          </p:cNvGrpSpPr>
          <p:nvPr/>
        </p:nvGrpSpPr>
        <p:grpSpPr bwMode="auto">
          <a:xfrm>
            <a:off x="3744913" y="4598988"/>
            <a:ext cx="609600" cy="549275"/>
            <a:chOff x="336" y="2304"/>
            <a:chExt cx="384" cy="346"/>
          </a:xfrm>
        </p:grpSpPr>
        <p:sp>
          <p:nvSpPr>
            <p:cNvPr id="359468" name="Rectangle 44"/>
            <p:cNvSpPr>
              <a:spLocks noChangeArrowheads="1"/>
            </p:cNvSpPr>
            <p:nvPr/>
          </p:nvSpPr>
          <p:spPr bwMode="auto">
            <a:xfrm>
              <a:off x="336" y="2304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69" name="Rectangle 45"/>
            <p:cNvSpPr>
              <a:spLocks noChangeArrowheads="1"/>
            </p:cNvSpPr>
            <p:nvPr/>
          </p:nvSpPr>
          <p:spPr bwMode="auto">
            <a:xfrm>
              <a:off x="336" y="2304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27</a:t>
              </a:r>
            </a:p>
          </p:txBody>
        </p:sp>
      </p:grpSp>
      <p:grpSp>
        <p:nvGrpSpPr>
          <p:cNvPr id="359470" name="Group 46"/>
          <p:cNvGrpSpPr>
            <a:grpSpLocks/>
          </p:cNvGrpSpPr>
          <p:nvPr/>
        </p:nvGrpSpPr>
        <p:grpSpPr bwMode="auto">
          <a:xfrm>
            <a:off x="4641850" y="4608513"/>
            <a:ext cx="609600" cy="549275"/>
            <a:chOff x="336" y="2304"/>
            <a:chExt cx="384" cy="346"/>
          </a:xfrm>
        </p:grpSpPr>
        <p:sp>
          <p:nvSpPr>
            <p:cNvPr id="359471" name="Rectangle 47"/>
            <p:cNvSpPr>
              <a:spLocks noChangeArrowheads="1"/>
            </p:cNvSpPr>
            <p:nvPr/>
          </p:nvSpPr>
          <p:spPr bwMode="auto">
            <a:xfrm>
              <a:off x="336" y="2304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72" name="Rectangle 48"/>
            <p:cNvSpPr>
              <a:spLocks noChangeArrowheads="1"/>
            </p:cNvSpPr>
            <p:nvPr/>
          </p:nvSpPr>
          <p:spPr bwMode="auto">
            <a:xfrm>
              <a:off x="336" y="2304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97</a:t>
              </a:r>
            </a:p>
          </p:txBody>
        </p:sp>
      </p:grpSp>
      <p:grpSp>
        <p:nvGrpSpPr>
          <p:cNvPr id="359473" name="Group 49"/>
          <p:cNvGrpSpPr>
            <a:grpSpLocks/>
          </p:cNvGrpSpPr>
          <p:nvPr/>
        </p:nvGrpSpPr>
        <p:grpSpPr bwMode="auto">
          <a:xfrm>
            <a:off x="3903663" y="5154613"/>
            <a:ext cx="2178050" cy="506412"/>
            <a:chOff x="864" y="3290"/>
            <a:chExt cx="1372" cy="319"/>
          </a:xfrm>
        </p:grpSpPr>
        <p:sp>
          <p:nvSpPr>
            <p:cNvPr id="359474" name="Rectangle 50"/>
            <p:cNvSpPr>
              <a:spLocks noChangeArrowheads="1"/>
            </p:cNvSpPr>
            <p:nvPr/>
          </p:nvSpPr>
          <p:spPr bwMode="auto">
            <a:xfrm>
              <a:off x="864" y="3312"/>
              <a:ext cx="864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75" name="Text Box 51"/>
            <p:cNvSpPr txBox="1">
              <a:spLocks noChangeArrowheads="1"/>
            </p:cNvSpPr>
            <p:nvPr/>
          </p:nvSpPr>
          <p:spPr bwMode="auto">
            <a:xfrm>
              <a:off x="1429" y="3290"/>
              <a:ext cx="185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359476" name="Text Box 52"/>
            <p:cNvSpPr txBox="1">
              <a:spLocks noChangeArrowheads="1"/>
            </p:cNvSpPr>
            <p:nvPr/>
          </p:nvSpPr>
          <p:spPr bwMode="auto">
            <a:xfrm>
              <a:off x="1828" y="3301"/>
              <a:ext cx="408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j+1</a:t>
              </a:r>
            </a:p>
          </p:txBody>
        </p:sp>
      </p:grpSp>
      <p:sp>
        <p:nvSpPr>
          <p:cNvPr id="359477" name="Freeform 53"/>
          <p:cNvSpPr>
            <a:spLocks/>
          </p:cNvSpPr>
          <p:nvPr/>
        </p:nvSpPr>
        <p:spPr bwMode="auto">
          <a:xfrm>
            <a:off x="4649788" y="4638675"/>
            <a:ext cx="514350" cy="427038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478" name="Freeform 54"/>
          <p:cNvSpPr>
            <a:spLocks/>
          </p:cNvSpPr>
          <p:nvPr/>
        </p:nvSpPr>
        <p:spPr bwMode="auto">
          <a:xfrm>
            <a:off x="5505450" y="4632325"/>
            <a:ext cx="514350" cy="427038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479" name="Group 55"/>
          <p:cNvGrpSpPr>
            <a:grpSpLocks/>
          </p:cNvGrpSpPr>
          <p:nvPr/>
        </p:nvGrpSpPr>
        <p:grpSpPr bwMode="auto">
          <a:xfrm>
            <a:off x="4624388" y="4610100"/>
            <a:ext cx="609600" cy="549275"/>
            <a:chOff x="336" y="2304"/>
            <a:chExt cx="384" cy="346"/>
          </a:xfrm>
        </p:grpSpPr>
        <p:sp>
          <p:nvSpPr>
            <p:cNvPr id="359480" name="Rectangle 56"/>
            <p:cNvSpPr>
              <a:spLocks noChangeArrowheads="1"/>
            </p:cNvSpPr>
            <p:nvPr/>
          </p:nvSpPr>
          <p:spPr bwMode="auto">
            <a:xfrm>
              <a:off x="336" y="2304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81" name="Rectangle 57"/>
            <p:cNvSpPr>
              <a:spLocks noChangeArrowheads="1"/>
            </p:cNvSpPr>
            <p:nvPr/>
          </p:nvSpPr>
          <p:spPr bwMode="auto">
            <a:xfrm>
              <a:off x="336" y="2304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50</a:t>
              </a:r>
            </a:p>
          </p:txBody>
        </p:sp>
      </p:grpSp>
      <p:grpSp>
        <p:nvGrpSpPr>
          <p:cNvPr id="359482" name="Group 58"/>
          <p:cNvGrpSpPr>
            <a:grpSpLocks/>
          </p:cNvGrpSpPr>
          <p:nvPr/>
        </p:nvGrpSpPr>
        <p:grpSpPr bwMode="auto">
          <a:xfrm>
            <a:off x="5503863" y="4597400"/>
            <a:ext cx="609600" cy="549275"/>
            <a:chOff x="336" y="2304"/>
            <a:chExt cx="384" cy="346"/>
          </a:xfrm>
        </p:grpSpPr>
        <p:sp>
          <p:nvSpPr>
            <p:cNvPr id="359483" name="Rectangle 59"/>
            <p:cNvSpPr>
              <a:spLocks noChangeArrowheads="1"/>
            </p:cNvSpPr>
            <p:nvPr/>
          </p:nvSpPr>
          <p:spPr bwMode="auto">
            <a:xfrm>
              <a:off x="336" y="2304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84" name="Rectangle 60"/>
            <p:cNvSpPr>
              <a:spLocks noChangeArrowheads="1"/>
            </p:cNvSpPr>
            <p:nvPr/>
          </p:nvSpPr>
          <p:spPr bwMode="auto">
            <a:xfrm>
              <a:off x="336" y="2304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97</a:t>
              </a:r>
            </a:p>
          </p:txBody>
        </p:sp>
      </p:grpSp>
      <p:grpSp>
        <p:nvGrpSpPr>
          <p:cNvPr id="359485" name="Group 61"/>
          <p:cNvGrpSpPr>
            <a:grpSpLocks/>
          </p:cNvGrpSpPr>
          <p:nvPr/>
        </p:nvGrpSpPr>
        <p:grpSpPr bwMode="auto">
          <a:xfrm>
            <a:off x="4808538" y="5172075"/>
            <a:ext cx="2178050" cy="506413"/>
            <a:chOff x="864" y="3290"/>
            <a:chExt cx="1372" cy="319"/>
          </a:xfrm>
        </p:grpSpPr>
        <p:sp>
          <p:nvSpPr>
            <p:cNvPr id="359486" name="Rectangle 62"/>
            <p:cNvSpPr>
              <a:spLocks noChangeArrowheads="1"/>
            </p:cNvSpPr>
            <p:nvPr/>
          </p:nvSpPr>
          <p:spPr bwMode="auto">
            <a:xfrm>
              <a:off x="864" y="3312"/>
              <a:ext cx="864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87" name="Text Box 63"/>
            <p:cNvSpPr txBox="1">
              <a:spLocks noChangeArrowheads="1"/>
            </p:cNvSpPr>
            <p:nvPr/>
          </p:nvSpPr>
          <p:spPr bwMode="auto">
            <a:xfrm>
              <a:off x="1429" y="3290"/>
              <a:ext cx="185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359488" name="Text Box 64"/>
            <p:cNvSpPr txBox="1">
              <a:spLocks noChangeArrowheads="1"/>
            </p:cNvSpPr>
            <p:nvPr/>
          </p:nvSpPr>
          <p:spPr bwMode="auto">
            <a:xfrm>
              <a:off x="1828" y="3301"/>
              <a:ext cx="408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j+1</a:t>
              </a:r>
            </a:p>
          </p:txBody>
        </p:sp>
      </p:grpSp>
      <p:sp>
        <p:nvSpPr>
          <p:cNvPr id="359489" name="Freeform 65"/>
          <p:cNvSpPr>
            <a:spLocks/>
          </p:cNvSpPr>
          <p:nvPr/>
        </p:nvSpPr>
        <p:spPr bwMode="auto">
          <a:xfrm>
            <a:off x="5505450" y="4625975"/>
            <a:ext cx="514350" cy="427038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490" name="Freeform 66"/>
          <p:cNvSpPr>
            <a:spLocks/>
          </p:cNvSpPr>
          <p:nvPr/>
        </p:nvSpPr>
        <p:spPr bwMode="auto">
          <a:xfrm>
            <a:off x="6384925" y="4621213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491" name="Group 67"/>
          <p:cNvGrpSpPr>
            <a:grpSpLocks/>
          </p:cNvGrpSpPr>
          <p:nvPr/>
        </p:nvGrpSpPr>
        <p:grpSpPr bwMode="auto">
          <a:xfrm>
            <a:off x="5514975" y="4598988"/>
            <a:ext cx="609600" cy="549275"/>
            <a:chOff x="336" y="2304"/>
            <a:chExt cx="384" cy="346"/>
          </a:xfrm>
        </p:grpSpPr>
        <p:sp>
          <p:nvSpPr>
            <p:cNvPr id="359492" name="Rectangle 68"/>
            <p:cNvSpPr>
              <a:spLocks noChangeArrowheads="1"/>
            </p:cNvSpPr>
            <p:nvPr/>
          </p:nvSpPr>
          <p:spPr bwMode="auto">
            <a:xfrm>
              <a:off x="336" y="2304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93" name="Rectangle 69"/>
            <p:cNvSpPr>
              <a:spLocks noChangeArrowheads="1"/>
            </p:cNvSpPr>
            <p:nvPr/>
          </p:nvSpPr>
          <p:spPr bwMode="auto">
            <a:xfrm>
              <a:off x="336" y="2304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76</a:t>
              </a:r>
            </a:p>
          </p:txBody>
        </p:sp>
      </p:grpSp>
      <p:grpSp>
        <p:nvGrpSpPr>
          <p:cNvPr id="359494" name="Group 70"/>
          <p:cNvGrpSpPr>
            <a:grpSpLocks/>
          </p:cNvGrpSpPr>
          <p:nvPr/>
        </p:nvGrpSpPr>
        <p:grpSpPr bwMode="auto">
          <a:xfrm>
            <a:off x="6342063" y="4632325"/>
            <a:ext cx="609600" cy="549275"/>
            <a:chOff x="336" y="2304"/>
            <a:chExt cx="384" cy="346"/>
          </a:xfrm>
        </p:grpSpPr>
        <p:sp>
          <p:nvSpPr>
            <p:cNvPr id="359495" name="Rectangle 71"/>
            <p:cNvSpPr>
              <a:spLocks noChangeArrowheads="1"/>
            </p:cNvSpPr>
            <p:nvPr/>
          </p:nvSpPr>
          <p:spPr bwMode="auto">
            <a:xfrm>
              <a:off x="336" y="2304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96" name="Rectangle 72"/>
            <p:cNvSpPr>
              <a:spLocks noChangeArrowheads="1"/>
            </p:cNvSpPr>
            <p:nvPr/>
          </p:nvSpPr>
          <p:spPr bwMode="auto">
            <a:xfrm>
              <a:off x="336" y="2304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97</a:t>
              </a:r>
            </a:p>
          </p:txBody>
        </p:sp>
      </p:grpSp>
      <p:grpSp>
        <p:nvGrpSpPr>
          <p:cNvPr id="359497" name="Group 73"/>
          <p:cNvGrpSpPr>
            <a:grpSpLocks/>
          </p:cNvGrpSpPr>
          <p:nvPr/>
        </p:nvGrpSpPr>
        <p:grpSpPr bwMode="auto">
          <a:xfrm>
            <a:off x="5662613" y="5172075"/>
            <a:ext cx="2178050" cy="506413"/>
            <a:chOff x="864" y="3290"/>
            <a:chExt cx="1372" cy="319"/>
          </a:xfrm>
        </p:grpSpPr>
        <p:sp>
          <p:nvSpPr>
            <p:cNvPr id="359498" name="Rectangle 74"/>
            <p:cNvSpPr>
              <a:spLocks noChangeArrowheads="1"/>
            </p:cNvSpPr>
            <p:nvPr/>
          </p:nvSpPr>
          <p:spPr bwMode="auto">
            <a:xfrm>
              <a:off x="864" y="3312"/>
              <a:ext cx="864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99" name="Text Box 75"/>
            <p:cNvSpPr txBox="1">
              <a:spLocks noChangeArrowheads="1"/>
            </p:cNvSpPr>
            <p:nvPr/>
          </p:nvSpPr>
          <p:spPr bwMode="auto">
            <a:xfrm>
              <a:off x="1429" y="3290"/>
              <a:ext cx="185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359500" name="Text Box 76"/>
            <p:cNvSpPr txBox="1">
              <a:spLocks noChangeArrowheads="1"/>
            </p:cNvSpPr>
            <p:nvPr/>
          </p:nvSpPr>
          <p:spPr bwMode="auto">
            <a:xfrm>
              <a:off x="1828" y="3301"/>
              <a:ext cx="408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j+1</a:t>
              </a:r>
            </a:p>
          </p:txBody>
        </p:sp>
      </p:grpSp>
      <p:sp>
        <p:nvSpPr>
          <p:cNvPr id="359501" name="Freeform 77"/>
          <p:cNvSpPr>
            <a:spLocks/>
          </p:cNvSpPr>
          <p:nvPr/>
        </p:nvSpPr>
        <p:spPr bwMode="auto">
          <a:xfrm>
            <a:off x="6337300" y="4668838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502" name="Freeform 78"/>
          <p:cNvSpPr>
            <a:spLocks/>
          </p:cNvSpPr>
          <p:nvPr/>
        </p:nvSpPr>
        <p:spPr bwMode="auto">
          <a:xfrm>
            <a:off x="7199313" y="4632325"/>
            <a:ext cx="514350" cy="427038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503" name="Group 79"/>
          <p:cNvGrpSpPr>
            <a:grpSpLocks/>
          </p:cNvGrpSpPr>
          <p:nvPr/>
        </p:nvGrpSpPr>
        <p:grpSpPr bwMode="auto">
          <a:xfrm>
            <a:off x="6324600" y="4610100"/>
            <a:ext cx="609600" cy="549275"/>
            <a:chOff x="336" y="2304"/>
            <a:chExt cx="384" cy="346"/>
          </a:xfrm>
        </p:grpSpPr>
        <p:sp>
          <p:nvSpPr>
            <p:cNvPr id="359504" name="Rectangle 80"/>
            <p:cNvSpPr>
              <a:spLocks noChangeArrowheads="1"/>
            </p:cNvSpPr>
            <p:nvPr/>
          </p:nvSpPr>
          <p:spPr bwMode="auto">
            <a:xfrm>
              <a:off x="336" y="2304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05" name="Rectangle 81"/>
            <p:cNvSpPr>
              <a:spLocks noChangeArrowheads="1"/>
            </p:cNvSpPr>
            <p:nvPr/>
          </p:nvSpPr>
          <p:spPr bwMode="auto">
            <a:xfrm>
              <a:off x="336" y="2304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65</a:t>
              </a:r>
            </a:p>
          </p:txBody>
        </p:sp>
      </p:grpSp>
      <p:grpSp>
        <p:nvGrpSpPr>
          <p:cNvPr id="359506" name="Group 82"/>
          <p:cNvGrpSpPr>
            <a:grpSpLocks/>
          </p:cNvGrpSpPr>
          <p:nvPr/>
        </p:nvGrpSpPr>
        <p:grpSpPr bwMode="auto">
          <a:xfrm>
            <a:off x="7145338" y="4600575"/>
            <a:ext cx="609600" cy="565150"/>
            <a:chOff x="4512" y="2489"/>
            <a:chExt cx="384" cy="356"/>
          </a:xfrm>
        </p:grpSpPr>
        <p:sp>
          <p:nvSpPr>
            <p:cNvPr id="359507" name="Rectangle 83"/>
            <p:cNvSpPr>
              <a:spLocks noChangeArrowheads="1"/>
            </p:cNvSpPr>
            <p:nvPr/>
          </p:nvSpPr>
          <p:spPr bwMode="auto">
            <a:xfrm>
              <a:off x="4512" y="2496"/>
              <a:ext cx="384" cy="33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08" name="Rectangle 84"/>
            <p:cNvSpPr>
              <a:spLocks noChangeArrowheads="1"/>
            </p:cNvSpPr>
            <p:nvPr/>
          </p:nvSpPr>
          <p:spPr bwMode="auto">
            <a:xfrm>
              <a:off x="4512" y="2489"/>
              <a:ext cx="364" cy="35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1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97</a:t>
              </a:r>
            </a:p>
          </p:txBody>
        </p:sp>
      </p:grpSp>
      <p:sp>
        <p:nvSpPr>
          <p:cNvPr id="359509" name="Freeform 85"/>
          <p:cNvSpPr>
            <a:spLocks/>
          </p:cNvSpPr>
          <p:nvPr/>
        </p:nvSpPr>
        <p:spPr bwMode="auto">
          <a:xfrm>
            <a:off x="7127875" y="4603750"/>
            <a:ext cx="590550" cy="503238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47625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510" name="Group 86"/>
          <p:cNvGrpSpPr>
            <a:grpSpLocks/>
          </p:cNvGrpSpPr>
          <p:nvPr/>
        </p:nvGrpSpPr>
        <p:grpSpPr bwMode="auto">
          <a:xfrm>
            <a:off x="785813" y="1192213"/>
            <a:ext cx="7221537" cy="519112"/>
            <a:chOff x="495" y="921"/>
            <a:chExt cx="4549" cy="327"/>
          </a:xfrm>
        </p:grpSpPr>
        <p:sp>
          <p:nvSpPr>
            <p:cNvPr id="359511" name="Rectangle 87"/>
            <p:cNvSpPr>
              <a:spLocks noChangeArrowheads="1"/>
            </p:cNvSpPr>
            <p:nvPr/>
          </p:nvSpPr>
          <p:spPr bwMode="auto">
            <a:xfrm>
              <a:off x="1232" y="921"/>
              <a:ext cx="3812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49     38    13     27     50     76     65 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97</a:t>
              </a:r>
            </a:p>
          </p:txBody>
        </p:sp>
        <p:sp>
          <p:nvSpPr>
            <p:cNvPr id="359512" name="Text Box 88"/>
            <p:cNvSpPr txBox="1">
              <a:spLocks noChangeArrowheads="1"/>
            </p:cNvSpPr>
            <p:nvPr/>
          </p:nvSpPr>
          <p:spPr bwMode="auto">
            <a:xfrm>
              <a:off x="495" y="926"/>
              <a:ext cx="705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3399"/>
                  </a:solidFill>
                </a:rPr>
                <a:t>第</a:t>
              </a:r>
              <a:r>
                <a:rPr lang="en-US" altLang="zh-CN" sz="2400" b="1">
                  <a:solidFill>
                    <a:srgbClr val="003399"/>
                  </a:solidFill>
                </a:rPr>
                <a:t>1</a:t>
              </a:r>
              <a:r>
                <a:rPr lang="zh-CN" altLang="en-US" sz="2400" b="1">
                  <a:solidFill>
                    <a:srgbClr val="003399"/>
                  </a:solidFill>
                </a:rPr>
                <a:t>趟</a:t>
              </a:r>
            </a:p>
          </p:txBody>
        </p:sp>
      </p:grpSp>
      <p:grpSp>
        <p:nvGrpSpPr>
          <p:cNvPr id="359513" name="Group 89"/>
          <p:cNvGrpSpPr>
            <a:grpSpLocks/>
          </p:cNvGrpSpPr>
          <p:nvPr/>
        </p:nvGrpSpPr>
        <p:grpSpPr bwMode="auto">
          <a:xfrm>
            <a:off x="1066800" y="4327525"/>
            <a:ext cx="7391400" cy="1600200"/>
            <a:chOff x="576" y="1920"/>
            <a:chExt cx="4656" cy="1008"/>
          </a:xfrm>
        </p:grpSpPr>
        <p:sp>
          <p:nvSpPr>
            <p:cNvPr id="359514" name="Rectangle 90"/>
            <p:cNvSpPr>
              <a:spLocks noChangeArrowheads="1"/>
            </p:cNvSpPr>
            <p:nvPr/>
          </p:nvSpPr>
          <p:spPr bwMode="auto">
            <a:xfrm>
              <a:off x="576" y="1920"/>
              <a:ext cx="4656" cy="100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15" name="Rectangle 91"/>
            <p:cNvSpPr>
              <a:spLocks noChangeArrowheads="1"/>
            </p:cNvSpPr>
            <p:nvPr/>
          </p:nvSpPr>
          <p:spPr bwMode="auto">
            <a:xfrm>
              <a:off x="868" y="2064"/>
              <a:ext cx="407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49     38    13     27     50     76     65     </a:t>
              </a:r>
              <a:r>
                <a:rPr lang="en-US" altLang="zh-CN" sz="3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97</a:t>
              </a:r>
            </a:p>
          </p:txBody>
        </p:sp>
      </p:grpSp>
      <p:sp>
        <p:nvSpPr>
          <p:cNvPr id="359516" name="Line 92"/>
          <p:cNvSpPr>
            <a:spLocks noChangeShapeType="1"/>
          </p:cNvSpPr>
          <p:nvPr/>
        </p:nvSpPr>
        <p:spPr bwMode="auto">
          <a:xfrm>
            <a:off x="1558925" y="5130800"/>
            <a:ext cx="5486400" cy="0"/>
          </a:xfrm>
          <a:prstGeom prst="line">
            <a:avLst/>
          </a:prstGeom>
          <a:noFill/>
          <a:ln w="34925" cap="sq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517" name="Text Box 93"/>
          <p:cNvSpPr txBox="1">
            <a:spLocks noChangeArrowheads="1"/>
          </p:cNvSpPr>
          <p:nvPr/>
        </p:nvSpPr>
        <p:spPr bwMode="auto">
          <a:xfrm>
            <a:off x="1600200" y="5099050"/>
            <a:ext cx="293688" cy="488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600" b="1">
                <a:solidFill>
                  <a:srgbClr val="FF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359518" name="Text Box 94"/>
          <p:cNvSpPr txBox="1">
            <a:spLocks noChangeArrowheads="1"/>
          </p:cNvSpPr>
          <p:nvPr/>
        </p:nvSpPr>
        <p:spPr bwMode="auto">
          <a:xfrm>
            <a:off x="2362200" y="5099050"/>
            <a:ext cx="647700" cy="488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600" b="1">
                <a:solidFill>
                  <a:srgbClr val="FF0000"/>
                </a:solidFill>
                <a:latin typeface="Times New Roman" pitchFamily="18" charset="0"/>
              </a:rPr>
              <a:t>j+1</a:t>
            </a:r>
          </a:p>
        </p:txBody>
      </p:sp>
      <p:sp>
        <p:nvSpPr>
          <p:cNvPr id="359519" name="Freeform 95"/>
          <p:cNvSpPr>
            <a:spLocks/>
          </p:cNvSpPr>
          <p:nvPr/>
        </p:nvSpPr>
        <p:spPr bwMode="auto">
          <a:xfrm>
            <a:off x="1547813" y="4586288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520" name="Freeform 96"/>
          <p:cNvSpPr>
            <a:spLocks/>
          </p:cNvSpPr>
          <p:nvPr/>
        </p:nvSpPr>
        <p:spPr bwMode="auto">
          <a:xfrm>
            <a:off x="2381250" y="4586288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521" name="Group 97"/>
          <p:cNvGrpSpPr>
            <a:grpSpLocks/>
          </p:cNvGrpSpPr>
          <p:nvPr/>
        </p:nvGrpSpPr>
        <p:grpSpPr bwMode="auto">
          <a:xfrm>
            <a:off x="1558925" y="4464050"/>
            <a:ext cx="685800" cy="677863"/>
            <a:chOff x="1407" y="2256"/>
            <a:chExt cx="432" cy="427"/>
          </a:xfrm>
        </p:grpSpPr>
        <p:sp>
          <p:nvSpPr>
            <p:cNvPr id="359522" name="Rectangle 98"/>
            <p:cNvSpPr>
              <a:spLocks noChangeArrowheads="1"/>
            </p:cNvSpPr>
            <p:nvPr/>
          </p:nvSpPr>
          <p:spPr bwMode="auto">
            <a:xfrm>
              <a:off x="1407" y="2256"/>
              <a:ext cx="432" cy="384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23" name="Rectangle 99"/>
            <p:cNvSpPr>
              <a:spLocks noChangeArrowheads="1"/>
            </p:cNvSpPr>
            <p:nvPr/>
          </p:nvSpPr>
          <p:spPr bwMode="auto">
            <a:xfrm>
              <a:off x="1440" y="2337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38</a:t>
              </a:r>
            </a:p>
          </p:txBody>
        </p:sp>
      </p:grpSp>
      <p:grpSp>
        <p:nvGrpSpPr>
          <p:cNvPr id="359524" name="Group 100"/>
          <p:cNvGrpSpPr>
            <a:grpSpLocks/>
          </p:cNvGrpSpPr>
          <p:nvPr/>
        </p:nvGrpSpPr>
        <p:grpSpPr bwMode="auto">
          <a:xfrm>
            <a:off x="2327275" y="4462463"/>
            <a:ext cx="685800" cy="677862"/>
            <a:chOff x="1407" y="2256"/>
            <a:chExt cx="432" cy="427"/>
          </a:xfrm>
        </p:grpSpPr>
        <p:sp>
          <p:nvSpPr>
            <p:cNvPr id="359525" name="Rectangle 101"/>
            <p:cNvSpPr>
              <a:spLocks noChangeArrowheads="1"/>
            </p:cNvSpPr>
            <p:nvPr/>
          </p:nvSpPr>
          <p:spPr bwMode="auto">
            <a:xfrm>
              <a:off x="1407" y="2256"/>
              <a:ext cx="432" cy="384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26" name="Rectangle 102"/>
            <p:cNvSpPr>
              <a:spLocks noChangeArrowheads="1"/>
            </p:cNvSpPr>
            <p:nvPr/>
          </p:nvSpPr>
          <p:spPr bwMode="auto">
            <a:xfrm>
              <a:off x="1440" y="2337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49</a:t>
              </a:r>
            </a:p>
          </p:txBody>
        </p:sp>
      </p:grpSp>
      <p:grpSp>
        <p:nvGrpSpPr>
          <p:cNvPr id="359527" name="Group 103"/>
          <p:cNvGrpSpPr>
            <a:grpSpLocks/>
          </p:cNvGrpSpPr>
          <p:nvPr/>
        </p:nvGrpSpPr>
        <p:grpSpPr bwMode="auto">
          <a:xfrm>
            <a:off x="1625600" y="5140325"/>
            <a:ext cx="2178050" cy="506413"/>
            <a:chOff x="864" y="3290"/>
            <a:chExt cx="1372" cy="319"/>
          </a:xfrm>
        </p:grpSpPr>
        <p:sp>
          <p:nvSpPr>
            <p:cNvPr id="359528" name="Rectangle 104"/>
            <p:cNvSpPr>
              <a:spLocks noChangeArrowheads="1"/>
            </p:cNvSpPr>
            <p:nvPr/>
          </p:nvSpPr>
          <p:spPr bwMode="auto">
            <a:xfrm>
              <a:off x="864" y="3312"/>
              <a:ext cx="864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29" name="Text Box 105"/>
            <p:cNvSpPr txBox="1">
              <a:spLocks noChangeArrowheads="1"/>
            </p:cNvSpPr>
            <p:nvPr/>
          </p:nvSpPr>
          <p:spPr bwMode="auto">
            <a:xfrm>
              <a:off x="1429" y="3290"/>
              <a:ext cx="185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359530" name="Text Box 106"/>
            <p:cNvSpPr txBox="1">
              <a:spLocks noChangeArrowheads="1"/>
            </p:cNvSpPr>
            <p:nvPr/>
          </p:nvSpPr>
          <p:spPr bwMode="auto">
            <a:xfrm>
              <a:off x="1828" y="3301"/>
              <a:ext cx="408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j+1</a:t>
              </a:r>
            </a:p>
          </p:txBody>
        </p:sp>
      </p:grpSp>
      <p:sp>
        <p:nvSpPr>
          <p:cNvPr id="359531" name="Freeform 107"/>
          <p:cNvSpPr>
            <a:spLocks/>
          </p:cNvSpPr>
          <p:nvPr/>
        </p:nvSpPr>
        <p:spPr bwMode="auto">
          <a:xfrm>
            <a:off x="2386013" y="4632325"/>
            <a:ext cx="514350" cy="427038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532" name="Freeform 108"/>
          <p:cNvSpPr>
            <a:spLocks/>
          </p:cNvSpPr>
          <p:nvPr/>
        </p:nvSpPr>
        <p:spPr bwMode="auto">
          <a:xfrm>
            <a:off x="3143250" y="4614863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533" name="Group 109"/>
          <p:cNvGrpSpPr>
            <a:grpSpLocks/>
          </p:cNvGrpSpPr>
          <p:nvPr/>
        </p:nvGrpSpPr>
        <p:grpSpPr bwMode="auto">
          <a:xfrm>
            <a:off x="2292350" y="4479925"/>
            <a:ext cx="685800" cy="677863"/>
            <a:chOff x="1407" y="2256"/>
            <a:chExt cx="432" cy="427"/>
          </a:xfrm>
        </p:grpSpPr>
        <p:sp>
          <p:nvSpPr>
            <p:cNvPr id="359534" name="Rectangle 110"/>
            <p:cNvSpPr>
              <a:spLocks noChangeArrowheads="1"/>
            </p:cNvSpPr>
            <p:nvPr/>
          </p:nvSpPr>
          <p:spPr bwMode="auto">
            <a:xfrm>
              <a:off x="1407" y="2256"/>
              <a:ext cx="432" cy="384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35" name="Rectangle 111"/>
            <p:cNvSpPr>
              <a:spLocks noChangeArrowheads="1"/>
            </p:cNvSpPr>
            <p:nvPr/>
          </p:nvSpPr>
          <p:spPr bwMode="auto">
            <a:xfrm>
              <a:off x="1440" y="2337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13</a:t>
              </a:r>
            </a:p>
          </p:txBody>
        </p:sp>
      </p:grpSp>
      <p:grpSp>
        <p:nvGrpSpPr>
          <p:cNvPr id="359536" name="Group 112"/>
          <p:cNvGrpSpPr>
            <a:grpSpLocks/>
          </p:cNvGrpSpPr>
          <p:nvPr/>
        </p:nvGrpSpPr>
        <p:grpSpPr bwMode="auto">
          <a:xfrm>
            <a:off x="3089275" y="4464050"/>
            <a:ext cx="685800" cy="677863"/>
            <a:chOff x="1407" y="2256"/>
            <a:chExt cx="432" cy="427"/>
          </a:xfrm>
        </p:grpSpPr>
        <p:sp>
          <p:nvSpPr>
            <p:cNvPr id="359537" name="Rectangle 113"/>
            <p:cNvSpPr>
              <a:spLocks noChangeArrowheads="1"/>
            </p:cNvSpPr>
            <p:nvPr/>
          </p:nvSpPr>
          <p:spPr bwMode="auto">
            <a:xfrm>
              <a:off x="1407" y="2256"/>
              <a:ext cx="432" cy="384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38" name="Rectangle 114"/>
            <p:cNvSpPr>
              <a:spLocks noChangeArrowheads="1"/>
            </p:cNvSpPr>
            <p:nvPr/>
          </p:nvSpPr>
          <p:spPr bwMode="auto">
            <a:xfrm>
              <a:off x="1440" y="2337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49</a:t>
              </a:r>
            </a:p>
          </p:txBody>
        </p:sp>
      </p:grpSp>
      <p:grpSp>
        <p:nvGrpSpPr>
          <p:cNvPr id="359539" name="Group 115"/>
          <p:cNvGrpSpPr>
            <a:grpSpLocks/>
          </p:cNvGrpSpPr>
          <p:nvPr/>
        </p:nvGrpSpPr>
        <p:grpSpPr bwMode="auto">
          <a:xfrm>
            <a:off x="2386013" y="5154613"/>
            <a:ext cx="2178050" cy="506412"/>
            <a:chOff x="864" y="3290"/>
            <a:chExt cx="1372" cy="319"/>
          </a:xfrm>
        </p:grpSpPr>
        <p:sp>
          <p:nvSpPr>
            <p:cNvPr id="359540" name="Rectangle 116"/>
            <p:cNvSpPr>
              <a:spLocks noChangeArrowheads="1"/>
            </p:cNvSpPr>
            <p:nvPr/>
          </p:nvSpPr>
          <p:spPr bwMode="auto">
            <a:xfrm>
              <a:off x="864" y="3312"/>
              <a:ext cx="864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41" name="Text Box 117"/>
            <p:cNvSpPr txBox="1">
              <a:spLocks noChangeArrowheads="1"/>
            </p:cNvSpPr>
            <p:nvPr/>
          </p:nvSpPr>
          <p:spPr bwMode="auto">
            <a:xfrm>
              <a:off x="1429" y="3290"/>
              <a:ext cx="185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359542" name="Text Box 118"/>
            <p:cNvSpPr txBox="1">
              <a:spLocks noChangeArrowheads="1"/>
            </p:cNvSpPr>
            <p:nvPr/>
          </p:nvSpPr>
          <p:spPr bwMode="auto">
            <a:xfrm>
              <a:off x="1828" y="3301"/>
              <a:ext cx="408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j+1</a:t>
              </a:r>
            </a:p>
          </p:txBody>
        </p:sp>
      </p:grpSp>
      <p:sp>
        <p:nvSpPr>
          <p:cNvPr id="359543" name="Freeform 119"/>
          <p:cNvSpPr>
            <a:spLocks/>
          </p:cNvSpPr>
          <p:nvPr/>
        </p:nvSpPr>
        <p:spPr bwMode="auto">
          <a:xfrm>
            <a:off x="3165475" y="4621213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544" name="Freeform 120"/>
          <p:cNvSpPr>
            <a:spLocks/>
          </p:cNvSpPr>
          <p:nvPr/>
        </p:nvSpPr>
        <p:spPr bwMode="auto">
          <a:xfrm>
            <a:off x="3987800" y="4597400"/>
            <a:ext cx="514350" cy="427038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545" name="Group 121"/>
          <p:cNvGrpSpPr>
            <a:grpSpLocks/>
          </p:cNvGrpSpPr>
          <p:nvPr/>
        </p:nvGrpSpPr>
        <p:grpSpPr bwMode="auto">
          <a:xfrm>
            <a:off x="3124200" y="4481513"/>
            <a:ext cx="685800" cy="677862"/>
            <a:chOff x="1407" y="2256"/>
            <a:chExt cx="432" cy="427"/>
          </a:xfrm>
        </p:grpSpPr>
        <p:sp>
          <p:nvSpPr>
            <p:cNvPr id="359546" name="Rectangle 122"/>
            <p:cNvSpPr>
              <a:spLocks noChangeArrowheads="1"/>
            </p:cNvSpPr>
            <p:nvPr/>
          </p:nvSpPr>
          <p:spPr bwMode="auto">
            <a:xfrm>
              <a:off x="1407" y="2256"/>
              <a:ext cx="432" cy="384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47" name="Rectangle 123"/>
            <p:cNvSpPr>
              <a:spLocks noChangeArrowheads="1"/>
            </p:cNvSpPr>
            <p:nvPr/>
          </p:nvSpPr>
          <p:spPr bwMode="auto">
            <a:xfrm>
              <a:off x="1440" y="2337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27</a:t>
              </a:r>
            </a:p>
          </p:txBody>
        </p:sp>
      </p:grpSp>
      <p:grpSp>
        <p:nvGrpSpPr>
          <p:cNvPr id="359548" name="Group 124"/>
          <p:cNvGrpSpPr>
            <a:grpSpLocks/>
          </p:cNvGrpSpPr>
          <p:nvPr/>
        </p:nvGrpSpPr>
        <p:grpSpPr bwMode="auto">
          <a:xfrm>
            <a:off x="3927475" y="4481513"/>
            <a:ext cx="685800" cy="677862"/>
            <a:chOff x="1407" y="2256"/>
            <a:chExt cx="432" cy="427"/>
          </a:xfrm>
        </p:grpSpPr>
        <p:sp>
          <p:nvSpPr>
            <p:cNvPr id="359549" name="Rectangle 125"/>
            <p:cNvSpPr>
              <a:spLocks noChangeArrowheads="1"/>
            </p:cNvSpPr>
            <p:nvPr/>
          </p:nvSpPr>
          <p:spPr bwMode="auto">
            <a:xfrm>
              <a:off x="1407" y="2256"/>
              <a:ext cx="432" cy="384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50" name="Rectangle 126"/>
            <p:cNvSpPr>
              <a:spLocks noChangeArrowheads="1"/>
            </p:cNvSpPr>
            <p:nvPr/>
          </p:nvSpPr>
          <p:spPr bwMode="auto">
            <a:xfrm>
              <a:off x="1440" y="2337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49</a:t>
              </a:r>
            </a:p>
          </p:txBody>
        </p:sp>
      </p:grpSp>
      <p:grpSp>
        <p:nvGrpSpPr>
          <p:cNvPr id="359551" name="Group 127"/>
          <p:cNvGrpSpPr>
            <a:grpSpLocks/>
          </p:cNvGrpSpPr>
          <p:nvPr/>
        </p:nvGrpSpPr>
        <p:grpSpPr bwMode="auto">
          <a:xfrm>
            <a:off x="3232150" y="5137150"/>
            <a:ext cx="2178050" cy="506413"/>
            <a:chOff x="864" y="3290"/>
            <a:chExt cx="1372" cy="319"/>
          </a:xfrm>
        </p:grpSpPr>
        <p:sp>
          <p:nvSpPr>
            <p:cNvPr id="359552" name="Rectangle 128"/>
            <p:cNvSpPr>
              <a:spLocks noChangeArrowheads="1"/>
            </p:cNvSpPr>
            <p:nvPr/>
          </p:nvSpPr>
          <p:spPr bwMode="auto">
            <a:xfrm>
              <a:off x="864" y="3312"/>
              <a:ext cx="864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53" name="Text Box 129"/>
            <p:cNvSpPr txBox="1">
              <a:spLocks noChangeArrowheads="1"/>
            </p:cNvSpPr>
            <p:nvPr/>
          </p:nvSpPr>
          <p:spPr bwMode="auto">
            <a:xfrm>
              <a:off x="1429" y="3290"/>
              <a:ext cx="185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359554" name="Text Box 130"/>
            <p:cNvSpPr txBox="1">
              <a:spLocks noChangeArrowheads="1"/>
            </p:cNvSpPr>
            <p:nvPr/>
          </p:nvSpPr>
          <p:spPr bwMode="auto">
            <a:xfrm>
              <a:off x="1828" y="3301"/>
              <a:ext cx="408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j+1</a:t>
              </a:r>
            </a:p>
          </p:txBody>
        </p:sp>
      </p:grpSp>
      <p:sp>
        <p:nvSpPr>
          <p:cNvPr id="359555" name="Freeform 131"/>
          <p:cNvSpPr>
            <a:spLocks/>
          </p:cNvSpPr>
          <p:nvPr/>
        </p:nvSpPr>
        <p:spPr bwMode="auto">
          <a:xfrm>
            <a:off x="3979863" y="4649788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556" name="Freeform 132"/>
          <p:cNvSpPr>
            <a:spLocks/>
          </p:cNvSpPr>
          <p:nvPr/>
        </p:nvSpPr>
        <p:spPr bwMode="auto">
          <a:xfrm>
            <a:off x="4843463" y="4610100"/>
            <a:ext cx="514350" cy="427038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557" name="Group 133"/>
          <p:cNvGrpSpPr>
            <a:grpSpLocks/>
          </p:cNvGrpSpPr>
          <p:nvPr/>
        </p:nvGrpSpPr>
        <p:grpSpPr bwMode="auto">
          <a:xfrm>
            <a:off x="3886200" y="4492625"/>
            <a:ext cx="2320925" cy="1168400"/>
            <a:chOff x="2448" y="2910"/>
            <a:chExt cx="1462" cy="736"/>
          </a:xfrm>
        </p:grpSpPr>
        <p:grpSp>
          <p:nvGrpSpPr>
            <p:cNvPr id="359558" name="Group 134"/>
            <p:cNvGrpSpPr>
              <a:grpSpLocks/>
            </p:cNvGrpSpPr>
            <p:nvPr/>
          </p:nvGrpSpPr>
          <p:grpSpPr bwMode="auto">
            <a:xfrm>
              <a:off x="2538" y="3327"/>
              <a:ext cx="1372" cy="319"/>
              <a:chOff x="864" y="3290"/>
              <a:chExt cx="1372" cy="319"/>
            </a:xfrm>
          </p:grpSpPr>
          <p:sp>
            <p:nvSpPr>
              <p:cNvPr id="359559" name="Rectangle 135"/>
              <p:cNvSpPr>
                <a:spLocks noChangeArrowheads="1"/>
              </p:cNvSpPr>
              <p:nvPr/>
            </p:nvSpPr>
            <p:spPr bwMode="auto">
              <a:xfrm>
                <a:off x="864" y="3312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60" name="Text Box 136"/>
              <p:cNvSpPr txBox="1">
                <a:spLocks noChangeArrowheads="1"/>
              </p:cNvSpPr>
              <p:nvPr/>
            </p:nvSpPr>
            <p:spPr bwMode="auto">
              <a:xfrm>
                <a:off x="1429" y="3290"/>
                <a:ext cx="185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600" b="1">
                    <a:solidFill>
                      <a:srgbClr val="FF0000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359561" name="Text Box 137"/>
              <p:cNvSpPr txBox="1">
                <a:spLocks noChangeArrowheads="1"/>
              </p:cNvSpPr>
              <p:nvPr/>
            </p:nvSpPr>
            <p:spPr bwMode="auto">
              <a:xfrm>
                <a:off x="1828" y="3301"/>
                <a:ext cx="408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600" b="1">
                    <a:solidFill>
                      <a:srgbClr val="FF0000"/>
                    </a:solidFill>
                    <a:latin typeface="Times New Roman" pitchFamily="18" charset="0"/>
                  </a:rPr>
                  <a:t>j+1</a:t>
                </a:r>
              </a:p>
            </p:txBody>
          </p:sp>
        </p:grpSp>
        <p:grpSp>
          <p:nvGrpSpPr>
            <p:cNvPr id="359562" name="Group 138"/>
            <p:cNvGrpSpPr>
              <a:grpSpLocks/>
            </p:cNvGrpSpPr>
            <p:nvPr/>
          </p:nvGrpSpPr>
          <p:grpSpPr bwMode="auto">
            <a:xfrm>
              <a:off x="2448" y="2910"/>
              <a:ext cx="1056" cy="405"/>
              <a:chOff x="3386" y="1968"/>
              <a:chExt cx="1056" cy="405"/>
            </a:xfrm>
          </p:grpSpPr>
          <p:sp>
            <p:nvSpPr>
              <p:cNvPr id="359563" name="Rectangle 139"/>
              <p:cNvSpPr>
                <a:spLocks noChangeArrowheads="1"/>
              </p:cNvSpPr>
              <p:nvPr/>
            </p:nvSpPr>
            <p:spPr bwMode="auto">
              <a:xfrm>
                <a:off x="3386" y="1968"/>
                <a:ext cx="1056" cy="384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64" name="Rectangle 140"/>
              <p:cNvSpPr>
                <a:spLocks noChangeArrowheads="1"/>
              </p:cNvSpPr>
              <p:nvPr/>
            </p:nvSpPr>
            <p:spPr bwMode="auto">
              <a:xfrm>
                <a:off x="3471" y="2027"/>
                <a:ext cx="896" cy="34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3000" b="1">
                    <a:solidFill>
                      <a:srgbClr val="003399"/>
                    </a:solidFill>
                    <a:latin typeface="Times New Roman" pitchFamily="18" charset="0"/>
                    <a:ea typeface="宋体" pitchFamily="2" charset="-122"/>
                  </a:rPr>
                  <a:t>49     50</a:t>
                </a:r>
              </a:p>
            </p:txBody>
          </p:sp>
        </p:grpSp>
      </p:grpSp>
      <p:sp>
        <p:nvSpPr>
          <p:cNvPr id="359565" name="Freeform 141"/>
          <p:cNvSpPr>
            <a:spLocks/>
          </p:cNvSpPr>
          <p:nvPr/>
        </p:nvSpPr>
        <p:spPr bwMode="auto">
          <a:xfrm>
            <a:off x="4860925" y="4632325"/>
            <a:ext cx="514350" cy="427038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566" name="Freeform 142"/>
          <p:cNvSpPr>
            <a:spLocks/>
          </p:cNvSpPr>
          <p:nvPr/>
        </p:nvSpPr>
        <p:spPr bwMode="auto">
          <a:xfrm>
            <a:off x="5716588" y="4614863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567" name="Group 143"/>
          <p:cNvGrpSpPr>
            <a:grpSpLocks/>
          </p:cNvGrpSpPr>
          <p:nvPr/>
        </p:nvGrpSpPr>
        <p:grpSpPr bwMode="auto">
          <a:xfrm>
            <a:off x="4776788" y="4471988"/>
            <a:ext cx="2320925" cy="1168400"/>
            <a:chOff x="2448" y="2910"/>
            <a:chExt cx="1462" cy="736"/>
          </a:xfrm>
        </p:grpSpPr>
        <p:grpSp>
          <p:nvGrpSpPr>
            <p:cNvPr id="359568" name="Group 144"/>
            <p:cNvGrpSpPr>
              <a:grpSpLocks/>
            </p:cNvGrpSpPr>
            <p:nvPr/>
          </p:nvGrpSpPr>
          <p:grpSpPr bwMode="auto">
            <a:xfrm>
              <a:off x="2538" y="3327"/>
              <a:ext cx="1372" cy="319"/>
              <a:chOff x="864" y="3290"/>
              <a:chExt cx="1372" cy="319"/>
            </a:xfrm>
          </p:grpSpPr>
          <p:sp>
            <p:nvSpPr>
              <p:cNvPr id="359569" name="Rectangle 145"/>
              <p:cNvSpPr>
                <a:spLocks noChangeArrowheads="1"/>
              </p:cNvSpPr>
              <p:nvPr/>
            </p:nvSpPr>
            <p:spPr bwMode="auto">
              <a:xfrm>
                <a:off x="864" y="3312"/>
                <a:ext cx="864" cy="288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70" name="Text Box 146"/>
              <p:cNvSpPr txBox="1">
                <a:spLocks noChangeArrowheads="1"/>
              </p:cNvSpPr>
              <p:nvPr/>
            </p:nvSpPr>
            <p:spPr bwMode="auto">
              <a:xfrm>
                <a:off x="1429" y="3290"/>
                <a:ext cx="185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600" b="1">
                    <a:solidFill>
                      <a:srgbClr val="FF0000"/>
                    </a:solidFill>
                    <a:latin typeface="Times New Roman" pitchFamily="18" charset="0"/>
                  </a:rPr>
                  <a:t>j</a:t>
                </a:r>
              </a:p>
            </p:txBody>
          </p:sp>
          <p:sp>
            <p:nvSpPr>
              <p:cNvPr id="359571" name="Text Box 147"/>
              <p:cNvSpPr txBox="1">
                <a:spLocks noChangeArrowheads="1"/>
              </p:cNvSpPr>
              <p:nvPr/>
            </p:nvSpPr>
            <p:spPr bwMode="auto">
              <a:xfrm>
                <a:off x="1828" y="3301"/>
                <a:ext cx="408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600" b="1">
                    <a:solidFill>
                      <a:srgbClr val="FF0000"/>
                    </a:solidFill>
                    <a:latin typeface="Times New Roman" pitchFamily="18" charset="0"/>
                  </a:rPr>
                  <a:t>j+1</a:t>
                </a:r>
              </a:p>
            </p:txBody>
          </p:sp>
        </p:grpSp>
        <p:grpSp>
          <p:nvGrpSpPr>
            <p:cNvPr id="359572" name="Group 148"/>
            <p:cNvGrpSpPr>
              <a:grpSpLocks/>
            </p:cNvGrpSpPr>
            <p:nvPr/>
          </p:nvGrpSpPr>
          <p:grpSpPr bwMode="auto">
            <a:xfrm>
              <a:off x="2448" y="2910"/>
              <a:ext cx="1056" cy="405"/>
              <a:chOff x="3386" y="1968"/>
              <a:chExt cx="1056" cy="405"/>
            </a:xfrm>
          </p:grpSpPr>
          <p:sp>
            <p:nvSpPr>
              <p:cNvPr id="359573" name="Rectangle 149"/>
              <p:cNvSpPr>
                <a:spLocks noChangeArrowheads="1"/>
              </p:cNvSpPr>
              <p:nvPr/>
            </p:nvSpPr>
            <p:spPr bwMode="auto">
              <a:xfrm>
                <a:off x="3386" y="1968"/>
                <a:ext cx="1056" cy="384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574" name="Rectangle 150"/>
              <p:cNvSpPr>
                <a:spLocks noChangeArrowheads="1"/>
              </p:cNvSpPr>
              <p:nvPr/>
            </p:nvSpPr>
            <p:spPr bwMode="auto">
              <a:xfrm>
                <a:off x="3471" y="2027"/>
                <a:ext cx="896" cy="34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3000" b="1">
                    <a:solidFill>
                      <a:srgbClr val="003399"/>
                    </a:solidFill>
                    <a:latin typeface="Times New Roman" pitchFamily="18" charset="0"/>
                    <a:ea typeface="宋体" pitchFamily="2" charset="-122"/>
                  </a:rPr>
                  <a:t>50     76</a:t>
                </a:r>
              </a:p>
            </p:txBody>
          </p:sp>
        </p:grpSp>
      </p:grpSp>
      <p:sp>
        <p:nvSpPr>
          <p:cNvPr id="359575" name="Freeform 151"/>
          <p:cNvSpPr>
            <a:spLocks/>
          </p:cNvSpPr>
          <p:nvPr/>
        </p:nvSpPr>
        <p:spPr bwMode="auto">
          <a:xfrm>
            <a:off x="5740400" y="4591050"/>
            <a:ext cx="514350" cy="427038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576" name="Freeform 152"/>
          <p:cNvSpPr>
            <a:spLocks/>
          </p:cNvSpPr>
          <p:nvPr/>
        </p:nvSpPr>
        <p:spPr bwMode="auto">
          <a:xfrm>
            <a:off x="6589713" y="4614863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577" name="Group 153"/>
          <p:cNvGrpSpPr>
            <a:grpSpLocks/>
          </p:cNvGrpSpPr>
          <p:nvPr/>
        </p:nvGrpSpPr>
        <p:grpSpPr bwMode="auto">
          <a:xfrm>
            <a:off x="5627688" y="4427538"/>
            <a:ext cx="685800" cy="677862"/>
            <a:chOff x="1407" y="2256"/>
            <a:chExt cx="432" cy="427"/>
          </a:xfrm>
        </p:grpSpPr>
        <p:sp>
          <p:nvSpPr>
            <p:cNvPr id="359578" name="Rectangle 154"/>
            <p:cNvSpPr>
              <a:spLocks noChangeArrowheads="1"/>
            </p:cNvSpPr>
            <p:nvPr/>
          </p:nvSpPr>
          <p:spPr bwMode="auto">
            <a:xfrm>
              <a:off x="1407" y="2256"/>
              <a:ext cx="432" cy="384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79" name="Rectangle 155"/>
            <p:cNvSpPr>
              <a:spLocks noChangeArrowheads="1"/>
            </p:cNvSpPr>
            <p:nvPr/>
          </p:nvSpPr>
          <p:spPr bwMode="auto">
            <a:xfrm>
              <a:off x="1440" y="2337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65</a:t>
              </a:r>
            </a:p>
          </p:txBody>
        </p:sp>
      </p:grpSp>
      <p:grpSp>
        <p:nvGrpSpPr>
          <p:cNvPr id="359580" name="Group 156"/>
          <p:cNvGrpSpPr>
            <a:grpSpLocks/>
          </p:cNvGrpSpPr>
          <p:nvPr/>
        </p:nvGrpSpPr>
        <p:grpSpPr bwMode="auto">
          <a:xfrm>
            <a:off x="6483350" y="4473575"/>
            <a:ext cx="685800" cy="665163"/>
            <a:chOff x="2880" y="1968"/>
            <a:chExt cx="432" cy="419"/>
          </a:xfrm>
        </p:grpSpPr>
        <p:sp>
          <p:nvSpPr>
            <p:cNvPr id="359581" name="Rectangle 157"/>
            <p:cNvSpPr>
              <a:spLocks noChangeArrowheads="1"/>
            </p:cNvSpPr>
            <p:nvPr/>
          </p:nvSpPr>
          <p:spPr bwMode="auto">
            <a:xfrm>
              <a:off x="2880" y="1968"/>
              <a:ext cx="432" cy="384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82" name="Rectangle 158"/>
            <p:cNvSpPr>
              <a:spLocks noChangeArrowheads="1"/>
            </p:cNvSpPr>
            <p:nvPr/>
          </p:nvSpPr>
          <p:spPr bwMode="auto">
            <a:xfrm>
              <a:off x="2913" y="2031"/>
              <a:ext cx="364" cy="35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1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76</a:t>
              </a:r>
            </a:p>
          </p:txBody>
        </p:sp>
      </p:grpSp>
      <p:sp>
        <p:nvSpPr>
          <p:cNvPr id="359583" name="Freeform 159"/>
          <p:cNvSpPr>
            <a:spLocks/>
          </p:cNvSpPr>
          <p:nvPr/>
        </p:nvSpPr>
        <p:spPr bwMode="auto">
          <a:xfrm>
            <a:off x="6513513" y="4573588"/>
            <a:ext cx="590550" cy="5032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47625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584" name="Group 160"/>
          <p:cNvGrpSpPr>
            <a:grpSpLocks/>
          </p:cNvGrpSpPr>
          <p:nvPr/>
        </p:nvGrpSpPr>
        <p:grpSpPr bwMode="auto">
          <a:xfrm>
            <a:off x="779463" y="1666875"/>
            <a:ext cx="7221537" cy="519113"/>
            <a:chOff x="491" y="1209"/>
            <a:chExt cx="4549" cy="327"/>
          </a:xfrm>
        </p:grpSpPr>
        <p:sp>
          <p:nvSpPr>
            <p:cNvPr id="359585" name="Rectangle 161"/>
            <p:cNvSpPr>
              <a:spLocks noChangeArrowheads="1"/>
            </p:cNvSpPr>
            <p:nvPr/>
          </p:nvSpPr>
          <p:spPr bwMode="auto">
            <a:xfrm>
              <a:off x="1228" y="1209"/>
              <a:ext cx="3812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38     13    27     49     50     65 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76</a:t>
              </a:r>
              <a:r>
                <a:rPr lang="en-US" altLang="zh-CN" sz="28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97</a:t>
              </a:r>
            </a:p>
          </p:txBody>
        </p:sp>
        <p:sp>
          <p:nvSpPr>
            <p:cNvPr id="359586" name="Text Box 162"/>
            <p:cNvSpPr txBox="1">
              <a:spLocks noChangeArrowheads="1"/>
            </p:cNvSpPr>
            <p:nvPr/>
          </p:nvSpPr>
          <p:spPr bwMode="auto">
            <a:xfrm>
              <a:off x="491" y="1214"/>
              <a:ext cx="709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3399"/>
                  </a:solidFill>
                </a:rPr>
                <a:t>第</a:t>
              </a:r>
              <a:r>
                <a:rPr lang="en-US" altLang="zh-CN" sz="2400" b="1">
                  <a:solidFill>
                    <a:srgbClr val="003399"/>
                  </a:solidFill>
                </a:rPr>
                <a:t>2</a:t>
              </a:r>
              <a:r>
                <a:rPr lang="zh-CN" altLang="en-US" sz="2400" b="1">
                  <a:solidFill>
                    <a:srgbClr val="003399"/>
                  </a:solidFill>
                </a:rPr>
                <a:t>趟</a:t>
              </a:r>
            </a:p>
          </p:txBody>
        </p:sp>
      </p:grpSp>
      <p:grpSp>
        <p:nvGrpSpPr>
          <p:cNvPr id="359587" name="Group 163"/>
          <p:cNvGrpSpPr>
            <a:grpSpLocks/>
          </p:cNvGrpSpPr>
          <p:nvPr/>
        </p:nvGrpSpPr>
        <p:grpSpPr bwMode="auto">
          <a:xfrm>
            <a:off x="1008063" y="4292600"/>
            <a:ext cx="7391400" cy="1600200"/>
            <a:chOff x="576" y="1920"/>
            <a:chExt cx="4656" cy="1008"/>
          </a:xfrm>
        </p:grpSpPr>
        <p:sp>
          <p:nvSpPr>
            <p:cNvPr id="359588" name="Rectangle 164"/>
            <p:cNvSpPr>
              <a:spLocks noChangeArrowheads="1"/>
            </p:cNvSpPr>
            <p:nvPr/>
          </p:nvSpPr>
          <p:spPr bwMode="auto">
            <a:xfrm>
              <a:off x="576" y="1920"/>
              <a:ext cx="4656" cy="100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89" name="Rectangle 165"/>
            <p:cNvSpPr>
              <a:spLocks noChangeArrowheads="1"/>
            </p:cNvSpPr>
            <p:nvPr/>
          </p:nvSpPr>
          <p:spPr bwMode="auto">
            <a:xfrm>
              <a:off x="868" y="2064"/>
              <a:ext cx="407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38     13    27     49     50     65     </a:t>
              </a:r>
              <a:r>
                <a:rPr lang="en-US" altLang="zh-CN" sz="3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76</a:t>
              </a:r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en-US" altLang="zh-CN" sz="3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97</a:t>
              </a:r>
            </a:p>
          </p:txBody>
        </p:sp>
      </p:grpSp>
      <p:sp>
        <p:nvSpPr>
          <p:cNvPr id="359590" name="Line 166"/>
          <p:cNvSpPr>
            <a:spLocks noChangeShapeType="1"/>
          </p:cNvSpPr>
          <p:nvPr/>
        </p:nvSpPr>
        <p:spPr bwMode="auto">
          <a:xfrm>
            <a:off x="1524000" y="5095875"/>
            <a:ext cx="4648200" cy="0"/>
          </a:xfrm>
          <a:prstGeom prst="line">
            <a:avLst/>
          </a:prstGeom>
          <a:noFill/>
          <a:ln w="34925" cap="sq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591" name="Text Box 167"/>
          <p:cNvSpPr txBox="1">
            <a:spLocks noChangeArrowheads="1"/>
          </p:cNvSpPr>
          <p:nvPr/>
        </p:nvSpPr>
        <p:spPr bwMode="auto">
          <a:xfrm>
            <a:off x="1600200" y="5095875"/>
            <a:ext cx="293688" cy="488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600" b="1">
                <a:solidFill>
                  <a:srgbClr val="FF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359592" name="Text Box 168"/>
          <p:cNvSpPr txBox="1">
            <a:spLocks noChangeArrowheads="1"/>
          </p:cNvSpPr>
          <p:nvPr/>
        </p:nvSpPr>
        <p:spPr bwMode="auto">
          <a:xfrm>
            <a:off x="2324100" y="5078413"/>
            <a:ext cx="647700" cy="488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600" b="1">
                <a:solidFill>
                  <a:srgbClr val="FF0000"/>
                </a:solidFill>
                <a:latin typeface="Times New Roman" pitchFamily="18" charset="0"/>
              </a:rPr>
              <a:t>j+1</a:t>
            </a:r>
          </a:p>
        </p:txBody>
      </p:sp>
      <p:sp>
        <p:nvSpPr>
          <p:cNvPr id="359593" name="Freeform 169"/>
          <p:cNvSpPr>
            <a:spLocks/>
          </p:cNvSpPr>
          <p:nvPr/>
        </p:nvSpPr>
        <p:spPr bwMode="auto">
          <a:xfrm>
            <a:off x="1495425" y="4579938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594" name="Freeform 170"/>
          <p:cNvSpPr>
            <a:spLocks/>
          </p:cNvSpPr>
          <p:nvPr/>
        </p:nvSpPr>
        <p:spPr bwMode="auto">
          <a:xfrm>
            <a:off x="2322513" y="4579938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595" name="Group 171"/>
          <p:cNvGrpSpPr>
            <a:grpSpLocks/>
          </p:cNvGrpSpPr>
          <p:nvPr/>
        </p:nvGrpSpPr>
        <p:grpSpPr bwMode="auto">
          <a:xfrm>
            <a:off x="1406525" y="4422775"/>
            <a:ext cx="685800" cy="677863"/>
            <a:chOff x="1407" y="2256"/>
            <a:chExt cx="432" cy="427"/>
          </a:xfrm>
        </p:grpSpPr>
        <p:sp>
          <p:nvSpPr>
            <p:cNvPr id="359596" name="Rectangle 172"/>
            <p:cNvSpPr>
              <a:spLocks noChangeArrowheads="1"/>
            </p:cNvSpPr>
            <p:nvPr/>
          </p:nvSpPr>
          <p:spPr bwMode="auto">
            <a:xfrm>
              <a:off x="1407" y="2256"/>
              <a:ext cx="432" cy="384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597" name="Rectangle 173"/>
            <p:cNvSpPr>
              <a:spLocks noChangeArrowheads="1"/>
            </p:cNvSpPr>
            <p:nvPr/>
          </p:nvSpPr>
          <p:spPr bwMode="auto">
            <a:xfrm>
              <a:off x="1440" y="2337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13</a:t>
              </a:r>
            </a:p>
          </p:txBody>
        </p:sp>
      </p:grpSp>
      <p:grpSp>
        <p:nvGrpSpPr>
          <p:cNvPr id="359598" name="Group 174"/>
          <p:cNvGrpSpPr>
            <a:grpSpLocks/>
          </p:cNvGrpSpPr>
          <p:nvPr/>
        </p:nvGrpSpPr>
        <p:grpSpPr bwMode="auto">
          <a:xfrm>
            <a:off x="2251075" y="4421188"/>
            <a:ext cx="685800" cy="677862"/>
            <a:chOff x="1407" y="2256"/>
            <a:chExt cx="432" cy="427"/>
          </a:xfrm>
        </p:grpSpPr>
        <p:sp>
          <p:nvSpPr>
            <p:cNvPr id="359599" name="Rectangle 175"/>
            <p:cNvSpPr>
              <a:spLocks noChangeArrowheads="1"/>
            </p:cNvSpPr>
            <p:nvPr/>
          </p:nvSpPr>
          <p:spPr bwMode="auto">
            <a:xfrm>
              <a:off x="1407" y="2256"/>
              <a:ext cx="432" cy="384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00" name="Rectangle 176"/>
            <p:cNvSpPr>
              <a:spLocks noChangeArrowheads="1"/>
            </p:cNvSpPr>
            <p:nvPr/>
          </p:nvSpPr>
          <p:spPr bwMode="auto">
            <a:xfrm>
              <a:off x="1440" y="2337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38</a:t>
              </a:r>
            </a:p>
          </p:txBody>
        </p:sp>
      </p:grpSp>
      <p:grpSp>
        <p:nvGrpSpPr>
          <p:cNvPr id="359601" name="Group 177"/>
          <p:cNvGrpSpPr>
            <a:grpSpLocks/>
          </p:cNvGrpSpPr>
          <p:nvPr/>
        </p:nvGrpSpPr>
        <p:grpSpPr bwMode="auto">
          <a:xfrm>
            <a:off x="1495425" y="5095875"/>
            <a:ext cx="2178050" cy="506413"/>
            <a:chOff x="864" y="3290"/>
            <a:chExt cx="1372" cy="319"/>
          </a:xfrm>
        </p:grpSpPr>
        <p:sp>
          <p:nvSpPr>
            <p:cNvPr id="359602" name="Rectangle 178"/>
            <p:cNvSpPr>
              <a:spLocks noChangeArrowheads="1"/>
            </p:cNvSpPr>
            <p:nvPr/>
          </p:nvSpPr>
          <p:spPr bwMode="auto">
            <a:xfrm>
              <a:off x="864" y="3312"/>
              <a:ext cx="864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03" name="Text Box 179"/>
            <p:cNvSpPr txBox="1">
              <a:spLocks noChangeArrowheads="1"/>
            </p:cNvSpPr>
            <p:nvPr/>
          </p:nvSpPr>
          <p:spPr bwMode="auto">
            <a:xfrm>
              <a:off x="1429" y="3290"/>
              <a:ext cx="185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359604" name="Text Box 180"/>
            <p:cNvSpPr txBox="1">
              <a:spLocks noChangeArrowheads="1"/>
            </p:cNvSpPr>
            <p:nvPr/>
          </p:nvSpPr>
          <p:spPr bwMode="auto">
            <a:xfrm>
              <a:off x="1828" y="3301"/>
              <a:ext cx="408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j+1</a:t>
              </a:r>
            </a:p>
          </p:txBody>
        </p:sp>
      </p:grpSp>
      <p:sp>
        <p:nvSpPr>
          <p:cNvPr id="359605" name="Freeform 181"/>
          <p:cNvSpPr>
            <a:spLocks/>
          </p:cNvSpPr>
          <p:nvPr/>
        </p:nvSpPr>
        <p:spPr bwMode="auto">
          <a:xfrm>
            <a:off x="2316163" y="4579938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606" name="Freeform 182"/>
          <p:cNvSpPr>
            <a:spLocks/>
          </p:cNvSpPr>
          <p:nvPr/>
        </p:nvSpPr>
        <p:spPr bwMode="auto">
          <a:xfrm>
            <a:off x="3049588" y="4573588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607" name="Group 183"/>
          <p:cNvGrpSpPr>
            <a:grpSpLocks/>
          </p:cNvGrpSpPr>
          <p:nvPr/>
        </p:nvGrpSpPr>
        <p:grpSpPr bwMode="auto">
          <a:xfrm>
            <a:off x="2286000" y="4446588"/>
            <a:ext cx="685800" cy="677862"/>
            <a:chOff x="1407" y="2256"/>
            <a:chExt cx="432" cy="427"/>
          </a:xfrm>
        </p:grpSpPr>
        <p:sp>
          <p:nvSpPr>
            <p:cNvPr id="359608" name="Rectangle 184"/>
            <p:cNvSpPr>
              <a:spLocks noChangeArrowheads="1"/>
            </p:cNvSpPr>
            <p:nvPr/>
          </p:nvSpPr>
          <p:spPr bwMode="auto">
            <a:xfrm>
              <a:off x="1407" y="2256"/>
              <a:ext cx="432" cy="384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09" name="Rectangle 185"/>
            <p:cNvSpPr>
              <a:spLocks noChangeArrowheads="1"/>
            </p:cNvSpPr>
            <p:nvPr/>
          </p:nvSpPr>
          <p:spPr bwMode="auto">
            <a:xfrm>
              <a:off x="1440" y="2337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27</a:t>
              </a:r>
            </a:p>
          </p:txBody>
        </p:sp>
      </p:grpSp>
      <p:grpSp>
        <p:nvGrpSpPr>
          <p:cNvPr id="359610" name="Group 186"/>
          <p:cNvGrpSpPr>
            <a:grpSpLocks/>
          </p:cNvGrpSpPr>
          <p:nvPr/>
        </p:nvGrpSpPr>
        <p:grpSpPr bwMode="auto">
          <a:xfrm>
            <a:off x="3013075" y="4421188"/>
            <a:ext cx="685800" cy="677862"/>
            <a:chOff x="1407" y="2256"/>
            <a:chExt cx="432" cy="427"/>
          </a:xfrm>
        </p:grpSpPr>
        <p:sp>
          <p:nvSpPr>
            <p:cNvPr id="359611" name="Rectangle 187"/>
            <p:cNvSpPr>
              <a:spLocks noChangeArrowheads="1"/>
            </p:cNvSpPr>
            <p:nvPr/>
          </p:nvSpPr>
          <p:spPr bwMode="auto">
            <a:xfrm>
              <a:off x="1407" y="2256"/>
              <a:ext cx="432" cy="384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12" name="Rectangle 188"/>
            <p:cNvSpPr>
              <a:spLocks noChangeArrowheads="1"/>
            </p:cNvSpPr>
            <p:nvPr/>
          </p:nvSpPr>
          <p:spPr bwMode="auto">
            <a:xfrm>
              <a:off x="1440" y="2337"/>
              <a:ext cx="35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38</a:t>
              </a:r>
            </a:p>
          </p:txBody>
        </p:sp>
      </p:grpSp>
      <p:grpSp>
        <p:nvGrpSpPr>
          <p:cNvPr id="359613" name="Group 189"/>
          <p:cNvGrpSpPr>
            <a:grpSpLocks/>
          </p:cNvGrpSpPr>
          <p:nvPr/>
        </p:nvGrpSpPr>
        <p:grpSpPr bwMode="auto">
          <a:xfrm>
            <a:off x="2303463" y="5095875"/>
            <a:ext cx="2178050" cy="506413"/>
            <a:chOff x="864" y="3290"/>
            <a:chExt cx="1372" cy="319"/>
          </a:xfrm>
        </p:grpSpPr>
        <p:sp>
          <p:nvSpPr>
            <p:cNvPr id="359614" name="Rectangle 190"/>
            <p:cNvSpPr>
              <a:spLocks noChangeArrowheads="1"/>
            </p:cNvSpPr>
            <p:nvPr/>
          </p:nvSpPr>
          <p:spPr bwMode="auto">
            <a:xfrm>
              <a:off x="864" y="3312"/>
              <a:ext cx="864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15" name="Text Box 191"/>
            <p:cNvSpPr txBox="1">
              <a:spLocks noChangeArrowheads="1"/>
            </p:cNvSpPr>
            <p:nvPr/>
          </p:nvSpPr>
          <p:spPr bwMode="auto">
            <a:xfrm>
              <a:off x="1429" y="3290"/>
              <a:ext cx="185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359616" name="Text Box 192"/>
            <p:cNvSpPr txBox="1">
              <a:spLocks noChangeArrowheads="1"/>
            </p:cNvSpPr>
            <p:nvPr/>
          </p:nvSpPr>
          <p:spPr bwMode="auto">
            <a:xfrm>
              <a:off x="1828" y="3301"/>
              <a:ext cx="408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j+1</a:t>
              </a:r>
            </a:p>
          </p:txBody>
        </p:sp>
      </p:grpSp>
      <p:sp>
        <p:nvSpPr>
          <p:cNvPr id="359617" name="Freeform 193"/>
          <p:cNvSpPr>
            <a:spLocks/>
          </p:cNvSpPr>
          <p:nvPr/>
        </p:nvSpPr>
        <p:spPr bwMode="auto">
          <a:xfrm>
            <a:off x="3082925" y="4597400"/>
            <a:ext cx="514350" cy="427038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618" name="Freeform 194"/>
          <p:cNvSpPr>
            <a:spLocks/>
          </p:cNvSpPr>
          <p:nvPr/>
        </p:nvSpPr>
        <p:spPr bwMode="auto">
          <a:xfrm>
            <a:off x="3940175" y="4579938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619" name="Group 195"/>
          <p:cNvGrpSpPr>
            <a:grpSpLocks/>
          </p:cNvGrpSpPr>
          <p:nvPr/>
        </p:nvGrpSpPr>
        <p:grpSpPr bwMode="auto">
          <a:xfrm>
            <a:off x="2913063" y="4448175"/>
            <a:ext cx="2438400" cy="1168400"/>
            <a:chOff x="3552" y="1776"/>
            <a:chExt cx="1536" cy="736"/>
          </a:xfrm>
        </p:grpSpPr>
        <p:sp>
          <p:nvSpPr>
            <p:cNvPr id="359620" name="Rectangle 196"/>
            <p:cNvSpPr>
              <a:spLocks noChangeArrowheads="1"/>
            </p:cNvSpPr>
            <p:nvPr/>
          </p:nvSpPr>
          <p:spPr bwMode="auto">
            <a:xfrm>
              <a:off x="3642" y="2215"/>
              <a:ext cx="864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21" name="Text Box 197"/>
            <p:cNvSpPr txBox="1">
              <a:spLocks noChangeArrowheads="1"/>
            </p:cNvSpPr>
            <p:nvPr/>
          </p:nvSpPr>
          <p:spPr bwMode="auto">
            <a:xfrm>
              <a:off x="4207" y="2193"/>
              <a:ext cx="237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 j</a:t>
              </a:r>
            </a:p>
          </p:txBody>
        </p:sp>
        <p:sp>
          <p:nvSpPr>
            <p:cNvPr id="359622" name="Text Box 198"/>
            <p:cNvSpPr txBox="1">
              <a:spLocks noChangeArrowheads="1"/>
            </p:cNvSpPr>
            <p:nvPr/>
          </p:nvSpPr>
          <p:spPr bwMode="auto">
            <a:xfrm>
              <a:off x="4680" y="2204"/>
              <a:ext cx="408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j+1</a:t>
              </a:r>
            </a:p>
          </p:txBody>
        </p:sp>
        <p:grpSp>
          <p:nvGrpSpPr>
            <p:cNvPr id="359623" name="Group 199"/>
            <p:cNvGrpSpPr>
              <a:grpSpLocks/>
            </p:cNvGrpSpPr>
            <p:nvPr/>
          </p:nvGrpSpPr>
          <p:grpSpPr bwMode="auto">
            <a:xfrm>
              <a:off x="3552" y="1776"/>
              <a:ext cx="1056" cy="405"/>
              <a:chOff x="3386" y="1968"/>
              <a:chExt cx="1056" cy="405"/>
            </a:xfrm>
          </p:grpSpPr>
          <p:sp>
            <p:nvSpPr>
              <p:cNvPr id="359624" name="Rectangle 200"/>
              <p:cNvSpPr>
                <a:spLocks noChangeArrowheads="1"/>
              </p:cNvSpPr>
              <p:nvPr/>
            </p:nvSpPr>
            <p:spPr bwMode="auto">
              <a:xfrm>
                <a:off x="3386" y="1968"/>
                <a:ext cx="1056" cy="384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625" name="Rectangle 201"/>
              <p:cNvSpPr>
                <a:spLocks noChangeArrowheads="1"/>
              </p:cNvSpPr>
              <p:nvPr/>
            </p:nvSpPr>
            <p:spPr bwMode="auto">
              <a:xfrm>
                <a:off x="3471" y="2027"/>
                <a:ext cx="896" cy="34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3000" b="1">
                    <a:solidFill>
                      <a:srgbClr val="003399"/>
                    </a:solidFill>
                    <a:latin typeface="Times New Roman" pitchFamily="18" charset="0"/>
                    <a:ea typeface="宋体" pitchFamily="2" charset="-122"/>
                  </a:rPr>
                  <a:t>38     49</a:t>
                </a:r>
              </a:p>
            </p:txBody>
          </p:sp>
        </p:grpSp>
      </p:grpSp>
      <p:sp>
        <p:nvSpPr>
          <p:cNvPr id="359626" name="Freeform 202"/>
          <p:cNvSpPr>
            <a:spLocks/>
          </p:cNvSpPr>
          <p:nvPr/>
        </p:nvSpPr>
        <p:spPr bwMode="auto">
          <a:xfrm>
            <a:off x="3894138" y="4579938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627" name="Freeform 203"/>
          <p:cNvSpPr>
            <a:spLocks/>
          </p:cNvSpPr>
          <p:nvPr/>
        </p:nvSpPr>
        <p:spPr bwMode="auto">
          <a:xfrm>
            <a:off x="4802188" y="4579938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628" name="Group 204"/>
          <p:cNvGrpSpPr>
            <a:grpSpLocks/>
          </p:cNvGrpSpPr>
          <p:nvPr/>
        </p:nvGrpSpPr>
        <p:grpSpPr bwMode="auto">
          <a:xfrm>
            <a:off x="3768725" y="4448175"/>
            <a:ext cx="2438400" cy="1168400"/>
            <a:chOff x="3552" y="1776"/>
            <a:chExt cx="1536" cy="736"/>
          </a:xfrm>
        </p:grpSpPr>
        <p:sp>
          <p:nvSpPr>
            <p:cNvPr id="359629" name="Rectangle 205"/>
            <p:cNvSpPr>
              <a:spLocks noChangeArrowheads="1"/>
            </p:cNvSpPr>
            <p:nvPr/>
          </p:nvSpPr>
          <p:spPr bwMode="auto">
            <a:xfrm>
              <a:off x="3642" y="2215"/>
              <a:ext cx="864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30" name="Text Box 206"/>
            <p:cNvSpPr txBox="1">
              <a:spLocks noChangeArrowheads="1"/>
            </p:cNvSpPr>
            <p:nvPr/>
          </p:nvSpPr>
          <p:spPr bwMode="auto">
            <a:xfrm>
              <a:off x="4207" y="2193"/>
              <a:ext cx="237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 j</a:t>
              </a:r>
            </a:p>
          </p:txBody>
        </p:sp>
        <p:sp>
          <p:nvSpPr>
            <p:cNvPr id="359631" name="Text Box 207"/>
            <p:cNvSpPr txBox="1">
              <a:spLocks noChangeArrowheads="1"/>
            </p:cNvSpPr>
            <p:nvPr/>
          </p:nvSpPr>
          <p:spPr bwMode="auto">
            <a:xfrm>
              <a:off x="4680" y="2204"/>
              <a:ext cx="408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j+1</a:t>
              </a:r>
            </a:p>
          </p:txBody>
        </p:sp>
        <p:grpSp>
          <p:nvGrpSpPr>
            <p:cNvPr id="359632" name="Group 208"/>
            <p:cNvGrpSpPr>
              <a:grpSpLocks/>
            </p:cNvGrpSpPr>
            <p:nvPr/>
          </p:nvGrpSpPr>
          <p:grpSpPr bwMode="auto">
            <a:xfrm>
              <a:off x="3552" y="1776"/>
              <a:ext cx="1056" cy="405"/>
              <a:chOff x="3386" y="1968"/>
              <a:chExt cx="1056" cy="405"/>
            </a:xfrm>
          </p:grpSpPr>
          <p:sp>
            <p:nvSpPr>
              <p:cNvPr id="359633" name="Rectangle 209"/>
              <p:cNvSpPr>
                <a:spLocks noChangeArrowheads="1"/>
              </p:cNvSpPr>
              <p:nvPr/>
            </p:nvSpPr>
            <p:spPr bwMode="auto">
              <a:xfrm>
                <a:off x="3386" y="1968"/>
                <a:ext cx="1056" cy="384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634" name="Rectangle 210"/>
              <p:cNvSpPr>
                <a:spLocks noChangeArrowheads="1"/>
              </p:cNvSpPr>
              <p:nvPr/>
            </p:nvSpPr>
            <p:spPr bwMode="auto">
              <a:xfrm>
                <a:off x="3471" y="2027"/>
                <a:ext cx="896" cy="34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3000" b="1">
                    <a:solidFill>
                      <a:srgbClr val="003399"/>
                    </a:solidFill>
                    <a:latin typeface="Times New Roman" pitchFamily="18" charset="0"/>
                    <a:ea typeface="宋体" pitchFamily="2" charset="-122"/>
                  </a:rPr>
                  <a:t>49     50</a:t>
                </a:r>
              </a:p>
            </p:txBody>
          </p:sp>
        </p:grpSp>
      </p:grpSp>
      <p:sp>
        <p:nvSpPr>
          <p:cNvPr id="359635" name="Freeform 211"/>
          <p:cNvSpPr>
            <a:spLocks/>
          </p:cNvSpPr>
          <p:nvPr/>
        </p:nvSpPr>
        <p:spPr bwMode="auto">
          <a:xfrm>
            <a:off x="4760913" y="4573588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636" name="Freeform 212"/>
          <p:cNvSpPr>
            <a:spLocks/>
          </p:cNvSpPr>
          <p:nvPr/>
        </p:nvSpPr>
        <p:spPr bwMode="auto">
          <a:xfrm>
            <a:off x="5657850" y="4579938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637" name="Group 213"/>
          <p:cNvGrpSpPr>
            <a:grpSpLocks/>
          </p:cNvGrpSpPr>
          <p:nvPr/>
        </p:nvGrpSpPr>
        <p:grpSpPr bwMode="auto">
          <a:xfrm>
            <a:off x="4630738" y="4454525"/>
            <a:ext cx="1676400" cy="652463"/>
            <a:chOff x="2592" y="2160"/>
            <a:chExt cx="1056" cy="411"/>
          </a:xfrm>
        </p:grpSpPr>
        <p:sp>
          <p:nvSpPr>
            <p:cNvPr id="359638" name="Rectangle 214"/>
            <p:cNvSpPr>
              <a:spLocks noChangeArrowheads="1"/>
            </p:cNvSpPr>
            <p:nvPr/>
          </p:nvSpPr>
          <p:spPr bwMode="auto">
            <a:xfrm>
              <a:off x="2592" y="2160"/>
              <a:ext cx="1056" cy="384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39" name="Rectangle 215"/>
            <p:cNvSpPr>
              <a:spLocks noChangeArrowheads="1"/>
            </p:cNvSpPr>
            <p:nvPr/>
          </p:nvSpPr>
          <p:spPr bwMode="auto">
            <a:xfrm>
              <a:off x="2662" y="2215"/>
              <a:ext cx="914" cy="35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50</a:t>
              </a:r>
              <a:r>
                <a:rPr lang="en-US" altLang="zh-CN" sz="31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     65</a:t>
              </a:r>
            </a:p>
          </p:txBody>
        </p:sp>
      </p:grpSp>
      <p:sp>
        <p:nvSpPr>
          <p:cNvPr id="359640" name="Freeform 216"/>
          <p:cNvSpPr>
            <a:spLocks/>
          </p:cNvSpPr>
          <p:nvPr/>
        </p:nvSpPr>
        <p:spPr bwMode="auto">
          <a:xfrm>
            <a:off x="5638800" y="4551363"/>
            <a:ext cx="590550" cy="5032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47625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641" name="Group 217"/>
          <p:cNvGrpSpPr>
            <a:grpSpLocks/>
          </p:cNvGrpSpPr>
          <p:nvPr/>
        </p:nvGrpSpPr>
        <p:grpSpPr bwMode="auto">
          <a:xfrm>
            <a:off x="792163" y="2089150"/>
            <a:ext cx="7361237" cy="519113"/>
            <a:chOff x="499" y="1497"/>
            <a:chExt cx="4637" cy="327"/>
          </a:xfrm>
        </p:grpSpPr>
        <p:sp>
          <p:nvSpPr>
            <p:cNvPr id="359642" name="Rectangle 218"/>
            <p:cNvSpPr>
              <a:spLocks noChangeArrowheads="1"/>
            </p:cNvSpPr>
            <p:nvPr/>
          </p:nvSpPr>
          <p:spPr bwMode="auto">
            <a:xfrm>
              <a:off x="1236" y="1497"/>
              <a:ext cx="3900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13     27    38     49     50 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65</a:t>
              </a:r>
              <a:r>
                <a:rPr lang="en-US" altLang="zh-CN" sz="28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76</a:t>
              </a:r>
              <a:r>
                <a:rPr lang="en-US" altLang="zh-CN" sz="28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97</a:t>
              </a:r>
            </a:p>
          </p:txBody>
        </p:sp>
        <p:sp>
          <p:nvSpPr>
            <p:cNvPr id="359643" name="Text Box 219"/>
            <p:cNvSpPr txBox="1">
              <a:spLocks noChangeArrowheads="1"/>
            </p:cNvSpPr>
            <p:nvPr/>
          </p:nvSpPr>
          <p:spPr bwMode="auto">
            <a:xfrm>
              <a:off x="499" y="1502"/>
              <a:ext cx="701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3399"/>
                  </a:solidFill>
                </a:rPr>
                <a:t>第</a:t>
              </a:r>
              <a:r>
                <a:rPr lang="en-US" altLang="zh-CN" sz="2400" b="1">
                  <a:solidFill>
                    <a:srgbClr val="003399"/>
                  </a:solidFill>
                </a:rPr>
                <a:t>3</a:t>
              </a:r>
              <a:r>
                <a:rPr lang="zh-CN" altLang="en-US" sz="2400" b="1">
                  <a:solidFill>
                    <a:srgbClr val="003399"/>
                  </a:solidFill>
                </a:rPr>
                <a:t>趟</a:t>
              </a:r>
            </a:p>
          </p:txBody>
        </p:sp>
      </p:grpSp>
      <p:grpSp>
        <p:nvGrpSpPr>
          <p:cNvPr id="359644" name="Group 220"/>
          <p:cNvGrpSpPr>
            <a:grpSpLocks/>
          </p:cNvGrpSpPr>
          <p:nvPr/>
        </p:nvGrpSpPr>
        <p:grpSpPr bwMode="auto">
          <a:xfrm>
            <a:off x="1036638" y="4303713"/>
            <a:ext cx="7391400" cy="1600200"/>
            <a:chOff x="576" y="1920"/>
            <a:chExt cx="4656" cy="1008"/>
          </a:xfrm>
        </p:grpSpPr>
        <p:sp>
          <p:nvSpPr>
            <p:cNvPr id="359645" name="Rectangle 221"/>
            <p:cNvSpPr>
              <a:spLocks noChangeArrowheads="1"/>
            </p:cNvSpPr>
            <p:nvPr/>
          </p:nvSpPr>
          <p:spPr bwMode="auto">
            <a:xfrm>
              <a:off x="576" y="1920"/>
              <a:ext cx="4656" cy="100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46" name="Rectangle 222"/>
            <p:cNvSpPr>
              <a:spLocks noChangeArrowheads="1"/>
            </p:cNvSpPr>
            <p:nvPr/>
          </p:nvSpPr>
          <p:spPr bwMode="auto">
            <a:xfrm>
              <a:off x="868" y="2064"/>
              <a:ext cx="4076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13     27    38     49     50     </a:t>
              </a:r>
              <a:r>
                <a:rPr lang="en-US" altLang="zh-CN" sz="3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65</a:t>
              </a:r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en-US" altLang="zh-CN" sz="3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76</a:t>
              </a:r>
              <a:r>
                <a:rPr lang="en-US" altLang="zh-CN" sz="30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en-US" altLang="zh-CN" sz="30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97</a:t>
              </a:r>
            </a:p>
          </p:txBody>
        </p:sp>
      </p:grpSp>
      <p:sp>
        <p:nvSpPr>
          <p:cNvPr id="359647" name="Line 223"/>
          <p:cNvSpPr>
            <a:spLocks noChangeShapeType="1"/>
          </p:cNvSpPr>
          <p:nvPr/>
        </p:nvSpPr>
        <p:spPr bwMode="auto">
          <a:xfrm>
            <a:off x="1600200" y="5130800"/>
            <a:ext cx="3733800" cy="0"/>
          </a:xfrm>
          <a:prstGeom prst="line">
            <a:avLst/>
          </a:prstGeom>
          <a:noFill/>
          <a:ln w="34925" cap="sq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648" name="Text Box 224"/>
          <p:cNvSpPr txBox="1">
            <a:spLocks noChangeArrowheads="1"/>
          </p:cNvSpPr>
          <p:nvPr/>
        </p:nvSpPr>
        <p:spPr bwMode="auto">
          <a:xfrm>
            <a:off x="1641475" y="5130800"/>
            <a:ext cx="293688" cy="488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600" b="1">
                <a:solidFill>
                  <a:srgbClr val="FF0000"/>
                </a:solidFill>
                <a:latin typeface="Times New Roman" pitchFamily="18" charset="0"/>
              </a:rPr>
              <a:t>j</a:t>
            </a:r>
          </a:p>
        </p:txBody>
      </p:sp>
      <p:sp>
        <p:nvSpPr>
          <p:cNvPr id="359649" name="Text Box 225"/>
          <p:cNvSpPr txBox="1">
            <a:spLocks noChangeArrowheads="1"/>
          </p:cNvSpPr>
          <p:nvPr/>
        </p:nvSpPr>
        <p:spPr bwMode="auto">
          <a:xfrm>
            <a:off x="2362200" y="5130800"/>
            <a:ext cx="647700" cy="4889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600" b="1">
                <a:solidFill>
                  <a:srgbClr val="FF0000"/>
                </a:solidFill>
                <a:latin typeface="Times New Roman" pitchFamily="18" charset="0"/>
              </a:rPr>
              <a:t>j+1</a:t>
            </a:r>
          </a:p>
        </p:txBody>
      </p:sp>
      <p:sp>
        <p:nvSpPr>
          <p:cNvPr id="359650" name="Freeform 226"/>
          <p:cNvSpPr>
            <a:spLocks/>
          </p:cNvSpPr>
          <p:nvPr/>
        </p:nvSpPr>
        <p:spPr bwMode="auto">
          <a:xfrm>
            <a:off x="1524000" y="4549775"/>
            <a:ext cx="514350" cy="427038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651" name="Freeform 227"/>
          <p:cNvSpPr>
            <a:spLocks/>
          </p:cNvSpPr>
          <p:nvPr/>
        </p:nvSpPr>
        <p:spPr bwMode="auto">
          <a:xfrm>
            <a:off x="2357438" y="4579938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652" name="Group 228"/>
          <p:cNvGrpSpPr>
            <a:grpSpLocks/>
          </p:cNvGrpSpPr>
          <p:nvPr/>
        </p:nvGrpSpPr>
        <p:grpSpPr bwMode="auto">
          <a:xfrm>
            <a:off x="1371600" y="4489450"/>
            <a:ext cx="2438400" cy="1168400"/>
            <a:chOff x="3552" y="1776"/>
            <a:chExt cx="1536" cy="736"/>
          </a:xfrm>
        </p:grpSpPr>
        <p:sp>
          <p:nvSpPr>
            <p:cNvPr id="359653" name="Rectangle 229"/>
            <p:cNvSpPr>
              <a:spLocks noChangeArrowheads="1"/>
            </p:cNvSpPr>
            <p:nvPr/>
          </p:nvSpPr>
          <p:spPr bwMode="auto">
            <a:xfrm>
              <a:off x="3642" y="2215"/>
              <a:ext cx="864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54" name="Text Box 230"/>
            <p:cNvSpPr txBox="1">
              <a:spLocks noChangeArrowheads="1"/>
            </p:cNvSpPr>
            <p:nvPr/>
          </p:nvSpPr>
          <p:spPr bwMode="auto">
            <a:xfrm>
              <a:off x="4207" y="2193"/>
              <a:ext cx="237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 j</a:t>
              </a:r>
            </a:p>
          </p:txBody>
        </p:sp>
        <p:sp>
          <p:nvSpPr>
            <p:cNvPr id="359655" name="Text Box 231"/>
            <p:cNvSpPr txBox="1">
              <a:spLocks noChangeArrowheads="1"/>
            </p:cNvSpPr>
            <p:nvPr/>
          </p:nvSpPr>
          <p:spPr bwMode="auto">
            <a:xfrm>
              <a:off x="4680" y="2204"/>
              <a:ext cx="408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j+1</a:t>
              </a:r>
            </a:p>
          </p:txBody>
        </p:sp>
        <p:grpSp>
          <p:nvGrpSpPr>
            <p:cNvPr id="359656" name="Group 232"/>
            <p:cNvGrpSpPr>
              <a:grpSpLocks/>
            </p:cNvGrpSpPr>
            <p:nvPr/>
          </p:nvGrpSpPr>
          <p:grpSpPr bwMode="auto">
            <a:xfrm>
              <a:off x="3552" y="1776"/>
              <a:ext cx="1056" cy="405"/>
              <a:chOff x="3386" y="1968"/>
              <a:chExt cx="1056" cy="405"/>
            </a:xfrm>
          </p:grpSpPr>
          <p:sp>
            <p:nvSpPr>
              <p:cNvPr id="359657" name="Rectangle 233"/>
              <p:cNvSpPr>
                <a:spLocks noChangeArrowheads="1"/>
              </p:cNvSpPr>
              <p:nvPr/>
            </p:nvSpPr>
            <p:spPr bwMode="auto">
              <a:xfrm>
                <a:off x="3386" y="1968"/>
                <a:ext cx="1056" cy="384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658" name="Rectangle 234"/>
              <p:cNvSpPr>
                <a:spLocks noChangeArrowheads="1"/>
              </p:cNvSpPr>
              <p:nvPr/>
            </p:nvSpPr>
            <p:spPr bwMode="auto">
              <a:xfrm>
                <a:off x="3471" y="2027"/>
                <a:ext cx="896" cy="34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3000" b="1">
                    <a:solidFill>
                      <a:srgbClr val="003399"/>
                    </a:solidFill>
                    <a:latin typeface="Times New Roman" pitchFamily="18" charset="0"/>
                    <a:ea typeface="宋体" pitchFamily="2" charset="-122"/>
                  </a:rPr>
                  <a:t>13     27</a:t>
                </a:r>
              </a:p>
            </p:txBody>
          </p:sp>
        </p:grpSp>
      </p:grpSp>
      <p:sp>
        <p:nvSpPr>
          <p:cNvPr id="359659" name="Freeform 235"/>
          <p:cNvSpPr>
            <a:spLocks/>
          </p:cNvSpPr>
          <p:nvPr/>
        </p:nvSpPr>
        <p:spPr bwMode="auto">
          <a:xfrm>
            <a:off x="2338388" y="4621213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660" name="Freeform 236"/>
          <p:cNvSpPr>
            <a:spLocks/>
          </p:cNvSpPr>
          <p:nvPr/>
        </p:nvSpPr>
        <p:spPr bwMode="auto">
          <a:xfrm>
            <a:off x="3101975" y="4586288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661" name="Group 237"/>
          <p:cNvGrpSpPr>
            <a:grpSpLocks/>
          </p:cNvGrpSpPr>
          <p:nvPr/>
        </p:nvGrpSpPr>
        <p:grpSpPr bwMode="auto">
          <a:xfrm>
            <a:off x="2185988" y="4500563"/>
            <a:ext cx="2438400" cy="1168400"/>
            <a:chOff x="3552" y="1776"/>
            <a:chExt cx="1536" cy="736"/>
          </a:xfrm>
        </p:grpSpPr>
        <p:sp>
          <p:nvSpPr>
            <p:cNvPr id="359662" name="Rectangle 238"/>
            <p:cNvSpPr>
              <a:spLocks noChangeArrowheads="1"/>
            </p:cNvSpPr>
            <p:nvPr/>
          </p:nvSpPr>
          <p:spPr bwMode="auto">
            <a:xfrm>
              <a:off x="3642" y="2215"/>
              <a:ext cx="864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63" name="Text Box 239"/>
            <p:cNvSpPr txBox="1">
              <a:spLocks noChangeArrowheads="1"/>
            </p:cNvSpPr>
            <p:nvPr/>
          </p:nvSpPr>
          <p:spPr bwMode="auto">
            <a:xfrm>
              <a:off x="4207" y="2193"/>
              <a:ext cx="237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 j</a:t>
              </a:r>
            </a:p>
          </p:txBody>
        </p:sp>
        <p:sp>
          <p:nvSpPr>
            <p:cNvPr id="359664" name="Text Box 240"/>
            <p:cNvSpPr txBox="1">
              <a:spLocks noChangeArrowheads="1"/>
            </p:cNvSpPr>
            <p:nvPr/>
          </p:nvSpPr>
          <p:spPr bwMode="auto">
            <a:xfrm>
              <a:off x="4680" y="2204"/>
              <a:ext cx="408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j+1</a:t>
              </a:r>
            </a:p>
          </p:txBody>
        </p:sp>
        <p:grpSp>
          <p:nvGrpSpPr>
            <p:cNvPr id="359665" name="Group 241"/>
            <p:cNvGrpSpPr>
              <a:grpSpLocks/>
            </p:cNvGrpSpPr>
            <p:nvPr/>
          </p:nvGrpSpPr>
          <p:grpSpPr bwMode="auto">
            <a:xfrm>
              <a:off x="3552" y="1776"/>
              <a:ext cx="1056" cy="405"/>
              <a:chOff x="3386" y="1968"/>
              <a:chExt cx="1056" cy="405"/>
            </a:xfrm>
          </p:grpSpPr>
          <p:sp>
            <p:nvSpPr>
              <p:cNvPr id="359666" name="Rectangle 242"/>
              <p:cNvSpPr>
                <a:spLocks noChangeArrowheads="1"/>
              </p:cNvSpPr>
              <p:nvPr/>
            </p:nvSpPr>
            <p:spPr bwMode="auto">
              <a:xfrm>
                <a:off x="3386" y="1968"/>
                <a:ext cx="1056" cy="384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667" name="Rectangle 243"/>
              <p:cNvSpPr>
                <a:spLocks noChangeArrowheads="1"/>
              </p:cNvSpPr>
              <p:nvPr/>
            </p:nvSpPr>
            <p:spPr bwMode="auto">
              <a:xfrm>
                <a:off x="3471" y="2027"/>
                <a:ext cx="896" cy="34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3000" b="1">
                    <a:solidFill>
                      <a:srgbClr val="003399"/>
                    </a:solidFill>
                    <a:latin typeface="Times New Roman" pitchFamily="18" charset="0"/>
                    <a:ea typeface="宋体" pitchFamily="2" charset="-122"/>
                  </a:rPr>
                  <a:t>27     38</a:t>
                </a:r>
              </a:p>
            </p:txBody>
          </p:sp>
        </p:grpSp>
      </p:grpSp>
      <p:sp>
        <p:nvSpPr>
          <p:cNvPr id="359668" name="Freeform 244"/>
          <p:cNvSpPr>
            <a:spLocks/>
          </p:cNvSpPr>
          <p:nvPr/>
        </p:nvSpPr>
        <p:spPr bwMode="auto">
          <a:xfrm>
            <a:off x="3200400" y="4621213"/>
            <a:ext cx="514350" cy="4270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669" name="Freeform 245"/>
          <p:cNvSpPr>
            <a:spLocks/>
          </p:cNvSpPr>
          <p:nvPr/>
        </p:nvSpPr>
        <p:spPr bwMode="auto">
          <a:xfrm>
            <a:off x="3981450" y="4597400"/>
            <a:ext cx="514350" cy="427038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670" name="Group 246"/>
          <p:cNvGrpSpPr>
            <a:grpSpLocks/>
          </p:cNvGrpSpPr>
          <p:nvPr/>
        </p:nvGrpSpPr>
        <p:grpSpPr bwMode="auto">
          <a:xfrm>
            <a:off x="3006725" y="4471988"/>
            <a:ext cx="2438400" cy="1168400"/>
            <a:chOff x="3552" y="1776"/>
            <a:chExt cx="1536" cy="736"/>
          </a:xfrm>
        </p:grpSpPr>
        <p:sp>
          <p:nvSpPr>
            <p:cNvPr id="359671" name="Rectangle 247"/>
            <p:cNvSpPr>
              <a:spLocks noChangeArrowheads="1"/>
            </p:cNvSpPr>
            <p:nvPr/>
          </p:nvSpPr>
          <p:spPr bwMode="auto">
            <a:xfrm>
              <a:off x="3642" y="2215"/>
              <a:ext cx="864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72" name="Text Box 248"/>
            <p:cNvSpPr txBox="1">
              <a:spLocks noChangeArrowheads="1"/>
            </p:cNvSpPr>
            <p:nvPr/>
          </p:nvSpPr>
          <p:spPr bwMode="auto">
            <a:xfrm>
              <a:off x="4207" y="2193"/>
              <a:ext cx="237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 j</a:t>
              </a:r>
            </a:p>
          </p:txBody>
        </p:sp>
        <p:sp>
          <p:nvSpPr>
            <p:cNvPr id="359673" name="Text Box 249"/>
            <p:cNvSpPr txBox="1">
              <a:spLocks noChangeArrowheads="1"/>
            </p:cNvSpPr>
            <p:nvPr/>
          </p:nvSpPr>
          <p:spPr bwMode="auto">
            <a:xfrm>
              <a:off x="4680" y="2204"/>
              <a:ext cx="408" cy="30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600" b="1">
                  <a:solidFill>
                    <a:srgbClr val="FF0000"/>
                  </a:solidFill>
                  <a:latin typeface="Times New Roman" pitchFamily="18" charset="0"/>
                </a:rPr>
                <a:t>j+1</a:t>
              </a:r>
            </a:p>
          </p:txBody>
        </p:sp>
        <p:grpSp>
          <p:nvGrpSpPr>
            <p:cNvPr id="359674" name="Group 250"/>
            <p:cNvGrpSpPr>
              <a:grpSpLocks/>
            </p:cNvGrpSpPr>
            <p:nvPr/>
          </p:nvGrpSpPr>
          <p:grpSpPr bwMode="auto">
            <a:xfrm>
              <a:off x="3552" y="1776"/>
              <a:ext cx="1056" cy="405"/>
              <a:chOff x="3386" y="1968"/>
              <a:chExt cx="1056" cy="405"/>
            </a:xfrm>
          </p:grpSpPr>
          <p:sp>
            <p:nvSpPr>
              <p:cNvPr id="359675" name="Rectangle 251"/>
              <p:cNvSpPr>
                <a:spLocks noChangeArrowheads="1"/>
              </p:cNvSpPr>
              <p:nvPr/>
            </p:nvSpPr>
            <p:spPr bwMode="auto">
              <a:xfrm>
                <a:off x="3386" y="1968"/>
                <a:ext cx="1056" cy="384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676" name="Rectangle 252"/>
              <p:cNvSpPr>
                <a:spLocks noChangeArrowheads="1"/>
              </p:cNvSpPr>
              <p:nvPr/>
            </p:nvSpPr>
            <p:spPr bwMode="auto">
              <a:xfrm>
                <a:off x="3471" y="2027"/>
                <a:ext cx="896" cy="34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3000" b="1">
                    <a:solidFill>
                      <a:srgbClr val="003399"/>
                    </a:solidFill>
                    <a:latin typeface="Times New Roman" pitchFamily="18" charset="0"/>
                    <a:ea typeface="宋体" pitchFamily="2" charset="-122"/>
                  </a:rPr>
                  <a:t>38     49</a:t>
                </a:r>
              </a:p>
            </p:txBody>
          </p:sp>
        </p:grpSp>
      </p:grpSp>
      <p:sp>
        <p:nvSpPr>
          <p:cNvPr id="359677" name="Freeform 253"/>
          <p:cNvSpPr>
            <a:spLocks/>
          </p:cNvSpPr>
          <p:nvPr/>
        </p:nvSpPr>
        <p:spPr bwMode="auto">
          <a:xfrm>
            <a:off x="4784725" y="4510088"/>
            <a:ext cx="590550" cy="503237"/>
          </a:xfrm>
          <a:custGeom>
            <a:avLst/>
            <a:gdLst/>
            <a:ahLst/>
            <a:cxnLst>
              <a:cxn ang="0">
                <a:pos x="146" y="32"/>
              </a:cxn>
              <a:cxn ang="0">
                <a:pos x="90" y="43"/>
              </a:cxn>
              <a:cxn ang="0">
                <a:pos x="22" y="133"/>
              </a:cxn>
              <a:cxn ang="0">
                <a:pos x="90" y="269"/>
              </a:cxn>
              <a:cxn ang="0">
                <a:pos x="316" y="258"/>
              </a:cxn>
              <a:cxn ang="0">
                <a:pos x="349" y="246"/>
              </a:cxn>
              <a:cxn ang="0">
                <a:pos x="383" y="100"/>
              </a:cxn>
              <a:cxn ang="0">
                <a:pos x="293" y="43"/>
              </a:cxn>
              <a:cxn ang="0">
                <a:pos x="146" y="32"/>
              </a:cxn>
            </a:cxnLst>
            <a:rect l="0" t="0" r="r" b="b"/>
            <a:pathLst>
              <a:path w="384" h="269">
                <a:moveTo>
                  <a:pt x="146" y="32"/>
                </a:moveTo>
                <a:cubicBezTo>
                  <a:pt x="127" y="36"/>
                  <a:pt x="108" y="36"/>
                  <a:pt x="90" y="43"/>
                </a:cubicBezTo>
                <a:cubicBezTo>
                  <a:pt x="49" y="59"/>
                  <a:pt x="44" y="100"/>
                  <a:pt x="22" y="133"/>
                </a:cubicBezTo>
                <a:cubicBezTo>
                  <a:pt x="0" y="201"/>
                  <a:pt x="48" y="227"/>
                  <a:pt x="90" y="269"/>
                </a:cubicBezTo>
                <a:cubicBezTo>
                  <a:pt x="165" y="265"/>
                  <a:pt x="241" y="265"/>
                  <a:pt x="316" y="258"/>
                </a:cubicBezTo>
                <a:cubicBezTo>
                  <a:pt x="328" y="257"/>
                  <a:pt x="341" y="254"/>
                  <a:pt x="349" y="246"/>
                </a:cubicBezTo>
                <a:cubicBezTo>
                  <a:pt x="384" y="211"/>
                  <a:pt x="383" y="100"/>
                  <a:pt x="383" y="100"/>
                </a:cubicBezTo>
                <a:cubicBezTo>
                  <a:pt x="365" y="45"/>
                  <a:pt x="347" y="56"/>
                  <a:pt x="293" y="43"/>
                </a:cubicBezTo>
                <a:cubicBezTo>
                  <a:pt x="227" y="0"/>
                  <a:pt x="272" y="20"/>
                  <a:pt x="146" y="32"/>
                </a:cubicBezTo>
                <a:close/>
              </a:path>
            </a:pathLst>
          </a:custGeom>
          <a:noFill/>
          <a:ln w="47625" cap="sq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678" name="Group 254"/>
          <p:cNvGrpSpPr>
            <a:grpSpLocks/>
          </p:cNvGrpSpPr>
          <p:nvPr/>
        </p:nvGrpSpPr>
        <p:grpSpPr bwMode="auto">
          <a:xfrm>
            <a:off x="785813" y="2581275"/>
            <a:ext cx="7221537" cy="519113"/>
            <a:chOff x="495" y="1017"/>
            <a:chExt cx="4549" cy="327"/>
          </a:xfrm>
        </p:grpSpPr>
        <p:sp>
          <p:nvSpPr>
            <p:cNvPr id="359679" name="Rectangle 255"/>
            <p:cNvSpPr>
              <a:spLocks noChangeArrowheads="1"/>
            </p:cNvSpPr>
            <p:nvPr/>
          </p:nvSpPr>
          <p:spPr bwMode="auto">
            <a:xfrm>
              <a:off x="1232" y="1017"/>
              <a:ext cx="3812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13     27    38     49     50</a:t>
              </a:r>
              <a:r>
                <a:rPr lang="en-US" altLang="zh-CN" sz="28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65</a:t>
              </a:r>
              <a:r>
                <a:rPr lang="en-US" altLang="zh-CN" sz="28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76</a:t>
              </a:r>
              <a:r>
                <a:rPr lang="en-US" altLang="zh-CN" sz="2800" b="1">
                  <a:solidFill>
                    <a:srgbClr val="003399"/>
                  </a:solidFill>
                  <a:latin typeface="Times New Roman" pitchFamily="18" charset="0"/>
                  <a:ea typeface="宋体" pitchFamily="2" charset="-122"/>
                </a:rPr>
                <a:t> 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97</a:t>
              </a:r>
            </a:p>
          </p:txBody>
        </p:sp>
        <p:sp>
          <p:nvSpPr>
            <p:cNvPr id="359680" name="Text Box 256"/>
            <p:cNvSpPr txBox="1">
              <a:spLocks noChangeArrowheads="1"/>
            </p:cNvSpPr>
            <p:nvPr/>
          </p:nvSpPr>
          <p:spPr bwMode="auto">
            <a:xfrm>
              <a:off x="495" y="1022"/>
              <a:ext cx="599" cy="28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3399"/>
                  </a:solidFill>
                </a:rPr>
                <a:t>第</a:t>
              </a:r>
              <a:r>
                <a:rPr lang="en-US" altLang="zh-CN" sz="2400" b="1">
                  <a:solidFill>
                    <a:srgbClr val="003399"/>
                  </a:solidFill>
                </a:rPr>
                <a:t>4</a:t>
              </a:r>
              <a:r>
                <a:rPr lang="zh-CN" altLang="en-US" sz="2400" b="1">
                  <a:solidFill>
                    <a:srgbClr val="003399"/>
                  </a:solidFill>
                </a:rPr>
                <a:t>趟</a:t>
              </a:r>
            </a:p>
          </p:txBody>
        </p:sp>
      </p:grpSp>
      <p:grpSp>
        <p:nvGrpSpPr>
          <p:cNvPr id="359691" name="Group 267"/>
          <p:cNvGrpSpPr>
            <a:grpSpLocks/>
          </p:cNvGrpSpPr>
          <p:nvPr/>
        </p:nvGrpSpPr>
        <p:grpSpPr bwMode="auto">
          <a:xfrm>
            <a:off x="1219200" y="2546350"/>
            <a:ext cx="7620000" cy="1501775"/>
            <a:chOff x="768" y="1776"/>
            <a:chExt cx="4800" cy="946"/>
          </a:xfrm>
        </p:grpSpPr>
        <p:sp>
          <p:nvSpPr>
            <p:cNvPr id="359692" name="Freeform 268"/>
            <p:cNvSpPr>
              <a:spLocks/>
            </p:cNvSpPr>
            <p:nvPr/>
          </p:nvSpPr>
          <p:spPr bwMode="auto">
            <a:xfrm>
              <a:off x="768" y="1776"/>
              <a:ext cx="4608" cy="404"/>
            </a:xfrm>
            <a:custGeom>
              <a:avLst/>
              <a:gdLst/>
              <a:ahLst/>
              <a:cxnLst>
                <a:cxn ang="0">
                  <a:pos x="75" y="47"/>
                </a:cxn>
                <a:cxn ang="0">
                  <a:pos x="832" y="69"/>
                </a:cxn>
                <a:cxn ang="0">
                  <a:pos x="787" y="239"/>
                </a:cxn>
                <a:cxn ang="0">
                  <a:pos x="403" y="250"/>
                </a:cxn>
                <a:cxn ang="0">
                  <a:pos x="75" y="47"/>
                </a:cxn>
              </a:cxnLst>
              <a:rect l="0" t="0" r="r" b="b"/>
              <a:pathLst>
                <a:path w="858" h="352">
                  <a:moveTo>
                    <a:pt x="75" y="47"/>
                  </a:moveTo>
                  <a:cubicBezTo>
                    <a:pt x="327" y="61"/>
                    <a:pt x="589" y="0"/>
                    <a:pt x="832" y="69"/>
                  </a:cubicBezTo>
                  <a:cubicBezTo>
                    <a:pt x="832" y="69"/>
                    <a:pt x="858" y="233"/>
                    <a:pt x="787" y="239"/>
                  </a:cubicBezTo>
                  <a:cubicBezTo>
                    <a:pt x="659" y="249"/>
                    <a:pt x="531" y="246"/>
                    <a:pt x="403" y="250"/>
                  </a:cubicBezTo>
                  <a:cubicBezTo>
                    <a:pt x="0" y="237"/>
                    <a:pt x="58" y="352"/>
                    <a:pt x="75" y="47"/>
                  </a:cubicBezTo>
                  <a:close/>
                </a:path>
              </a:pathLst>
            </a:custGeom>
            <a:noFill/>
            <a:ln w="57150" cap="sq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9693" name="Group 269"/>
            <p:cNvGrpSpPr>
              <a:grpSpLocks/>
            </p:cNvGrpSpPr>
            <p:nvPr/>
          </p:nvGrpSpPr>
          <p:grpSpPr bwMode="auto">
            <a:xfrm>
              <a:off x="4224" y="2016"/>
              <a:ext cx="1344" cy="706"/>
              <a:chOff x="4224" y="2016"/>
              <a:chExt cx="1344" cy="706"/>
            </a:xfrm>
          </p:grpSpPr>
          <p:sp>
            <p:nvSpPr>
              <p:cNvPr id="359694" name="AutoShape 270"/>
              <p:cNvSpPr>
                <a:spLocks noChangeArrowheads="1"/>
              </p:cNvSpPr>
              <p:nvPr/>
            </p:nvSpPr>
            <p:spPr bwMode="auto">
              <a:xfrm rot="322755">
                <a:off x="4224" y="2016"/>
                <a:ext cx="1344" cy="706"/>
              </a:xfrm>
              <a:prstGeom prst="irregularSeal2">
                <a:avLst/>
              </a:prstGeom>
              <a:solidFill>
                <a:srgbClr val="FF0000"/>
              </a:solidFill>
              <a:ln w="50800" cap="sq">
                <a:solidFill>
                  <a:srgbClr val="FFFF00"/>
                </a:solidFill>
                <a:miter lim="800000"/>
                <a:headEnd/>
                <a:tailEnd/>
              </a:ln>
              <a:effectLst>
                <a:outerShdw dist="160644" dir="11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695" name="Text Box 271"/>
              <p:cNvSpPr txBox="1">
                <a:spLocks noChangeArrowheads="1"/>
              </p:cNvSpPr>
              <p:nvPr/>
            </p:nvSpPr>
            <p:spPr bwMode="auto">
              <a:xfrm rot="-441397">
                <a:off x="4394" y="2097"/>
                <a:ext cx="1116" cy="50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700" b="1">
                    <a:solidFill>
                      <a:srgbClr val="00FFFF"/>
                    </a:solidFill>
                    <a:latin typeface="华文新魏" pitchFamily="2" charset="-122"/>
                    <a:ea typeface="华文新魏" pitchFamily="2" charset="-122"/>
                  </a:rPr>
                  <a:t>结果</a:t>
                </a:r>
              </a:p>
            </p:txBody>
          </p:sp>
        </p:grpSp>
      </p:grpSp>
      <p:grpSp>
        <p:nvGrpSpPr>
          <p:cNvPr id="359696" name="Group 272"/>
          <p:cNvGrpSpPr>
            <a:grpSpLocks/>
          </p:cNvGrpSpPr>
          <p:nvPr/>
        </p:nvGrpSpPr>
        <p:grpSpPr bwMode="auto">
          <a:xfrm>
            <a:off x="2071688" y="5734050"/>
            <a:ext cx="4876800" cy="685800"/>
            <a:chOff x="192" y="3696"/>
            <a:chExt cx="3072" cy="432"/>
          </a:xfrm>
        </p:grpSpPr>
        <p:sp>
          <p:nvSpPr>
            <p:cNvPr id="359697" name="Rectangle 273"/>
            <p:cNvSpPr>
              <a:spLocks noChangeArrowheads="1"/>
            </p:cNvSpPr>
            <p:nvPr/>
          </p:nvSpPr>
          <p:spPr bwMode="auto">
            <a:xfrm>
              <a:off x="192" y="3696"/>
              <a:ext cx="3072" cy="432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50000">
                  <a:srgbClr val="0000FF">
                    <a:gamma/>
                    <a:shade val="46275"/>
                    <a:invGamma/>
                  </a:srgbClr>
                </a:gs>
                <a:gs pos="100000">
                  <a:srgbClr val="0000FF"/>
                </a:gs>
              </a:gsLst>
              <a:lin ang="5400000" scaled="1"/>
            </a:gradFill>
            <a:ln w="12700" cap="sq">
              <a:noFill/>
              <a:miter lim="800000"/>
              <a:headEnd/>
              <a:tailEnd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698" name="Text Box 274"/>
            <p:cNvSpPr txBox="1">
              <a:spLocks noChangeArrowheads="1"/>
            </p:cNvSpPr>
            <p:nvPr/>
          </p:nvSpPr>
          <p:spPr bwMode="auto">
            <a:xfrm>
              <a:off x="288" y="3734"/>
              <a:ext cx="2880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rgbClr val="FFFF00"/>
                  </a:solidFill>
                  <a:latin typeface="华文新魏" pitchFamily="2" charset="-122"/>
                  <a:ea typeface="华文新魏" pitchFamily="2" charset="-122"/>
                </a:rPr>
                <a:t>排序总趟数可以小于</a:t>
              </a:r>
              <a:r>
                <a:rPr lang="en-US" altLang="zh-CN" sz="3000" b="1">
                  <a:solidFill>
                    <a:srgbClr val="FFFF00"/>
                  </a:solidFill>
                  <a:latin typeface="Times New Roman" pitchFamily="18" charset="0"/>
                  <a:ea typeface="华文新魏" pitchFamily="2" charset="-122"/>
                </a:rPr>
                <a:t>n-1</a:t>
              </a:r>
            </a:p>
          </p:txBody>
        </p:sp>
        <p:grpSp>
          <p:nvGrpSpPr>
            <p:cNvPr id="359699" name="Group 275"/>
            <p:cNvGrpSpPr>
              <a:grpSpLocks/>
            </p:cNvGrpSpPr>
            <p:nvPr/>
          </p:nvGrpSpPr>
          <p:grpSpPr bwMode="auto">
            <a:xfrm>
              <a:off x="2847" y="3810"/>
              <a:ext cx="251" cy="313"/>
              <a:chOff x="3109" y="3840"/>
              <a:chExt cx="251" cy="313"/>
            </a:xfrm>
          </p:grpSpPr>
          <p:sp>
            <p:nvSpPr>
              <p:cNvPr id="359700" name="Freeform 276"/>
              <p:cNvSpPr>
                <a:spLocks/>
              </p:cNvSpPr>
              <p:nvPr/>
            </p:nvSpPr>
            <p:spPr bwMode="auto">
              <a:xfrm rot="1653698">
                <a:off x="3210" y="3840"/>
                <a:ext cx="150" cy="193"/>
              </a:xfrm>
              <a:custGeom>
                <a:avLst/>
                <a:gdLst/>
                <a:ahLst/>
                <a:cxnLst>
                  <a:cxn ang="0">
                    <a:pos x="68" y="84"/>
                  </a:cxn>
                  <a:cxn ang="0">
                    <a:pos x="274" y="52"/>
                  </a:cxn>
                  <a:cxn ang="0">
                    <a:pos x="264" y="215"/>
                  </a:cxn>
                  <a:cxn ang="0">
                    <a:pos x="242" y="280"/>
                  </a:cxn>
                  <a:cxn ang="0">
                    <a:pos x="231" y="367"/>
                  </a:cxn>
                  <a:cxn ang="0">
                    <a:pos x="209" y="432"/>
                  </a:cxn>
                  <a:cxn ang="0">
                    <a:pos x="198" y="530"/>
                  </a:cxn>
                  <a:cxn ang="0">
                    <a:pos x="68" y="530"/>
                  </a:cxn>
                  <a:cxn ang="0">
                    <a:pos x="35" y="258"/>
                  </a:cxn>
                  <a:cxn ang="0">
                    <a:pos x="68" y="84"/>
                  </a:cxn>
                </a:cxnLst>
                <a:rect l="0" t="0" r="r" b="b"/>
                <a:pathLst>
                  <a:path w="291" h="562">
                    <a:moveTo>
                      <a:pt x="68" y="84"/>
                    </a:moveTo>
                    <a:cubicBezTo>
                      <a:pt x="97" y="0"/>
                      <a:pt x="197" y="47"/>
                      <a:pt x="274" y="52"/>
                    </a:cubicBezTo>
                    <a:cubicBezTo>
                      <a:pt x="291" y="102"/>
                      <a:pt x="277" y="164"/>
                      <a:pt x="264" y="215"/>
                    </a:cubicBezTo>
                    <a:cubicBezTo>
                      <a:pt x="259" y="237"/>
                      <a:pt x="242" y="280"/>
                      <a:pt x="242" y="280"/>
                    </a:cubicBezTo>
                    <a:cubicBezTo>
                      <a:pt x="238" y="309"/>
                      <a:pt x="237" y="338"/>
                      <a:pt x="231" y="367"/>
                    </a:cubicBezTo>
                    <a:cubicBezTo>
                      <a:pt x="226" y="389"/>
                      <a:pt x="209" y="432"/>
                      <a:pt x="209" y="432"/>
                    </a:cubicBezTo>
                    <a:cubicBezTo>
                      <a:pt x="205" y="465"/>
                      <a:pt x="220" y="506"/>
                      <a:pt x="198" y="530"/>
                    </a:cubicBezTo>
                    <a:cubicBezTo>
                      <a:pt x="170" y="562"/>
                      <a:pt x="102" y="539"/>
                      <a:pt x="68" y="530"/>
                    </a:cubicBezTo>
                    <a:cubicBezTo>
                      <a:pt x="49" y="433"/>
                      <a:pt x="92" y="343"/>
                      <a:pt x="35" y="258"/>
                    </a:cubicBezTo>
                    <a:cubicBezTo>
                      <a:pt x="47" y="52"/>
                      <a:pt x="0" y="16"/>
                      <a:pt x="68" y="84"/>
                    </a:cubicBezTo>
                    <a:close/>
                  </a:path>
                </a:pathLst>
              </a:custGeom>
              <a:solidFill>
                <a:srgbClr val="00FFFF"/>
              </a:solidFill>
              <a:ln w="92075" cap="sq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>
                <a:outerShdw dist="28398" dir="3806097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701" name="Freeform 277"/>
              <p:cNvSpPr>
                <a:spLocks/>
              </p:cNvSpPr>
              <p:nvPr/>
            </p:nvSpPr>
            <p:spPr bwMode="auto">
              <a:xfrm rot="1653698">
                <a:off x="3109" y="4090"/>
                <a:ext cx="103" cy="63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30" y="130"/>
                  </a:cxn>
                  <a:cxn ang="0">
                    <a:pos x="41" y="163"/>
                  </a:cxn>
                  <a:cxn ang="0">
                    <a:pos x="106" y="184"/>
                  </a:cxn>
                  <a:cxn ang="0">
                    <a:pos x="182" y="173"/>
                  </a:cxn>
                  <a:cxn ang="0">
                    <a:pos x="193" y="141"/>
                  </a:cxn>
                  <a:cxn ang="0">
                    <a:pos x="171" y="21"/>
                  </a:cxn>
                  <a:cxn ang="0">
                    <a:pos x="84" y="0"/>
                  </a:cxn>
                </a:cxnLst>
                <a:rect l="0" t="0" r="r" b="b"/>
                <a:pathLst>
                  <a:path w="200" h="184">
                    <a:moveTo>
                      <a:pt x="84" y="0"/>
                    </a:moveTo>
                    <a:cubicBezTo>
                      <a:pt x="0" y="56"/>
                      <a:pt x="10" y="21"/>
                      <a:pt x="30" y="130"/>
                    </a:cubicBezTo>
                    <a:cubicBezTo>
                      <a:pt x="32" y="141"/>
                      <a:pt x="32" y="156"/>
                      <a:pt x="41" y="163"/>
                    </a:cubicBezTo>
                    <a:cubicBezTo>
                      <a:pt x="60" y="176"/>
                      <a:pt x="106" y="184"/>
                      <a:pt x="106" y="184"/>
                    </a:cubicBezTo>
                    <a:cubicBezTo>
                      <a:pt x="131" y="180"/>
                      <a:pt x="159" y="184"/>
                      <a:pt x="182" y="173"/>
                    </a:cubicBezTo>
                    <a:cubicBezTo>
                      <a:pt x="192" y="168"/>
                      <a:pt x="193" y="152"/>
                      <a:pt x="193" y="141"/>
                    </a:cubicBezTo>
                    <a:cubicBezTo>
                      <a:pt x="193" y="100"/>
                      <a:pt x="200" y="50"/>
                      <a:pt x="171" y="21"/>
                    </a:cubicBezTo>
                    <a:cubicBezTo>
                      <a:pt x="162" y="12"/>
                      <a:pt x="84" y="0"/>
                      <a:pt x="84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 w="60325" cap="sq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>
                <a:outerShdw dist="28398" dir="3806097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59702" name="Line 278"/>
          <p:cNvSpPr>
            <a:spLocks noChangeShapeType="1"/>
          </p:cNvSpPr>
          <p:nvPr/>
        </p:nvSpPr>
        <p:spPr bwMode="auto">
          <a:xfrm>
            <a:off x="1963738" y="1203325"/>
            <a:ext cx="6019800" cy="0"/>
          </a:xfrm>
          <a:prstGeom prst="line">
            <a:avLst/>
          </a:prstGeom>
          <a:noFill/>
          <a:ln w="31750" cap="sq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703" name="Line 279"/>
          <p:cNvSpPr>
            <a:spLocks noChangeShapeType="1"/>
          </p:cNvSpPr>
          <p:nvPr/>
        </p:nvSpPr>
        <p:spPr bwMode="auto">
          <a:xfrm flipV="1">
            <a:off x="1974850" y="1625600"/>
            <a:ext cx="5181600" cy="0"/>
          </a:xfrm>
          <a:prstGeom prst="line">
            <a:avLst/>
          </a:prstGeom>
          <a:noFill/>
          <a:ln w="31750" cap="sq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704" name="Line 280"/>
          <p:cNvSpPr>
            <a:spLocks noChangeShapeType="1"/>
          </p:cNvSpPr>
          <p:nvPr/>
        </p:nvSpPr>
        <p:spPr bwMode="auto">
          <a:xfrm flipV="1">
            <a:off x="1987550" y="2100263"/>
            <a:ext cx="4402138" cy="0"/>
          </a:xfrm>
          <a:prstGeom prst="line">
            <a:avLst/>
          </a:prstGeom>
          <a:noFill/>
          <a:ln w="31750" cap="sq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9705" name="Line 281"/>
          <p:cNvSpPr>
            <a:spLocks noChangeShapeType="1"/>
          </p:cNvSpPr>
          <p:nvPr/>
        </p:nvSpPr>
        <p:spPr bwMode="auto">
          <a:xfrm flipV="1">
            <a:off x="1976438" y="2522538"/>
            <a:ext cx="3627437" cy="0"/>
          </a:xfrm>
          <a:prstGeom prst="line">
            <a:avLst/>
          </a:prstGeom>
          <a:noFill/>
          <a:ln w="31750" cap="sq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59706" name="Group 282"/>
          <p:cNvGrpSpPr>
            <a:grpSpLocks/>
          </p:cNvGrpSpPr>
          <p:nvPr/>
        </p:nvGrpSpPr>
        <p:grpSpPr bwMode="auto">
          <a:xfrm>
            <a:off x="2068513" y="3140075"/>
            <a:ext cx="3384550" cy="923925"/>
            <a:chOff x="1303" y="2160"/>
            <a:chExt cx="2132" cy="582"/>
          </a:xfrm>
        </p:grpSpPr>
        <p:sp>
          <p:nvSpPr>
            <p:cNvPr id="359707" name="Cloud"/>
            <p:cNvSpPr>
              <a:spLocks noChangeAspect="1" noEditPoints="1" noChangeArrowheads="1"/>
            </p:cNvSpPr>
            <p:nvPr/>
          </p:nvSpPr>
          <p:spPr bwMode="auto">
            <a:xfrm>
              <a:off x="1303" y="2160"/>
              <a:ext cx="1940" cy="5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47625">
              <a:solidFill>
                <a:srgbClr val="969696"/>
              </a:solidFill>
              <a:miter lim="800000"/>
              <a:headEnd/>
              <a:tailEnd/>
            </a:ln>
            <a:effectLst>
              <a:outerShdw dist="85194" dir="1593903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708" name="Text Box 284"/>
            <p:cNvSpPr txBox="1">
              <a:spLocks noChangeArrowheads="1"/>
            </p:cNvSpPr>
            <p:nvPr/>
          </p:nvSpPr>
          <p:spPr bwMode="auto">
            <a:xfrm>
              <a:off x="1508" y="2272"/>
              <a:ext cx="1396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b="1">
                  <a:solidFill>
                    <a:srgbClr val="FF3300"/>
                  </a:solidFill>
                  <a:latin typeface="Times New Roman" pitchFamily="18" charset="0"/>
                  <a:ea typeface="华文新魏" pitchFamily="2" charset="-122"/>
                </a:rPr>
                <a:t>排序结束</a:t>
              </a:r>
            </a:p>
          </p:txBody>
        </p:sp>
        <p:grpSp>
          <p:nvGrpSpPr>
            <p:cNvPr id="359709" name="Group 285"/>
            <p:cNvGrpSpPr>
              <a:grpSpLocks/>
            </p:cNvGrpSpPr>
            <p:nvPr/>
          </p:nvGrpSpPr>
          <p:grpSpPr bwMode="auto">
            <a:xfrm rot="772500">
              <a:off x="2835" y="2251"/>
              <a:ext cx="385" cy="318"/>
              <a:chOff x="2995" y="2106"/>
              <a:chExt cx="989" cy="768"/>
            </a:xfrm>
          </p:grpSpPr>
          <p:sp>
            <p:nvSpPr>
              <p:cNvPr id="359710" name="Freeform 286"/>
              <p:cNvSpPr>
                <a:spLocks/>
              </p:cNvSpPr>
              <p:nvPr/>
            </p:nvSpPr>
            <p:spPr bwMode="auto">
              <a:xfrm rot="421002">
                <a:off x="2995" y="2106"/>
                <a:ext cx="989" cy="768"/>
              </a:xfrm>
              <a:custGeom>
                <a:avLst/>
                <a:gdLst/>
                <a:ahLst/>
                <a:cxnLst>
                  <a:cxn ang="0">
                    <a:pos x="150" y="185"/>
                  </a:cxn>
                  <a:cxn ang="0">
                    <a:pos x="194" y="138"/>
                  </a:cxn>
                  <a:cxn ang="0">
                    <a:pos x="272" y="167"/>
                  </a:cxn>
                  <a:cxn ang="0">
                    <a:pos x="265" y="244"/>
                  </a:cxn>
                  <a:cxn ang="0">
                    <a:pos x="171" y="304"/>
                  </a:cxn>
                  <a:cxn ang="0">
                    <a:pos x="153" y="474"/>
                  </a:cxn>
                  <a:cxn ang="0">
                    <a:pos x="171" y="527"/>
                  </a:cxn>
                  <a:cxn ang="0">
                    <a:pos x="140" y="585"/>
                  </a:cxn>
                  <a:cxn ang="0">
                    <a:pos x="147" y="645"/>
                  </a:cxn>
                  <a:cxn ang="0">
                    <a:pos x="213" y="683"/>
                  </a:cxn>
                  <a:cxn ang="0">
                    <a:pos x="300" y="656"/>
                  </a:cxn>
                  <a:cxn ang="0">
                    <a:pos x="328" y="585"/>
                  </a:cxn>
                  <a:cxn ang="0">
                    <a:pos x="293" y="518"/>
                  </a:cxn>
                  <a:cxn ang="0">
                    <a:pos x="331" y="480"/>
                  </a:cxn>
                  <a:cxn ang="0">
                    <a:pos x="331" y="387"/>
                  </a:cxn>
                  <a:cxn ang="0">
                    <a:pos x="429" y="308"/>
                  </a:cxn>
                  <a:cxn ang="0">
                    <a:pos x="439" y="188"/>
                  </a:cxn>
                  <a:cxn ang="0">
                    <a:pos x="376" y="59"/>
                  </a:cxn>
                  <a:cxn ang="0">
                    <a:pos x="251" y="0"/>
                  </a:cxn>
                  <a:cxn ang="0">
                    <a:pos x="112" y="38"/>
                  </a:cxn>
                  <a:cxn ang="0">
                    <a:pos x="31" y="115"/>
                  </a:cxn>
                  <a:cxn ang="0">
                    <a:pos x="0" y="234"/>
                  </a:cxn>
                  <a:cxn ang="0">
                    <a:pos x="4" y="304"/>
                  </a:cxn>
                  <a:cxn ang="0">
                    <a:pos x="147" y="296"/>
                  </a:cxn>
                  <a:cxn ang="0">
                    <a:pos x="150" y="185"/>
                  </a:cxn>
                </a:cxnLst>
                <a:rect l="0" t="0" r="r" b="b"/>
                <a:pathLst>
                  <a:path w="439" h="683">
                    <a:moveTo>
                      <a:pt x="150" y="185"/>
                    </a:moveTo>
                    <a:lnTo>
                      <a:pt x="194" y="138"/>
                    </a:lnTo>
                    <a:lnTo>
                      <a:pt x="272" y="167"/>
                    </a:lnTo>
                    <a:lnTo>
                      <a:pt x="265" y="244"/>
                    </a:lnTo>
                    <a:lnTo>
                      <a:pt x="171" y="304"/>
                    </a:lnTo>
                    <a:lnTo>
                      <a:pt x="153" y="474"/>
                    </a:lnTo>
                    <a:lnTo>
                      <a:pt x="171" y="527"/>
                    </a:lnTo>
                    <a:lnTo>
                      <a:pt x="140" y="585"/>
                    </a:lnTo>
                    <a:lnTo>
                      <a:pt x="147" y="645"/>
                    </a:lnTo>
                    <a:lnTo>
                      <a:pt x="213" y="683"/>
                    </a:lnTo>
                    <a:lnTo>
                      <a:pt x="300" y="656"/>
                    </a:lnTo>
                    <a:lnTo>
                      <a:pt x="328" y="585"/>
                    </a:lnTo>
                    <a:lnTo>
                      <a:pt x="293" y="518"/>
                    </a:lnTo>
                    <a:lnTo>
                      <a:pt x="331" y="480"/>
                    </a:lnTo>
                    <a:lnTo>
                      <a:pt x="331" y="387"/>
                    </a:lnTo>
                    <a:lnTo>
                      <a:pt x="429" y="308"/>
                    </a:lnTo>
                    <a:lnTo>
                      <a:pt x="439" y="188"/>
                    </a:lnTo>
                    <a:lnTo>
                      <a:pt x="376" y="59"/>
                    </a:lnTo>
                    <a:lnTo>
                      <a:pt x="251" y="0"/>
                    </a:lnTo>
                    <a:lnTo>
                      <a:pt x="112" y="38"/>
                    </a:lnTo>
                    <a:lnTo>
                      <a:pt x="31" y="115"/>
                    </a:lnTo>
                    <a:lnTo>
                      <a:pt x="0" y="234"/>
                    </a:lnTo>
                    <a:lnTo>
                      <a:pt x="4" y="304"/>
                    </a:lnTo>
                    <a:lnTo>
                      <a:pt x="147" y="296"/>
                    </a:lnTo>
                    <a:lnTo>
                      <a:pt x="150" y="18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FFFF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711" name="Freeform 287"/>
              <p:cNvSpPr>
                <a:spLocks/>
              </p:cNvSpPr>
              <p:nvPr/>
            </p:nvSpPr>
            <p:spPr bwMode="auto">
              <a:xfrm rot="421002">
                <a:off x="3043" y="2106"/>
                <a:ext cx="881" cy="535"/>
              </a:xfrm>
              <a:custGeom>
                <a:avLst/>
                <a:gdLst/>
                <a:ahLst/>
                <a:cxnLst>
                  <a:cxn ang="0">
                    <a:pos x="0" y="241"/>
                  </a:cxn>
                  <a:cxn ang="0">
                    <a:pos x="57" y="230"/>
                  </a:cxn>
                  <a:cxn ang="0">
                    <a:pos x="89" y="241"/>
                  </a:cxn>
                  <a:cxn ang="0">
                    <a:pos x="87" y="175"/>
                  </a:cxn>
                  <a:cxn ang="0">
                    <a:pos x="111" y="101"/>
                  </a:cxn>
                  <a:cxn ang="0">
                    <a:pos x="206" y="74"/>
                  </a:cxn>
                  <a:cxn ang="0">
                    <a:pos x="251" y="105"/>
                  </a:cxn>
                  <a:cxn ang="0">
                    <a:pos x="299" y="153"/>
                  </a:cxn>
                  <a:cxn ang="0">
                    <a:pos x="285" y="237"/>
                  </a:cxn>
                  <a:cxn ang="0">
                    <a:pos x="195" y="276"/>
                  </a:cxn>
                  <a:cxn ang="0">
                    <a:pos x="171" y="335"/>
                  </a:cxn>
                  <a:cxn ang="0">
                    <a:pos x="178" y="395"/>
                  </a:cxn>
                  <a:cxn ang="0">
                    <a:pos x="166" y="477"/>
                  </a:cxn>
                  <a:cxn ang="0">
                    <a:pos x="256" y="477"/>
                  </a:cxn>
                  <a:cxn ang="0">
                    <a:pos x="268" y="416"/>
                  </a:cxn>
                  <a:cxn ang="0">
                    <a:pos x="261" y="345"/>
                  </a:cxn>
                  <a:cxn ang="0">
                    <a:pos x="316" y="307"/>
                  </a:cxn>
                  <a:cxn ang="0">
                    <a:pos x="358" y="287"/>
                  </a:cxn>
                  <a:cxn ang="0">
                    <a:pos x="390" y="196"/>
                  </a:cxn>
                  <a:cxn ang="0">
                    <a:pos x="361" y="98"/>
                  </a:cxn>
                  <a:cxn ang="0">
                    <a:pos x="264" y="0"/>
                  </a:cxn>
                  <a:cxn ang="0">
                    <a:pos x="146" y="8"/>
                  </a:cxn>
                  <a:cxn ang="0">
                    <a:pos x="51" y="67"/>
                  </a:cxn>
                  <a:cxn ang="0">
                    <a:pos x="10" y="140"/>
                  </a:cxn>
                  <a:cxn ang="0">
                    <a:pos x="0" y="241"/>
                  </a:cxn>
                </a:cxnLst>
                <a:rect l="0" t="0" r="r" b="b"/>
                <a:pathLst>
                  <a:path w="390" h="477">
                    <a:moveTo>
                      <a:pt x="0" y="241"/>
                    </a:moveTo>
                    <a:lnTo>
                      <a:pt x="57" y="230"/>
                    </a:lnTo>
                    <a:lnTo>
                      <a:pt x="89" y="241"/>
                    </a:lnTo>
                    <a:lnTo>
                      <a:pt x="87" y="175"/>
                    </a:lnTo>
                    <a:lnTo>
                      <a:pt x="111" y="101"/>
                    </a:lnTo>
                    <a:lnTo>
                      <a:pt x="206" y="74"/>
                    </a:lnTo>
                    <a:lnTo>
                      <a:pt x="251" y="105"/>
                    </a:lnTo>
                    <a:lnTo>
                      <a:pt x="299" y="153"/>
                    </a:lnTo>
                    <a:lnTo>
                      <a:pt x="285" y="237"/>
                    </a:lnTo>
                    <a:lnTo>
                      <a:pt x="195" y="276"/>
                    </a:lnTo>
                    <a:lnTo>
                      <a:pt x="171" y="335"/>
                    </a:lnTo>
                    <a:lnTo>
                      <a:pt x="178" y="395"/>
                    </a:lnTo>
                    <a:lnTo>
                      <a:pt x="166" y="477"/>
                    </a:lnTo>
                    <a:lnTo>
                      <a:pt x="256" y="477"/>
                    </a:lnTo>
                    <a:lnTo>
                      <a:pt x="268" y="416"/>
                    </a:lnTo>
                    <a:lnTo>
                      <a:pt x="261" y="345"/>
                    </a:lnTo>
                    <a:lnTo>
                      <a:pt x="316" y="307"/>
                    </a:lnTo>
                    <a:lnTo>
                      <a:pt x="358" y="287"/>
                    </a:lnTo>
                    <a:lnTo>
                      <a:pt x="390" y="196"/>
                    </a:lnTo>
                    <a:lnTo>
                      <a:pt x="361" y="98"/>
                    </a:lnTo>
                    <a:lnTo>
                      <a:pt x="264" y="0"/>
                    </a:lnTo>
                    <a:lnTo>
                      <a:pt x="146" y="8"/>
                    </a:lnTo>
                    <a:lnTo>
                      <a:pt x="51" y="67"/>
                    </a:lnTo>
                    <a:lnTo>
                      <a:pt x="10" y="140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9712" name="Freeform 288"/>
              <p:cNvSpPr>
                <a:spLocks/>
              </p:cNvSpPr>
              <p:nvPr/>
            </p:nvSpPr>
            <p:spPr bwMode="auto">
              <a:xfrm rot="421002">
                <a:off x="3335" y="2712"/>
                <a:ext cx="284" cy="122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9" y="20"/>
                  </a:cxn>
                  <a:cxn ang="0">
                    <a:pos x="0" y="73"/>
                  </a:cxn>
                  <a:cxn ang="0">
                    <a:pos x="28" y="109"/>
                  </a:cxn>
                  <a:cxn ang="0">
                    <a:pos x="98" y="109"/>
                  </a:cxn>
                  <a:cxn ang="0">
                    <a:pos x="126" y="66"/>
                  </a:cxn>
                  <a:cxn ang="0">
                    <a:pos x="102" y="14"/>
                  </a:cxn>
                  <a:cxn ang="0">
                    <a:pos x="45" y="0"/>
                  </a:cxn>
                </a:cxnLst>
                <a:rect l="0" t="0" r="r" b="b"/>
                <a:pathLst>
                  <a:path w="126" h="109">
                    <a:moveTo>
                      <a:pt x="45" y="0"/>
                    </a:moveTo>
                    <a:lnTo>
                      <a:pt x="9" y="20"/>
                    </a:lnTo>
                    <a:lnTo>
                      <a:pt x="0" y="73"/>
                    </a:lnTo>
                    <a:lnTo>
                      <a:pt x="28" y="109"/>
                    </a:lnTo>
                    <a:lnTo>
                      <a:pt x="98" y="109"/>
                    </a:lnTo>
                    <a:lnTo>
                      <a:pt x="126" y="66"/>
                    </a:lnTo>
                    <a:lnTo>
                      <a:pt x="102" y="1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rgbClr val="00FFFF"/>
                </a:solidFill>
                <a:round/>
                <a:headEnd/>
                <a:tailEnd/>
              </a:ln>
              <a:effectLst>
                <a:outerShdw dist="28398" dir="3806097" algn="ctr" rotWithShape="0">
                  <a:srgbClr val="00000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9713" name="Freeform 289"/>
            <p:cNvSpPr>
              <a:spLocks/>
            </p:cNvSpPr>
            <p:nvPr/>
          </p:nvSpPr>
          <p:spPr bwMode="auto">
            <a:xfrm rot="1653698">
              <a:off x="3272" y="2286"/>
              <a:ext cx="163" cy="209"/>
            </a:xfrm>
            <a:custGeom>
              <a:avLst/>
              <a:gdLst/>
              <a:ahLst/>
              <a:cxnLst>
                <a:cxn ang="0">
                  <a:pos x="68" y="84"/>
                </a:cxn>
                <a:cxn ang="0">
                  <a:pos x="274" y="52"/>
                </a:cxn>
                <a:cxn ang="0">
                  <a:pos x="264" y="215"/>
                </a:cxn>
                <a:cxn ang="0">
                  <a:pos x="242" y="280"/>
                </a:cxn>
                <a:cxn ang="0">
                  <a:pos x="231" y="367"/>
                </a:cxn>
                <a:cxn ang="0">
                  <a:pos x="209" y="432"/>
                </a:cxn>
                <a:cxn ang="0">
                  <a:pos x="198" y="530"/>
                </a:cxn>
                <a:cxn ang="0">
                  <a:pos x="68" y="530"/>
                </a:cxn>
                <a:cxn ang="0">
                  <a:pos x="35" y="258"/>
                </a:cxn>
                <a:cxn ang="0">
                  <a:pos x="68" y="84"/>
                </a:cxn>
              </a:cxnLst>
              <a:rect l="0" t="0" r="r" b="b"/>
              <a:pathLst>
                <a:path w="291" h="562">
                  <a:moveTo>
                    <a:pt x="68" y="84"/>
                  </a:moveTo>
                  <a:cubicBezTo>
                    <a:pt x="97" y="0"/>
                    <a:pt x="197" y="47"/>
                    <a:pt x="274" y="52"/>
                  </a:cubicBezTo>
                  <a:cubicBezTo>
                    <a:pt x="291" y="102"/>
                    <a:pt x="277" y="164"/>
                    <a:pt x="264" y="215"/>
                  </a:cubicBezTo>
                  <a:cubicBezTo>
                    <a:pt x="259" y="237"/>
                    <a:pt x="242" y="280"/>
                    <a:pt x="242" y="280"/>
                  </a:cubicBezTo>
                  <a:cubicBezTo>
                    <a:pt x="238" y="309"/>
                    <a:pt x="237" y="338"/>
                    <a:pt x="231" y="367"/>
                  </a:cubicBezTo>
                  <a:cubicBezTo>
                    <a:pt x="226" y="389"/>
                    <a:pt x="209" y="432"/>
                    <a:pt x="209" y="432"/>
                  </a:cubicBezTo>
                  <a:cubicBezTo>
                    <a:pt x="205" y="465"/>
                    <a:pt x="220" y="506"/>
                    <a:pt x="198" y="530"/>
                  </a:cubicBezTo>
                  <a:cubicBezTo>
                    <a:pt x="170" y="562"/>
                    <a:pt x="102" y="539"/>
                    <a:pt x="68" y="530"/>
                  </a:cubicBezTo>
                  <a:cubicBezTo>
                    <a:pt x="49" y="433"/>
                    <a:pt x="92" y="343"/>
                    <a:pt x="35" y="258"/>
                  </a:cubicBezTo>
                  <a:cubicBezTo>
                    <a:pt x="47" y="52"/>
                    <a:pt x="0" y="16"/>
                    <a:pt x="68" y="84"/>
                  </a:cubicBez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>
              <a:outerShdw dist="25400" dir="54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714" name="Freeform 290"/>
            <p:cNvSpPr>
              <a:spLocks/>
            </p:cNvSpPr>
            <p:nvPr/>
          </p:nvSpPr>
          <p:spPr bwMode="auto">
            <a:xfrm rot="1653698">
              <a:off x="3198" y="2513"/>
              <a:ext cx="112" cy="68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30" y="130"/>
                </a:cxn>
                <a:cxn ang="0">
                  <a:pos x="41" y="163"/>
                </a:cxn>
                <a:cxn ang="0">
                  <a:pos x="106" y="184"/>
                </a:cxn>
                <a:cxn ang="0">
                  <a:pos x="182" y="173"/>
                </a:cxn>
                <a:cxn ang="0">
                  <a:pos x="193" y="141"/>
                </a:cxn>
                <a:cxn ang="0">
                  <a:pos x="171" y="21"/>
                </a:cxn>
                <a:cxn ang="0">
                  <a:pos x="84" y="0"/>
                </a:cxn>
              </a:cxnLst>
              <a:rect l="0" t="0" r="r" b="b"/>
              <a:pathLst>
                <a:path w="200" h="184">
                  <a:moveTo>
                    <a:pt x="84" y="0"/>
                  </a:moveTo>
                  <a:cubicBezTo>
                    <a:pt x="0" y="56"/>
                    <a:pt x="10" y="21"/>
                    <a:pt x="30" y="130"/>
                  </a:cubicBezTo>
                  <a:cubicBezTo>
                    <a:pt x="32" y="141"/>
                    <a:pt x="32" y="156"/>
                    <a:pt x="41" y="163"/>
                  </a:cubicBezTo>
                  <a:cubicBezTo>
                    <a:pt x="60" y="176"/>
                    <a:pt x="106" y="184"/>
                    <a:pt x="106" y="184"/>
                  </a:cubicBezTo>
                  <a:cubicBezTo>
                    <a:pt x="131" y="180"/>
                    <a:pt x="159" y="184"/>
                    <a:pt x="182" y="173"/>
                  </a:cubicBezTo>
                  <a:cubicBezTo>
                    <a:pt x="192" y="168"/>
                    <a:pt x="193" y="152"/>
                    <a:pt x="193" y="141"/>
                  </a:cubicBezTo>
                  <a:cubicBezTo>
                    <a:pt x="193" y="100"/>
                    <a:pt x="200" y="50"/>
                    <a:pt x="171" y="21"/>
                  </a:cubicBezTo>
                  <a:cubicBezTo>
                    <a:pt x="162" y="12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FF0000"/>
            </a:solidFill>
            <a:ln w="4445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9715" name="Group 291"/>
          <p:cNvGrpSpPr>
            <a:grpSpLocks/>
          </p:cNvGrpSpPr>
          <p:nvPr/>
        </p:nvGrpSpPr>
        <p:grpSpPr bwMode="auto">
          <a:xfrm>
            <a:off x="5329238" y="142875"/>
            <a:ext cx="3275012" cy="549275"/>
            <a:chOff x="3357" y="73"/>
            <a:chExt cx="2063" cy="346"/>
          </a:xfrm>
        </p:grpSpPr>
        <p:sp>
          <p:nvSpPr>
            <p:cNvPr id="359716" name="Text Box 292"/>
            <p:cNvSpPr txBox="1">
              <a:spLocks noChangeArrowheads="1"/>
            </p:cNvSpPr>
            <p:nvPr/>
          </p:nvSpPr>
          <p:spPr bwMode="auto">
            <a:xfrm>
              <a:off x="3515" y="73"/>
              <a:ext cx="1905" cy="34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chemeClr val="accent2"/>
                  </a:solidFill>
                  <a:latin typeface="Times New Roman" pitchFamily="18" charset="0"/>
                </a:rPr>
                <a:t>n=8     n</a:t>
              </a:r>
              <a:r>
                <a:rPr lang="en-US" altLang="zh-CN" sz="3000" b="1">
                  <a:solidFill>
                    <a:schemeClr val="accent2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3000" b="1">
                  <a:solidFill>
                    <a:schemeClr val="accent2"/>
                  </a:solidFill>
                  <a:latin typeface="Times New Roman" pitchFamily="18" charset="0"/>
                </a:rPr>
                <a:t>i+1</a:t>
              </a:r>
            </a:p>
          </p:txBody>
        </p:sp>
        <p:sp>
          <p:nvSpPr>
            <p:cNvPr id="359717" name="Rectangle 293"/>
            <p:cNvSpPr>
              <a:spLocks noChangeArrowheads="1"/>
            </p:cNvSpPr>
            <p:nvPr/>
          </p:nvSpPr>
          <p:spPr bwMode="auto">
            <a:xfrm>
              <a:off x="3357" y="111"/>
              <a:ext cx="1655" cy="280"/>
            </a:xfrm>
            <a:prstGeom prst="rect">
              <a:avLst/>
            </a:prstGeom>
            <a:noFill/>
            <a:ln w="47625" cap="sq">
              <a:solidFill>
                <a:srgbClr val="00CCFF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9718" name="Group 294"/>
          <p:cNvGrpSpPr>
            <a:grpSpLocks/>
          </p:cNvGrpSpPr>
          <p:nvPr/>
        </p:nvGrpSpPr>
        <p:grpSpPr bwMode="auto">
          <a:xfrm>
            <a:off x="179388" y="-6350"/>
            <a:ext cx="1058862" cy="914400"/>
            <a:chOff x="204" y="28"/>
            <a:chExt cx="667" cy="576"/>
          </a:xfrm>
        </p:grpSpPr>
        <p:sp>
          <p:nvSpPr>
            <p:cNvPr id="359719" name="AutoShape 295"/>
            <p:cNvSpPr>
              <a:spLocks noChangeArrowheads="1"/>
            </p:cNvSpPr>
            <p:nvPr/>
          </p:nvSpPr>
          <p:spPr bwMode="auto">
            <a:xfrm>
              <a:off x="204" y="28"/>
              <a:ext cx="667" cy="576"/>
            </a:xfrm>
            <a:prstGeom prst="irregularSeal1">
              <a:avLst/>
            </a:prstGeom>
            <a:solidFill>
              <a:srgbClr val="00CCFF"/>
            </a:solidFill>
            <a:ln w="44450" cap="sq">
              <a:solidFill>
                <a:srgbClr val="FFFF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720" name="Rectangle 296"/>
            <p:cNvSpPr>
              <a:spLocks noChangeArrowheads="1"/>
            </p:cNvSpPr>
            <p:nvPr/>
          </p:nvSpPr>
          <p:spPr bwMode="auto">
            <a:xfrm>
              <a:off x="281" y="45"/>
              <a:ext cx="508" cy="52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28398" dir="3806097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4900" b="1">
                  <a:solidFill>
                    <a:srgbClr val="FF3300"/>
                  </a:solidFill>
                  <a:latin typeface="Times New Roman" pitchFamily="18" charset="0"/>
                  <a:ea typeface="华文新魏" pitchFamily="2" charset="-122"/>
                </a:rPr>
                <a:t>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462791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9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9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3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5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500"/>
                                        <p:tgtEl>
                                          <p:spTgt spid="35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35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5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500"/>
                                        <p:tgtEl>
                                          <p:spTgt spid="35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35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5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5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4" dur="500"/>
                                        <p:tgtEl>
                                          <p:spTgt spid="3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35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5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5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5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9" dur="500"/>
                                        <p:tgtEl>
                                          <p:spTgt spid="35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4" dur="500"/>
                                        <p:tgtEl>
                                          <p:spTgt spid="35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35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35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5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4" dur="500"/>
                                        <p:tgtEl>
                                          <p:spTgt spid="35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9" dur="500"/>
                                        <p:tgtEl>
                                          <p:spTgt spid="35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59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59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5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59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59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35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5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1" dur="500"/>
                                        <p:tgtEl>
                                          <p:spTgt spid="35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6" dur="500"/>
                                        <p:tgtEl>
                                          <p:spTgt spid="35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35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5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1" dur="500"/>
                                        <p:tgtEl>
                                          <p:spTgt spid="35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6" dur="500"/>
                                        <p:tgtEl>
                                          <p:spTgt spid="35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35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35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35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6" dur="500"/>
                                        <p:tgtEl>
                                          <p:spTgt spid="35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1" dur="500"/>
                                        <p:tgtEl>
                                          <p:spTgt spid="35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35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35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35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1" dur="500"/>
                                        <p:tgtEl>
                                          <p:spTgt spid="35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6" dur="500"/>
                                        <p:tgtEl>
                                          <p:spTgt spid="35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35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35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35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500"/>
                                        <p:tgtEl>
                                          <p:spTgt spid="35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35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35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35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35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35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6" dur="500"/>
                                        <p:tgtEl>
                                          <p:spTgt spid="35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1" dur="500"/>
                                        <p:tgtEl>
                                          <p:spTgt spid="35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359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359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2" dur="500"/>
                                        <p:tgtEl>
                                          <p:spTgt spid="35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359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359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35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8" dur="500"/>
                                        <p:tgtEl>
                                          <p:spTgt spid="35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3" dur="500"/>
                                        <p:tgtEl>
                                          <p:spTgt spid="35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8" dur="500"/>
                                        <p:tgtEl>
                                          <p:spTgt spid="35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3" dur="500"/>
                                        <p:tgtEl>
                                          <p:spTgt spid="35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8" dur="500"/>
                                        <p:tgtEl>
                                          <p:spTgt spid="35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3" dur="500"/>
                                        <p:tgtEl>
                                          <p:spTgt spid="35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8" dur="500"/>
                                        <p:tgtEl>
                                          <p:spTgt spid="35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35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35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3" dur="500"/>
                                        <p:tgtEl>
                                          <p:spTgt spid="35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8" dur="500"/>
                                        <p:tgtEl>
                                          <p:spTgt spid="35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3" dur="500"/>
                                        <p:tgtEl>
                                          <p:spTgt spid="35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8" dur="500"/>
                                        <p:tgtEl>
                                          <p:spTgt spid="35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3" dur="500"/>
                                        <p:tgtEl>
                                          <p:spTgt spid="35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35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35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8" dur="500"/>
                                        <p:tgtEl>
                                          <p:spTgt spid="35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35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8" dur="500"/>
                                        <p:tgtEl>
                                          <p:spTgt spid="35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3" dur="500"/>
                                        <p:tgtEl>
                                          <p:spTgt spid="35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8" dur="500"/>
                                        <p:tgtEl>
                                          <p:spTgt spid="35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3" dur="500"/>
                                        <p:tgtEl>
                                          <p:spTgt spid="35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359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9" dur="500" fill="hold"/>
                                        <p:tgtEl>
                                          <p:spTgt spid="359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35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500" fill="hold"/>
                                        <p:tgtEl>
                                          <p:spTgt spid="359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500" fill="hold"/>
                                        <p:tgtEl>
                                          <p:spTgt spid="359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5" dur="5000" fill="hold"/>
                                        <p:tgtEl>
                                          <p:spTgt spid="35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6" dur="5000" fill="hold"/>
                                        <p:tgtEl>
                                          <p:spTgt spid="35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1" dur="500" fill="hold"/>
                                        <p:tgtEl>
                                          <p:spTgt spid="359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2" dur="500" fill="hold"/>
                                        <p:tgtEl>
                                          <p:spTgt spid="359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7" dur="500"/>
                                        <p:tgtEl>
                                          <p:spTgt spid="35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35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7" dur="500"/>
                                        <p:tgtEl>
                                          <p:spTgt spid="35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8" fill="hold">
                      <p:stCondLst>
                        <p:cond delay="indefinite"/>
                      </p:stCondLst>
                      <p:childTnLst>
                        <p:par>
                          <p:cTn id="529" fill="hold">
                            <p:stCondLst>
                              <p:cond delay="0"/>
                            </p:stCondLst>
                            <p:childTnLst>
                              <p:par>
                                <p:cTn id="5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2" dur="500"/>
                                        <p:tgtEl>
                                          <p:spTgt spid="35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7" dur="500"/>
                                        <p:tgtEl>
                                          <p:spTgt spid="35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2" dur="500"/>
                                        <p:tgtEl>
                                          <p:spTgt spid="35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7" dur="500"/>
                                        <p:tgtEl>
                                          <p:spTgt spid="35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2" dur="500"/>
                                        <p:tgtEl>
                                          <p:spTgt spid="35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7" dur="500"/>
                                        <p:tgtEl>
                                          <p:spTgt spid="35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2" dur="500"/>
                                        <p:tgtEl>
                                          <p:spTgt spid="35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7" dur="500"/>
                                        <p:tgtEl>
                                          <p:spTgt spid="35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2" dur="500"/>
                                        <p:tgtEl>
                                          <p:spTgt spid="35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7" dur="500"/>
                                        <p:tgtEl>
                                          <p:spTgt spid="35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500" fill="hold"/>
                                        <p:tgtEl>
                                          <p:spTgt spid="359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500" fill="hold"/>
                                        <p:tgtEl>
                                          <p:spTgt spid="359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500"/>
                                        <p:tgtEl>
                                          <p:spTgt spid="35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3" dur="500"/>
                                        <p:tgtEl>
                                          <p:spTgt spid="35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 autoUpdateAnimBg="0"/>
      <p:bldP spid="359430" grpId="0" autoUpdateAnimBg="0"/>
      <p:bldP spid="359431" grpId="0" autoUpdateAnimBg="0"/>
      <p:bldP spid="359436" grpId="0" animBg="1"/>
      <p:bldP spid="359437" grpId="0" animBg="1"/>
      <p:bldP spid="359453" grpId="0" animBg="1"/>
      <p:bldP spid="359454" grpId="0" animBg="1"/>
      <p:bldP spid="359465" grpId="0" animBg="1"/>
      <p:bldP spid="359466" grpId="0" animBg="1"/>
      <p:bldP spid="359477" grpId="0" animBg="1"/>
      <p:bldP spid="359478" grpId="0" animBg="1"/>
      <p:bldP spid="359489" grpId="0" animBg="1"/>
      <p:bldP spid="359490" grpId="0" animBg="1"/>
      <p:bldP spid="359501" grpId="0" animBg="1"/>
      <p:bldP spid="359502" grpId="0" animBg="1"/>
      <p:bldP spid="359509" grpId="0" animBg="1"/>
      <p:bldP spid="359516" grpId="0" animBg="1"/>
      <p:bldP spid="359517" grpId="0" autoUpdateAnimBg="0"/>
      <p:bldP spid="359518" grpId="0" autoUpdateAnimBg="0"/>
      <p:bldP spid="359519" grpId="0" animBg="1"/>
      <p:bldP spid="359520" grpId="0" animBg="1"/>
      <p:bldP spid="359531" grpId="0" animBg="1"/>
      <p:bldP spid="359532" grpId="0" animBg="1"/>
      <p:bldP spid="359543" grpId="0" animBg="1"/>
      <p:bldP spid="359544" grpId="0" animBg="1"/>
      <p:bldP spid="359555" grpId="0" animBg="1"/>
      <p:bldP spid="359556" grpId="0" animBg="1"/>
      <p:bldP spid="359565" grpId="0" animBg="1"/>
      <p:bldP spid="359566" grpId="0" animBg="1"/>
      <p:bldP spid="359575" grpId="0" animBg="1"/>
      <p:bldP spid="359576" grpId="0" animBg="1"/>
      <p:bldP spid="359583" grpId="0" animBg="1"/>
      <p:bldP spid="359590" grpId="0" animBg="1"/>
      <p:bldP spid="359591" grpId="0" autoUpdateAnimBg="0"/>
      <p:bldP spid="359592" grpId="0" autoUpdateAnimBg="0"/>
      <p:bldP spid="359593" grpId="0" animBg="1"/>
      <p:bldP spid="359594" grpId="0" animBg="1"/>
      <p:bldP spid="359605" grpId="0" animBg="1"/>
      <p:bldP spid="359606" grpId="0" animBg="1"/>
      <p:bldP spid="359617" grpId="0" animBg="1"/>
      <p:bldP spid="359618" grpId="0" animBg="1"/>
      <p:bldP spid="359626" grpId="0" animBg="1"/>
      <p:bldP spid="359627" grpId="0" animBg="1"/>
      <p:bldP spid="359635" grpId="0" animBg="1"/>
      <p:bldP spid="359636" grpId="0" animBg="1"/>
      <p:bldP spid="359640" grpId="0" animBg="1"/>
      <p:bldP spid="359647" grpId="0" animBg="1"/>
      <p:bldP spid="359648" grpId="0" autoUpdateAnimBg="0"/>
      <p:bldP spid="359649" grpId="0" autoUpdateAnimBg="0"/>
      <p:bldP spid="359650" grpId="0" animBg="1"/>
      <p:bldP spid="359651" grpId="0" animBg="1"/>
      <p:bldP spid="359659" grpId="0" animBg="1"/>
      <p:bldP spid="359660" grpId="0" animBg="1"/>
      <p:bldP spid="359668" grpId="0" animBg="1"/>
      <p:bldP spid="359669" grpId="0" animBg="1"/>
      <p:bldP spid="359677" grpId="0" animBg="1"/>
      <p:bldP spid="359702" grpId="0" animBg="1"/>
      <p:bldP spid="359703" grpId="0" animBg="1"/>
      <p:bldP spid="359704" grpId="0" animBg="1"/>
      <p:bldP spid="3597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46" name="Group 238"/>
          <p:cNvGrpSpPr>
            <a:grpSpLocks/>
          </p:cNvGrpSpPr>
          <p:nvPr/>
        </p:nvGrpSpPr>
        <p:grpSpPr bwMode="auto">
          <a:xfrm>
            <a:off x="762000" y="1524000"/>
            <a:ext cx="7924800" cy="1828800"/>
            <a:chOff x="480" y="960"/>
            <a:chExt cx="4992" cy="1152"/>
          </a:xfrm>
        </p:grpSpPr>
        <p:sp>
          <p:nvSpPr>
            <p:cNvPr id="17552" name="Rectangle 144"/>
            <p:cNvSpPr>
              <a:spLocks noChangeArrowheads="1"/>
            </p:cNvSpPr>
            <p:nvPr/>
          </p:nvSpPr>
          <p:spPr bwMode="auto">
            <a:xfrm>
              <a:off x="480" y="960"/>
              <a:ext cx="4992" cy="1152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00FF">
                    <a:gamma/>
                    <a:shade val="46275"/>
                    <a:invGamma/>
                  </a:srgbClr>
                </a:gs>
                <a:gs pos="100000">
                  <a:srgbClr val="0000FF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4368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53" name="Text Box 145"/>
            <p:cNvSpPr txBox="1">
              <a:spLocks noChangeArrowheads="1"/>
            </p:cNvSpPr>
            <p:nvPr/>
          </p:nvSpPr>
          <p:spPr bwMode="auto">
            <a:xfrm>
              <a:off x="1198" y="1219"/>
              <a:ext cx="346" cy="6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6000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{</a:t>
              </a:r>
              <a:endParaRPr lang="en-US" altLang="zh-CN" sz="6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554" name="Text Box 146"/>
            <p:cNvSpPr txBox="1">
              <a:spLocks noChangeArrowheads="1"/>
            </p:cNvSpPr>
            <p:nvPr/>
          </p:nvSpPr>
          <p:spPr bwMode="auto">
            <a:xfrm>
              <a:off x="698" y="1164"/>
              <a:ext cx="4774" cy="8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              0</a:t>
              </a:r>
              <a:r>
                <a:rPr lang="en-US" altLang="zh-CN" sz="2600" b="1">
                  <a:solidFill>
                    <a:srgbClr val="FFFF00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zh-CN" altLang="en-US" sz="26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某趟排序过程中无元素交换位置的动作</a:t>
              </a:r>
            </a:p>
            <a:p>
              <a:r>
                <a:rPr lang="en-US" altLang="zh-CN" sz="2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flag </a:t>
              </a:r>
              <a:r>
                <a:rPr lang="en-US" altLang="zh-CN" sz="2600" b="1">
                  <a:solidFill>
                    <a:srgbClr val="FFFF00"/>
                  </a:solidFill>
                  <a:latin typeface="宋体" pitchFamily="2" charset="-122"/>
                  <a:ea typeface="宋体" pitchFamily="2" charset="-122"/>
                </a:rPr>
                <a:t>=</a:t>
              </a:r>
              <a:r>
                <a:rPr lang="en-US" altLang="zh-CN" sz="2600" b="1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</a:p>
            <a:p>
              <a:r>
                <a:rPr lang="en-US" altLang="zh-CN" sz="2600" b="1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       </a:t>
              </a:r>
              <a:r>
                <a:rPr lang="en-US" altLang="zh-CN" sz="2600" b="1">
                  <a:solidFill>
                    <a:srgbClr val="FFFF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600" b="1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600" b="1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某趟排序过程中有元素交换位置的动作</a:t>
              </a:r>
            </a:p>
          </p:txBody>
        </p:sp>
      </p:grpSp>
      <p:grpSp>
        <p:nvGrpSpPr>
          <p:cNvPr id="17647" name="Group 239"/>
          <p:cNvGrpSpPr>
            <a:grpSpLocks/>
          </p:cNvGrpSpPr>
          <p:nvPr/>
        </p:nvGrpSpPr>
        <p:grpSpPr bwMode="auto">
          <a:xfrm>
            <a:off x="1090613" y="3992563"/>
            <a:ext cx="2905125" cy="1308100"/>
            <a:chOff x="687" y="2515"/>
            <a:chExt cx="1830" cy="824"/>
          </a:xfrm>
        </p:grpSpPr>
        <p:sp>
          <p:nvSpPr>
            <p:cNvPr id="17556" name="AutoShape 148"/>
            <p:cNvSpPr>
              <a:spLocks noChangeArrowheads="1"/>
            </p:cNvSpPr>
            <p:nvPr/>
          </p:nvSpPr>
          <p:spPr bwMode="auto">
            <a:xfrm>
              <a:off x="687" y="2515"/>
              <a:ext cx="1830" cy="824"/>
            </a:xfrm>
            <a:prstGeom prst="wedgeRoundRectCallout">
              <a:avLst>
                <a:gd name="adj1" fmla="val -32676"/>
                <a:gd name="adj2" fmla="val -129370"/>
                <a:gd name="adj3" fmla="val 16667"/>
              </a:avLst>
            </a:prstGeom>
            <a:noFill/>
            <a:ln w="76200" cap="sq">
              <a:solidFill>
                <a:srgbClr val="2DB6B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557" name="Text Box 149"/>
            <p:cNvSpPr txBox="1">
              <a:spLocks noChangeArrowheads="1"/>
            </p:cNvSpPr>
            <p:nvPr/>
          </p:nvSpPr>
          <p:spPr bwMode="auto">
            <a:xfrm>
              <a:off x="789" y="2594"/>
              <a:ext cx="1637" cy="7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100" b="1">
                  <a:solidFill>
                    <a:schemeClr val="accent2"/>
                  </a:solidFill>
                </a:rPr>
                <a:t> </a:t>
              </a:r>
              <a:r>
                <a:rPr lang="zh-CN" altLang="en-US" sz="2100" b="1">
                  <a:solidFill>
                    <a:schemeClr val="accent2"/>
                  </a:solidFill>
                </a:rPr>
                <a:t>每一趟趟排序前置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100" b="1">
                  <a:solidFill>
                    <a:schemeClr val="accent2"/>
                  </a:solidFill>
                  <a:latin typeface="Times New Roman" pitchFamily="18" charset="0"/>
                </a:rPr>
                <a:t>flag</a:t>
              </a:r>
              <a:r>
                <a:rPr lang="zh-CN" altLang="zh-CN" sz="2100" b="1">
                  <a:solidFill>
                    <a:schemeClr val="accent2"/>
                  </a:solidFill>
                </a:rPr>
                <a:t>为</a:t>
              </a:r>
              <a:r>
                <a:rPr lang="zh-CN" altLang="zh-CN" sz="2100" b="1">
                  <a:solidFill>
                    <a:schemeClr val="accent2"/>
                  </a:solidFill>
                  <a:latin typeface="Times New Roman" pitchFamily="18" charset="0"/>
                </a:rPr>
                <a:t>0</a:t>
              </a:r>
              <a:r>
                <a:rPr lang="en-US" altLang="zh-CN" sz="2100" b="1">
                  <a:solidFill>
                    <a:schemeClr val="accent2"/>
                  </a:solidFill>
                </a:rPr>
                <a:t>,</a:t>
              </a:r>
              <a:r>
                <a:rPr lang="zh-CN" altLang="zh-CN" sz="2100" b="1">
                  <a:solidFill>
                    <a:schemeClr val="accent2"/>
                  </a:solidFill>
                </a:rPr>
                <a:t>排序过程中</a:t>
              </a:r>
              <a:endParaRPr lang="zh-CN" altLang="en-US" sz="2100" b="1">
                <a:solidFill>
                  <a:schemeClr val="accent2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zh-CN" altLang="zh-CN" sz="2100" b="1">
                  <a:solidFill>
                    <a:schemeClr val="accent2"/>
                  </a:solidFill>
                </a:rPr>
                <a:t>出现元素交换动作，</a:t>
              </a:r>
              <a:endParaRPr lang="zh-CN" altLang="en-US" sz="2100" b="1">
                <a:solidFill>
                  <a:schemeClr val="accent2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zh-CN" altLang="zh-CN" sz="2100" b="1">
                  <a:solidFill>
                    <a:schemeClr val="accent2"/>
                  </a:solidFill>
                </a:rPr>
                <a:t>置</a:t>
              </a:r>
              <a:r>
                <a:rPr lang="en-US" altLang="zh-CN" sz="2100" b="1">
                  <a:solidFill>
                    <a:schemeClr val="accent2"/>
                  </a:solidFill>
                  <a:latin typeface="Times New Roman" pitchFamily="18" charset="0"/>
                </a:rPr>
                <a:t>flag</a:t>
              </a:r>
              <a:r>
                <a:rPr lang="zh-CN" altLang="zh-CN" sz="2100" b="1">
                  <a:solidFill>
                    <a:schemeClr val="accent2"/>
                  </a:solidFill>
                  <a:latin typeface="Times New Roman" pitchFamily="18" charset="0"/>
                </a:rPr>
                <a:t>为1</a:t>
              </a:r>
              <a:r>
                <a:rPr lang="zh-CN" altLang="zh-CN" sz="2100" b="1">
                  <a:solidFill>
                    <a:schemeClr val="accent2"/>
                  </a:solidFill>
                </a:rPr>
                <a:t>。</a:t>
              </a:r>
              <a:endParaRPr lang="zh-CN" altLang="en-US" sz="21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7645" name="Group 237"/>
          <p:cNvGrpSpPr>
            <a:grpSpLocks/>
          </p:cNvGrpSpPr>
          <p:nvPr/>
        </p:nvGrpSpPr>
        <p:grpSpPr bwMode="auto">
          <a:xfrm>
            <a:off x="2971800" y="533400"/>
            <a:ext cx="3124200" cy="838200"/>
            <a:chOff x="1872" y="336"/>
            <a:chExt cx="1968" cy="528"/>
          </a:xfrm>
        </p:grpSpPr>
        <p:sp>
          <p:nvSpPr>
            <p:cNvPr id="17564" name="Cloud"/>
            <p:cNvSpPr>
              <a:spLocks noChangeAspect="1" noEditPoints="1" noChangeArrowheads="1"/>
            </p:cNvSpPr>
            <p:nvPr/>
          </p:nvSpPr>
          <p:spPr bwMode="auto">
            <a:xfrm>
              <a:off x="1872" y="336"/>
              <a:ext cx="1968" cy="52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8BE9FF"/>
            </a:solidFill>
            <a:ln w="22225">
              <a:solidFill>
                <a:srgbClr val="969696"/>
              </a:solidFill>
              <a:miter lim="800000"/>
              <a:headEnd/>
              <a:tailEnd/>
            </a:ln>
            <a:effectLst>
              <a:outerShdw dist="68392" dir="1308085" algn="ctr" rotWithShape="0">
                <a:srgbClr val="C0C0C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5" name="Text Box 157"/>
            <p:cNvSpPr txBox="1">
              <a:spLocks noChangeArrowheads="1"/>
            </p:cNvSpPr>
            <p:nvPr/>
          </p:nvSpPr>
          <p:spPr bwMode="auto">
            <a:xfrm>
              <a:off x="2068" y="441"/>
              <a:ext cx="1628" cy="3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3400" b="1">
                  <a:solidFill>
                    <a:srgbClr val="FF3300"/>
                  </a:solidFill>
                  <a:latin typeface="Times New Roman" pitchFamily="18" charset="0"/>
                  <a:ea typeface="华文新魏" pitchFamily="2" charset="-122"/>
                </a:rPr>
                <a:t>设置一标志</a:t>
              </a:r>
            </a:p>
          </p:txBody>
        </p:sp>
      </p:grpSp>
      <p:grpSp>
        <p:nvGrpSpPr>
          <p:cNvPr id="17644" name="Group 236"/>
          <p:cNvGrpSpPr>
            <a:grpSpLocks/>
          </p:cNvGrpSpPr>
          <p:nvPr/>
        </p:nvGrpSpPr>
        <p:grpSpPr bwMode="auto">
          <a:xfrm>
            <a:off x="4603750" y="3860800"/>
            <a:ext cx="3352800" cy="1633538"/>
            <a:chOff x="2718" y="2537"/>
            <a:chExt cx="2112" cy="1029"/>
          </a:xfrm>
        </p:grpSpPr>
        <p:grpSp>
          <p:nvGrpSpPr>
            <p:cNvPr id="17576" name="Group 168"/>
            <p:cNvGrpSpPr>
              <a:grpSpLocks/>
            </p:cNvGrpSpPr>
            <p:nvPr/>
          </p:nvGrpSpPr>
          <p:grpSpPr bwMode="auto">
            <a:xfrm flipH="1">
              <a:off x="2718" y="2537"/>
              <a:ext cx="2112" cy="1029"/>
              <a:chOff x="3008" y="2168"/>
              <a:chExt cx="1153" cy="865"/>
            </a:xfrm>
          </p:grpSpPr>
          <p:sp>
            <p:nvSpPr>
              <p:cNvPr id="17577" name="Freeform 169"/>
              <p:cNvSpPr>
                <a:spLocks/>
              </p:cNvSpPr>
              <p:nvPr/>
            </p:nvSpPr>
            <p:spPr bwMode="auto">
              <a:xfrm>
                <a:off x="3039" y="2189"/>
                <a:ext cx="1099" cy="834"/>
              </a:xfrm>
              <a:custGeom>
                <a:avLst/>
                <a:gdLst/>
                <a:ahLst/>
                <a:cxnLst>
                  <a:cxn ang="0">
                    <a:pos x="1006" y="346"/>
                  </a:cxn>
                  <a:cxn ang="0">
                    <a:pos x="1006" y="319"/>
                  </a:cxn>
                  <a:cxn ang="0">
                    <a:pos x="983" y="298"/>
                  </a:cxn>
                  <a:cxn ang="0">
                    <a:pos x="975" y="283"/>
                  </a:cxn>
                  <a:cxn ang="0">
                    <a:pos x="1029" y="225"/>
                  </a:cxn>
                  <a:cxn ang="0">
                    <a:pos x="1013" y="157"/>
                  </a:cxn>
                  <a:cxn ang="0">
                    <a:pos x="990" y="115"/>
                  </a:cxn>
                  <a:cxn ang="0">
                    <a:pos x="1037" y="47"/>
                  </a:cxn>
                  <a:cxn ang="0">
                    <a:pos x="944" y="16"/>
                  </a:cxn>
                  <a:cxn ang="0">
                    <a:pos x="875" y="37"/>
                  </a:cxn>
                  <a:cxn ang="0">
                    <a:pos x="852" y="47"/>
                  </a:cxn>
                  <a:cxn ang="0">
                    <a:pos x="837" y="26"/>
                  </a:cxn>
                  <a:cxn ang="0">
                    <a:pos x="775" y="47"/>
                  </a:cxn>
                  <a:cxn ang="0">
                    <a:pos x="760" y="52"/>
                  </a:cxn>
                  <a:cxn ang="0">
                    <a:pos x="622" y="0"/>
                  </a:cxn>
                  <a:cxn ang="0">
                    <a:pos x="476" y="26"/>
                  </a:cxn>
                  <a:cxn ang="0">
                    <a:pos x="437" y="84"/>
                  </a:cxn>
                  <a:cxn ang="0">
                    <a:pos x="384" y="26"/>
                  </a:cxn>
                  <a:cxn ang="0">
                    <a:pos x="315" y="52"/>
                  </a:cxn>
                  <a:cxn ang="0">
                    <a:pos x="292" y="89"/>
                  </a:cxn>
                  <a:cxn ang="0">
                    <a:pos x="292" y="26"/>
                  </a:cxn>
                  <a:cxn ang="0">
                    <a:pos x="199" y="10"/>
                  </a:cxn>
                  <a:cxn ang="0">
                    <a:pos x="107" y="47"/>
                  </a:cxn>
                  <a:cxn ang="0">
                    <a:pos x="100" y="115"/>
                  </a:cxn>
                  <a:cxn ang="0">
                    <a:pos x="115" y="131"/>
                  </a:cxn>
                  <a:cxn ang="0">
                    <a:pos x="69" y="168"/>
                  </a:cxn>
                  <a:cxn ang="0">
                    <a:pos x="153" y="199"/>
                  </a:cxn>
                  <a:cxn ang="0">
                    <a:pos x="38" y="225"/>
                  </a:cxn>
                  <a:cxn ang="0">
                    <a:pos x="0" y="335"/>
                  </a:cxn>
                  <a:cxn ang="0">
                    <a:pos x="61" y="408"/>
                  </a:cxn>
                  <a:cxn ang="0">
                    <a:pos x="92" y="435"/>
                  </a:cxn>
                  <a:cxn ang="0">
                    <a:pos x="53" y="471"/>
                  </a:cxn>
                  <a:cxn ang="0">
                    <a:pos x="153" y="524"/>
                  </a:cxn>
                  <a:cxn ang="0">
                    <a:pos x="115" y="534"/>
                  </a:cxn>
                  <a:cxn ang="0">
                    <a:pos x="153" y="565"/>
                  </a:cxn>
                  <a:cxn ang="0">
                    <a:pos x="123" y="592"/>
                  </a:cxn>
                  <a:cxn ang="0">
                    <a:pos x="53" y="634"/>
                  </a:cxn>
                  <a:cxn ang="0">
                    <a:pos x="53" y="696"/>
                  </a:cxn>
                  <a:cxn ang="0">
                    <a:pos x="123" y="754"/>
                  </a:cxn>
                  <a:cxn ang="0">
                    <a:pos x="253" y="733"/>
                  </a:cxn>
                  <a:cxn ang="0">
                    <a:pos x="245" y="770"/>
                  </a:cxn>
                  <a:cxn ang="0">
                    <a:pos x="284" y="785"/>
                  </a:cxn>
                  <a:cxn ang="0">
                    <a:pos x="353" y="764"/>
                  </a:cxn>
                  <a:cxn ang="0">
                    <a:pos x="368" y="780"/>
                  </a:cxn>
                  <a:cxn ang="0">
                    <a:pos x="484" y="833"/>
                  </a:cxn>
                  <a:cxn ang="0">
                    <a:pos x="629" y="791"/>
                  </a:cxn>
                  <a:cxn ang="0">
                    <a:pos x="622" y="723"/>
                  </a:cxn>
                  <a:cxn ang="0">
                    <a:pos x="676" y="775"/>
                  </a:cxn>
                  <a:cxn ang="0">
                    <a:pos x="737" y="780"/>
                  </a:cxn>
                  <a:cxn ang="0">
                    <a:pos x="760" y="759"/>
                  </a:cxn>
                  <a:cxn ang="0">
                    <a:pos x="775" y="717"/>
                  </a:cxn>
                  <a:cxn ang="0">
                    <a:pos x="845" y="759"/>
                  </a:cxn>
                  <a:cxn ang="0">
                    <a:pos x="937" y="754"/>
                  </a:cxn>
                  <a:cxn ang="0">
                    <a:pos x="998" y="707"/>
                  </a:cxn>
                  <a:cxn ang="0">
                    <a:pos x="998" y="660"/>
                  </a:cxn>
                  <a:cxn ang="0">
                    <a:pos x="975" y="644"/>
                  </a:cxn>
                  <a:cxn ang="0">
                    <a:pos x="1090" y="534"/>
                  </a:cxn>
                  <a:cxn ang="0">
                    <a:pos x="1067" y="424"/>
                  </a:cxn>
                  <a:cxn ang="0">
                    <a:pos x="983" y="372"/>
                  </a:cxn>
                  <a:cxn ang="0">
                    <a:pos x="983" y="356"/>
                  </a:cxn>
                </a:cxnLst>
                <a:rect l="0" t="0" r="r" b="b"/>
                <a:pathLst>
                  <a:path w="1099" h="834">
                    <a:moveTo>
                      <a:pt x="983" y="356"/>
                    </a:moveTo>
                    <a:lnTo>
                      <a:pt x="1006" y="346"/>
                    </a:lnTo>
                    <a:lnTo>
                      <a:pt x="1006" y="335"/>
                    </a:lnTo>
                    <a:lnTo>
                      <a:pt x="1006" y="319"/>
                    </a:lnTo>
                    <a:lnTo>
                      <a:pt x="990" y="309"/>
                    </a:lnTo>
                    <a:lnTo>
                      <a:pt x="983" y="298"/>
                    </a:lnTo>
                    <a:lnTo>
                      <a:pt x="929" y="293"/>
                    </a:lnTo>
                    <a:lnTo>
                      <a:pt x="975" y="283"/>
                    </a:lnTo>
                    <a:lnTo>
                      <a:pt x="1006" y="257"/>
                    </a:lnTo>
                    <a:lnTo>
                      <a:pt x="1029" y="225"/>
                    </a:lnTo>
                    <a:lnTo>
                      <a:pt x="1021" y="183"/>
                    </a:lnTo>
                    <a:lnTo>
                      <a:pt x="1013" y="157"/>
                    </a:lnTo>
                    <a:lnTo>
                      <a:pt x="944" y="115"/>
                    </a:lnTo>
                    <a:lnTo>
                      <a:pt x="990" y="115"/>
                    </a:lnTo>
                    <a:lnTo>
                      <a:pt x="1037" y="99"/>
                    </a:lnTo>
                    <a:lnTo>
                      <a:pt x="1037" y="47"/>
                    </a:lnTo>
                    <a:lnTo>
                      <a:pt x="998" y="21"/>
                    </a:lnTo>
                    <a:lnTo>
                      <a:pt x="944" y="16"/>
                    </a:lnTo>
                    <a:lnTo>
                      <a:pt x="906" y="21"/>
                    </a:lnTo>
                    <a:lnTo>
                      <a:pt x="875" y="37"/>
                    </a:lnTo>
                    <a:lnTo>
                      <a:pt x="852" y="58"/>
                    </a:lnTo>
                    <a:lnTo>
                      <a:pt x="852" y="47"/>
                    </a:lnTo>
                    <a:lnTo>
                      <a:pt x="845" y="31"/>
                    </a:lnTo>
                    <a:lnTo>
                      <a:pt x="837" y="26"/>
                    </a:lnTo>
                    <a:lnTo>
                      <a:pt x="806" y="26"/>
                    </a:lnTo>
                    <a:lnTo>
                      <a:pt x="775" y="47"/>
                    </a:lnTo>
                    <a:lnTo>
                      <a:pt x="760" y="78"/>
                    </a:lnTo>
                    <a:lnTo>
                      <a:pt x="760" y="52"/>
                    </a:lnTo>
                    <a:lnTo>
                      <a:pt x="722" y="21"/>
                    </a:lnTo>
                    <a:lnTo>
                      <a:pt x="622" y="0"/>
                    </a:lnTo>
                    <a:lnTo>
                      <a:pt x="545" y="0"/>
                    </a:lnTo>
                    <a:lnTo>
                      <a:pt x="476" y="26"/>
                    </a:lnTo>
                    <a:lnTo>
                      <a:pt x="453" y="52"/>
                    </a:lnTo>
                    <a:lnTo>
                      <a:pt x="437" y="84"/>
                    </a:lnTo>
                    <a:lnTo>
                      <a:pt x="414" y="37"/>
                    </a:lnTo>
                    <a:lnTo>
                      <a:pt x="384" y="26"/>
                    </a:lnTo>
                    <a:lnTo>
                      <a:pt x="338" y="31"/>
                    </a:lnTo>
                    <a:lnTo>
                      <a:pt x="315" y="52"/>
                    </a:lnTo>
                    <a:lnTo>
                      <a:pt x="315" y="84"/>
                    </a:lnTo>
                    <a:lnTo>
                      <a:pt x="292" y="89"/>
                    </a:lnTo>
                    <a:lnTo>
                      <a:pt x="299" y="68"/>
                    </a:lnTo>
                    <a:lnTo>
                      <a:pt x="292" y="26"/>
                    </a:lnTo>
                    <a:lnTo>
                      <a:pt x="253" y="10"/>
                    </a:lnTo>
                    <a:lnTo>
                      <a:pt x="199" y="10"/>
                    </a:lnTo>
                    <a:lnTo>
                      <a:pt x="146" y="21"/>
                    </a:lnTo>
                    <a:lnTo>
                      <a:pt x="107" y="47"/>
                    </a:lnTo>
                    <a:lnTo>
                      <a:pt x="92" y="78"/>
                    </a:lnTo>
                    <a:lnTo>
                      <a:pt x="100" y="115"/>
                    </a:lnTo>
                    <a:lnTo>
                      <a:pt x="161" y="141"/>
                    </a:lnTo>
                    <a:lnTo>
                      <a:pt x="115" y="131"/>
                    </a:lnTo>
                    <a:lnTo>
                      <a:pt x="69" y="141"/>
                    </a:lnTo>
                    <a:lnTo>
                      <a:pt x="69" y="168"/>
                    </a:lnTo>
                    <a:lnTo>
                      <a:pt x="92" y="194"/>
                    </a:lnTo>
                    <a:lnTo>
                      <a:pt x="153" y="199"/>
                    </a:lnTo>
                    <a:lnTo>
                      <a:pt x="77" y="209"/>
                    </a:lnTo>
                    <a:lnTo>
                      <a:pt x="38" y="225"/>
                    </a:lnTo>
                    <a:lnTo>
                      <a:pt x="15" y="262"/>
                    </a:lnTo>
                    <a:lnTo>
                      <a:pt x="0" y="335"/>
                    </a:lnTo>
                    <a:lnTo>
                      <a:pt x="30" y="387"/>
                    </a:lnTo>
                    <a:lnTo>
                      <a:pt x="61" y="408"/>
                    </a:lnTo>
                    <a:lnTo>
                      <a:pt x="123" y="424"/>
                    </a:lnTo>
                    <a:lnTo>
                      <a:pt x="92" y="435"/>
                    </a:lnTo>
                    <a:lnTo>
                      <a:pt x="61" y="450"/>
                    </a:lnTo>
                    <a:lnTo>
                      <a:pt x="53" y="471"/>
                    </a:lnTo>
                    <a:lnTo>
                      <a:pt x="84" y="513"/>
                    </a:lnTo>
                    <a:lnTo>
                      <a:pt x="153" y="524"/>
                    </a:lnTo>
                    <a:lnTo>
                      <a:pt x="123" y="529"/>
                    </a:lnTo>
                    <a:lnTo>
                      <a:pt x="115" y="534"/>
                    </a:lnTo>
                    <a:lnTo>
                      <a:pt x="123" y="550"/>
                    </a:lnTo>
                    <a:lnTo>
                      <a:pt x="153" y="565"/>
                    </a:lnTo>
                    <a:lnTo>
                      <a:pt x="192" y="576"/>
                    </a:lnTo>
                    <a:lnTo>
                      <a:pt x="123" y="592"/>
                    </a:lnTo>
                    <a:lnTo>
                      <a:pt x="84" y="607"/>
                    </a:lnTo>
                    <a:lnTo>
                      <a:pt x="53" y="634"/>
                    </a:lnTo>
                    <a:lnTo>
                      <a:pt x="46" y="670"/>
                    </a:lnTo>
                    <a:lnTo>
                      <a:pt x="53" y="696"/>
                    </a:lnTo>
                    <a:lnTo>
                      <a:pt x="77" y="728"/>
                    </a:lnTo>
                    <a:lnTo>
                      <a:pt x="123" y="754"/>
                    </a:lnTo>
                    <a:lnTo>
                      <a:pt x="199" y="759"/>
                    </a:lnTo>
                    <a:lnTo>
                      <a:pt x="253" y="733"/>
                    </a:lnTo>
                    <a:lnTo>
                      <a:pt x="245" y="759"/>
                    </a:lnTo>
                    <a:lnTo>
                      <a:pt x="245" y="770"/>
                    </a:lnTo>
                    <a:lnTo>
                      <a:pt x="253" y="780"/>
                    </a:lnTo>
                    <a:lnTo>
                      <a:pt x="284" y="785"/>
                    </a:lnTo>
                    <a:lnTo>
                      <a:pt x="322" y="780"/>
                    </a:lnTo>
                    <a:lnTo>
                      <a:pt x="353" y="764"/>
                    </a:lnTo>
                    <a:lnTo>
                      <a:pt x="353" y="744"/>
                    </a:lnTo>
                    <a:lnTo>
                      <a:pt x="368" y="780"/>
                    </a:lnTo>
                    <a:lnTo>
                      <a:pt x="407" y="806"/>
                    </a:lnTo>
                    <a:lnTo>
                      <a:pt x="484" y="833"/>
                    </a:lnTo>
                    <a:lnTo>
                      <a:pt x="560" y="822"/>
                    </a:lnTo>
                    <a:lnTo>
                      <a:pt x="629" y="791"/>
                    </a:lnTo>
                    <a:lnTo>
                      <a:pt x="637" y="770"/>
                    </a:lnTo>
                    <a:lnTo>
                      <a:pt x="622" y="723"/>
                    </a:lnTo>
                    <a:lnTo>
                      <a:pt x="637" y="749"/>
                    </a:lnTo>
                    <a:lnTo>
                      <a:pt x="676" y="775"/>
                    </a:lnTo>
                    <a:lnTo>
                      <a:pt x="699" y="780"/>
                    </a:lnTo>
                    <a:lnTo>
                      <a:pt x="737" y="780"/>
                    </a:lnTo>
                    <a:lnTo>
                      <a:pt x="745" y="775"/>
                    </a:lnTo>
                    <a:lnTo>
                      <a:pt x="760" y="759"/>
                    </a:lnTo>
                    <a:lnTo>
                      <a:pt x="768" y="738"/>
                    </a:lnTo>
                    <a:lnTo>
                      <a:pt x="775" y="717"/>
                    </a:lnTo>
                    <a:lnTo>
                      <a:pt x="806" y="738"/>
                    </a:lnTo>
                    <a:lnTo>
                      <a:pt x="845" y="759"/>
                    </a:lnTo>
                    <a:lnTo>
                      <a:pt x="891" y="759"/>
                    </a:lnTo>
                    <a:lnTo>
                      <a:pt x="937" y="754"/>
                    </a:lnTo>
                    <a:lnTo>
                      <a:pt x="975" y="738"/>
                    </a:lnTo>
                    <a:lnTo>
                      <a:pt x="998" y="707"/>
                    </a:lnTo>
                    <a:lnTo>
                      <a:pt x="1006" y="686"/>
                    </a:lnTo>
                    <a:lnTo>
                      <a:pt x="998" y="660"/>
                    </a:lnTo>
                    <a:lnTo>
                      <a:pt x="990" y="649"/>
                    </a:lnTo>
                    <a:lnTo>
                      <a:pt x="975" y="644"/>
                    </a:lnTo>
                    <a:lnTo>
                      <a:pt x="1075" y="581"/>
                    </a:lnTo>
                    <a:lnTo>
                      <a:pt x="1090" y="534"/>
                    </a:lnTo>
                    <a:lnTo>
                      <a:pt x="1098" y="482"/>
                    </a:lnTo>
                    <a:lnTo>
                      <a:pt x="1067" y="424"/>
                    </a:lnTo>
                    <a:lnTo>
                      <a:pt x="1021" y="387"/>
                    </a:lnTo>
                    <a:lnTo>
                      <a:pt x="983" y="372"/>
                    </a:lnTo>
                    <a:lnTo>
                      <a:pt x="929" y="361"/>
                    </a:lnTo>
                    <a:lnTo>
                      <a:pt x="983" y="356"/>
                    </a:lnTo>
                    <a:close/>
                  </a:path>
                </a:pathLst>
              </a:custGeom>
              <a:solidFill>
                <a:srgbClr val="CCFFFF"/>
              </a:solidFill>
              <a:ln w="22225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>
                <a:outerShdw dist="45791" dir="2021404" algn="ctr" rotWithShape="0">
                  <a:srgbClr val="C0C0C0"/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7578" name="Group 170"/>
              <p:cNvGrpSpPr>
                <a:grpSpLocks/>
              </p:cNvGrpSpPr>
              <p:nvPr/>
            </p:nvGrpSpPr>
            <p:grpSpPr bwMode="auto">
              <a:xfrm>
                <a:off x="3008" y="2168"/>
                <a:ext cx="1153" cy="865"/>
                <a:chOff x="3008" y="2168"/>
                <a:chExt cx="1153" cy="865"/>
              </a:xfrm>
            </p:grpSpPr>
            <p:sp>
              <p:nvSpPr>
                <p:cNvPr id="17579" name="Freeform 171"/>
                <p:cNvSpPr>
                  <a:spLocks/>
                </p:cNvSpPr>
                <p:nvPr/>
              </p:nvSpPr>
              <p:spPr bwMode="auto">
                <a:xfrm>
                  <a:off x="3062" y="2545"/>
                  <a:ext cx="1099" cy="488"/>
                </a:xfrm>
                <a:custGeom>
                  <a:avLst/>
                  <a:gdLst/>
                  <a:ahLst/>
                  <a:cxnLst>
                    <a:cxn ang="0">
                      <a:pos x="960" y="16"/>
                    </a:cxn>
                    <a:cxn ang="0">
                      <a:pos x="1060" y="110"/>
                    </a:cxn>
                    <a:cxn ang="0">
                      <a:pos x="1060" y="209"/>
                    </a:cxn>
                    <a:cxn ang="0">
                      <a:pos x="967" y="293"/>
                    </a:cxn>
                    <a:cxn ang="0">
                      <a:pos x="975" y="351"/>
                    </a:cxn>
                    <a:cxn ang="0">
                      <a:pos x="868" y="403"/>
                    </a:cxn>
                    <a:cxn ang="0">
                      <a:pos x="752" y="361"/>
                    </a:cxn>
                    <a:cxn ang="0">
                      <a:pos x="714" y="424"/>
                    </a:cxn>
                    <a:cxn ang="0">
                      <a:pos x="622" y="393"/>
                    </a:cxn>
                    <a:cxn ang="0">
                      <a:pos x="599" y="414"/>
                    </a:cxn>
                    <a:cxn ang="0">
                      <a:pos x="507" y="466"/>
                    </a:cxn>
                    <a:cxn ang="0">
                      <a:pos x="384" y="445"/>
                    </a:cxn>
                    <a:cxn ang="0">
                      <a:pos x="330" y="388"/>
                    </a:cxn>
                    <a:cxn ang="0">
                      <a:pos x="299" y="424"/>
                    </a:cxn>
                    <a:cxn ang="0">
                      <a:pos x="222" y="414"/>
                    </a:cxn>
                    <a:cxn ang="0">
                      <a:pos x="161" y="398"/>
                    </a:cxn>
                    <a:cxn ang="0">
                      <a:pos x="46" y="335"/>
                    </a:cxn>
                    <a:cxn ang="0">
                      <a:pos x="69" y="257"/>
                    </a:cxn>
                    <a:cxn ang="0">
                      <a:pos x="169" y="220"/>
                    </a:cxn>
                    <a:cxn ang="0">
                      <a:pos x="92" y="178"/>
                    </a:cxn>
                    <a:cxn ang="0">
                      <a:pos x="61" y="152"/>
                    </a:cxn>
                    <a:cxn ang="0">
                      <a:pos x="61" y="89"/>
                    </a:cxn>
                    <a:cxn ang="0">
                      <a:pos x="46" y="52"/>
                    </a:cxn>
                    <a:cxn ang="0">
                      <a:pos x="7" y="110"/>
                    </a:cxn>
                    <a:cxn ang="0">
                      <a:pos x="54" y="168"/>
                    </a:cxn>
                    <a:cxn ang="0">
                      <a:pos x="84" y="215"/>
                    </a:cxn>
                    <a:cxn ang="0">
                      <a:pos x="69" y="236"/>
                    </a:cxn>
                    <a:cxn ang="0">
                      <a:pos x="7" y="278"/>
                    </a:cxn>
                    <a:cxn ang="0">
                      <a:pos x="15" y="361"/>
                    </a:cxn>
                    <a:cxn ang="0">
                      <a:pos x="107" y="408"/>
                    </a:cxn>
                    <a:cxn ang="0">
                      <a:pos x="138" y="424"/>
                    </a:cxn>
                    <a:cxn ang="0">
                      <a:pos x="176" y="435"/>
                    </a:cxn>
                    <a:cxn ang="0">
                      <a:pos x="207" y="440"/>
                    </a:cxn>
                    <a:cxn ang="0">
                      <a:pos x="315" y="445"/>
                    </a:cxn>
                    <a:cxn ang="0">
                      <a:pos x="384" y="471"/>
                    </a:cxn>
                    <a:cxn ang="0">
                      <a:pos x="576" y="466"/>
                    </a:cxn>
                    <a:cxn ang="0">
                      <a:pos x="660" y="435"/>
                    </a:cxn>
                    <a:cxn ang="0">
                      <a:pos x="729" y="440"/>
                    </a:cxn>
                    <a:cxn ang="0">
                      <a:pos x="768" y="398"/>
                    </a:cxn>
                    <a:cxn ang="0">
                      <a:pos x="891" y="424"/>
                    </a:cxn>
                    <a:cxn ang="0">
                      <a:pos x="1014" y="361"/>
                    </a:cxn>
                    <a:cxn ang="0">
                      <a:pos x="1029" y="272"/>
                    </a:cxn>
                    <a:cxn ang="0">
                      <a:pos x="1098" y="173"/>
                    </a:cxn>
                    <a:cxn ang="0">
                      <a:pos x="1060" y="52"/>
                    </a:cxn>
                    <a:cxn ang="0">
                      <a:pos x="960" y="0"/>
                    </a:cxn>
                  </a:cxnLst>
                  <a:rect l="0" t="0" r="r" b="b"/>
                  <a:pathLst>
                    <a:path w="1099" h="488">
                      <a:moveTo>
                        <a:pt x="960" y="0"/>
                      </a:moveTo>
                      <a:lnTo>
                        <a:pt x="906" y="5"/>
                      </a:lnTo>
                      <a:lnTo>
                        <a:pt x="960" y="16"/>
                      </a:lnTo>
                      <a:lnTo>
                        <a:pt x="998" y="31"/>
                      </a:lnTo>
                      <a:lnTo>
                        <a:pt x="1037" y="68"/>
                      </a:lnTo>
                      <a:lnTo>
                        <a:pt x="1060" y="110"/>
                      </a:lnTo>
                      <a:lnTo>
                        <a:pt x="1067" y="152"/>
                      </a:lnTo>
                      <a:lnTo>
                        <a:pt x="1060" y="194"/>
                      </a:lnTo>
                      <a:lnTo>
                        <a:pt x="1060" y="209"/>
                      </a:lnTo>
                      <a:lnTo>
                        <a:pt x="1052" y="225"/>
                      </a:lnTo>
                      <a:lnTo>
                        <a:pt x="952" y="288"/>
                      </a:lnTo>
                      <a:lnTo>
                        <a:pt x="967" y="293"/>
                      </a:lnTo>
                      <a:lnTo>
                        <a:pt x="975" y="304"/>
                      </a:lnTo>
                      <a:lnTo>
                        <a:pt x="983" y="330"/>
                      </a:lnTo>
                      <a:lnTo>
                        <a:pt x="975" y="351"/>
                      </a:lnTo>
                      <a:lnTo>
                        <a:pt x="952" y="382"/>
                      </a:lnTo>
                      <a:lnTo>
                        <a:pt x="914" y="398"/>
                      </a:lnTo>
                      <a:lnTo>
                        <a:pt x="868" y="403"/>
                      </a:lnTo>
                      <a:lnTo>
                        <a:pt x="822" y="403"/>
                      </a:lnTo>
                      <a:lnTo>
                        <a:pt x="783" y="382"/>
                      </a:lnTo>
                      <a:lnTo>
                        <a:pt x="752" y="361"/>
                      </a:lnTo>
                      <a:lnTo>
                        <a:pt x="745" y="382"/>
                      </a:lnTo>
                      <a:lnTo>
                        <a:pt x="737" y="403"/>
                      </a:lnTo>
                      <a:lnTo>
                        <a:pt x="714" y="424"/>
                      </a:lnTo>
                      <a:lnTo>
                        <a:pt x="676" y="424"/>
                      </a:lnTo>
                      <a:lnTo>
                        <a:pt x="653" y="419"/>
                      </a:lnTo>
                      <a:lnTo>
                        <a:pt x="622" y="393"/>
                      </a:lnTo>
                      <a:lnTo>
                        <a:pt x="599" y="367"/>
                      </a:lnTo>
                      <a:lnTo>
                        <a:pt x="599" y="398"/>
                      </a:lnTo>
                      <a:lnTo>
                        <a:pt x="599" y="414"/>
                      </a:lnTo>
                      <a:lnTo>
                        <a:pt x="599" y="424"/>
                      </a:lnTo>
                      <a:lnTo>
                        <a:pt x="560" y="450"/>
                      </a:lnTo>
                      <a:lnTo>
                        <a:pt x="507" y="466"/>
                      </a:lnTo>
                      <a:lnTo>
                        <a:pt x="453" y="466"/>
                      </a:lnTo>
                      <a:lnTo>
                        <a:pt x="407" y="456"/>
                      </a:lnTo>
                      <a:lnTo>
                        <a:pt x="384" y="445"/>
                      </a:lnTo>
                      <a:lnTo>
                        <a:pt x="353" y="424"/>
                      </a:lnTo>
                      <a:lnTo>
                        <a:pt x="345" y="408"/>
                      </a:lnTo>
                      <a:lnTo>
                        <a:pt x="330" y="388"/>
                      </a:lnTo>
                      <a:lnTo>
                        <a:pt x="322" y="403"/>
                      </a:lnTo>
                      <a:lnTo>
                        <a:pt x="315" y="419"/>
                      </a:lnTo>
                      <a:lnTo>
                        <a:pt x="299" y="424"/>
                      </a:lnTo>
                      <a:lnTo>
                        <a:pt x="261" y="429"/>
                      </a:lnTo>
                      <a:lnTo>
                        <a:pt x="230" y="424"/>
                      </a:lnTo>
                      <a:lnTo>
                        <a:pt x="222" y="414"/>
                      </a:lnTo>
                      <a:lnTo>
                        <a:pt x="222" y="403"/>
                      </a:lnTo>
                      <a:lnTo>
                        <a:pt x="230" y="377"/>
                      </a:lnTo>
                      <a:lnTo>
                        <a:pt x="161" y="398"/>
                      </a:lnTo>
                      <a:lnTo>
                        <a:pt x="84" y="382"/>
                      </a:lnTo>
                      <a:lnTo>
                        <a:pt x="61" y="361"/>
                      </a:lnTo>
                      <a:lnTo>
                        <a:pt x="46" y="335"/>
                      </a:lnTo>
                      <a:lnTo>
                        <a:pt x="38" y="304"/>
                      </a:lnTo>
                      <a:lnTo>
                        <a:pt x="46" y="278"/>
                      </a:lnTo>
                      <a:lnTo>
                        <a:pt x="69" y="257"/>
                      </a:lnTo>
                      <a:lnTo>
                        <a:pt x="100" y="236"/>
                      </a:lnTo>
                      <a:lnTo>
                        <a:pt x="138" y="230"/>
                      </a:lnTo>
                      <a:lnTo>
                        <a:pt x="169" y="220"/>
                      </a:lnTo>
                      <a:lnTo>
                        <a:pt x="130" y="209"/>
                      </a:lnTo>
                      <a:lnTo>
                        <a:pt x="100" y="194"/>
                      </a:lnTo>
                      <a:lnTo>
                        <a:pt x="92" y="178"/>
                      </a:lnTo>
                      <a:lnTo>
                        <a:pt x="100" y="173"/>
                      </a:lnTo>
                      <a:lnTo>
                        <a:pt x="130" y="168"/>
                      </a:lnTo>
                      <a:lnTo>
                        <a:pt x="61" y="152"/>
                      </a:lnTo>
                      <a:lnTo>
                        <a:pt x="38" y="110"/>
                      </a:lnTo>
                      <a:lnTo>
                        <a:pt x="46" y="100"/>
                      </a:lnTo>
                      <a:lnTo>
                        <a:pt x="61" y="89"/>
                      </a:lnTo>
                      <a:lnTo>
                        <a:pt x="100" y="73"/>
                      </a:lnTo>
                      <a:lnTo>
                        <a:pt x="138" y="68"/>
                      </a:lnTo>
                      <a:lnTo>
                        <a:pt x="46" y="52"/>
                      </a:lnTo>
                      <a:lnTo>
                        <a:pt x="23" y="68"/>
                      </a:lnTo>
                      <a:lnTo>
                        <a:pt x="15" y="89"/>
                      </a:lnTo>
                      <a:lnTo>
                        <a:pt x="7" y="110"/>
                      </a:lnTo>
                      <a:lnTo>
                        <a:pt x="7" y="131"/>
                      </a:lnTo>
                      <a:lnTo>
                        <a:pt x="30" y="147"/>
                      </a:lnTo>
                      <a:lnTo>
                        <a:pt x="54" y="168"/>
                      </a:lnTo>
                      <a:lnTo>
                        <a:pt x="54" y="178"/>
                      </a:lnTo>
                      <a:lnTo>
                        <a:pt x="61" y="194"/>
                      </a:lnTo>
                      <a:lnTo>
                        <a:pt x="84" y="215"/>
                      </a:lnTo>
                      <a:lnTo>
                        <a:pt x="115" y="220"/>
                      </a:lnTo>
                      <a:lnTo>
                        <a:pt x="77" y="230"/>
                      </a:lnTo>
                      <a:lnTo>
                        <a:pt x="69" y="236"/>
                      </a:lnTo>
                      <a:lnTo>
                        <a:pt x="61" y="236"/>
                      </a:lnTo>
                      <a:lnTo>
                        <a:pt x="23" y="251"/>
                      </a:lnTo>
                      <a:lnTo>
                        <a:pt x="7" y="278"/>
                      </a:lnTo>
                      <a:lnTo>
                        <a:pt x="0" y="304"/>
                      </a:lnTo>
                      <a:lnTo>
                        <a:pt x="7" y="335"/>
                      </a:lnTo>
                      <a:lnTo>
                        <a:pt x="15" y="361"/>
                      </a:lnTo>
                      <a:lnTo>
                        <a:pt x="46" y="382"/>
                      </a:lnTo>
                      <a:lnTo>
                        <a:pt x="69" y="398"/>
                      </a:lnTo>
                      <a:lnTo>
                        <a:pt x="107" y="408"/>
                      </a:lnTo>
                      <a:lnTo>
                        <a:pt x="123" y="414"/>
                      </a:lnTo>
                      <a:lnTo>
                        <a:pt x="138" y="424"/>
                      </a:lnTo>
                      <a:lnTo>
                        <a:pt x="153" y="424"/>
                      </a:lnTo>
                      <a:lnTo>
                        <a:pt x="169" y="424"/>
                      </a:lnTo>
                      <a:lnTo>
                        <a:pt x="176" y="435"/>
                      </a:lnTo>
                      <a:lnTo>
                        <a:pt x="192" y="435"/>
                      </a:lnTo>
                      <a:lnTo>
                        <a:pt x="199" y="440"/>
                      </a:lnTo>
                      <a:lnTo>
                        <a:pt x="207" y="440"/>
                      </a:lnTo>
                      <a:lnTo>
                        <a:pt x="246" y="445"/>
                      </a:lnTo>
                      <a:lnTo>
                        <a:pt x="292" y="450"/>
                      </a:lnTo>
                      <a:lnTo>
                        <a:pt x="315" y="445"/>
                      </a:lnTo>
                      <a:lnTo>
                        <a:pt x="330" y="435"/>
                      </a:lnTo>
                      <a:lnTo>
                        <a:pt x="338" y="445"/>
                      </a:lnTo>
                      <a:lnTo>
                        <a:pt x="384" y="471"/>
                      </a:lnTo>
                      <a:lnTo>
                        <a:pt x="445" y="487"/>
                      </a:lnTo>
                      <a:lnTo>
                        <a:pt x="514" y="487"/>
                      </a:lnTo>
                      <a:lnTo>
                        <a:pt x="576" y="466"/>
                      </a:lnTo>
                      <a:lnTo>
                        <a:pt x="606" y="450"/>
                      </a:lnTo>
                      <a:lnTo>
                        <a:pt x="630" y="424"/>
                      </a:lnTo>
                      <a:lnTo>
                        <a:pt x="660" y="435"/>
                      </a:lnTo>
                      <a:lnTo>
                        <a:pt x="683" y="445"/>
                      </a:lnTo>
                      <a:lnTo>
                        <a:pt x="706" y="445"/>
                      </a:lnTo>
                      <a:lnTo>
                        <a:pt x="729" y="440"/>
                      </a:lnTo>
                      <a:lnTo>
                        <a:pt x="752" y="429"/>
                      </a:lnTo>
                      <a:lnTo>
                        <a:pt x="760" y="414"/>
                      </a:lnTo>
                      <a:lnTo>
                        <a:pt x="768" y="398"/>
                      </a:lnTo>
                      <a:lnTo>
                        <a:pt x="783" y="403"/>
                      </a:lnTo>
                      <a:lnTo>
                        <a:pt x="837" y="424"/>
                      </a:lnTo>
                      <a:lnTo>
                        <a:pt x="891" y="424"/>
                      </a:lnTo>
                      <a:lnTo>
                        <a:pt x="944" y="414"/>
                      </a:lnTo>
                      <a:lnTo>
                        <a:pt x="998" y="382"/>
                      </a:lnTo>
                      <a:lnTo>
                        <a:pt x="1014" y="361"/>
                      </a:lnTo>
                      <a:lnTo>
                        <a:pt x="1021" y="330"/>
                      </a:lnTo>
                      <a:lnTo>
                        <a:pt x="1006" y="278"/>
                      </a:lnTo>
                      <a:lnTo>
                        <a:pt x="1029" y="272"/>
                      </a:lnTo>
                      <a:lnTo>
                        <a:pt x="1067" y="241"/>
                      </a:lnTo>
                      <a:lnTo>
                        <a:pt x="1090" y="204"/>
                      </a:lnTo>
                      <a:lnTo>
                        <a:pt x="1098" y="173"/>
                      </a:lnTo>
                      <a:lnTo>
                        <a:pt x="1090" y="131"/>
                      </a:lnTo>
                      <a:lnTo>
                        <a:pt x="1083" y="89"/>
                      </a:lnTo>
                      <a:lnTo>
                        <a:pt x="1060" y="52"/>
                      </a:lnTo>
                      <a:lnTo>
                        <a:pt x="1014" y="21"/>
                      </a:lnTo>
                      <a:lnTo>
                        <a:pt x="960" y="0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22225" cap="flat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>
                  <a:outerShdw dist="45791" dir="2021404" algn="ctr" rotWithShape="0">
                    <a:srgbClr val="C0C0C0"/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580" name="Freeform 172"/>
                <p:cNvSpPr>
                  <a:spLocks/>
                </p:cNvSpPr>
                <p:nvPr/>
              </p:nvSpPr>
              <p:spPr bwMode="auto">
                <a:xfrm>
                  <a:off x="3008" y="2168"/>
                  <a:ext cx="1092" cy="451"/>
                </a:xfrm>
                <a:custGeom>
                  <a:avLst/>
                  <a:gdLst/>
                  <a:ahLst/>
                  <a:cxnLst>
                    <a:cxn ang="0">
                      <a:pos x="1068" y="382"/>
                    </a:cxn>
                    <a:cxn ang="0">
                      <a:pos x="1068" y="325"/>
                    </a:cxn>
                    <a:cxn ang="0">
                      <a:pos x="1075" y="278"/>
                    </a:cxn>
                    <a:cxn ang="0">
                      <a:pos x="1068" y="194"/>
                    </a:cxn>
                    <a:cxn ang="0">
                      <a:pos x="1091" y="99"/>
                    </a:cxn>
                    <a:cxn ang="0">
                      <a:pos x="1021" y="21"/>
                    </a:cxn>
                    <a:cxn ang="0">
                      <a:pos x="945" y="16"/>
                    </a:cxn>
                    <a:cxn ang="0">
                      <a:pos x="868" y="31"/>
                    </a:cxn>
                    <a:cxn ang="0">
                      <a:pos x="799" y="47"/>
                    </a:cxn>
                    <a:cxn ang="0">
                      <a:pos x="714" y="5"/>
                    </a:cxn>
                    <a:cxn ang="0">
                      <a:pos x="584" y="5"/>
                    </a:cxn>
                    <a:cxn ang="0">
                      <a:pos x="461" y="42"/>
                    </a:cxn>
                    <a:cxn ang="0">
                      <a:pos x="376" y="31"/>
                    </a:cxn>
                    <a:cxn ang="0">
                      <a:pos x="292" y="16"/>
                    </a:cxn>
                    <a:cxn ang="0">
                      <a:pos x="146" y="26"/>
                    </a:cxn>
                    <a:cxn ang="0">
                      <a:pos x="100" y="73"/>
                    </a:cxn>
                    <a:cxn ang="0">
                      <a:pos x="61" y="147"/>
                    </a:cxn>
                    <a:cxn ang="0">
                      <a:pos x="77" y="194"/>
                    </a:cxn>
                    <a:cxn ang="0">
                      <a:pos x="8" y="262"/>
                    </a:cxn>
                    <a:cxn ang="0">
                      <a:pos x="31" y="408"/>
                    </a:cxn>
                    <a:cxn ang="0">
                      <a:pos x="69" y="414"/>
                    </a:cxn>
                    <a:cxn ang="0">
                      <a:pos x="77" y="251"/>
                    </a:cxn>
                    <a:cxn ang="0">
                      <a:pos x="146" y="209"/>
                    </a:cxn>
                    <a:cxn ang="0">
                      <a:pos x="115" y="168"/>
                    </a:cxn>
                    <a:cxn ang="0">
                      <a:pos x="192" y="162"/>
                    </a:cxn>
                    <a:cxn ang="0">
                      <a:pos x="131" y="99"/>
                    </a:cxn>
                    <a:cxn ang="0">
                      <a:pos x="207" y="42"/>
                    </a:cxn>
                    <a:cxn ang="0">
                      <a:pos x="315" y="47"/>
                    </a:cxn>
                    <a:cxn ang="0">
                      <a:pos x="346" y="105"/>
                    </a:cxn>
                    <a:cxn ang="0">
                      <a:pos x="407" y="52"/>
                    </a:cxn>
                    <a:cxn ang="0">
                      <a:pos x="468" y="105"/>
                    </a:cxn>
                    <a:cxn ang="0">
                      <a:pos x="599" y="26"/>
                    </a:cxn>
                    <a:cxn ang="0">
                      <a:pos x="776" y="68"/>
                    </a:cxn>
                    <a:cxn ang="0">
                      <a:pos x="806" y="68"/>
                    </a:cxn>
                    <a:cxn ang="0">
                      <a:pos x="868" y="47"/>
                    </a:cxn>
                    <a:cxn ang="0">
                      <a:pos x="883" y="79"/>
                    </a:cxn>
                    <a:cxn ang="0">
                      <a:pos x="1029" y="47"/>
                    </a:cxn>
                    <a:cxn ang="0">
                      <a:pos x="1060" y="105"/>
                    </a:cxn>
                    <a:cxn ang="0">
                      <a:pos x="975" y="136"/>
                    </a:cxn>
                    <a:cxn ang="0">
                      <a:pos x="1052" y="215"/>
                    </a:cxn>
                    <a:cxn ang="0">
                      <a:pos x="960" y="314"/>
                    </a:cxn>
                    <a:cxn ang="0">
                      <a:pos x="1037" y="340"/>
                    </a:cxn>
                    <a:cxn ang="0">
                      <a:pos x="1014" y="377"/>
                    </a:cxn>
                  </a:cxnLst>
                  <a:rect l="0" t="0" r="r" b="b"/>
                  <a:pathLst>
                    <a:path w="1092" h="451">
                      <a:moveTo>
                        <a:pt x="1014" y="377"/>
                      </a:moveTo>
                      <a:lnTo>
                        <a:pt x="1052" y="387"/>
                      </a:lnTo>
                      <a:lnTo>
                        <a:pt x="1068" y="382"/>
                      </a:lnTo>
                      <a:lnTo>
                        <a:pt x="1083" y="361"/>
                      </a:lnTo>
                      <a:lnTo>
                        <a:pt x="1075" y="340"/>
                      </a:lnTo>
                      <a:lnTo>
                        <a:pt x="1068" y="325"/>
                      </a:lnTo>
                      <a:lnTo>
                        <a:pt x="1029" y="304"/>
                      </a:lnTo>
                      <a:lnTo>
                        <a:pt x="1052" y="293"/>
                      </a:lnTo>
                      <a:lnTo>
                        <a:pt x="1075" y="278"/>
                      </a:lnTo>
                      <a:lnTo>
                        <a:pt x="1083" y="241"/>
                      </a:lnTo>
                      <a:lnTo>
                        <a:pt x="1083" y="215"/>
                      </a:lnTo>
                      <a:lnTo>
                        <a:pt x="1068" y="194"/>
                      </a:lnTo>
                      <a:lnTo>
                        <a:pt x="1021" y="152"/>
                      </a:lnTo>
                      <a:lnTo>
                        <a:pt x="1083" y="120"/>
                      </a:lnTo>
                      <a:lnTo>
                        <a:pt x="1091" y="99"/>
                      </a:lnTo>
                      <a:lnTo>
                        <a:pt x="1091" y="73"/>
                      </a:lnTo>
                      <a:lnTo>
                        <a:pt x="1068" y="42"/>
                      </a:lnTo>
                      <a:lnTo>
                        <a:pt x="1021" y="21"/>
                      </a:lnTo>
                      <a:lnTo>
                        <a:pt x="998" y="16"/>
                      </a:lnTo>
                      <a:lnTo>
                        <a:pt x="968" y="16"/>
                      </a:lnTo>
                      <a:lnTo>
                        <a:pt x="945" y="16"/>
                      </a:lnTo>
                      <a:lnTo>
                        <a:pt x="922" y="26"/>
                      </a:lnTo>
                      <a:lnTo>
                        <a:pt x="891" y="37"/>
                      </a:lnTo>
                      <a:lnTo>
                        <a:pt x="868" y="31"/>
                      </a:lnTo>
                      <a:lnTo>
                        <a:pt x="852" y="26"/>
                      </a:lnTo>
                      <a:lnTo>
                        <a:pt x="822" y="37"/>
                      </a:lnTo>
                      <a:lnTo>
                        <a:pt x="799" y="47"/>
                      </a:lnTo>
                      <a:lnTo>
                        <a:pt x="791" y="42"/>
                      </a:lnTo>
                      <a:lnTo>
                        <a:pt x="753" y="21"/>
                      </a:lnTo>
                      <a:lnTo>
                        <a:pt x="714" y="5"/>
                      </a:lnTo>
                      <a:lnTo>
                        <a:pt x="676" y="5"/>
                      </a:lnTo>
                      <a:lnTo>
                        <a:pt x="622" y="0"/>
                      </a:lnTo>
                      <a:lnTo>
                        <a:pt x="584" y="5"/>
                      </a:lnTo>
                      <a:lnTo>
                        <a:pt x="538" y="10"/>
                      </a:lnTo>
                      <a:lnTo>
                        <a:pt x="499" y="26"/>
                      </a:lnTo>
                      <a:lnTo>
                        <a:pt x="461" y="42"/>
                      </a:lnTo>
                      <a:lnTo>
                        <a:pt x="438" y="31"/>
                      </a:lnTo>
                      <a:lnTo>
                        <a:pt x="407" y="31"/>
                      </a:lnTo>
                      <a:lnTo>
                        <a:pt x="376" y="31"/>
                      </a:lnTo>
                      <a:lnTo>
                        <a:pt x="346" y="47"/>
                      </a:lnTo>
                      <a:lnTo>
                        <a:pt x="315" y="26"/>
                      </a:lnTo>
                      <a:lnTo>
                        <a:pt x="292" y="16"/>
                      </a:lnTo>
                      <a:lnTo>
                        <a:pt x="230" y="10"/>
                      </a:lnTo>
                      <a:lnTo>
                        <a:pt x="177" y="16"/>
                      </a:lnTo>
                      <a:lnTo>
                        <a:pt x="146" y="26"/>
                      </a:lnTo>
                      <a:lnTo>
                        <a:pt x="131" y="42"/>
                      </a:lnTo>
                      <a:lnTo>
                        <a:pt x="108" y="58"/>
                      </a:lnTo>
                      <a:lnTo>
                        <a:pt x="100" y="73"/>
                      </a:lnTo>
                      <a:lnTo>
                        <a:pt x="92" y="131"/>
                      </a:lnTo>
                      <a:lnTo>
                        <a:pt x="69" y="136"/>
                      </a:lnTo>
                      <a:lnTo>
                        <a:pt x="61" y="147"/>
                      </a:lnTo>
                      <a:lnTo>
                        <a:pt x="54" y="168"/>
                      </a:lnTo>
                      <a:lnTo>
                        <a:pt x="61" y="183"/>
                      </a:lnTo>
                      <a:lnTo>
                        <a:pt x="77" y="194"/>
                      </a:lnTo>
                      <a:lnTo>
                        <a:pt x="100" y="215"/>
                      </a:lnTo>
                      <a:lnTo>
                        <a:pt x="46" y="236"/>
                      </a:lnTo>
                      <a:lnTo>
                        <a:pt x="8" y="262"/>
                      </a:lnTo>
                      <a:lnTo>
                        <a:pt x="0" y="314"/>
                      </a:lnTo>
                      <a:lnTo>
                        <a:pt x="0" y="361"/>
                      </a:lnTo>
                      <a:lnTo>
                        <a:pt x="31" y="408"/>
                      </a:lnTo>
                      <a:lnTo>
                        <a:pt x="77" y="450"/>
                      </a:lnTo>
                      <a:lnTo>
                        <a:pt x="100" y="429"/>
                      </a:lnTo>
                      <a:lnTo>
                        <a:pt x="69" y="414"/>
                      </a:lnTo>
                      <a:lnTo>
                        <a:pt x="38" y="351"/>
                      </a:lnTo>
                      <a:lnTo>
                        <a:pt x="54" y="283"/>
                      </a:lnTo>
                      <a:lnTo>
                        <a:pt x="77" y="251"/>
                      </a:lnTo>
                      <a:lnTo>
                        <a:pt x="131" y="236"/>
                      </a:lnTo>
                      <a:lnTo>
                        <a:pt x="184" y="220"/>
                      </a:lnTo>
                      <a:lnTo>
                        <a:pt x="146" y="209"/>
                      </a:lnTo>
                      <a:lnTo>
                        <a:pt x="115" y="194"/>
                      </a:lnTo>
                      <a:lnTo>
                        <a:pt x="100" y="183"/>
                      </a:lnTo>
                      <a:lnTo>
                        <a:pt x="115" y="168"/>
                      </a:lnTo>
                      <a:lnTo>
                        <a:pt x="131" y="162"/>
                      </a:lnTo>
                      <a:lnTo>
                        <a:pt x="161" y="157"/>
                      </a:lnTo>
                      <a:lnTo>
                        <a:pt x="192" y="162"/>
                      </a:lnTo>
                      <a:lnTo>
                        <a:pt x="161" y="147"/>
                      </a:lnTo>
                      <a:lnTo>
                        <a:pt x="131" y="126"/>
                      </a:lnTo>
                      <a:lnTo>
                        <a:pt x="131" y="99"/>
                      </a:lnTo>
                      <a:lnTo>
                        <a:pt x="138" y="73"/>
                      </a:lnTo>
                      <a:lnTo>
                        <a:pt x="169" y="52"/>
                      </a:lnTo>
                      <a:lnTo>
                        <a:pt x="207" y="42"/>
                      </a:lnTo>
                      <a:lnTo>
                        <a:pt x="246" y="37"/>
                      </a:lnTo>
                      <a:lnTo>
                        <a:pt x="284" y="42"/>
                      </a:lnTo>
                      <a:lnTo>
                        <a:pt x="315" y="47"/>
                      </a:lnTo>
                      <a:lnTo>
                        <a:pt x="323" y="79"/>
                      </a:lnTo>
                      <a:lnTo>
                        <a:pt x="323" y="110"/>
                      </a:lnTo>
                      <a:lnTo>
                        <a:pt x="346" y="105"/>
                      </a:lnTo>
                      <a:lnTo>
                        <a:pt x="353" y="73"/>
                      </a:lnTo>
                      <a:lnTo>
                        <a:pt x="376" y="58"/>
                      </a:lnTo>
                      <a:lnTo>
                        <a:pt x="407" y="52"/>
                      </a:lnTo>
                      <a:lnTo>
                        <a:pt x="430" y="52"/>
                      </a:lnTo>
                      <a:lnTo>
                        <a:pt x="453" y="79"/>
                      </a:lnTo>
                      <a:lnTo>
                        <a:pt x="468" y="105"/>
                      </a:lnTo>
                      <a:lnTo>
                        <a:pt x="484" y="73"/>
                      </a:lnTo>
                      <a:lnTo>
                        <a:pt x="530" y="42"/>
                      </a:lnTo>
                      <a:lnTo>
                        <a:pt x="599" y="26"/>
                      </a:lnTo>
                      <a:lnTo>
                        <a:pt x="676" y="31"/>
                      </a:lnTo>
                      <a:lnTo>
                        <a:pt x="745" y="47"/>
                      </a:lnTo>
                      <a:lnTo>
                        <a:pt x="776" y="68"/>
                      </a:lnTo>
                      <a:lnTo>
                        <a:pt x="791" y="99"/>
                      </a:lnTo>
                      <a:lnTo>
                        <a:pt x="806" y="84"/>
                      </a:lnTo>
                      <a:lnTo>
                        <a:pt x="806" y="68"/>
                      </a:lnTo>
                      <a:lnTo>
                        <a:pt x="837" y="47"/>
                      </a:lnTo>
                      <a:lnTo>
                        <a:pt x="845" y="47"/>
                      </a:lnTo>
                      <a:lnTo>
                        <a:pt x="868" y="47"/>
                      </a:lnTo>
                      <a:lnTo>
                        <a:pt x="876" y="52"/>
                      </a:lnTo>
                      <a:lnTo>
                        <a:pt x="883" y="68"/>
                      </a:lnTo>
                      <a:lnTo>
                        <a:pt x="883" y="79"/>
                      </a:lnTo>
                      <a:lnTo>
                        <a:pt x="929" y="47"/>
                      </a:lnTo>
                      <a:lnTo>
                        <a:pt x="1006" y="42"/>
                      </a:lnTo>
                      <a:lnTo>
                        <a:pt x="1029" y="47"/>
                      </a:lnTo>
                      <a:lnTo>
                        <a:pt x="1052" y="68"/>
                      </a:lnTo>
                      <a:lnTo>
                        <a:pt x="1060" y="84"/>
                      </a:lnTo>
                      <a:lnTo>
                        <a:pt x="1060" y="105"/>
                      </a:lnTo>
                      <a:lnTo>
                        <a:pt x="1052" y="120"/>
                      </a:lnTo>
                      <a:lnTo>
                        <a:pt x="1021" y="131"/>
                      </a:lnTo>
                      <a:lnTo>
                        <a:pt x="975" y="136"/>
                      </a:lnTo>
                      <a:lnTo>
                        <a:pt x="1006" y="157"/>
                      </a:lnTo>
                      <a:lnTo>
                        <a:pt x="1037" y="183"/>
                      </a:lnTo>
                      <a:lnTo>
                        <a:pt x="1052" y="215"/>
                      </a:lnTo>
                      <a:lnTo>
                        <a:pt x="1052" y="241"/>
                      </a:lnTo>
                      <a:lnTo>
                        <a:pt x="1021" y="283"/>
                      </a:lnTo>
                      <a:lnTo>
                        <a:pt x="960" y="314"/>
                      </a:lnTo>
                      <a:lnTo>
                        <a:pt x="1014" y="319"/>
                      </a:lnTo>
                      <a:lnTo>
                        <a:pt x="1021" y="330"/>
                      </a:lnTo>
                      <a:lnTo>
                        <a:pt x="1037" y="340"/>
                      </a:lnTo>
                      <a:lnTo>
                        <a:pt x="1037" y="356"/>
                      </a:lnTo>
                      <a:lnTo>
                        <a:pt x="1037" y="367"/>
                      </a:lnTo>
                      <a:lnTo>
                        <a:pt x="1014" y="377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22225" cap="flat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ffectLst>
                  <a:outerShdw dist="45791" dir="2021404" algn="ctr" rotWithShape="0">
                    <a:srgbClr val="C0C0C0"/>
                  </a:outerShdw>
                </a:effec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637" name="Text Box 229"/>
            <p:cNvSpPr txBox="1">
              <a:spLocks noChangeArrowheads="1"/>
            </p:cNvSpPr>
            <p:nvPr/>
          </p:nvSpPr>
          <p:spPr bwMode="auto">
            <a:xfrm>
              <a:off x="3040" y="2716"/>
              <a:ext cx="1632" cy="63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2500" b="1">
                  <a:solidFill>
                    <a:srgbClr val="002D86"/>
                  </a:solidFill>
                </a:rPr>
                <a:t>如何知道某趟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2500" b="1">
                  <a:solidFill>
                    <a:srgbClr val="002D86"/>
                  </a:solidFill>
                </a:rPr>
                <a:t>排序过程中是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2500" b="1">
                  <a:solidFill>
                    <a:srgbClr val="002D86"/>
                  </a:solidFill>
                </a:rPr>
                <a:t>否有交换动作</a:t>
              </a:r>
            </a:p>
          </p:txBody>
        </p:sp>
        <p:sp>
          <p:nvSpPr>
            <p:cNvPr id="17639" name="Freeform 231"/>
            <p:cNvSpPr>
              <a:spLocks/>
            </p:cNvSpPr>
            <p:nvPr/>
          </p:nvSpPr>
          <p:spPr bwMode="auto">
            <a:xfrm rot="1005485">
              <a:off x="4286" y="2793"/>
              <a:ext cx="531" cy="324"/>
            </a:xfrm>
            <a:custGeom>
              <a:avLst/>
              <a:gdLst/>
              <a:ahLst/>
              <a:cxnLst>
                <a:cxn ang="0">
                  <a:pos x="0" y="292"/>
                </a:cxn>
                <a:cxn ang="0">
                  <a:pos x="18" y="293"/>
                </a:cxn>
                <a:cxn ang="0">
                  <a:pos x="92" y="293"/>
                </a:cxn>
                <a:cxn ang="0">
                  <a:pos x="115" y="292"/>
                </a:cxn>
                <a:cxn ang="0">
                  <a:pos x="117" y="261"/>
                </a:cxn>
                <a:cxn ang="0">
                  <a:pos x="126" y="210"/>
                </a:cxn>
                <a:cxn ang="0">
                  <a:pos x="146" y="165"/>
                </a:cxn>
                <a:cxn ang="0">
                  <a:pos x="174" y="132"/>
                </a:cxn>
                <a:cxn ang="0">
                  <a:pos x="213" y="109"/>
                </a:cxn>
                <a:cxn ang="0">
                  <a:pos x="266" y="98"/>
                </a:cxn>
                <a:cxn ang="0">
                  <a:pos x="321" y="98"/>
                </a:cxn>
                <a:cxn ang="0">
                  <a:pos x="366" y="107"/>
                </a:cxn>
                <a:cxn ang="0">
                  <a:pos x="399" y="124"/>
                </a:cxn>
                <a:cxn ang="0">
                  <a:pos x="423" y="149"/>
                </a:cxn>
                <a:cxn ang="0">
                  <a:pos x="442" y="181"/>
                </a:cxn>
                <a:cxn ang="0">
                  <a:pos x="453" y="222"/>
                </a:cxn>
                <a:cxn ang="0">
                  <a:pos x="453" y="266"/>
                </a:cxn>
                <a:cxn ang="0">
                  <a:pos x="439" y="307"/>
                </a:cxn>
                <a:cxn ang="0">
                  <a:pos x="411" y="347"/>
                </a:cxn>
                <a:cxn ang="0">
                  <a:pos x="364" y="394"/>
                </a:cxn>
                <a:cxn ang="0">
                  <a:pos x="316" y="439"/>
                </a:cxn>
                <a:cxn ang="0">
                  <a:pos x="278" y="481"/>
                </a:cxn>
                <a:cxn ang="0">
                  <a:pos x="248" y="528"/>
                </a:cxn>
                <a:cxn ang="0">
                  <a:pos x="231" y="578"/>
                </a:cxn>
                <a:cxn ang="0">
                  <a:pos x="225" y="615"/>
                </a:cxn>
                <a:cxn ang="0">
                  <a:pos x="222" y="656"/>
                </a:cxn>
                <a:cxn ang="0">
                  <a:pos x="221" y="680"/>
                </a:cxn>
                <a:cxn ang="0">
                  <a:pos x="248" y="681"/>
                </a:cxn>
                <a:cxn ang="0">
                  <a:pos x="321" y="681"/>
                </a:cxn>
                <a:cxn ang="0">
                  <a:pos x="336" y="678"/>
                </a:cxn>
                <a:cxn ang="0">
                  <a:pos x="337" y="641"/>
                </a:cxn>
                <a:cxn ang="0">
                  <a:pos x="343" y="595"/>
                </a:cxn>
                <a:cxn ang="0">
                  <a:pos x="360" y="554"/>
                </a:cxn>
                <a:cxn ang="0">
                  <a:pos x="391" y="513"/>
                </a:cxn>
                <a:cxn ang="0">
                  <a:pos x="430" y="474"/>
                </a:cxn>
                <a:cxn ang="0">
                  <a:pos x="481" y="424"/>
                </a:cxn>
                <a:cxn ang="0">
                  <a:pos x="524" y="380"/>
                </a:cxn>
                <a:cxn ang="0">
                  <a:pos x="552" y="344"/>
                </a:cxn>
                <a:cxn ang="0">
                  <a:pos x="567" y="311"/>
                </a:cxn>
                <a:cxn ang="0">
                  <a:pos x="575" y="275"/>
                </a:cxn>
                <a:cxn ang="0">
                  <a:pos x="576" y="233"/>
                </a:cxn>
                <a:cxn ang="0">
                  <a:pos x="572" y="195"/>
                </a:cxn>
                <a:cxn ang="0">
                  <a:pos x="561" y="158"/>
                </a:cxn>
                <a:cxn ang="0">
                  <a:pos x="544" y="122"/>
                </a:cxn>
                <a:cxn ang="0">
                  <a:pos x="521" y="90"/>
                </a:cxn>
                <a:cxn ang="0">
                  <a:pos x="490" y="60"/>
                </a:cxn>
                <a:cxn ang="0">
                  <a:pos x="459" y="39"/>
                </a:cxn>
                <a:cxn ang="0">
                  <a:pos x="425" y="22"/>
                </a:cxn>
                <a:cxn ang="0">
                  <a:pos x="385" y="10"/>
                </a:cxn>
                <a:cxn ang="0">
                  <a:pos x="342" y="3"/>
                </a:cxn>
                <a:cxn ang="0">
                  <a:pos x="298" y="0"/>
                </a:cxn>
                <a:cxn ang="0">
                  <a:pos x="250" y="2"/>
                </a:cxn>
                <a:cxn ang="0">
                  <a:pos x="201" y="11"/>
                </a:cxn>
                <a:cxn ang="0">
                  <a:pos x="156" y="26"/>
                </a:cxn>
                <a:cxn ang="0">
                  <a:pos x="117" y="48"/>
                </a:cxn>
                <a:cxn ang="0">
                  <a:pos x="82" y="77"/>
                </a:cxn>
                <a:cxn ang="0">
                  <a:pos x="53" y="111"/>
                </a:cxn>
                <a:cxn ang="0">
                  <a:pos x="30" y="151"/>
                </a:cxn>
                <a:cxn ang="0">
                  <a:pos x="14" y="191"/>
                </a:cxn>
                <a:cxn ang="0">
                  <a:pos x="5" y="230"/>
                </a:cxn>
                <a:cxn ang="0">
                  <a:pos x="1" y="269"/>
                </a:cxn>
              </a:cxnLst>
              <a:rect l="0" t="0" r="r" b="b"/>
              <a:pathLst>
                <a:path w="577" h="682">
                  <a:moveTo>
                    <a:pt x="0" y="283"/>
                  </a:moveTo>
                  <a:lnTo>
                    <a:pt x="0" y="284"/>
                  </a:lnTo>
                  <a:lnTo>
                    <a:pt x="0" y="285"/>
                  </a:lnTo>
                  <a:lnTo>
                    <a:pt x="0" y="286"/>
                  </a:lnTo>
                  <a:lnTo>
                    <a:pt x="0" y="287"/>
                  </a:lnTo>
                  <a:lnTo>
                    <a:pt x="0" y="288"/>
                  </a:lnTo>
                  <a:lnTo>
                    <a:pt x="0" y="289"/>
                  </a:lnTo>
                  <a:lnTo>
                    <a:pt x="0" y="290"/>
                  </a:lnTo>
                  <a:lnTo>
                    <a:pt x="0" y="291"/>
                  </a:lnTo>
                  <a:lnTo>
                    <a:pt x="0" y="292"/>
                  </a:lnTo>
                  <a:lnTo>
                    <a:pt x="0" y="293"/>
                  </a:lnTo>
                  <a:lnTo>
                    <a:pt x="1" y="293"/>
                  </a:lnTo>
                  <a:lnTo>
                    <a:pt x="2" y="293"/>
                  </a:lnTo>
                  <a:lnTo>
                    <a:pt x="4" y="293"/>
                  </a:lnTo>
                  <a:lnTo>
                    <a:pt x="6" y="293"/>
                  </a:lnTo>
                  <a:lnTo>
                    <a:pt x="8" y="293"/>
                  </a:lnTo>
                  <a:lnTo>
                    <a:pt x="11" y="293"/>
                  </a:lnTo>
                  <a:lnTo>
                    <a:pt x="14" y="293"/>
                  </a:lnTo>
                  <a:lnTo>
                    <a:pt x="18" y="293"/>
                  </a:lnTo>
                  <a:lnTo>
                    <a:pt x="22" y="293"/>
                  </a:lnTo>
                  <a:lnTo>
                    <a:pt x="27" y="293"/>
                  </a:lnTo>
                  <a:lnTo>
                    <a:pt x="32" y="293"/>
                  </a:lnTo>
                  <a:lnTo>
                    <a:pt x="38" y="293"/>
                  </a:lnTo>
                  <a:lnTo>
                    <a:pt x="44" y="293"/>
                  </a:lnTo>
                  <a:lnTo>
                    <a:pt x="50" y="293"/>
                  </a:lnTo>
                  <a:lnTo>
                    <a:pt x="57" y="293"/>
                  </a:lnTo>
                  <a:lnTo>
                    <a:pt x="64" y="293"/>
                  </a:lnTo>
                  <a:lnTo>
                    <a:pt x="71" y="293"/>
                  </a:lnTo>
                  <a:lnTo>
                    <a:pt x="77" y="293"/>
                  </a:lnTo>
                  <a:lnTo>
                    <a:pt x="82" y="293"/>
                  </a:lnTo>
                  <a:lnTo>
                    <a:pt x="87" y="293"/>
                  </a:lnTo>
                  <a:lnTo>
                    <a:pt x="92" y="293"/>
                  </a:lnTo>
                  <a:lnTo>
                    <a:pt x="96" y="293"/>
                  </a:lnTo>
                  <a:lnTo>
                    <a:pt x="100" y="293"/>
                  </a:lnTo>
                  <a:lnTo>
                    <a:pt x="104" y="293"/>
                  </a:lnTo>
                  <a:lnTo>
                    <a:pt x="106" y="293"/>
                  </a:lnTo>
                  <a:lnTo>
                    <a:pt x="109" y="293"/>
                  </a:lnTo>
                  <a:lnTo>
                    <a:pt x="111" y="293"/>
                  </a:lnTo>
                  <a:lnTo>
                    <a:pt x="113" y="293"/>
                  </a:lnTo>
                  <a:lnTo>
                    <a:pt x="114" y="293"/>
                  </a:lnTo>
                  <a:lnTo>
                    <a:pt x="115" y="293"/>
                  </a:lnTo>
                  <a:lnTo>
                    <a:pt x="115" y="292"/>
                  </a:lnTo>
                  <a:lnTo>
                    <a:pt x="115" y="291"/>
                  </a:lnTo>
                  <a:lnTo>
                    <a:pt x="115" y="290"/>
                  </a:lnTo>
                  <a:lnTo>
                    <a:pt x="115" y="288"/>
                  </a:lnTo>
                  <a:lnTo>
                    <a:pt x="115" y="287"/>
                  </a:lnTo>
                  <a:lnTo>
                    <a:pt x="115" y="285"/>
                  </a:lnTo>
                  <a:lnTo>
                    <a:pt x="115" y="283"/>
                  </a:lnTo>
                  <a:lnTo>
                    <a:pt x="115" y="280"/>
                  </a:lnTo>
                  <a:lnTo>
                    <a:pt x="116" y="278"/>
                  </a:lnTo>
                  <a:lnTo>
                    <a:pt x="116" y="275"/>
                  </a:lnTo>
                  <a:lnTo>
                    <a:pt x="116" y="272"/>
                  </a:lnTo>
                  <a:lnTo>
                    <a:pt x="116" y="268"/>
                  </a:lnTo>
                  <a:lnTo>
                    <a:pt x="117" y="265"/>
                  </a:lnTo>
                  <a:lnTo>
                    <a:pt x="117" y="261"/>
                  </a:lnTo>
                  <a:lnTo>
                    <a:pt x="117" y="257"/>
                  </a:lnTo>
                  <a:lnTo>
                    <a:pt x="117" y="253"/>
                  </a:lnTo>
                  <a:lnTo>
                    <a:pt x="118" y="249"/>
                  </a:lnTo>
                  <a:lnTo>
                    <a:pt x="118" y="245"/>
                  </a:lnTo>
                  <a:lnTo>
                    <a:pt x="119" y="241"/>
                  </a:lnTo>
                  <a:lnTo>
                    <a:pt x="120" y="237"/>
                  </a:lnTo>
                  <a:lnTo>
                    <a:pt x="120" y="233"/>
                  </a:lnTo>
                  <a:lnTo>
                    <a:pt x="121" y="229"/>
                  </a:lnTo>
                  <a:lnTo>
                    <a:pt x="122" y="225"/>
                  </a:lnTo>
                  <a:lnTo>
                    <a:pt x="123" y="221"/>
                  </a:lnTo>
                  <a:lnTo>
                    <a:pt x="124" y="218"/>
                  </a:lnTo>
                  <a:lnTo>
                    <a:pt x="125" y="214"/>
                  </a:lnTo>
                  <a:lnTo>
                    <a:pt x="126" y="210"/>
                  </a:lnTo>
                  <a:lnTo>
                    <a:pt x="127" y="206"/>
                  </a:lnTo>
                  <a:lnTo>
                    <a:pt x="129" y="202"/>
                  </a:lnTo>
                  <a:lnTo>
                    <a:pt x="130" y="198"/>
                  </a:lnTo>
                  <a:lnTo>
                    <a:pt x="131" y="195"/>
                  </a:lnTo>
                  <a:lnTo>
                    <a:pt x="133" y="191"/>
                  </a:lnTo>
                  <a:lnTo>
                    <a:pt x="134" y="187"/>
                  </a:lnTo>
                  <a:lnTo>
                    <a:pt x="136" y="184"/>
                  </a:lnTo>
                  <a:lnTo>
                    <a:pt x="137" y="181"/>
                  </a:lnTo>
                  <a:lnTo>
                    <a:pt x="139" y="177"/>
                  </a:lnTo>
                  <a:lnTo>
                    <a:pt x="140" y="174"/>
                  </a:lnTo>
                  <a:lnTo>
                    <a:pt x="142" y="171"/>
                  </a:lnTo>
                  <a:lnTo>
                    <a:pt x="144" y="168"/>
                  </a:lnTo>
                  <a:lnTo>
                    <a:pt x="146" y="165"/>
                  </a:lnTo>
                  <a:lnTo>
                    <a:pt x="148" y="162"/>
                  </a:lnTo>
                  <a:lnTo>
                    <a:pt x="149" y="159"/>
                  </a:lnTo>
                  <a:lnTo>
                    <a:pt x="151" y="156"/>
                  </a:lnTo>
                  <a:lnTo>
                    <a:pt x="153" y="153"/>
                  </a:lnTo>
                  <a:lnTo>
                    <a:pt x="156" y="151"/>
                  </a:lnTo>
                  <a:lnTo>
                    <a:pt x="158" y="148"/>
                  </a:lnTo>
                  <a:lnTo>
                    <a:pt x="160" y="146"/>
                  </a:lnTo>
                  <a:lnTo>
                    <a:pt x="162" y="143"/>
                  </a:lnTo>
                  <a:lnTo>
                    <a:pt x="164" y="141"/>
                  </a:lnTo>
                  <a:lnTo>
                    <a:pt x="167" y="138"/>
                  </a:lnTo>
                  <a:lnTo>
                    <a:pt x="169" y="136"/>
                  </a:lnTo>
                  <a:lnTo>
                    <a:pt x="171" y="134"/>
                  </a:lnTo>
                  <a:lnTo>
                    <a:pt x="174" y="132"/>
                  </a:lnTo>
                  <a:lnTo>
                    <a:pt x="177" y="130"/>
                  </a:lnTo>
                  <a:lnTo>
                    <a:pt x="179" y="128"/>
                  </a:lnTo>
                  <a:lnTo>
                    <a:pt x="182" y="126"/>
                  </a:lnTo>
                  <a:lnTo>
                    <a:pt x="185" y="124"/>
                  </a:lnTo>
                  <a:lnTo>
                    <a:pt x="188" y="122"/>
                  </a:lnTo>
                  <a:lnTo>
                    <a:pt x="190" y="120"/>
                  </a:lnTo>
                  <a:lnTo>
                    <a:pt x="193" y="118"/>
                  </a:lnTo>
                  <a:lnTo>
                    <a:pt x="196" y="117"/>
                  </a:lnTo>
                  <a:lnTo>
                    <a:pt x="200" y="115"/>
                  </a:lnTo>
                  <a:lnTo>
                    <a:pt x="203" y="113"/>
                  </a:lnTo>
                  <a:lnTo>
                    <a:pt x="206" y="112"/>
                  </a:lnTo>
                  <a:lnTo>
                    <a:pt x="209" y="110"/>
                  </a:lnTo>
                  <a:lnTo>
                    <a:pt x="213" y="109"/>
                  </a:lnTo>
                  <a:lnTo>
                    <a:pt x="216" y="108"/>
                  </a:lnTo>
                  <a:lnTo>
                    <a:pt x="220" y="107"/>
                  </a:lnTo>
                  <a:lnTo>
                    <a:pt x="224" y="105"/>
                  </a:lnTo>
                  <a:lnTo>
                    <a:pt x="227" y="104"/>
                  </a:lnTo>
                  <a:lnTo>
                    <a:pt x="231" y="103"/>
                  </a:lnTo>
                  <a:lnTo>
                    <a:pt x="235" y="102"/>
                  </a:lnTo>
                  <a:lnTo>
                    <a:pt x="239" y="101"/>
                  </a:lnTo>
                  <a:lnTo>
                    <a:pt x="244" y="101"/>
                  </a:lnTo>
                  <a:lnTo>
                    <a:pt x="248" y="100"/>
                  </a:lnTo>
                  <a:lnTo>
                    <a:pt x="252" y="99"/>
                  </a:lnTo>
                  <a:lnTo>
                    <a:pt x="257" y="99"/>
                  </a:lnTo>
                  <a:lnTo>
                    <a:pt x="261" y="98"/>
                  </a:lnTo>
                  <a:lnTo>
                    <a:pt x="266" y="98"/>
                  </a:lnTo>
                  <a:lnTo>
                    <a:pt x="270" y="97"/>
                  </a:lnTo>
                  <a:lnTo>
                    <a:pt x="275" y="97"/>
                  </a:lnTo>
                  <a:lnTo>
                    <a:pt x="279" y="97"/>
                  </a:lnTo>
                  <a:lnTo>
                    <a:pt x="284" y="97"/>
                  </a:lnTo>
                  <a:lnTo>
                    <a:pt x="288" y="96"/>
                  </a:lnTo>
                  <a:lnTo>
                    <a:pt x="292" y="96"/>
                  </a:lnTo>
                  <a:lnTo>
                    <a:pt x="297" y="96"/>
                  </a:lnTo>
                  <a:lnTo>
                    <a:pt x="301" y="96"/>
                  </a:lnTo>
                  <a:lnTo>
                    <a:pt x="305" y="97"/>
                  </a:lnTo>
                  <a:lnTo>
                    <a:pt x="309" y="97"/>
                  </a:lnTo>
                  <a:lnTo>
                    <a:pt x="313" y="97"/>
                  </a:lnTo>
                  <a:lnTo>
                    <a:pt x="317" y="97"/>
                  </a:lnTo>
                  <a:lnTo>
                    <a:pt x="321" y="98"/>
                  </a:lnTo>
                  <a:lnTo>
                    <a:pt x="324" y="98"/>
                  </a:lnTo>
                  <a:lnTo>
                    <a:pt x="328" y="99"/>
                  </a:lnTo>
                  <a:lnTo>
                    <a:pt x="332" y="99"/>
                  </a:lnTo>
                  <a:lnTo>
                    <a:pt x="336" y="100"/>
                  </a:lnTo>
                  <a:lnTo>
                    <a:pt x="339" y="101"/>
                  </a:lnTo>
                  <a:lnTo>
                    <a:pt x="343" y="101"/>
                  </a:lnTo>
                  <a:lnTo>
                    <a:pt x="346" y="102"/>
                  </a:lnTo>
                  <a:lnTo>
                    <a:pt x="350" y="103"/>
                  </a:lnTo>
                  <a:lnTo>
                    <a:pt x="353" y="104"/>
                  </a:lnTo>
                  <a:lnTo>
                    <a:pt x="356" y="104"/>
                  </a:lnTo>
                  <a:lnTo>
                    <a:pt x="359" y="105"/>
                  </a:lnTo>
                  <a:lnTo>
                    <a:pt x="362" y="106"/>
                  </a:lnTo>
                  <a:lnTo>
                    <a:pt x="366" y="107"/>
                  </a:lnTo>
                  <a:lnTo>
                    <a:pt x="369" y="108"/>
                  </a:lnTo>
                  <a:lnTo>
                    <a:pt x="371" y="109"/>
                  </a:lnTo>
                  <a:lnTo>
                    <a:pt x="374" y="110"/>
                  </a:lnTo>
                  <a:lnTo>
                    <a:pt x="377" y="112"/>
                  </a:lnTo>
                  <a:lnTo>
                    <a:pt x="380" y="113"/>
                  </a:lnTo>
                  <a:lnTo>
                    <a:pt x="383" y="114"/>
                  </a:lnTo>
                  <a:lnTo>
                    <a:pt x="385" y="115"/>
                  </a:lnTo>
                  <a:lnTo>
                    <a:pt x="388" y="117"/>
                  </a:lnTo>
                  <a:lnTo>
                    <a:pt x="390" y="118"/>
                  </a:lnTo>
                  <a:lnTo>
                    <a:pt x="393" y="120"/>
                  </a:lnTo>
                  <a:lnTo>
                    <a:pt x="395" y="121"/>
                  </a:lnTo>
                  <a:lnTo>
                    <a:pt x="397" y="123"/>
                  </a:lnTo>
                  <a:lnTo>
                    <a:pt x="399" y="124"/>
                  </a:lnTo>
                  <a:lnTo>
                    <a:pt x="402" y="126"/>
                  </a:lnTo>
                  <a:lnTo>
                    <a:pt x="404" y="127"/>
                  </a:lnTo>
                  <a:lnTo>
                    <a:pt x="406" y="129"/>
                  </a:lnTo>
                  <a:lnTo>
                    <a:pt x="408" y="131"/>
                  </a:lnTo>
                  <a:lnTo>
                    <a:pt x="410" y="133"/>
                  </a:lnTo>
                  <a:lnTo>
                    <a:pt x="411" y="134"/>
                  </a:lnTo>
                  <a:lnTo>
                    <a:pt x="413" y="136"/>
                  </a:lnTo>
                  <a:lnTo>
                    <a:pt x="415" y="138"/>
                  </a:lnTo>
                  <a:lnTo>
                    <a:pt x="417" y="140"/>
                  </a:lnTo>
                  <a:lnTo>
                    <a:pt x="418" y="142"/>
                  </a:lnTo>
                  <a:lnTo>
                    <a:pt x="420" y="144"/>
                  </a:lnTo>
                  <a:lnTo>
                    <a:pt x="422" y="147"/>
                  </a:lnTo>
                  <a:lnTo>
                    <a:pt x="423" y="149"/>
                  </a:lnTo>
                  <a:lnTo>
                    <a:pt x="425" y="151"/>
                  </a:lnTo>
                  <a:lnTo>
                    <a:pt x="426" y="153"/>
                  </a:lnTo>
                  <a:lnTo>
                    <a:pt x="428" y="156"/>
                  </a:lnTo>
                  <a:lnTo>
                    <a:pt x="429" y="158"/>
                  </a:lnTo>
                  <a:lnTo>
                    <a:pt x="431" y="160"/>
                  </a:lnTo>
                  <a:lnTo>
                    <a:pt x="432" y="163"/>
                  </a:lnTo>
                  <a:lnTo>
                    <a:pt x="434" y="165"/>
                  </a:lnTo>
                  <a:lnTo>
                    <a:pt x="435" y="168"/>
                  </a:lnTo>
                  <a:lnTo>
                    <a:pt x="437" y="170"/>
                  </a:lnTo>
                  <a:lnTo>
                    <a:pt x="438" y="173"/>
                  </a:lnTo>
                  <a:lnTo>
                    <a:pt x="439" y="176"/>
                  </a:lnTo>
                  <a:lnTo>
                    <a:pt x="441" y="178"/>
                  </a:lnTo>
                  <a:lnTo>
                    <a:pt x="442" y="181"/>
                  </a:lnTo>
                  <a:lnTo>
                    <a:pt x="443" y="184"/>
                  </a:lnTo>
                  <a:lnTo>
                    <a:pt x="444" y="187"/>
                  </a:lnTo>
                  <a:lnTo>
                    <a:pt x="445" y="190"/>
                  </a:lnTo>
                  <a:lnTo>
                    <a:pt x="446" y="193"/>
                  </a:lnTo>
                  <a:lnTo>
                    <a:pt x="447" y="196"/>
                  </a:lnTo>
                  <a:lnTo>
                    <a:pt x="448" y="199"/>
                  </a:lnTo>
                  <a:lnTo>
                    <a:pt x="449" y="202"/>
                  </a:lnTo>
                  <a:lnTo>
                    <a:pt x="450" y="205"/>
                  </a:lnTo>
                  <a:lnTo>
                    <a:pt x="451" y="208"/>
                  </a:lnTo>
                  <a:lnTo>
                    <a:pt x="451" y="212"/>
                  </a:lnTo>
                  <a:lnTo>
                    <a:pt x="452" y="215"/>
                  </a:lnTo>
                  <a:lnTo>
                    <a:pt x="453" y="218"/>
                  </a:lnTo>
                  <a:lnTo>
                    <a:pt x="453" y="222"/>
                  </a:lnTo>
                  <a:lnTo>
                    <a:pt x="454" y="225"/>
                  </a:lnTo>
                  <a:lnTo>
                    <a:pt x="454" y="228"/>
                  </a:lnTo>
                  <a:lnTo>
                    <a:pt x="454" y="232"/>
                  </a:lnTo>
                  <a:lnTo>
                    <a:pt x="454" y="235"/>
                  </a:lnTo>
                  <a:lnTo>
                    <a:pt x="455" y="239"/>
                  </a:lnTo>
                  <a:lnTo>
                    <a:pt x="455" y="242"/>
                  </a:lnTo>
                  <a:lnTo>
                    <a:pt x="455" y="246"/>
                  </a:lnTo>
                  <a:lnTo>
                    <a:pt x="455" y="249"/>
                  </a:lnTo>
                  <a:lnTo>
                    <a:pt x="454" y="252"/>
                  </a:lnTo>
                  <a:lnTo>
                    <a:pt x="454" y="256"/>
                  </a:lnTo>
                  <a:lnTo>
                    <a:pt x="454" y="259"/>
                  </a:lnTo>
                  <a:lnTo>
                    <a:pt x="453" y="262"/>
                  </a:lnTo>
                  <a:lnTo>
                    <a:pt x="453" y="266"/>
                  </a:lnTo>
                  <a:lnTo>
                    <a:pt x="452" y="269"/>
                  </a:lnTo>
                  <a:lnTo>
                    <a:pt x="452" y="272"/>
                  </a:lnTo>
                  <a:lnTo>
                    <a:pt x="451" y="275"/>
                  </a:lnTo>
                  <a:lnTo>
                    <a:pt x="450" y="279"/>
                  </a:lnTo>
                  <a:lnTo>
                    <a:pt x="449" y="282"/>
                  </a:lnTo>
                  <a:lnTo>
                    <a:pt x="448" y="285"/>
                  </a:lnTo>
                  <a:lnTo>
                    <a:pt x="447" y="288"/>
                  </a:lnTo>
                  <a:lnTo>
                    <a:pt x="446" y="292"/>
                  </a:lnTo>
                  <a:lnTo>
                    <a:pt x="445" y="295"/>
                  </a:lnTo>
                  <a:lnTo>
                    <a:pt x="444" y="298"/>
                  </a:lnTo>
                  <a:lnTo>
                    <a:pt x="442" y="301"/>
                  </a:lnTo>
                  <a:lnTo>
                    <a:pt x="441" y="304"/>
                  </a:lnTo>
                  <a:lnTo>
                    <a:pt x="439" y="307"/>
                  </a:lnTo>
                  <a:lnTo>
                    <a:pt x="438" y="310"/>
                  </a:lnTo>
                  <a:lnTo>
                    <a:pt x="436" y="313"/>
                  </a:lnTo>
                  <a:lnTo>
                    <a:pt x="434" y="316"/>
                  </a:lnTo>
                  <a:lnTo>
                    <a:pt x="432" y="319"/>
                  </a:lnTo>
                  <a:lnTo>
                    <a:pt x="430" y="322"/>
                  </a:lnTo>
                  <a:lnTo>
                    <a:pt x="428" y="325"/>
                  </a:lnTo>
                  <a:lnTo>
                    <a:pt x="426" y="328"/>
                  </a:lnTo>
                  <a:lnTo>
                    <a:pt x="424" y="331"/>
                  </a:lnTo>
                  <a:lnTo>
                    <a:pt x="422" y="334"/>
                  </a:lnTo>
                  <a:lnTo>
                    <a:pt x="419" y="337"/>
                  </a:lnTo>
                  <a:lnTo>
                    <a:pt x="417" y="340"/>
                  </a:lnTo>
                  <a:lnTo>
                    <a:pt x="414" y="343"/>
                  </a:lnTo>
                  <a:lnTo>
                    <a:pt x="411" y="347"/>
                  </a:lnTo>
                  <a:lnTo>
                    <a:pt x="408" y="350"/>
                  </a:lnTo>
                  <a:lnTo>
                    <a:pt x="405" y="353"/>
                  </a:lnTo>
                  <a:lnTo>
                    <a:pt x="402" y="357"/>
                  </a:lnTo>
                  <a:lnTo>
                    <a:pt x="399" y="360"/>
                  </a:lnTo>
                  <a:lnTo>
                    <a:pt x="395" y="364"/>
                  </a:lnTo>
                  <a:lnTo>
                    <a:pt x="392" y="367"/>
                  </a:lnTo>
                  <a:lnTo>
                    <a:pt x="388" y="371"/>
                  </a:lnTo>
                  <a:lnTo>
                    <a:pt x="384" y="375"/>
                  </a:lnTo>
                  <a:lnTo>
                    <a:pt x="380" y="378"/>
                  </a:lnTo>
                  <a:lnTo>
                    <a:pt x="376" y="382"/>
                  </a:lnTo>
                  <a:lnTo>
                    <a:pt x="372" y="386"/>
                  </a:lnTo>
                  <a:lnTo>
                    <a:pt x="368" y="390"/>
                  </a:lnTo>
                  <a:lnTo>
                    <a:pt x="364" y="394"/>
                  </a:lnTo>
                  <a:lnTo>
                    <a:pt x="360" y="397"/>
                  </a:lnTo>
                  <a:lnTo>
                    <a:pt x="356" y="401"/>
                  </a:lnTo>
                  <a:lnTo>
                    <a:pt x="352" y="405"/>
                  </a:lnTo>
                  <a:lnTo>
                    <a:pt x="348" y="408"/>
                  </a:lnTo>
                  <a:lnTo>
                    <a:pt x="344" y="412"/>
                  </a:lnTo>
                  <a:lnTo>
                    <a:pt x="341" y="415"/>
                  </a:lnTo>
                  <a:lnTo>
                    <a:pt x="337" y="419"/>
                  </a:lnTo>
                  <a:lnTo>
                    <a:pt x="333" y="422"/>
                  </a:lnTo>
                  <a:lnTo>
                    <a:pt x="330" y="426"/>
                  </a:lnTo>
                  <a:lnTo>
                    <a:pt x="326" y="429"/>
                  </a:lnTo>
                  <a:lnTo>
                    <a:pt x="323" y="432"/>
                  </a:lnTo>
                  <a:lnTo>
                    <a:pt x="320" y="435"/>
                  </a:lnTo>
                  <a:lnTo>
                    <a:pt x="316" y="439"/>
                  </a:lnTo>
                  <a:lnTo>
                    <a:pt x="313" y="442"/>
                  </a:lnTo>
                  <a:lnTo>
                    <a:pt x="310" y="445"/>
                  </a:lnTo>
                  <a:lnTo>
                    <a:pt x="307" y="448"/>
                  </a:lnTo>
                  <a:lnTo>
                    <a:pt x="304" y="451"/>
                  </a:lnTo>
                  <a:lnTo>
                    <a:pt x="301" y="455"/>
                  </a:lnTo>
                  <a:lnTo>
                    <a:pt x="298" y="458"/>
                  </a:lnTo>
                  <a:lnTo>
                    <a:pt x="295" y="461"/>
                  </a:lnTo>
                  <a:lnTo>
                    <a:pt x="292" y="465"/>
                  </a:lnTo>
                  <a:lnTo>
                    <a:pt x="289" y="468"/>
                  </a:lnTo>
                  <a:lnTo>
                    <a:pt x="286" y="471"/>
                  </a:lnTo>
                  <a:lnTo>
                    <a:pt x="283" y="475"/>
                  </a:lnTo>
                  <a:lnTo>
                    <a:pt x="280" y="478"/>
                  </a:lnTo>
                  <a:lnTo>
                    <a:pt x="278" y="481"/>
                  </a:lnTo>
                  <a:lnTo>
                    <a:pt x="275" y="485"/>
                  </a:lnTo>
                  <a:lnTo>
                    <a:pt x="272" y="488"/>
                  </a:lnTo>
                  <a:lnTo>
                    <a:pt x="270" y="492"/>
                  </a:lnTo>
                  <a:lnTo>
                    <a:pt x="267" y="495"/>
                  </a:lnTo>
                  <a:lnTo>
                    <a:pt x="265" y="499"/>
                  </a:lnTo>
                  <a:lnTo>
                    <a:pt x="263" y="502"/>
                  </a:lnTo>
                  <a:lnTo>
                    <a:pt x="260" y="506"/>
                  </a:lnTo>
                  <a:lnTo>
                    <a:pt x="258" y="509"/>
                  </a:lnTo>
                  <a:lnTo>
                    <a:pt x="256" y="513"/>
                  </a:lnTo>
                  <a:lnTo>
                    <a:pt x="254" y="517"/>
                  </a:lnTo>
                  <a:lnTo>
                    <a:pt x="252" y="521"/>
                  </a:lnTo>
                  <a:lnTo>
                    <a:pt x="250" y="524"/>
                  </a:lnTo>
                  <a:lnTo>
                    <a:pt x="248" y="528"/>
                  </a:lnTo>
                  <a:lnTo>
                    <a:pt x="246" y="532"/>
                  </a:lnTo>
                  <a:lnTo>
                    <a:pt x="245" y="536"/>
                  </a:lnTo>
                  <a:lnTo>
                    <a:pt x="243" y="540"/>
                  </a:lnTo>
                  <a:lnTo>
                    <a:pt x="242" y="544"/>
                  </a:lnTo>
                  <a:lnTo>
                    <a:pt x="240" y="548"/>
                  </a:lnTo>
                  <a:lnTo>
                    <a:pt x="239" y="552"/>
                  </a:lnTo>
                  <a:lnTo>
                    <a:pt x="237" y="556"/>
                  </a:lnTo>
                  <a:lnTo>
                    <a:pt x="236" y="560"/>
                  </a:lnTo>
                  <a:lnTo>
                    <a:pt x="235" y="564"/>
                  </a:lnTo>
                  <a:lnTo>
                    <a:pt x="234" y="567"/>
                  </a:lnTo>
                  <a:lnTo>
                    <a:pt x="233" y="571"/>
                  </a:lnTo>
                  <a:lnTo>
                    <a:pt x="232" y="575"/>
                  </a:lnTo>
                  <a:lnTo>
                    <a:pt x="231" y="578"/>
                  </a:lnTo>
                  <a:lnTo>
                    <a:pt x="230" y="581"/>
                  </a:lnTo>
                  <a:lnTo>
                    <a:pt x="229" y="585"/>
                  </a:lnTo>
                  <a:lnTo>
                    <a:pt x="229" y="588"/>
                  </a:lnTo>
                  <a:lnTo>
                    <a:pt x="228" y="591"/>
                  </a:lnTo>
                  <a:lnTo>
                    <a:pt x="227" y="594"/>
                  </a:lnTo>
                  <a:lnTo>
                    <a:pt x="227" y="596"/>
                  </a:lnTo>
                  <a:lnTo>
                    <a:pt x="226" y="599"/>
                  </a:lnTo>
                  <a:lnTo>
                    <a:pt x="226" y="602"/>
                  </a:lnTo>
                  <a:lnTo>
                    <a:pt x="226" y="604"/>
                  </a:lnTo>
                  <a:lnTo>
                    <a:pt x="225" y="607"/>
                  </a:lnTo>
                  <a:lnTo>
                    <a:pt x="225" y="610"/>
                  </a:lnTo>
                  <a:lnTo>
                    <a:pt x="225" y="612"/>
                  </a:lnTo>
                  <a:lnTo>
                    <a:pt x="225" y="615"/>
                  </a:lnTo>
                  <a:lnTo>
                    <a:pt x="224" y="618"/>
                  </a:lnTo>
                  <a:lnTo>
                    <a:pt x="224" y="621"/>
                  </a:lnTo>
                  <a:lnTo>
                    <a:pt x="224" y="624"/>
                  </a:lnTo>
                  <a:lnTo>
                    <a:pt x="224" y="627"/>
                  </a:lnTo>
                  <a:lnTo>
                    <a:pt x="223" y="630"/>
                  </a:lnTo>
                  <a:lnTo>
                    <a:pt x="223" y="633"/>
                  </a:lnTo>
                  <a:lnTo>
                    <a:pt x="223" y="636"/>
                  </a:lnTo>
                  <a:lnTo>
                    <a:pt x="223" y="639"/>
                  </a:lnTo>
                  <a:lnTo>
                    <a:pt x="223" y="642"/>
                  </a:lnTo>
                  <a:lnTo>
                    <a:pt x="223" y="646"/>
                  </a:lnTo>
                  <a:lnTo>
                    <a:pt x="222" y="649"/>
                  </a:lnTo>
                  <a:lnTo>
                    <a:pt x="222" y="653"/>
                  </a:lnTo>
                  <a:lnTo>
                    <a:pt x="222" y="656"/>
                  </a:lnTo>
                  <a:lnTo>
                    <a:pt x="222" y="659"/>
                  </a:lnTo>
                  <a:lnTo>
                    <a:pt x="222" y="662"/>
                  </a:lnTo>
                  <a:lnTo>
                    <a:pt x="222" y="665"/>
                  </a:lnTo>
                  <a:lnTo>
                    <a:pt x="222" y="668"/>
                  </a:lnTo>
                  <a:lnTo>
                    <a:pt x="222" y="670"/>
                  </a:lnTo>
                  <a:lnTo>
                    <a:pt x="221" y="672"/>
                  </a:lnTo>
                  <a:lnTo>
                    <a:pt x="221" y="674"/>
                  </a:lnTo>
                  <a:lnTo>
                    <a:pt x="221" y="675"/>
                  </a:lnTo>
                  <a:lnTo>
                    <a:pt x="221" y="677"/>
                  </a:lnTo>
                  <a:lnTo>
                    <a:pt x="221" y="678"/>
                  </a:lnTo>
                  <a:lnTo>
                    <a:pt x="221" y="679"/>
                  </a:lnTo>
                  <a:lnTo>
                    <a:pt x="221" y="680"/>
                  </a:lnTo>
                  <a:lnTo>
                    <a:pt x="221" y="681"/>
                  </a:lnTo>
                  <a:lnTo>
                    <a:pt x="222" y="681"/>
                  </a:lnTo>
                  <a:lnTo>
                    <a:pt x="223" y="681"/>
                  </a:lnTo>
                  <a:lnTo>
                    <a:pt x="225" y="681"/>
                  </a:lnTo>
                  <a:lnTo>
                    <a:pt x="227" y="681"/>
                  </a:lnTo>
                  <a:lnTo>
                    <a:pt x="229" y="681"/>
                  </a:lnTo>
                  <a:lnTo>
                    <a:pt x="232" y="681"/>
                  </a:lnTo>
                  <a:lnTo>
                    <a:pt x="235" y="681"/>
                  </a:lnTo>
                  <a:lnTo>
                    <a:pt x="239" y="681"/>
                  </a:lnTo>
                  <a:lnTo>
                    <a:pt x="243" y="681"/>
                  </a:lnTo>
                  <a:lnTo>
                    <a:pt x="248" y="681"/>
                  </a:lnTo>
                  <a:lnTo>
                    <a:pt x="253" y="681"/>
                  </a:lnTo>
                  <a:lnTo>
                    <a:pt x="259" y="681"/>
                  </a:lnTo>
                  <a:lnTo>
                    <a:pt x="265" y="681"/>
                  </a:lnTo>
                  <a:lnTo>
                    <a:pt x="271" y="681"/>
                  </a:lnTo>
                  <a:lnTo>
                    <a:pt x="278" y="681"/>
                  </a:lnTo>
                  <a:lnTo>
                    <a:pt x="285" y="681"/>
                  </a:lnTo>
                  <a:lnTo>
                    <a:pt x="292" y="681"/>
                  </a:lnTo>
                  <a:lnTo>
                    <a:pt x="298" y="681"/>
                  </a:lnTo>
                  <a:lnTo>
                    <a:pt x="303" y="681"/>
                  </a:lnTo>
                  <a:lnTo>
                    <a:pt x="309" y="681"/>
                  </a:lnTo>
                  <a:lnTo>
                    <a:pt x="313" y="681"/>
                  </a:lnTo>
                  <a:lnTo>
                    <a:pt x="318" y="681"/>
                  </a:lnTo>
                  <a:lnTo>
                    <a:pt x="321" y="681"/>
                  </a:lnTo>
                  <a:lnTo>
                    <a:pt x="325" y="681"/>
                  </a:lnTo>
                  <a:lnTo>
                    <a:pt x="328" y="681"/>
                  </a:lnTo>
                  <a:lnTo>
                    <a:pt x="330" y="681"/>
                  </a:lnTo>
                  <a:lnTo>
                    <a:pt x="332" y="681"/>
                  </a:lnTo>
                  <a:lnTo>
                    <a:pt x="334" y="681"/>
                  </a:lnTo>
                  <a:lnTo>
                    <a:pt x="335" y="681"/>
                  </a:lnTo>
                  <a:lnTo>
                    <a:pt x="336" y="681"/>
                  </a:lnTo>
                  <a:lnTo>
                    <a:pt x="336" y="680"/>
                  </a:lnTo>
                  <a:lnTo>
                    <a:pt x="336" y="679"/>
                  </a:lnTo>
                  <a:lnTo>
                    <a:pt x="336" y="678"/>
                  </a:lnTo>
                  <a:lnTo>
                    <a:pt x="336" y="676"/>
                  </a:lnTo>
                  <a:lnTo>
                    <a:pt x="336" y="675"/>
                  </a:lnTo>
                  <a:lnTo>
                    <a:pt x="336" y="673"/>
                  </a:lnTo>
                  <a:lnTo>
                    <a:pt x="336" y="671"/>
                  </a:lnTo>
                  <a:lnTo>
                    <a:pt x="336" y="668"/>
                  </a:lnTo>
                  <a:lnTo>
                    <a:pt x="336" y="666"/>
                  </a:lnTo>
                  <a:lnTo>
                    <a:pt x="336" y="663"/>
                  </a:lnTo>
                  <a:lnTo>
                    <a:pt x="336" y="660"/>
                  </a:lnTo>
                  <a:lnTo>
                    <a:pt x="336" y="656"/>
                  </a:lnTo>
                  <a:lnTo>
                    <a:pt x="337" y="653"/>
                  </a:lnTo>
                  <a:lnTo>
                    <a:pt x="337" y="649"/>
                  </a:lnTo>
                  <a:lnTo>
                    <a:pt x="337" y="645"/>
                  </a:lnTo>
                  <a:lnTo>
                    <a:pt x="337" y="641"/>
                  </a:lnTo>
                  <a:lnTo>
                    <a:pt x="337" y="637"/>
                  </a:lnTo>
                  <a:lnTo>
                    <a:pt x="338" y="633"/>
                  </a:lnTo>
                  <a:lnTo>
                    <a:pt x="338" y="630"/>
                  </a:lnTo>
                  <a:lnTo>
                    <a:pt x="338" y="626"/>
                  </a:lnTo>
                  <a:lnTo>
                    <a:pt x="339" y="622"/>
                  </a:lnTo>
                  <a:lnTo>
                    <a:pt x="339" y="619"/>
                  </a:lnTo>
                  <a:lnTo>
                    <a:pt x="340" y="615"/>
                  </a:lnTo>
                  <a:lnTo>
                    <a:pt x="340" y="612"/>
                  </a:lnTo>
                  <a:lnTo>
                    <a:pt x="341" y="608"/>
                  </a:lnTo>
                  <a:lnTo>
                    <a:pt x="341" y="605"/>
                  </a:lnTo>
                  <a:lnTo>
                    <a:pt x="342" y="602"/>
                  </a:lnTo>
                  <a:lnTo>
                    <a:pt x="343" y="598"/>
                  </a:lnTo>
                  <a:lnTo>
                    <a:pt x="343" y="595"/>
                  </a:lnTo>
                  <a:lnTo>
                    <a:pt x="344" y="592"/>
                  </a:lnTo>
                  <a:lnTo>
                    <a:pt x="345" y="589"/>
                  </a:lnTo>
                  <a:lnTo>
                    <a:pt x="346" y="586"/>
                  </a:lnTo>
                  <a:lnTo>
                    <a:pt x="347" y="583"/>
                  </a:lnTo>
                  <a:lnTo>
                    <a:pt x="348" y="579"/>
                  </a:lnTo>
                  <a:lnTo>
                    <a:pt x="349" y="576"/>
                  </a:lnTo>
                  <a:lnTo>
                    <a:pt x="350" y="573"/>
                  </a:lnTo>
                  <a:lnTo>
                    <a:pt x="352" y="570"/>
                  </a:lnTo>
                  <a:lnTo>
                    <a:pt x="353" y="567"/>
                  </a:lnTo>
                  <a:lnTo>
                    <a:pt x="355" y="564"/>
                  </a:lnTo>
                  <a:lnTo>
                    <a:pt x="357" y="560"/>
                  </a:lnTo>
                  <a:lnTo>
                    <a:pt x="358" y="557"/>
                  </a:lnTo>
                  <a:lnTo>
                    <a:pt x="360" y="554"/>
                  </a:lnTo>
                  <a:lnTo>
                    <a:pt x="362" y="551"/>
                  </a:lnTo>
                  <a:lnTo>
                    <a:pt x="364" y="548"/>
                  </a:lnTo>
                  <a:lnTo>
                    <a:pt x="366" y="544"/>
                  </a:lnTo>
                  <a:lnTo>
                    <a:pt x="369" y="541"/>
                  </a:lnTo>
                  <a:lnTo>
                    <a:pt x="371" y="538"/>
                  </a:lnTo>
                  <a:lnTo>
                    <a:pt x="373" y="535"/>
                  </a:lnTo>
                  <a:lnTo>
                    <a:pt x="376" y="531"/>
                  </a:lnTo>
                  <a:lnTo>
                    <a:pt x="378" y="528"/>
                  </a:lnTo>
                  <a:lnTo>
                    <a:pt x="380" y="525"/>
                  </a:lnTo>
                  <a:lnTo>
                    <a:pt x="383" y="522"/>
                  </a:lnTo>
                  <a:lnTo>
                    <a:pt x="385" y="519"/>
                  </a:lnTo>
                  <a:lnTo>
                    <a:pt x="388" y="516"/>
                  </a:lnTo>
                  <a:lnTo>
                    <a:pt x="391" y="513"/>
                  </a:lnTo>
                  <a:lnTo>
                    <a:pt x="393" y="510"/>
                  </a:lnTo>
                  <a:lnTo>
                    <a:pt x="396" y="507"/>
                  </a:lnTo>
                  <a:lnTo>
                    <a:pt x="399" y="504"/>
                  </a:lnTo>
                  <a:lnTo>
                    <a:pt x="402" y="501"/>
                  </a:lnTo>
                  <a:lnTo>
                    <a:pt x="405" y="498"/>
                  </a:lnTo>
                  <a:lnTo>
                    <a:pt x="408" y="495"/>
                  </a:lnTo>
                  <a:lnTo>
                    <a:pt x="410" y="492"/>
                  </a:lnTo>
                  <a:lnTo>
                    <a:pt x="413" y="489"/>
                  </a:lnTo>
                  <a:lnTo>
                    <a:pt x="417" y="486"/>
                  </a:lnTo>
                  <a:lnTo>
                    <a:pt x="420" y="483"/>
                  </a:lnTo>
                  <a:lnTo>
                    <a:pt x="423" y="480"/>
                  </a:lnTo>
                  <a:lnTo>
                    <a:pt x="426" y="477"/>
                  </a:lnTo>
                  <a:lnTo>
                    <a:pt x="430" y="474"/>
                  </a:lnTo>
                  <a:lnTo>
                    <a:pt x="433" y="470"/>
                  </a:lnTo>
                  <a:lnTo>
                    <a:pt x="437" y="467"/>
                  </a:lnTo>
                  <a:lnTo>
                    <a:pt x="441" y="463"/>
                  </a:lnTo>
                  <a:lnTo>
                    <a:pt x="444" y="460"/>
                  </a:lnTo>
                  <a:lnTo>
                    <a:pt x="448" y="456"/>
                  </a:lnTo>
                  <a:lnTo>
                    <a:pt x="452" y="452"/>
                  </a:lnTo>
                  <a:lnTo>
                    <a:pt x="456" y="448"/>
                  </a:lnTo>
                  <a:lnTo>
                    <a:pt x="460" y="445"/>
                  </a:lnTo>
                  <a:lnTo>
                    <a:pt x="465" y="441"/>
                  </a:lnTo>
                  <a:lnTo>
                    <a:pt x="469" y="436"/>
                  </a:lnTo>
                  <a:lnTo>
                    <a:pt x="473" y="432"/>
                  </a:lnTo>
                  <a:lnTo>
                    <a:pt x="477" y="428"/>
                  </a:lnTo>
                  <a:lnTo>
                    <a:pt x="481" y="424"/>
                  </a:lnTo>
                  <a:lnTo>
                    <a:pt x="485" y="420"/>
                  </a:lnTo>
                  <a:lnTo>
                    <a:pt x="489" y="417"/>
                  </a:lnTo>
                  <a:lnTo>
                    <a:pt x="493" y="413"/>
                  </a:lnTo>
                  <a:lnTo>
                    <a:pt x="497" y="409"/>
                  </a:lnTo>
                  <a:lnTo>
                    <a:pt x="500" y="406"/>
                  </a:lnTo>
                  <a:lnTo>
                    <a:pt x="503" y="402"/>
                  </a:lnTo>
                  <a:lnTo>
                    <a:pt x="507" y="399"/>
                  </a:lnTo>
                  <a:lnTo>
                    <a:pt x="510" y="396"/>
                  </a:lnTo>
                  <a:lnTo>
                    <a:pt x="513" y="392"/>
                  </a:lnTo>
                  <a:lnTo>
                    <a:pt x="516" y="389"/>
                  </a:lnTo>
                  <a:lnTo>
                    <a:pt x="519" y="386"/>
                  </a:lnTo>
                  <a:lnTo>
                    <a:pt x="522" y="383"/>
                  </a:lnTo>
                  <a:lnTo>
                    <a:pt x="524" y="380"/>
                  </a:lnTo>
                  <a:lnTo>
                    <a:pt x="527" y="377"/>
                  </a:lnTo>
                  <a:lnTo>
                    <a:pt x="529" y="374"/>
                  </a:lnTo>
                  <a:lnTo>
                    <a:pt x="532" y="371"/>
                  </a:lnTo>
                  <a:lnTo>
                    <a:pt x="534" y="369"/>
                  </a:lnTo>
                  <a:lnTo>
                    <a:pt x="537" y="366"/>
                  </a:lnTo>
                  <a:lnTo>
                    <a:pt x="539" y="363"/>
                  </a:lnTo>
                  <a:lnTo>
                    <a:pt x="541" y="360"/>
                  </a:lnTo>
                  <a:lnTo>
                    <a:pt x="543" y="358"/>
                  </a:lnTo>
                  <a:lnTo>
                    <a:pt x="545" y="355"/>
                  </a:lnTo>
                  <a:lnTo>
                    <a:pt x="547" y="352"/>
                  </a:lnTo>
                  <a:lnTo>
                    <a:pt x="548" y="350"/>
                  </a:lnTo>
                  <a:lnTo>
                    <a:pt x="550" y="347"/>
                  </a:lnTo>
                  <a:lnTo>
                    <a:pt x="552" y="344"/>
                  </a:lnTo>
                  <a:lnTo>
                    <a:pt x="553" y="342"/>
                  </a:lnTo>
                  <a:lnTo>
                    <a:pt x="555" y="339"/>
                  </a:lnTo>
                  <a:lnTo>
                    <a:pt x="556" y="337"/>
                  </a:lnTo>
                  <a:lnTo>
                    <a:pt x="557" y="334"/>
                  </a:lnTo>
                  <a:lnTo>
                    <a:pt x="559" y="332"/>
                  </a:lnTo>
                  <a:lnTo>
                    <a:pt x="560" y="329"/>
                  </a:lnTo>
                  <a:lnTo>
                    <a:pt x="561" y="327"/>
                  </a:lnTo>
                  <a:lnTo>
                    <a:pt x="562" y="324"/>
                  </a:lnTo>
                  <a:lnTo>
                    <a:pt x="563" y="321"/>
                  </a:lnTo>
                  <a:lnTo>
                    <a:pt x="564" y="319"/>
                  </a:lnTo>
                  <a:lnTo>
                    <a:pt x="565" y="316"/>
                  </a:lnTo>
                  <a:lnTo>
                    <a:pt x="566" y="314"/>
                  </a:lnTo>
                  <a:lnTo>
                    <a:pt x="567" y="311"/>
                  </a:lnTo>
                  <a:lnTo>
                    <a:pt x="568" y="308"/>
                  </a:lnTo>
                  <a:lnTo>
                    <a:pt x="569" y="306"/>
                  </a:lnTo>
                  <a:lnTo>
                    <a:pt x="570" y="303"/>
                  </a:lnTo>
                  <a:lnTo>
                    <a:pt x="570" y="300"/>
                  </a:lnTo>
                  <a:lnTo>
                    <a:pt x="571" y="298"/>
                  </a:lnTo>
                  <a:lnTo>
                    <a:pt x="571" y="295"/>
                  </a:lnTo>
                  <a:lnTo>
                    <a:pt x="572" y="292"/>
                  </a:lnTo>
                  <a:lnTo>
                    <a:pt x="573" y="289"/>
                  </a:lnTo>
                  <a:lnTo>
                    <a:pt x="573" y="287"/>
                  </a:lnTo>
                  <a:lnTo>
                    <a:pt x="573" y="284"/>
                  </a:lnTo>
                  <a:lnTo>
                    <a:pt x="574" y="281"/>
                  </a:lnTo>
                  <a:lnTo>
                    <a:pt x="574" y="278"/>
                  </a:lnTo>
                  <a:lnTo>
                    <a:pt x="575" y="275"/>
                  </a:lnTo>
                  <a:lnTo>
                    <a:pt x="575" y="272"/>
                  </a:lnTo>
                  <a:lnTo>
                    <a:pt x="575" y="269"/>
                  </a:lnTo>
                  <a:lnTo>
                    <a:pt x="575" y="266"/>
                  </a:lnTo>
                  <a:lnTo>
                    <a:pt x="576" y="263"/>
                  </a:lnTo>
                  <a:lnTo>
                    <a:pt x="576" y="259"/>
                  </a:lnTo>
                  <a:lnTo>
                    <a:pt x="576" y="256"/>
                  </a:lnTo>
                  <a:lnTo>
                    <a:pt x="576" y="253"/>
                  </a:lnTo>
                  <a:lnTo>
                    <a:pt x="576" y="250"/>
                  </a:lnTo>
                  <a:lnTo>
                    <a:pt x="576" y="246"/>
                  </a:lnTo>
                  <a:lnTo>
                    <a:pt x="576" y="243"/>
                  </a:lnTo>
                  <a:lnTo>
                    <a:pt x="576" y="239"/>
                  </a:lnTo>
                  <a:lnTo>
                    <a:pt x="576" y="236"/>
                  </a:lnTo>
                  <a:lnTo>
                    <a:pt x="576" y="233"/>
                  </a:lnTo>
                  <a:lnTo>
                    <a:pt x="576" y="230"/>
                  </a:lnTo>
                  <a:lnTo>
                    <a:pt x="575" y="227"/>
                  </a:lnTo>
                  <a:lnTo>
                    <a:pt x="575" y="223"/>
                  </a:lnTo>
                  <a:lnTo>
                    <a:pt x="575" y="220"/>
                  </a:lnTo>
                  <a:lnTo>
                    <a:pt x="575" y="217"/>
                  </a:lnTo>
                  <a:lnTo>
                    <a:pt x="574" y="214"/>
                  </a:lnTo>
                  <a:lnTo>
                    <a:pt x="574" y="211"/>
                  </a:lnTo>
                  <a:lnTo>
                    <a:pt x="574" y="209"/>
                  </a:lnTo>
                  <a:lnTo>
                    <a:pt x="573" y="206"/>
                  </a:lnTo>
                  <a:lnTo>
                    <a:pt x="573" y="203"/>
                  </a:lnTo>
                  <a:lnTo>
                    <a:pt x="573" y="200"/>
                  </a:lnTo>
                  <a:lnTo>
                    <a:pt x="572" y="197"/>
                  </a:lnTo>
                  <a:lnTo>
                    <a:pt x="572" y="195"/>
                  </a:lnTo>
                  <a:lnTo>
                    <a:pt x="571" y="192"/>
                  </a:lnTo>
                  <a:lnTo>
                    <a:pt x="570" y="189"/>
                  </a:lnTo>
                  <a:lnTo>
                    <a:pt x="570" y="186"/>
                  </a:lnTo>
                  <a:lnTo>
                    <a:pt x="569" y="184"/>
                  </a:lnTo>
                  <a:lnTo>
                    <a:pt x="568" y="181"/>
                  </a:lnTo>
                  <a:lnTo>
                    <a:pt x="568" y="178"/>
                  </a:lnTo>
                  <a:lnTo>
                    <a:pt x="567" y="175"/>
                  </a:lnTo>
                  <a:lnTo>
                    <a:pt x="566" y="172"/>
                  </a:lnTo>
                  <a:lnTo>
                    <a:pt x="565" y="170"/>
                  </a:lnTo>
                  <a:lnTo>
                    <a:pt x="564" y="167"/>
                  </a:lnTo>
                  <a:lnTo>
                    <a:pt x="563" y="164"/>
                  </a:lnTo>
                  <a:lnTo>
                    <a:pt x="562" y="161"/>
                  </a:lnTo>
                  <a:lnTo>
                    <a:pt x="561" y="158"/>
                  </a:lnTo>
                  <a:lnTo>
                    <a:pt x="560" y="155"/>
                  </a:lnTo>
                  <a:lnTo>
                    <a:pt x="559" y="152"/>
                  </a:lnTo>
                  <a:lnTo>
                    <a:pt x="558" y="149"/>
                  </a:lnTo>
                  <a:lnTo>
                    <a:pt x="557" y="147"/>
                  </a:lnTo>
                  <a:lnTo>
                    <a:pt x="555" y="144"/>
                  </a:lnTo>
                  <a:lnTo>
                    <a:pt x="554" y="141"/>
                  </a:lnTo>
                  <a:lnTo>
                    <a:pt x="553" y="138"/>
                  </a:lnTo>
                  <a:lnTo>
                    <a:pt x="552" y="135"/>
                  </a:lnTo>
                  <a:lnTo>
                    <a:pt x="550" y="133"/>
                  </a:lnTo>
                  <a:lnTo>
                    <a:pt x="549" y="130"/>
                  </a:lnTo>
                  <a:lnTo>
                    <a:pt x="547" y="127"/>
                  </a:lnTo>
                  <a:lnTo>
                    <a:pt x="546" y="125"/>
                  </a:lnTo>
                  <a:lnTo>
                    <a:pt x="544" y="122"/>
                  </a:lnTo>
                  <a:lnTo>
                    <a:pt x="543" y="120"/>
                  </a:lnTo>
                  <a:lnTo>
                    <a:pt x="541" y="117"/>
                  </a:lnTo>
                  <a:lnTo>
                    <a:pt x="540" y="115"/>
                  </a:lnTo>
                  <a:lnTo>
                    <a:pt x="538" y="112"/>
                  </a:lnTo>
                  <a:lnTo>
                    <a:pt x="536" y="110"/>
                  </a:lnTo>
                  <a:lnTo>
                    <a:pt x="535" y="107"/>
                  </a:lnTo>
                  <a:lnTo>
                    <a:pt x="533" y="105"/>
                  </a:lnTo>
                  <a:lnTo>
                    <a:pt x="531" y="102"/>
                  </a:lnTo>
                  <a:lnTo>
                    <a:pt x="529" y="100"/>
                  </a:lnTo>
                  <a:lnTo>
                    <a:pt x="527" y="97"/>
                  </a:lnTo>
                  <a:lnTo>
                    <a:pt x="525" y="95"/>
                  </a:lnTo>
                  <a:lnTo>
                    <a:pt x="523" y="93"/>
                  </a:lnTo>
                  <a:lnTo>
                    <a:pt x="521" y="90"/>
                  </a:lnTo>
                  <a:lnTo>
                    <a:pt x="519" y="88"/>
                  </a:lnTo>
                  <a:lnTo>
                    <a:pt x="517" y="85"/>
                  </a:lnTo>
                  <a:lnTo>
                    <a:pt x="514" y="83"/>
                  </a:lnTo>
                  <a:lnTo>
                    <a:pt x="512" y="81"/>
                  </a:lnTo>
                  <a:lnTo>
                    <a:pt x="510" y="78"/>
                  </a:lnTo>
                  <a:lnTo>
                    <a:pt x="507" y="76"/>
                  </a:lnTo>
                  <a:lnTo>
                    <a:pt x="505" y="73"/>
                  </a:lnTo>
                  <a:lnTo>
                    <a:pt x="502" y="71"/>
                  </a:lnTo>
                  <a:lnTo>
                    <a:pt x="500" y="69"/>
                  </a:lnTo>
                  <a:lnTo>
                    <a:pt x="497" y="66"/>
                  </a:lnTo>
                  <a:lnTo>
                    <a:pt x="495" y="64"/>
                  </a:lnTo>
                  <a:lnTo>
                    <a:pt x="492" y="62"/>
                  </a:lnTo>
                  <a:lnTo>
                    <a:pt x="490" y="60"/>
                  </a:lnTo>
                  <a:lnTo>
                    <a:pt x="487" y="58"/>
                  </a:lnTo>
                  <a:lnTo>
                    <a:pt x="485" y="56"/>
                  </a:lnTo>
                  <a:lnTo>
                    <a:pt x="482" y="54"/>
                  </a:lnTo>
                  <a:lnTo>
                    <a:pt x="480" y="52"/>
                  </a:lnTo>
                  <a:lnTo>
                    <a:pt x="478" y="51"/>
                  </a:lnTo>
                  <a:lnTo>
                    <a:pt x="475" y="49"/>
                  </a:lnTo>
                  <a:lnTo>
                    <a:pt x="473" y="47"/>
                  </a:lnTo>
                  <a:lnTo>
                    <a:pt x="471" y="46"/>
                  </a:lnTo>
                  <a:lnTo>
                    <a:pt x="468" y="44"/>
                  </a:lnTo>
                  <a:lnTo>
                    <a:pt x="466" y="43"/>
                  </a:lnTo>
                  <a:lnTo>
                    <a:pt x="464" y="41"/>
                  </a:lnTo>
                  <a:lnTo>
                    <a:pt x="461" y="40"/>
                  </a:lnTo>
                  <a:lnTo>
                    <a:pt x="459" y="39"/>
                  </a:lnTo>
                  <a:lnTo>
                    <a:pt x="457" y="37"/>
                  </a:lnTo>
                  <a:lnTo>
                    <a:pt x="454" y="36"/>
                  </a:lnTo>
                  <a:lnTo>
                    <a:pt x="452" y="35"/>
                  </a:lnTo>
                  <a:lnTo>
                    <a:pt x="449" y="33"/>
                  </a:lnTo>
                  <a:lnTo>
                    <a:pt x="447" y="32"/>
                  </a:lnTo>
                  <a:lnTo>
                    <a:pt x="444" y="31"/>
                  </a:lnTo>
                  <a:lnTo>
                    <a:pt x="442" y="30"/>
                  </a:lnTo>
                  <a:lnTo>
                    <a:pt x="439" y="28"/>
                  </a:lnTo>
                  <a:lnTo>
                    <a:pt x="436" y="27"/>
                  </a:lnTo>
                  <a:lnTo>
                    <a:pt x="433" y="26"/>
                  </a:lnTo>
                  <a:lnTo>
                    <a:pt x="431" y="25"/>
                  </a:lnTo>
                  <a:lnTo>
                    <a:pt x="428" y="24"/>
                  </a:lnTo>
                  <a:lnTo>
                    <a:pt x="425" y="22"/>
                  </a:lnTo>
                  <a:lnTo>
                    <a:pt x="422" y="21"/>
                  </a:lnTo>
                  <a:lnTo>
                    <a:pt x="419" y="20"/>
                  </a:lnTo>
                  <a:lnTo>
                    <a:pt x="416" y="19"/>
                  </a:lnTo>
                  <a:lnTo>
                    <a:pt x="413" y="18"/>
                  </a:lnTo>
                  <a:lnTo>
                    <a:pt x="410" y="17"/>
                  </a:lnTo>
                  <a:lnTo>
                    <a:pt x="407" y="16"/>
                  </a:lnTo>
                  <a:lnTo>
                    <a:pt x="404" y="15"/>
                  </a:lnTo>
                  <a:lnTo>
                    <a:pt x="401" y="14"/>
                  </a:lnTo>
                  <a:lnTo>
                    <a:pt x="397" y="13"/>
                  </a:lnTo>
                  <a:lnTo>
                    <a:pt x="394" y="12"/>
                  </a:lnTo>
                  <a:lnTo>
                    <a:pt x="391" y="11"/>
                  </a:lnTo>
                  <a:lnTo>
                    <a:pt x="388" y="11"/>
                  </a:lnTo>
                  <a:lnTo>
                    <a:pt x="385" y="10"/>
                  </a:lnTo>
                  <a:lnTo>
                    <a:pt x="382" y="9"/>
                  </a:lnTo>
                  <a:lnTo>
                    <a:pt x="378" y="8"/>
                  </a:lnTo>
                  <a:lnTo>
                    <a:pt x="375" y="8"/>
                  </a:lnTo>
                  <a:lnTo>
                    <a:pt x="372" y="7"/>
                  </a:lnTo>
                  <a:lnTo>
                    <a:pt x="369" y="7"/>
                  </a:lnTo>
                  <a:lnTo>
                    <a:pt x="365" y="6"/>
                  </a:lnTo>
                  <a:lnTo>
                    <a:pt x="362" y="5"/>
                  </a:lnTo>
                  <a:lnTo>
                    <a:pt x="359" y="5"/>
                  </a:lnTo>
                  <a:lnTo>
                    <a:pt x="355" y="4"/>
                  </a:lnTo>
                  <a:lnTo>
                    <a:pt x="352" y="4"/>
                  </a:lnTo>
                  <a:lnTo>
                    <a:pt x="349" y="3"/>
                  </a:lnTo>
                  <a:lnTo>
                    <a:pt x="346" y="3"/>
                  </a:lnTo>
                  <a:lnTo>
                    <a:pt x="342" y="3"/>
                  </a:lnTo>
                  <a:lnTo>
                    <a:pt x="339" y="2"/>
                  </a:lnTo>
                  <a:lnTo>
                    <a:pt x="336" y="2"/>
                  </a:lnTo>
                  <a:lnTo>
                    <a:pt x="332" y="2"/>
                  </a:lnTo>
                  <a:lnTo>
                    <a:pt x="329" y="1"/>
                  </a:lnTo>
                  <a:lnTo>
                    <a:pt x="325" y="1"/>
                  </a:lnTo>
                  <a:lnTo>
                    <a:pt x="322" y="1"/>
                  </a:lnTo>
                  <a:lnTo>
                    <a:pt x="319" y="1"/>
                  </a:lnTo>
                  <a:lnTo>
                    <a:pt x="31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5" y="0"/>
                  </a:lnTo>
                  <a:lnTo>
                    <a:pt x="301" y="0"/>
                  </a:lnTo>
                  <a:lnTo>
                    <a:pt x="298" y="0"/>
                  </a:lnTo>
                  <a:lnTo>
                    <a:pt x="294" y="0"/>
                  </a:lnTo>
                  <a:lnTo>
                    <a:pt x="291" y="0"/>
                  </a:lnTo>
                  <a:lnTo>
                    <a:pt x="287" y="0"/>
                  </a:lnTo>
                  <a:lnTo>
                    <a:pt x="283" y="0"/>
                  </a:lnTo>
                  <a:lnTo>
                    <a:pt x="280" y="0"/>
                  </a:lnTo>
                  <a:lnTo>
                    <a:pt x="276" y="0"/>
                  </a:lnTo>
                  <a:lnTo>
                    <a:pt x="273" y="0"/>
                  </a:lnTo>
                  <a:lnTo>
                    <a:pt x="269" y="1"/>
                  </a:lnTo>
                  <a:lnTo>
                    <a:pt x="265" y="1"/>
                  </a:lnTo>
                  <a:lnTo>
                    <a:pt x="261" y="1"/>
                  </a:lnTo>
                  <a:lnTo>
                    <a:pt x="258" y="1"/>
                  </a:lnTo>
                  <a:lnTo>
                    <a:pt x="254" y="2"/>
                  </a:lnTo>
                  <a:lnTo>
                    <a:pt x="250" y="2"/>
                  </a:lnTo>
                  <a:lnTo>
                    <a:pt x="246" y="3"/>
                  </a:lnTo>
                  <a:lnTo>
                    <a:pt x="243" y="3"/>
                  </a:lnTo>
                  <a:lnTo>
                    <a:pt x="239" y="4"/>
                  </a:lnTo>
                  <a:lnTo>
                    <a:pt x="235" y="4"/>
                  </a:lnTo>
                  <a:lnTo>
                    <a:pt x="231" y="5"/>
                  </a:lnTo>
                  <a:lnTo>
                    <a:pt x="228" y="5"/>
                  </a:lnTo>
                  <a:lnTo>
                    <a:pt x="224" y="6"/>
                  </a:lnTo>
                  <a:lnTo>
                    <a:pt x="220" y="7"/>
                  </a:lnTo>
                  <a:lnTo>
                    <a:pt x="216" y="7"/>
                  </a:lnTo>
                  <a:lnTo>
                    <a:pt x="213" y="8"/>
                  </a:lnTo>
                  <a:lnTo>
                    <a:pt x="209" y="9"/>
                  </a:lnTo>
                  <a:lnTo>
                    <a:pt x="205" y="10"/>
                  </a:lnTo>
                  <a:lnTo>
                    <a:pt x="201" y="11"/>
                  </a:lnTo>
                  <a:lnTo>
                    <a:pt x="198" y="12"/>
                  </a:lnTo>
                  <a:lnTo>
                    <a:pt x="194" y="13"/>
                  </a:lnTo>
                  <a:lnTo>
                    <a:pt x="190" y="14"/>
                  </a:lnTo>
                  <a:lnTo>
                    <a:pt x="187" y="15"/>
                  </a:lnTo>
                  <a:lnTo>
                    <a:pt x="183" y="16"/>
                  </a:lnTo>
                  <a:lnTo>
                    <a:pt x="180" y="17"/>
                  </a:lnTo>
                  <a:lnTo>
                    <a:pt x="176" y="18"/>
                  </a:lnTo>
                  <a:lnTo>
                    <a:pt x="173" y="20"/>
                  </a:lnTo>
                  <a:lnTo>
                    <a:pt x="169" y="21"/>
                  </a:lnTo>
                  <a:lnTo>
                    <a:pt x="166" y="22"/>
                  </a:lnTo>
                  <a:lnTo>
                    <a:pt x="163" y="23"/>
                  </a:lnTo>
                  <a:lnTo>
                    <a:pt x="159" y="25"/>
                  </a:lnTo>
                  <a:lnTo>
                    <a:pt x="156" y="26"/>
                  </a:lnTo>
                  <a:lnTo>
                    <a:pt x="153" y="28"/>
                  </a:lnTo>
                  <a:lnTo>
                    <a:pt x="150" y="29"/>
                  </a:lnTo>
                  <a:lnTo>
                    <a:pt x="147" y="30"/>
                  </a:lnTo>
                  <a:lnTo>
                    <a:pt x="144" y="32"/>
                  </a:lnTo>
                  <a:lnTo>
                    <a:pt x="141" y="34"/>
                  </a:lnTo>
                  <a:lnTo>
                    <a:pt x="138" y="35"/>
                  </a:lnTo>
                  <a:lnTo>
                    <a:pt x="135" y="37"/>
                  </a:lnTo>
                  <a:lnTo>
                    <a:pt x="132" y="39"/>
                  </a:lnTo>
                  <a:lnTo>
                    <a:pt x="129" y="40"/>
                  </a:lnTo>
                  <a:lnTo>
                    <a:pt x="126" y="42"/>
                  </a:lnTo>
                  <a:lnTo>
                    <a:pt x="123" y="44"/>
                  </a:lnTo>
                  <a:lnTo>
                    <a:pt x="120" y="46"/>
                  </a:lnTo>
                  <a:lnTo>
                    <a:pt x="117" y="48"/>
                  </a:lnTo>
                  <a:lnTo>
                    <a:pt x="114" y="50"/>
                  </a:lnTo>
                  <a:lnTo>
                    <a:pt x="112" y="52"/>
                  </a:lnTo>
                  <a:lnTo>
                    <a:pt x="109" y="54"/>
                  </a:lnTo>
                  <a:lnTo>
                    <a:pt x="106" y="56"/>
                  </a:lnTo>
                  <a:lnTo>
                    <a:pt x="103" y="59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5" y="65"/>
                  </a:lnTo>
                  <a:lnTo>
                    <a:pt x="92" y="68"/>
                  </a:lnTo>
                  <a:lnTo>
                    <a:pt x="90" y="70"/>
                  </a:lnTo>
                  <a:lnTo>
                    <a:pt x="87" y="73"/>
                  </a:lnTo>
                  <a:lnTo>
                    <a:pt x="84" y="75"/>
                  </a:lnTo>
                  <a:lnTo>
                    <a:pt x="82" y="77"/>
                  </a:lnTo>
                  <a:lnTo>
                    <a:pt x="80" y="80"/>
                  </a:lnTo>
                  <a:lnTo>
                    <a:pt x="77" y="82"/>
                  </a:lnTo>
                  <a:lnTo>
                    <a:pt x="75" y="85"/>
                  </a:lnTo>
                  <a:lnTo>
                    <a:pt x="72" y="87"/>
                  </a:lnTo>
                  <a:lnTo>
                    <a:pt x="70" y="90"/>
                  </a:lnTo>
                  <a:lnTo>
                    <a:pt x="68" y="92"/>
                  </a:lnTo>
                  <a:lnTo>
                    <a:pt x="66" y="95"/>
                  </a:lnTo>
                  <a:lnTo>
                    <a:pt x="63" y="97"/>
                  </a:lnTo>
                  <a:lnTo>
                    <a:pt x="61" y="100"/>
                  </a:lnTo>
                  <a:lnTo>
                    <a:pt x="59" y="102"/>
                  </a:lnTo>
                  <a:lnTo>
                    <a:pt x="57" y="105"/>
                  </a:lnTo>
                  <a:lnTo>
                    <a:pt x="55" y="108"/>
                  </a:lnTo>
                  <a:lnTo>
                    <a:pt x="53" y="111"/>
                  </a:lnTo>
                  <a:lnTo>
                    <a:pt x="51" y="113"/>
                  </a:lnTo>
                  <a:lnTo>
                    <a:pt x="49" y="116"/>
                  </a:lnTo>
                  <a:lnTo>
                    <a:pt x="47" y="119"/>
                  </a:lnTo>
                  <a:lnTo>
                    <a:pt x="45" y="122"/>
                  </a:lnTo>
                  <a:lnTo>
                    <a:pt x="43" y="125"/>
                  </a:lnTo>
                  <a:lnTo>
                    <a:pt x="42" y="128"/>
                  </a:lnTo>
                  <a:lnTo>
                    <a:pt x="40" y="131"/>
                  </a:lnTo>
                  <a:lnTo>
                    <a:pt x="38" y="134"/>
                  </a:lnTo>
                  <a:lnTo>
                    <a:pt x="36" y="138"/>
                  </a:lnTo>
                  <a:lnTo>
                    <a:pt x="35" y="141"/>
                  </a:lnTo>
                  <a:lnTo>
                    <a:pt x="33" y="144"/>
                  </a:lnTo>
                  <a:lnTo>
                    <a:pt x="31" y="148"/>
                  </a:lnTo>
                  <a:lnTo>
                    <a:pt x="30" y="151"/>
                  </a:lnTo>
                  <a:lnTo>
                    <a:pt x="28" y="154"/>
                  </a:lnTo>
                  <a:lnTo>
                    <a:pt x="27" y="158"/>
                  </a:lnTo>
                  <a:lnTo>
                    <a:pt x="25" y="161"/>
                  </a:lnTo>
                  <a:lnTo>
                    <a:pt x="24" y="164"/>
                  </a:lnTo>
                  <a:lnTo>
                    <a:pt x="22" y="167"/>
                  </a:lnTo>
                  <a:lnTo>
                    <a:pt x="21" y="170"/>
                  </a:lnTo>
                  <a:lnTo>
                    <a:pt x="20" y="173"/>
                  </a:lnTo>
                  <a:lnTo>
                    <a:pt x="19" y="176"/>
                  </a:lnTo>
                  <a:lnTo>
                    <a:pt x="18" y="179"/>
                  </a:lnTo>
                  <a:lnTo>
                    <a:pt x="16" y="182"/>
                  </a:lnTo>
                  <a:lnTo>
                    <a:pt x="15" y="185"/>
                  </a:lnTo>
                  <a:lnTo>
                    <a:pt x="14" y="188"/>
                  </a:lnTo>
                  <a:lnTo>
                    <a:pt x="14" y="191"/>
                  </a:lnTo>
                  <a:lnTo>
                    <a:pt x="13" y="194"/>
                  </a:lnTo>
                  <a:lnTo>
                    <a:pt x="12" y="197"/>
                  </a:lnTo>
                  <a:lnTo>
                    <a:pt x="11" y="200"/>
                  </a:lnTo>
                  <a:lnTo>
                    <a:pt x="10" y="202"/>
                  </a:lnTo>
                  <a:lnTo>
                    <a:pt x="10" y="205"/>
                  </a:lnTo>
                  <a:lnTo>
                    <a:pt x="9" y="208"/>
                  </a:lnTo>
                  <a:lnTo>
                    <a:pt x="8" y="211"/>
                  </a:lnTo>
                  <a:lnTo>
                    <a:pt x="8" y="214"/>
                  </a:lnTo>
                  <a:lnTo>
                    <a:pt x="7" y="217"/>
                  </a:lnTo>
                  <a:lnTo>
                    <a:pt x="7" y="220"/>
                  </a:lnTo>
                  <a:lnTo>
                    <a:pt x="6" y="223"/>
                  </a:lnTo>
                  <a:lnTo>
                    <a:pt x="5" y="227"/>
                  </a:lnTo>
                  <a:lnTo>
                    <a:pt x="5" y="230"/>
                  </a:lnTo>
                  <a:lnTo>
                    <a:pt x="4" y="233"/>
                  </a:lnTo>
                  <a:lnTo>
                    <a:pt x="4" y="236"/>
                  </a:lnTo>
                  <a:lnTo>
                    <a:pt x="4" y="239"/>
                  </a:lnTo>
                  <a:lnTo>
                    <a:pt x="3" y="243"/>
                  </a:lnTo>
                  <a:lnTo>
                    <a:pt x="3" y="246"/>
                  </a:lnTo>
                  <a:lnTo>
                    <a:pt x="2" y="249"/>
                  </a:lnTo>
                  <a:lnTo>
                    <a:pt x="2" y="253"/>
                  </a:lnTo>
                  <a:lnTo>
                    <a:pt x="2" y="256"/>
                  </a:lnTo>
                  <a:lnTo>
                    <a:pt x="2" y="259"/>
                  </a:lnTo>
                  <a:lnTo>
                    <a:pt x="1" y="261"/>
                  </a:lnTo>
                  <a:lnTo>
                    <a:pt x="1" y="264"/>
                  </a:lnTo>
                  <a:lnTo>
                    <a:pt x="1" y="267"/>
                  </a:lnTo>
                  <a:lnTo>
                    <a:pt x="1" y="269"/>
                  </a:lnTo>
                  <a:lnTo>
                    <a:pt x="1" y="271"/>
                  </a:lnTo>
                  <a:lnTo>
                    <a:pt x="0" y="273"/>
                  </a:lnTo>
                  <a:lnTo>
                    <a:pt x="0" y="275"/>
                  </a:lnTo>
                  <a:lnTo>
                    <a:pt x="0" y="277"/>
                  </a:lnTo>
                  <a:lnTo>
                    <a:pt x="0" y="279"/>
                  </a:lnTo>
                  <a:lnTo>
                    <a:pt x="0" y="280"/>
                  </a:lnTo>
                  <a:lnTo>
                    <a:pt x="0" y="282"/>
                  </a:lnTo>
                  <a:lnTo>
                    <a:pt x="0" y="283"/>
                  </a:lnTo>
                  <a:close/>
                </a:path>
              </a:pathLst>
            </a:custGeom>
            <a:solidFill>
              <a:srgbClr val="FF0000"/>
            </a:solidFill>
            <a:ln w="47625" cap="flat">
              <a:solidFill>
                <a:srgbClr val="FFFF00"/>
              </a:solidFill>
              <a:prstDash val="solid"/>
              <a:round/>
              <a:headEnd/>
              <a:tailEnd/>
            </a:ln>
            <a:effectLst>
              <a:outerShdw dist="43109" dir="4177324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640" name="Rectangle 232"/>
            <p:cNvSpPr>
              <a:spLocks noChangeArrowheads="1"/>
            </p:cNvSpPr>
            <p:nvPr/>
          </p:nvSpPr>
          <p:spPr bwMode="auto">
            <a:xfrm rot="1005485">
              <a:off x="4383" y="3193"/>
              <a:ext cx="107" cy="56"/>
            </a:xfrm>
            <a:prstGeom prst="rect">
              <a:avLst/>
            </a:prstGeom>
            <a:solidFill>
              <a:srgbClr val="FF0000"/>
            </a:solidFill>
            <a:ln w="50800">
              <a:solidFill>
                <a:srgbClr val="FFFF00"/>
              </a:solidFill>
              <a:miter lim="800000"/>
              <a:headEnd/>
              <a:tailEnd/>
            </a:ln>
            <a:effectLst>
              <a:outerShdw dist="43109" dir="4177324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8379588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Freeform 2"/>
          <p:cNvSpPr>
            <a:spLocks/>
          </p:cNvSpPr>
          <p:nvPr/>
        </p:nvSpPr>
        <p:spPr bwMode="auto">
          <a:xfrm>
            <a:off x="595313" y="152400"/>
            <a:ext cx="8243887" cy="6019800"/>
          </a:xfrm>
          <a:custGeom>
            <a:avLst/>
            <a:gdLst/>
            <a:ahLst/>
            <a:cxnLst>
              <a:cxn ang="0">
                <a:pos x="343" y="275"/>
              </a:cxn>
              <a:cxn ang="0">
                <a:pos x="557" y="196"/>
              </a:cxn>
              <a:cxn ang="0">
                <a:pos x="1133" y="241"/>
              </a:cxn>
              <a:cxn ang="0">
                <a:pos x="1201" y="309"/>
              </a:cxn>
              <a:cxn ang="0">
                <a:pos x="1359" y="332"/>
              </a:cxn>
              <a:cxn ang="0">
                <a:pos x="2240" y="320"/>
              </a:cxn>
              <a:cxn ang="0">
                <a:pos x="2477" y="241"/>
              </a:cxn>
              <a:cxn ang="0">
                <a:pos x="3155" y="185"/>
              </a:cxn>
              <a:cxn ang="0">
                <a:pos x="3335" y="140"/>
              </a:cxn>
              <a:cxn ang="0">
                <a:pos x="3810" y="49"/>
              </a:cxn>
              <a:cxn ang="0">
                <a:pos x="3979" y="4"/>
              </a:cxn>
              <a:cxn ang="0">
                <a:pos x="4363" y="83"/>
              </a:cxn>
              <a:cxn ang="0">
                <a:pos x="4487" y="592"/>
              </a:cxn>
              <a:cxn ang="0">
                <a:pos x="4555" y="1032"/>
              </a:cxn>
              <a:cxn ang="0">
                <a:pos x="4567" y="1585"/>
              </a:cxn>
              <a:cxn ang="0">
                <a:pos x="4487" y="1676"/>
              </a:cxn>
              <a:cxn ang="0">
                <a:pos x="4476" y="2003"/>
              </a:cxn>
              <a:cxn ang="0">
                <a:pos x="4487" y="2342"/>
              </a:cxn>
              <a:cxn ang="0">
                <a:pos x="4499" y="2432"/>
              </a:cxn>
              <a:cxn ang="0">
                <a:pos x="4521" y="2545"/>
              </a:cxn>
              <a:cxn ang="0">
                <a:pos x="4487" y="3076"/>
              </a:cxn>
              <a:cxn ang="0">
                <a:pos x="4476" y="3110"/>
              </a:cxn>
              <a:cxn ang="0">
                <a:pos x="4431" y="3121"/>
              </a:cxn>
              <a:cxn ang="0">
                <a:pos x="4375" y="3155"/>
              </a:cxn>
              <a:cxn ang="0">
                <a:pos x="4250" y="3178"/>
              </a:cxn>
              <a:cxn ang="0">
                <a:pos x="4126" y="3234"/>
              </a:cxn>
              <a:cxn ang="0">
                <a:pos x="3957" y="3302"/>
              </a:cxn>
              <a:cxn ang="0">
                <a:pos x="3392" y="3392"/>
              </a:cxn>
              <a:cxn ang="0">
                <a:pos x="3031" y="3426"/>
              </a:cxn>
              <a:cxn ang="0">
                <a:pos x="2929" y="3404"/>
              </a:cxn>
              <a:cxn ang="0">
                <a:pos x="2918" y="3359"/>
              </a:cxn>
              <a:cxn ang="0">
                <a:pos x="2872" y="3381"/>
              </a:cxn>
              <a:cxn ang="0">
                <a:pos x="2748" y="3392"/>
              </a:cxn>
              <a:cxn ang="0">
                <a:pos x="1754" y="3415"/>
              </a:cxn>
              <a:cxn ang="0">
                <a:pos x="1325" y="3438"/>
              </a:cxn>
              <a:cxn ang="0">
                <a:pos x="1088" y="3460"/>
              </a:cxn>
              <a:cxn ang="0">
                <a:pos x="568" y="3426"/>
              </a:cxn>
              <a:cxn ang="0">
                <a:pos x="207" y="3392"/>
              </a:cxn>
              <a:cxn ang="0">
                <a:pos x="196" y="3189"/>
              </a:cxn>
              <a:cxn ang="0">
                <a:pos x="162" y="3167"/>
              </a:cxn>
              <a:cxn ang="0">
                <a:pos x="94" y="3099"/>
              </a:cxn>
              <a:cxn ang="0">
                <a:pos x="105" y="2410"/>
              </a:cxn>
              <a:cxn ang="0">
                <a:pos x="139" y="2173"/>
              </a:cxn>
              <a:cxn ang="0">
                <a:pos x="151" y="2094"/>
              </a:cxn>
              <a:cxn ang="0">
                <a:pos x="218" y="2071"/>
              </a:cxn>
              <a:cxn ang="0">
                <a:pos x="173" y="1913"/>
              </a:cxn>
              <a:cxn ang="0">
                <a:pos x="151" y="1823"/>
              </a:cxn>
              <a:cxn ang="0">
                <a:pos x="128" y="885"/>
              </a:cxn>
              <a:cxn ang="0">
                <a:pos x="309" y="151"/>
              </a:cxn>
              <a:cxn ang="0">
                <a:pos x="512" y="140"/>
              </a:cxn>
              <a:cxn ang="0">
                <a:pos x="647" y="151"/>
              </a:cxn>
              <a:cxn ang="0">
                <a:pos x="647" y="219"/>
              </a:cxn>
            </a:cxnLst>
            <a:rect l="0" t="0" r="r" b="b"/>
            <a:pathLst>
              <a:path w="4632" h="3472">
                <a:moveTo>
                  <a:pt x="343" y="275"/>
                </a:moveTo>
                <a:cubicBezTo>
                  <a:pt x="412" y="233"/>
                  <a:pt x="482" y="223"/>
                  <a:pt x="557" y="196"/>
                </a:cubicBezTo>
                <a:cubicBezTo>
                  <a:pt x="757" y="211"/>
                  <a:pt x="929" y="234"/>
                  <a:pt x="1133" y="241"/>
                </a:cubicBezTo>
                <a:cubicBezTo>
                  <a:pt x="1156" y="264"/>
                  <a:pt x="1169" y="304"/>
                  <a:pt x="1201" y="309"/>
                </a:cubicBezTo>
                <a:cubicBezTo>
                  <a:pt x="1299" y="325"/>
                  <a:pt x="1246" y="317"/>
                  <a:pt x="1359" y="332"/>
                </a:cubicBezTo>
                <a:cubicBezTo>
                  <a:pt x="1653" y="328"/>
                  <a:pt x="1947" y="333"/>
                  <a:pt x="2240" y="320"/>
                </a:cubicBezTo>
                <a:cubicBezTo>
                  <a:pt x="2320" y="316"/>
                  <a:pt x="2397" y="250"/>
                  <a:pt x="2477" y="241"/>
                </a:cubicBezTo>
                <a:cubicBezTo>
                  <a:pt x="2703" y="217"/>
                  <a:pt x="2927" y="200"/>
                  <a:pt x="3155" y="185"/>
                </a:cubicBezTo>
                <a:cubicBezTo>
                  <a:pt x="3218" y="167"/>
                  <a:pt x="3271" y="151"/>
                  <a:pt x="3335" y="140"/>
                </a:cubicBezTo>
                <a:cubicBezTo>
                  <a:pt x="3490" y="77"/>
                  <a:pt x="3644" y="59"/>
                  <a:pt x="3810" y="49"/>
                </a:cubicBezTo>
                <a:cubicBezTo>
                  <a:pt x="3870" y="37"/>
                  <a:pt x="3918" y="15"/>
                  <a:pt x="3979" y="4"/>
                </a:cubicBezTo>
                <a:cubicBezTo>
                  <a:pt x="4241" y="17"/>
                  <a:pt x="4193" y="0"/>
                  <a:pt x="4363" y="83"/>
                </a:cubicBezTo>
                <a:cubicBezTo>
                  <a:pt x="4632" y="17"/>
                  <a:pt x="4476" y="331"/>
                  <a:pt x="4487" y="592"/>
                </a:cubicBezTo>
                <a:cubicBezTo>
                  <a:pt x="4493" y="734"/>
                  <a:pt x="4490" y="899"/>
                  <a:pt x="4555" y="1032"/>
                </a:cubicBezTo>
                <a:cubicBezTo>
                  <a:pt x="4592" y="1239"/>
                  <a:pt x="4581" y="1298"/>
                  <a:pt x="4567" y="1585"/>
                </a:cubicBezTo>
                <a:cubicBezTo>
                  <a:pt x="4565" y="1632"/>
                  <a:pt x="4526" y="1662"/>
                  <a:pt x="4487" y="1676"/>
                </a:cubicBezTo>
                <a:cubicBezTo>
                  <a:pt x="4448" y="1798"/>
                  <a:pt x="4470" y="1834"/>
                  <a:pt x="4476" y="2003"/>
                </a:cubicBezTo>
                <a:cubicBezTo>
                  <a:pt x="4480" y="2116"/>
                  <a:pt x="4481" y="2229"/>
                  <a:pt x="4487" y="2342"/>
                </a:cubicBezTo>
                <a:cubicBezTo>
                  <a:pt x="4489" y="2372"/>
                  <a:pt x="4494" y="2402"/>
                  <a:pt x="4499" y="2432"/>
                </a:cubicBezTo>
                <a:cubicBezTo>
                  <a:pt x="4505" y="2470"/>
                  <a:pt x="4521" y="2545"/>
                  <a:pt x="4521" y="2545"/>
                </a:cubicBezTo>
                <a:cubicBezTo>
                  <a:pt x="4536" y="2712"/>
                  <a:pt x="4587" y="2928"/>
                  <a:pt x="4487" y="3076"/>
                </a:cubicBezTo>
                <a:cubicBezTo>
                  <a:pt x="4483" y="3087"/>
                  <a:pt x="4485" y="3103"/>
                  <a:pt x="4476" y="3110"/>
                </a:cubicBezTo>
                <a:cubicBezTo>
                  <a:pt x="4464" y="3120"/>
                  <a:pt x="4445" y="3115"/>
                  <a:pt x="4431" y="3121"/>
                </a:cubicBezTo>
                <a:cubicBezTo>
                  <a:pt x="4411" y="3130"/>
                  <a:pt x="4396" y="3148"/>
                  <a:pt x="4375" y="3155"/>
                </a:cubicBezTo>
                <a:cubicBezTo>
                  <a:pt x="4335" y="3168"/>
                  <a:pt x="4250" y="3178"/>
                  <a:pt x="4250" y="3178"/>
                </a:cubicBezTo>
                <a:cubicBezTo>
                  <a:pt x="4210" y="3198"/>
                  <a:pt x="4167" y="3217"/>
                  <a:pt x="4126" y="3234"/>
                </a:cubicBezTo>
                <a:cubicBezTo>
                  <a:pt x="4066" y="3258"/>
                  <a:pt x="4011" y="3267"/>
                  <a:pt x="3957" y="3302"/>
                </a:cubicBezTo>
                <a:cubicBezTo>
                  <a:pt x="3842" y="3472"/>
                  <a:pt x="3533" y="3389"/>
                  <a:pt x="3392" y="3392"/>
                </a:cubicBezTo>
                <a:cubicBezTo>
                  <a:pt x="3272" y="3413"/>
                  <a:pt x="3146" y="3388"/>
                  <a:pt x="3031" y="3426"/>
                </a:cubicBezTo>
                <a:cubicBezTo>
                  <a:pt x="2997" y="3419"/>
                  <a:pt x="2959" y="3422"/>
                  <a:pt x="2929" y="3404"/>
                </a:cubicBezTo>
                <a:cubicBezTo>
                  <a:pt x="2916" y="3396"/>
                  <a:pt x="2932" y="3365"/>
                  <a:pt x="2918" y="3359"/>
                </a:cubicBezTo>
                <a:cubicBezTo>
                  <a:pt x="2902" y="3353"/>
                  <a:pt x="2889" y="3378"/>
                  <a:pt x="2872" y="3381"/>
                </a:cubicBezTo>
                <a:cubicBezTo>
                  <a:pt x="2831" y="3389"/>
                  <a:pt x="2789" y="3391"/>
                  <a:pt x="2748" y="3392"/>
                </a:cubicBezTo>
                <a:cubicBezTo>
                  <a:pt x="2417" y="3403"/>
                  <a:pt x="2085" y="3406"/>
                  <a:pt x="1754" y="3415"/>
                </a:cubicBezTo>
                <a:cubicBezTo>
                  <a:pt x="1593" y="3467"/>
                  <a:pt x="1751" y="3420"/>
                  <a:pt x="1325" y="3438"/>
                </a:cubicBezTo>
                <a:cubicBezTo>
                  <a:pt x="1256" y="3441"/>
                  <a:pt x="1159" y="3452"/>
                  <a:pt x="1088" y="3460"/>
                </a:cubicBezTo>
                <a:cubicBezTo>
                  <a:pt x="885" y="3454"/>
                  <a:pt x="751" y="3450"/>
                  <a:pt x="568" y="3426"/>
                </a:cubicBezTo>
                <a:cubicBezTo>
                  <a:pt x="453" y="3388"/>
                  <a:pt x="308" y="3459"/>
                  <a:pt x="207" y="3392"/>
                </a:cubicBezTo>
                <a:cubicBezTo>
                  <a:pt x="151" y="3354"/>
                  <a:pt x="209" y="3255"/>
                  <a:pt x="196" y="3189"/>
                </a:cubicBezTo>
                <a:cubicBezTo>
                  <a:pt x="193" y="3176"/>
                  <a:pt x="173" y="3175"/>
                  <a:pt x="162" y="3167"/>
                </a:cubicBezTo>
                <a:cubicBezTo>
                  <a:pt x="109" y="3130"/>
                  <a:pt x="125" y="3145"/>
                  <a:pt x="94" y="3099"/>
                </a:cubicBezTo>
                <a:cubicBezTo>
                  <a:pt x="98" y="2869"/>
                  <a:pt x="98" y="2640"/>
                  <a:pt x="105" y="2410"/>
                </a:cubicBezTo>
                <a:cubicBezTo>
                  <a:pt x="107" y="2333"/>
                  <a:pt x="129" y="2249"/>
                  <a:pt x="139" y="2173"/>
                </a:cubicBezTo>
                <a:cubicBezTo>
                  <a:pt x="143" y="2147"/>
                  <a:pt x="135" y="2115"/>
                  <a:pt x="151" y="2094"/>
                </a:cubicBezTo>
                <a:cubicBezTo>
                  <a:pt x="165" y="2075"/>
                  <a:pt x="196" y="2079"/>
                  <a:pt x="218" y="2071"/>
                </a:cubicBezTo>
                <a:cubicBezTo>
                  <a:pt x="205" y="2018"/>
                  <a:pt x="187" y="1966"/>
                  <a:pt x="173" y="1913"/>
                </a:cubicBezTo>
                <a:cubicBezTo>
                  <a:pt x="165" y="1883"/>
                  <a:pt x="151" y="1823"/>
                  <a:pt x="151" y="1823"/>
                </a:cubicBezTo>
                <a:cubicBezTo>
                  <a:pt x="136" y="1456"/>
                  <a:pt x="128" y="1317"/>
                  <a:pt x="128" y="885"/>
                </a:cubicBezTo>
                <a:cubicBezTo>
                  <a:pt x="128" y="607"/>
                  <a:pt x="0" y="251"/>
                  <a:pt x="309" y="151"/>
                </a:cubicBezTo>
                <a:cubicBezTo>
                  <a:pt x="390" y="97"/>
                  <a:pt x="330" y="126"/>
                  <a:pt x="512" y="140"/>
                </a:cubicBezTo>
                <a:cubicBezTo>
                  <a:pt x="557" y="143"/>
                  <a:pt x="608" y="128"/>
                  <a:pt x="647" y="151"/>
                </a:cubicBezTo>
                <a:cubicBezTo>
                  <a:pt x="667" y="162"/>
                  <a:pt x="647" y="196"/>
                  <a:pt x="647" y="219"/>
                </a:cubicBezTo>
              </a:path>
            </a:pathLst>
          </a:custGeom>
          <a:solidFill>
            <a:srgbClr val="DDFFDD"/>
          </a:solidFill>
          <a:ln w="12700" cap="sq" cmpd="sng">
            <a:noFill/>
            <a:prstDash val="solid"/>
            <a:round/>
            <a:headEnd type="none" w="sm" len="sm"/>
            <a:tailEnd type="none" w="sm" len="sm"/>
          </a:ln>
          <a:effectLst>
            <a:outerShdw dist="198380" dir="2388334" algn="ctr" rotWithShape="0">
              <a:srgbClr val="B2B2B2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1143000" y="981075"/>
            <a:ext cx="7772400" cy="5026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</a:rPr>
              <a:t>void  </a:t>
            </a: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宋体" pitchFamily="2" charset="-122"/>
              </a:rPr>
              <a:t>BUBBLESORT</a:t>
            </a: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</a:rPr>
              <a:t>(keytype K[ ],int n)</a:t>
            </a:r>
          </a:p>
          <a:p>
            <a:pPr>
              <a:lnSpc>
                <a:spcPct val="85000"/>
              </a:lnSpc>
            </a:pP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</a:rPr>
              <a:t>{     int i, j, flag=1;</a:t>
            </a:r>
          </a:p>
          <a:p>
            <a:pPr>
              <a:lnSpc>
                <a:spcPct val="85000"/>
              </a:lnSpc>
            </a:pP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</a:rPr>
              <a:t>       keytype temp;</a:t>
            </a:r>
          </a:p>
          <a:p>
            <a:pPr>
              <a:lnSpc>
                <a:spcPct val="85000"/>
              </a:lnSpc>
            </a:pP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       i=n–1;</a:t>
            </a:r>
          </a:p>
          <a:p>
            <a:pPr>
              <a:lnSpc>
                <a:spcPct val="85000"/>
              </a:lnSpc>
            </a:pP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       while(i&gt;0 </a:t>
            </a:r>
            <a:r>
              <a:rPr lang="en-US" altLang="zh-CN" sz="23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&amp;&amp;</a:t>
            </a: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 flag==1){</a:t>
            </a:r>
          </a:p>
          <a:p>
            <a:pPr>
              <a:lnSpc>
                <a:spcPct val="85000"/>
              </a:lnSpc>
            </a:pP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              flag=0;                        </a:t>
            </a:r>
            <a:r>
              <a:rPr lang="en-US" altLang="zh-CN" sz="20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/* </a:t>
            </a:r>
            <a:r>
              <a:rPr lang="zh-CN" altLang="en-US" sz="2000" b="1">
                <a:solidFill>
                  <a:srgbClr val="002D86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每趟排序前标志</a:t>
            </a:r>
            <a:r>
              <a:rPr lang="en-US" altLang="zh-CN" sz="2000" b="1">
                <a:solidFill>
                  <a:srgbClr val="002D86"/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flag</a:t>
            </a:r>
            <a:r>
              <a:rPr lang="zh-CN" altLang="en-US" sz="2000" b="1">
                <a:solidFill>
                  <a:srgbClr val="002D86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置</a:t>
            </a:r>
            <a:r>
              <a:rPr lang="en-US" altLang="zh-CN" sz="2000" b="1">
                <a:solidFill>
                  <a:srgbClr val="002D86"/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0</a:t>
            </a:r>
            <a:r>
              <a:rPr lang="en-US" altLang="zh-CN" sz="2000" b="1">
                <a:solidFill>
                  <a:srgbClr val="002D8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*/ </a:t>
            </a:r>
            <a:endParaRPr lang="en-US" altLang="zh-CN" sz="2500" b="1">
              <a:solidFill>
                <a:srgbClr val="002D86"/>
              </a:solidFill>
              <a:latin typeface="Times New Roman" pitchFamily="18" charset="0"/>
              <a:ea typeface="MingLiU" pitchFamily="49" charset="-120"/>
              <a:sym typeface="Symbol" pitchFamily="18" charset="2"/>
            </a:endParaRPr>
          </a:p>
          <a:p>
            <a:pPr>
              <a:lnSpc>
                <a:spcPct val="85000"/>
              </a:lnSpc>
            </a:pP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</a:rPr>
              <a:t>              for(j</a:t>
            </a: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=1;j&lt;=i;j++) </a:t>
            </a:r>
          </a:p>
          <a:p>
            <a:pPr>
              <a:lnSpc>
                <a:spcPct val="85000"/>
              </a:lnSpc>
            </a:pP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                    if(K[j]&gt;K[j+1]){</a:t>
            </a:r>
          </a:p>
          <a:p>
            <a:pPr>
              <a:lnSpc>
                <a:spcPct val="85000"/>
              </a:lnSpc>
            </a:pP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                         temp=K[j];</a:t>
            </a:r>
          </a:p>
          <a:p>
            <a:pPr>
              <a:lnSpc>
                <a:spcPct val="85000"/>
              </a:lnSpc>
            </a:pP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                         K[j]=K[j+1];</a:t>
            </a:r>
          </a:p>
          <a:p>
            <a:pPr>
              <a:lnSpc>
                <a:spcPct val="85000"/>
              </a:lnSpc>
            </a:pP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                         K[j+1]=temp;  </a:t>
            </a:r>
            <a:r>
              <a:rPr lang="en-US" altLang="zh-CN" sz="20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/* </a:t>
            </a:r>
            <a:r>
              <a:rPr lang="zh-CN" altLang="en-US" sz="2000" b="1">
                <a:solidFill>
                  <a:srgbClr val="002D86"/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交换两个元素的位置</a:t>
            </a:r>
            <a:r>
              <a:rPr lang="zh-CN" altLang="en-US" sz="2000" b="1">
                <a:solidFill>
                  <a:srgbClr val="002D8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0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*</a:t>
            </a:r>
            <a:r>
              <a:rPr lang="en-US" altLang="zh-CN" sz="20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/  </a:t>
            </a: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   </a:t>
            </a:r>
          </a:p>
          <a:p>
            <a:pPr>
              <a:lnSpc>
                <a:spcPct val="85000"/>
              </a:lnSpc>
            </a:pP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                         flag=1;              </a:t>
            </a:r>
            <a:r>
              <a:rPr lang="en-US" altLang="zh-CN" sz="20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/* </a:t>
            </a:r>
            <a:r>
              <a:rPr lang="zh-CN" altLang="en-US" sz="2000" b="1">
                <a:solidFill>
                  <a:srgbClr val="002D86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标志</a:t>
            </a:r>
            <a:r>
              <a:rPr lang="en-US" altLang="zh-CN" sz="2000" b="1">
                <a:solidFill>
                  <a:srgbClr val="002D86"/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flag</a:t>
            </a:r>
            <a:r>
              <a:rPr lang="zh-CN" altLang="en-US" sz="2000" b="1">
                <a:solidFill>
                  <a:srgbClr val="002D86"/>
                </a:solidFill>
                <a:latin typeface="幼圆" pitchFamily="49" charset="-122"/>
                <a:ea typeface="幼圆" pitchFamily="49" charset="-122"/>
                <a:sym typeface="Symbol" pitchFamily="18" charset="2"/>
              </a:rPr>
              <a:t>置</a:t>
            </a:r>
            <a:r>
              <a:rPr lang="en-US" altLang="zh-CN" sz="2000" b="1">
                <a:solidFill>
                  <a:srgbClr val="002D86"/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1</a:t>
            </a:r>
            <a:r>
              <a:rPr lang="en-US" altLang="zh-CN" sz="2000" b="1">
                <a:solidFill>
                  <a:srgbClr val="002D86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*/ </a:t>
            </a:r>
            <a:endParaRPr lang="en-US" altLang="zh-CN" sz="2500" b="1">
              <a:solidFill>
                <a:srgbClr val="002D86"/>
              </a:solidFill>
              <a:latin typeface="Times New Roman" pitchFamily="18" charset="0"/>
              <a:ea typeface="MingLiU" pitchFamily="49" charset="-120"/>
              <a:sym typeface="Symbol" pitchFamily="18" charset="2"/>
            </a:endParaRPr>
          </a:p>
          <a:p>
            <a:pPr>
              <a:lnSpc>
                <a:spcPct val="85000"/>
              </a:lnSpc>
            </a:pP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                    }</a:t>
            </a:r>
          </a:p>
          <a:p>
            <a:pPr>
              <a:lnSpc>
                <a:spcPct val="65000"/>
              </a:lnSpc>
            </a:pP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              i – –;</a:t>
            </a:r>
          </a:p>
          <a:p>
            <a:pPr>
              <a:lnSpc>
                <a:spcPct val="65000"/>
              </a:lnSpc>
            </a:pP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  <a:sym typeface="Symbol" pitchFamily="18" charset="2"/>
              </a:rPr>
              <a:t>       }</a:t>
            </a:r>
            <a:endParaRPr lang="en-US" altLang="zh-CN" sz="2500" b="1">
              <a:solidFill>
                <a:srgbClr val="002D86"/>
              </a:solidFill>
              <a:latin typeface="Times New Roman" pitchFamily="18" charset="0"/>
              <a:ea typeface="MingLiU" pitchFamily="49" charset="-120"/>
            </a:endParaRPr>
          </a:p>
          <a:p>
            <a:pPr>
              <a:lnSpc>
                <a:spcPct val="65000"/>
              </a:lnSpc>
            </a:pPr>
            <a:r>
              <a:rPr lang="en-US" altLang="zh-CN" sz="2500" b="1">
                <a:solidFill>
                  <a:srgbClr val="002D86"/>
                </a:solidFill>
                <a:latin typeface="Times New Roman" pitchFamily="18" charset="0"/>
                <a:ea typeface="MingLiU" pitchFamily="49" charset="-120"/>
              </a:rPr>
              <a:t> }</a:t>
            </a:r>
          </a:p>
        </p:txBody>
      </p:sp>
      <p:grpSp>
        <p:nvGrpSpPr>
          <p:cNvPr id="165086" name="Group 222"/>
          <p:cNvGrpSpPr>
            <a:grpSpLocks/>
          </p:cNvGrpSpPr>
          <p:nvPr/>
        </p:nvGrpSpPr>
        <p:grpSpPr bwMode="auto">
          <a:xfrm>
            <a:off x="7248525" y="595313"/>
            <a:ext cx="1281113" cy="1727200"/>
            <a:chOff x="4566" y="375"/>
            <a:chExt cx="807" cy="1088"/>
          </a:xfrm>
        </p:grpSpPr>
        <p:sp>
          <p:nvSpPr>
            <p:cNvPr id="164869" name="AutoShape 5"/>
            <p:cNvSpPr>
              <a:spLocks noChangeArrowheads="1"/>
            </p:cNvSpPr>
            <p:nvPr/>
          </p:nvSpPr>
          <p:spPr bwMode="auto">
            <a:xfrm rot="-4524281">
              <a:off x="4338" y="603"/>
              <a:ext cx="1088" cy="631"/>
            </a:xfrm>
            <a:prstGeom prst="irregularSeal2">
              <a:avLst/>
            </a:prstGeom>
            <a:solidFill>
              <a:srgbClr val="FFE0C1"/>
            </a:solidFill>
            <a:ln w="508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80322" dir="1106097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5085" name="Rectangle 221"/>
            <p:cNvSpPr>
              <a:spLocks noChangeArrowheads="1"/>
            </p:cNvSpPr>
            <p:nvPr/>
          </p:nvSpPr>
          <p:spPr bwMode="auto">
            <a:xfrm>
              <a:off x="4659" y="626"/>
              <a:ext cx="714" cy="71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zh-CN" altLang="en-US" sz="4300" b="1">
                  <a:solidFill>
                    <a:srgbClr val="FF3300"/>
                  </a:solidFill>
                  <a:latin typeface="华文新魏" pitchFamily="2" charset="-122"/>
                  <a:ea typeface="华文新魏" pitchFamily="2" charset="-122"/>
                </a:rPr>
                <a:t>算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4300" b="1">
                  <a:solidFill>
                    <a:srgbClr val="FF3300"/>
                  </a:solidFill>
                  <a:latin typeface="华文新魏" pitchFamily="2" charset="-122"/>
                  <a:ea typeface="华文新魏" pitchFamily="2" charset="-122"/>
                </a:rPr>
                <a:t>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789318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692275" y="188913"/>
            <a:ext cx="4392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 </a:t>
            </a:r>
            <a:r>
              <a:rPr lang="zh-CN" altLang="en-US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蛮力法的设计思想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468313" y="1557338"/>
            <a:ext cx="8189912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>
                <a:latin typeface="Times New Roman" pitchFamily="18" charset="0"/>
              </a:rPr>
              <a:t>蛮力法是指采用遍历（扫描）技术，即采用一定的策略将待求解问题的所有元素依次处理一次，从而找出问题的解。</a:t>
            </a:r>
          </a:p>
          <a:p>
            <a:pPr>
              <a:spcBef>
                <a:spcPct val="50000"/>
              </a:spcBef>
            </a:pPr>
            <a:r>
              <a:rPr kumimoji="1" lang="zh-CN" altLang="en-US" sz="3600">
                <a:latin typeface="Times New Roman" pitchFamily="18" charset="0"/>
              </a:rPr>
              <a:t>依次处理所有元素是蛮力法的关键，为了避免陷入重复试探，应保证处理过的元素不再被处理。 </a:t>
            </a:r>
          </a:p>
        </p:txBody>
      </p:sp>
    </p:spTree>
    <p:extLst>
      <p:ext uri="{BB962C8B-B14F-4D97-AF65-F5344CB8AC3E}">
        <p14:creationId xmlns:p14="http://schemas.microsoft.com/office/powerpoint/2010/main" val="6827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1403350" y="115888"/>
            <a:ext cx="7129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3600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排序问题中的蛮力法</a:t>
            </a:r>
            <a:r>
              <a:rPr kumimoji="1" lang="en-US" altLang="zh-CN" sz="3600" dirty="0">
                <a:latin typeface="Times New Roman"/>
              </a:rPr>
              <a:t>—</a:t>
            </a:r>
            <a:r>
              <a:rPr kumimoji="1" lang="zh-CN" altLang="en-US" sz="3600" dirty="0"/>
              <a:t>起泡排序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409575" y="1628775"/>
            <a:ext cx="4032250" cy="2447925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eaLnBrk="0" hangingPunct="0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</a:rPr>
              <a:t> void Bubble1</a:t>
            </a:r>
            <a:r>
              <a:rPr lang="en-US" altLang="zh-CN" sz="2400">
                <a:latin typeface="宋体" pitchFamily="2" charset="-122"/>
              </a:rPr>
              <a:t>(</a:t>
            </a:r>
            <a:r>
              <a:rPr lang="en-US" altLang="zh-CN" sz="2400">
                <a:latin typeface="Times New Roman" pitchFamily="18" charset="0"/>
              </a:rPr>
              <a:t>int r[ ], int n</a:t>
            </a:r>
            <a:r>
              <a:rPr lang="en-US" altLang="zh-CN" sz="2400">
                <a:latin typeface="宋体" pitchFamily="2" charset="-122"/>
              </a:rPr>
              <a:t>)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</a:rPr>
              <a:t> {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</a:rPr>
              <a:t>     for (i=1; i&lt;=n</a:t>
            </a:r>
            <a:r>
              <a:rPr lang="en-US" altLang="zh-CN" sz="2400">
                <a:latin typeface="宋体" pitchFamily="2" charset="-122"/>
              </a:rPr>
              <a:t>-</a:t>
            </a:r>
            <a:r>
              <a:rPr lang="en-US" altLang="zh-CN" sz="2400">
                <a:latin typeface="Times New Roman" pitchFamily="18" charset="0"/>
              </a:rPr>
              <a:t>1; i++)</a:t>
            </a:r>
          </a:p>
          <a:p>
            <a:pPr algn="just" eaLnBrk="0" hangingPunct="0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</a:rPr>
              <a:t>        for (j=1; j&lt;=n</a:t>
            </a:r>
            <a:r>
              <a:rPr lang="en-US" altLang="zh-CN" sz="2400">
                <a:latin typeface="宋体" pitchFamily="2" charset="-122"/>
              </a:rPr>
              <a:t>-</a:t>
            </a:r>
            <a:r>
              <a:rPr lang="en-US" altLang="zh-CN" sz="2400">
                <a:latin typeface="Times New Roman" pitchFamily="18" charset="0"/>
              </a:rPr>
              <a:t>i; j++)</a:t>
            </a:r>
          </a:p>
          <a:p>
            <a:pPr algn="just" eaLnBrk="0" hangingPunct="0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</a:rPr>
              <a:t>           if (r[j]&gt;r[j+1]) </a:t>
            </a:r>
          </a:p>
          <a:p>
            <a:pPr algn="just" eaLnBrk="0" hangingPunct="0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</a:rPr>
              <a:t>                 r[j]←→r[j+1]</a:t>
            </a:r>
            <a:r>
              <a:rPr lang="zh-CN" altLang="en-US" sz="2400">
                <a:latin typeface="Times New Roman" pitchFamily="18" charset="0"/>
              </a:rPr>
              <a:t>；</a:t>
            </a:r>
          </a:p>
          <a:p>
            <a:pPr algn="just" eaLnBrk="0" hangingPunct="0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}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4673600" y="1052513"/>
            <a:ext cx="4178300" cy="5113337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</a:rPr>
              <a:t>void Bubble3</a:t>
            </a:r>
            <a:r>
              <a:rPr lang="en-US" altLang="zh-CN" sz="2400">
                <a:latin typeface="宋体" pitchFamily="2" charset="-122"/>
              </a:rPr>
              <a:t>(</a:t>
            </a:r>
            <a:r>
              <a:rPr lang="en-US" altLang="zh-CN" sz="2400">
                <a:latin typeface="Times New Roman" pitchFamily="18" charset="0"/>
              </a:rPr>
              <a:t>int r[ ], int n</a:t>
            </a:r>
            <a:r>
              <a:rPr lang="en-US" altLang="zh-CN" sz="2400">
                <a:latin typeface="宋体" pitchFamily="2" charset="-122"/>
              </a:rPr>
              <a:t>)     </a:t>
            </a:r>
            <a:r>
              <a:rPr lang="en-US" altLang="zh-CN" sz="2400">
                <a:latin typeface="Times New Roman" pitchFamily="18" charset="0"/>
              </a:rPr>
              <a:t>{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</a:rPr>
              <a:t>    exchange=n;         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</a:rPr>
              <a:t>    while </a:t>
            </a:r>
            <a:r>
              <a:rPr lang="en-US" altLang="zh-CN" sz="2400">
                <a:latin typeface="宋体" pitchFamily="2" charset="-122"/>
              </a:rPr>
              <a:t>(</a:t>
            </a:r>
            <a:r>
              <a:rPr lang="en-US" altLang="zh-CN" sz="2400">
                <a:latin typeface="Times New Roman" pitchFamily="18" charset="0"/>
              </a:rPr>
              <a:t>exchange</a:t>
            </a:r>
            <a:r>
              <a:rPr lang="en-US" altLang="zh-CN" sz="2400">
                <a:latin typeface="宋体" pitchFamily="2" charset="-122"/>
              </a:rPr>
              <a:t>)   </a:t>
            </a:r>
            <a:r>
              <a:rPr lang="en-US" altLang="zh-CN" sz="2400">
                <a:latin typeface="Times New Roman" pitchFamily="18" charset="0"/>
              </a:rPr>
              <a:t>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</a:rPr>
              <a:t>    {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</a:rPr>
              <a:t>         bound=exchange;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</a:rPr>
              <a:t>         exchange=0</a:t>
            </a:r>
            <a:r>
              <a:rPr lang="zh-CN" altLang="en-US" sz="2400">
                <a:latin typeface="Times New Roman" pitchFamily="18" charset="0"/>
              </a:rPr>
              <a:t>；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         </a:t>
            </a:r>
            <a:r>
              <a:rPr lang="en-US" altLang="zh-CN" sz="2400">
                <a:latin typeface="Times New Roman" pitchFamily="18" charset="0"/>
              </a:rPr>
              <a:t>for </a:t>
            </a:r>
            <a:r>
              <a:rPr lang="en-US" altLang="zh-CN" sz="2400">
                <a:latin typeface="宋体" pitchFamily="2" charset="-122"/>
              </a:rPr>
              <a:t>(</a:t>
            </a:r>
            <a:r>
              <a:rPr lang="en-US" altLang="zh-CN" sz="2400">
                <a:latin typeface="Times New Roman" pitchFamily="18" charset="0"/>
              </a:rPr>
              <a:t>j=1; j&lt;bound; j++</a:t>
            </a:r>
            <a:r>
              <a:rPr lang="en-US" altLang="zh-CN" sz="2400">
                <a:latin typeface="宋体" pitchFamily="2" charset="-122"/>
              </a:rPr>
              <a:t>)</a:t>
            </a:r>
            <a:r>
              <a:rPr lang="en-US" altLang="zh-CN" sz="2400">
                <a:latin typeface="Times New Roman" pitchFamily="18" charset="0"/>
              </a:rPr>
              <a:t>         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</a:rPr>
              <a:t>            if </a:t>
            </a:r>
            <a:r>
              <a:rPr lang="en-US" altLang="zh-CN" sz="2400">
                <a:latin typeface="宋体" pitchFamily="2" charset="-122"/>
              </a:rPr>
              <a:t>(</a:t>
            </a:r>
            <a:r>
              <a:rPr lang="en-US" altLang="zh-CN" sz="2400">
                <a:latin typeface="Times New Roman" pitchFamily="18" charset="0"/>
              </a:rPr>
              <a:t>r[j]&gt;r[j+1]</a:t>
            </a:r>
            <a:r>
              <a:rPr lang="en-US" altLang="zh-CN" sz="2400">
                <a:latin typeface="宋体" pitchFamily="2" charset="-122"/>
              </a:rPr>
              <a:t>)</a:t>
            </a:r>
            <a:r>
              <a:rPr lang="en-US" altLang="zh-CN" sz="2400">
                <a:latin typeface="Times New Roman" pitchFamily="18" charset="0"/>
              </a:rPr>
              <a:t>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</a:rPr>
              <a:t>            {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</a:rPr>
              <a:t>               r[j]←→r[j+1]</a:t>
            </a:r>
            <a:r>
              <a:rPr lang="zh-CN" altLang="en-US" sz="2400">
                <a:latin typeface="Times New Roman" pitchFamily="18" charset="0"/>
              </a:rPr>
              <a:t>；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               </a:t>
            </a:r>
            <a:r>
              <a:rPr lang="en-US" altLang="zh-CN" sz="2400">
                <a:latin typeface="Times New Roman" pitchFamily="18" charset="0"/>
              </a:rPr>
              <a:t>exchange=j</a:t>
            </a:r>
            <a:r>
              <a:rPr lang="zh-CN" altLang="en-US" sz="2400">
                <a:latin typeface="Times New Roman" pitchFamily="18" charset="0"/>
              </a:rPr>
              <a:t>；            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            </a:t>
            </a:r>
            <a:r>
              <a:rPr lang="en-US" altLang="zh-CN" sz="2400">
                <a:latin typeface="Times New Roman" pitchFamily="18" charset="0"/>
              </a:rPr>
              <a:t>}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</a:rPr>
              <a:t>      }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 sz="2400">
                <a:latin typeface="Times New Roman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990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63" name="Group 119"/>
          <p:cNvGrpSpPr>
            <a:grpSpLocks/>
          </p:cNvGrpSpPr>
          <p:nvPr/>
        </p:nvGrpSpPr>
        <p:grpSpPr bwMode="auto">
          <a:xfrm>
            <a:off x="1109663" y="203200"/>
            <a:ext cx="7207250" cy="1570038"/>
            <a:chOff x="528" y="96"/>
            <a:chExt cx="4540" cy="989"/>
          </a:xfrm>
        </p:grpSpPr>
        <p:sp>
          <p:nvSpPr>
            <p:cNvPr id="82947" name="Rectangle 3"/>
            <p:cNvSpPr>
              <a:spLocks noChangeArrowheads="1"/>
            </p:cNvSpPr>
            <p:nvPr/>
          </p:nvSpPr>
          <p:spPr bwMode="auto">
            <a:xfrm>
              <a:off x="619" y="169"/>
              <a:ext cx="4264" cy="916"/>
            </a:xfrm>
            <a:prstGeom prst="rect">
              <a:avLst/>
            </a:prstGeom>
            <a:noFill/>
            <a:ln w="92075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56796" dir="1593903" algn="ctr" rotWithShape="0">
                <a:srgbClr val="D7D7D7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8" name="Rectangle 4"/>
            <p:cNvSpPr>
              <a:spLocks noChangeArrowheads="1"/>
            </p:cNvSpPr>
            <p:nvPr/>
          </p:nvSpPr>
          <p:spPr bwMode="auto">
            <a:xfrm>
              <a:off x="528" y="96"/>
              <a:ext cx="4490" cy="9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882" y="328"/>
              <a:ext cx="4186" cy="67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500" b="1">
                  <a:solidFill>
                    <a:srgbClr val="000068"/>
                  </a:solidFill>
                </a:rPr>
                <a:t>    </a:t>
              </a:r>
              <a:r>
                <a:rPr lang="zh-CN" altLang="en-US" sz="2500" b="1">
                  <a:solidFill>
                    <a:srgbClr val="FF0000"/>
                  </a:solidFill>
                </a:rPr>
                <a:t>泡排序法</a:t>
              </a:r>
              <a:r>
                <a:rPr lang="zh-CN" altLang="en-US" sz="2500" b="1">
                  <a:solidFill>
                    <a:srgbClr val="000068"/>
                  </a:solidFill>
                </a:rPr>
                <a:t>的排序趟数与原始序列中数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500" b="1">
                  <a:solidFill>
                    <a:srgbClr val="000068"/>
                  </a:solidFill>
                </a:rPr>
                <a:t>据元素的排列有关，因此，排序的趟数为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500" b="1">
                  <a:solidFill>
                    <a:srgbClr val="000068"/>
                  </a:solidFill>
                </a:rPr>
                <a:t>一个范围，即</a:t>
              </a:r>
              <a:r>
                <a:rPr lang="en-US" altLang="zh-CN" sz="2500" b="1">
                  <a:solidFill>
                    <a:srgbClr val="000068"/>
                  </a:solidFill>
                  <a:latin typeface="Times New Roman" pitchFamily="18" charset="0"/>
                </a:rPr>
                <a:t>[1..n</a:t>
              </a:r>
              <a:r>
                <a:rPr lang="en-US" altLang="zh-CN" sz="2500" b="1">
                  <a:solidFill>
                    <a:srgbClr val="000068"/>
                  </a:solidFill>
                  <a:latin typeface="宋体" pitchFamily="2" charset="-122"/>
                  <a:ea typeface="宋体" pitchFamily="2" charset="-122"/>
                </a:rPr>
                <a:t>-</a:t>
              </a:r>
              <a:r>
                <a:rPr lang="en-US" altLang="zh-CN" sz="2500" b="1">
                  <a:solidFill>
                    <a:srgbClr val="000068"/>
                  </a:solidFill>
                  <a:latin typeface="Times New Roman" pitchFamily="18" charset="0"/>
                </a:rPr>
                <a:t>1]</a:t>
              </a:r>
              <a:r>
                <a:rPr lang="zh-CN" altLang="en-US" sz="2500" b="1">
                  <a:solidFill>
                    <a:srgbClr val="000068"/>
                  </a:solidFill>
                </a:rPr>
                <a:t>。</a:t>
              </a:r>
            </a:p>
          </p:txBody>
        </p:sp>
      </p:grpSp>
      <p:grpSp>
        <p:nvGrpSpPr>
          <p:cNvPr id="83048" name="Group 104"/>
          <p:cNvGrpSpPr>
            <a:grpSpLocks/>
          </p:cNvGrpSpPr>
          <p:nvPr/>
        </p:nvGrpSpPr>
        <p:grpSpPr bwMode="auto">
          <a:xfrm>
            <a:off x="423863" y="2243138"/>
            <a:ext cx="6019800" cy="1371600"/>
            <a:chOff x="144" y="1413"/>
            <a:chExt cx="3792" cy="864"/>
          </a:xfrm>
        </p:grpSpPr>
        <p:sp>
          <p:nvSpPr>
            <p:cNvPr id="82951" name="AutoShape 7"/>
            <p:cNvSpPr>
              <a:spLocks noChangeArrowheads="1"/>
            </p:cNvSpPr>
            <p:nvPr/>
          </p:nvSpPr>
          <p:spPr bwMode="auto">
            <a:xfrm>
              <a:off x="144" y="1413"/>
              <a:ext cx="3792" cy="864"/>
            </a:xfrm>
            <a:prstGeom prst="cloudCallout">
              <a:avLst>
                <a:gd name="adj1" fmla="val -19935"/>
                <a:gd name="adj2" fmla="val 31134"/>
              </a:avLst>
            </a:prstGeom>
            <a:solidFill>
              <a:srgbClr val="EAEAEA"/>
            </a:solidFill>
            <a:ln w="19050" cap="sq">
              <a:solidFill>
                <a:srgbClr val="C0C0C0"/>
              </a:solidFill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 algn="ctr"/>
              <a:endParaRPr lang="en-US" sz="2400" b="1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2952" name="Text Box 8"/>
            <p:cNvSpPr txBox="1">
              <a:spLocks noChangeArrowheads="1"/>
            </p:cNvSpPr>
            <p:nvPr/>
          </p:nvSpPr>
          <p:spPr bwMode="auto">
            <a:xfrm>
              <a:off x="624" y="1549"/>
              <a:ext cx="254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0099"/>
                  </a:solidFill>
                  <a:latin typeface="Times New Roman" pitchFamily="18" charset="0"/>
                  <a:ea typeface="幼圆" pitchFamily="49" charset="-122"/>
                </a:rPr>
                <a:t>什么情况下至少排序一趟</a:t>
              </a:r>
            </a:p>
          </p:txBody>
        </p:sp>
        <p:grpSp>
          <p:nvGrpSpPr>
            <p:cNvPr id="82986" name="Group 42"/>
            <p:cNvGrpSpPr>
              <a:grpSpLocks/>
            </p:cNvGrpSpPr>
            <p:nvPr/>
          </p:nvGrpSpPr>
          <p:grpSpPr bwMode="auto">
            <a:xfrm rot="906271">
              <a:off x="2995" y="1486"/>
              <a:ext cx="749" cy="576"/>
              <a:chOff x="2995" y="2106"/>
              <a:chExt cx="989" cy="768"/>
            </a:xfrm>
          </p:grpSpPr>
          <p:sp>
            <p:nvSpPr>
              <p:cNvPr id="82987" name="Freeform 43"/>
              <p:cNvSpPr>
                <a:spLocks/>
              </p:cNvSpPr>
              <p:nvPr/>
            </p:nvSpPr>
            <p:spPr bwMode="auto">
              <a:xfrm rot="421002">
                <a:off x="2995" y="2106"/>
                <a:ext cx="989" cy="768"/>
              </a:xfrm>
              <a:custGeom>
                <a:avLst/>
                <a:gdLst/>
                <a:ahLst/>
                <a:cxnLst>
                  <a:cxn ang="0">
                    <a:pos x="150" y="185"/>
                  </a:cxn>
                  <a:cxn ang="0">
                    <a:pos x="194" y="138"/>
                  </a:cxn>
                  <a:cxn ang="0">
                    <a:pos x="272" y="167"/>
                  </a:cxn>
                  <a:cxn ang="0">
                    <a:pos x="265" y="244"/>
                  </a:cxn>
                  <a:cxn ang="0">
                    <a:pos x="171" y="304"/>
                  </a:cxn>
                  <a:cxn ang="0">
                    <a:pos x="153" y="474"/>
                  </a:cxn>
                  <a:cxn ang="0">
                    <a:pos x="171" y="527"/>
                  </a:cxn>
                  <a:cxn ang="0">
                    <a:pos x="140" y="585"/>
                  </a:cxn>
                  <a:cxn ang="0">
                    <a:pos x="147" y="645"/>
                  </a:cxn>
                  <a:cxn ang="0">
                    <a:pos x="213" y="683"/>
                  </a:cxn>
                  <a:cxn ang="0">
                    <a:pos x="300" y="656"/>
                  </a:cxn>
                  <a:cxn ang="0">
                    <a:pos x="328" y="585"/>
                  </a:cxn>
                  <a:cxn ang="0">
                    <a:pos x="293" y="518"/>
                  </a:cxn>
                  <a:cxn ang="0">
                    <a:pos x="331" y="480"/>
                  </a:cxn>
                  <a:cxn ang="0">
                    <a:pos x="331" y="387"/>
                  </a:cxn>
                  <a:cxn ang="0">
                    <a:pos x="429" y="308"/>
                  </a:cxn>
                  <a:cxn ang="0">
                    <a:pos x="439" y="188"/>
                  </a:cxn>
                  <a:cxn ang="0">
                    <a:pos x="376" y="59"/>
                  </a:cxn>
                  <a:cxn ang="0">
                    <a:pos x="251" y="0"/>
                  </a:cxn>
                  <a:cxn ang="0">
                    <a:pos x="112" y="38"/>
                  </a:cxn>
                  <a:cxn ang="0">
                    <a:pos x="31" y="115"/>
                  </a:cxn>
                  <a:cxn ang="0">
                    <a:pos x="0" y="234"/>
                  </a:cxn>
                  <a:cxn ang="0">
                    <a:pos x="4" y="304"/>
                  </a:cxn>
                  <a:cxn ang="0">
                    <a:pos x="147" y="296"/>
                  </a:cxn>
                  <a:cxn ang="0">
                    <a:pos x="150" y="185"/>
                  </a:cxn>
                </a:cxnLst>
                <a:rect l="0" t="0" r="r" b="b"/>
                <a:pathLst>
                  <a:path w="439" h="683">
                    <a:moveTo>
                      <a:pt x="150" y="185"/>
                    </a:moveTo>
                    <a:lnTo>
                      <a:pt x="194" y="138"/>
                    </a:lnTo>
                    <a:lnTo>
                      <a:pt x="272" y="167"/>
                    </a:lnTo>
                    <a:lnTo>
                      <a:pt x="265" y="244"/>
                    </a:lnTo>
                    <a:lnTo>
                      <a:pt x="171" y="304"/>
                    </a:lnTo>
                    <a:lnTo>
                      <a:pt x="153" y="474"/>
                    </a:lnTo>
                    <a:lnTo>
                      <a:pt x="171" y="527"/>
                    </a:lnTo>
                    <a:lnTo>
                      <a:pt x="140" y="585"/>
                    </a:lnTo>
                    <a:lnTo>
                      <a:pt x="147" y="645"/>
                    </a:lnTo>
                    <a:lnTo>
                      <a:pt x="213" y="683"/>
                    </a:lnTo>
                    <a:lnTo>
                      <a:pt x="300" y="656"/>
                    </a:lnTo>
                    <a:lnTo>
                      <a:pt x="328" y="585"/>
                    </a:lnTo>
                    <a:lnTo>
                      <a:pt x="293" y="518"/>
                    </a:lnTo>
                    <a:lnTo>
                      <a:pt x="331" y="480"/>
                    </a:lnTo>
                    <a:lnTo>
                      <a:pt x="331" y="387"/>
                    </a:lnTo>
                    <a:lnTo>
                      <a:pt x="429" y="308"/>
                    </a:lnTo>
                    <a:lnTo>
                      <a:pt x="439" y="188"/>
                    </a:lnTo>
                    <a:lnTo>
                      <a:pt x="376" y="59"/>
                    </a:lnTo>
                    <a:lnTo>
                      <a:pt x="251" y="0"/>
                    </a:lnTo>
                    <a:lnTo>
                      <a:pt x="112" y="38"/>
                    </a:lnTo>
                    <a:lnTo>
                      <a:pt x="31" y="115"/>
                    </a:lnTo>
                    <a:lnTo>
                      <a:pt x="0" y="234"/>
                    </a:lnTo>
                    <a:lnTo>
                      <a:pt x="4" y="304"/>
                    </a:lnTo>
                    <a:lnTo>
                      <a:pt x="147" y="296"/>
                    </a:lnTo>
                    <a:lnTo>
                      <a:pt x="150" y="18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969696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8" name="Freeform 44"/>
              <p:cNvSpPr>
                <a:spLocks/>
              </p:cNvSpPr>
              <p:nvPr/>
            </p:nvSpPr>
            <p:spPr bwMode="auto">
              <a:xfrm rot="421002">
                <a:off x="3043" y="2106"/>
                <a:ext cx="881" cy="535"/>
              </a:xfrm>
              <a:custGeom>
                <a:avLst/>
                <a:gdLst/>
                <a:ahLst/>
                <a:cxnLst>
                  <a:cxn ang="0">
                    <a:pos x="0" y="241"/>
                  </a:cxn>
                  <a:cxn ang="0">
                    <a:pos x="57" y="230"/>
                  </a:cxn>
                  <a:cxn ang="0">
                    <a:pos x="89" y="241"/>
                  </a:cxn>
                  <a:cxn ang="0">
                    <a:pos x="87" y="175"/>
                  </a:cxn>
                  <a:cxn ang="0">
                    <a:pos x="111" y="101"/>
                  </a:cxn>
                  <a:cxn ang="0">
                    <a:pos x="206" y="74"/>
                  </a:cxn>
                  <a:cxn ang="0">
                    <a:pos x="251" y="105"/>
                  </a:cxn>
                  <a:cxn ang="0">
                    <a:pos x="299" y="153"/>
                  </a:cxn>
                  <a:cxn ang="0">
                    <a:pos x="285" y="237"/>
                  </a:cxn>
                  <a:cxn ang="0">
                    <a:pos x="195" y="276"/>
                  </a:cxn>
                  <a:cxn ang="0">
                    <a:pos x="171" y="335"/>
                  </a:cxn>
                  <a:cxn ang="0">
                    <a:pos x="178" y="395"/>
                  </a:cxn>
                  <a:cxn ang="0">
                    <a:pos x="166" y="477"/>
                  </a:cxn>
                  <a:cxn ang="0">
                    <a:pos x="256" y="477"/>
                  </a:cxn>
                  <a:cxn ang="0">
                    <a:pos x="268" y="416"/>
                  </a:cxn>
                  <a:cxn ang="0">
                    <a:pos x="261" y="345"/>
                  </a:cxn>
                  <a:cxn ang="0">
                    <a:pos x="316" y="307"/>
                  </a:cxn>
                  <a:cxn ang="0">
                    <a:pos x="358" y="287"/>
                  </a:cxn>
                  <a:cxn ang="0">
                    <a:pos x="390" y="196"/>
                  </a:cxn>
                  <a:cxn ang="0">
                    <a:pos x="361" y="98"/>
                  </a:cxn>
                  <a:cxn ang="0">
                    <a:pos x="264" y="0"/>
                  </a:cxn>
                  <a:cxn ang="0">
                    <a:pos x="146" y="8"/>
                  </a:cxn>
                  <a:cxn ang="0">
                    <a:pos x="51" y="67"/>
                  </a:cxn>
                  <a:cxn ang="0">
                    <a:pos x="10" y="140"/>
                  </a:cxn>
                  <a:cxn ang="0">
                    <a:pos x="0" y="241"/>
                  </a:cxn>
                </a:cxnLst>
                <a:rect l="0" t="0" r="r" b="b"/>
                <a:pathLst>
                  <a:path w="390" h="477">
                    <a:moveTo>
                      <a:pt x="0" y="241"/>
                    </a:moveTo>
                    <a:lnTo>
                      <a:pt x="57" y="230"/>
                    </a:lnTo>
                    <a:lnTo>
                      <a:pt x="89" y="241"/>
                    </a:lnTo>
                    <a:lnTo>
                      <a:pt x="87" y="175"/>
                    </a:lnTo>
                    <a:lnTo>
                      <a:pt x="111" y="101"/>
                    </a:lnTo>
                    <a:lnTo>
                      <a:pt x="206" y="74"/>
                    </a:lnTo>
                    <a:lnTo>
                      <a:pt x="251" y="105"/>
                    </a:lnTo>
                    <a:lnTo>
                      <a:pt x="299" y="153"/>
                    </a:lnTo>
                    <a:lnTo>
                      <a:pt x="285" y="237"/>
                    </a:lnTo>
                    <a:lnTo>
                      <a:pt x="195" y="276"/>
                    </a:lnTo>
                    <a:lnTo>
                      <a:pt x="171" y="335"/>
                    </a:lnTo>
                    <a:lnTo>
                      <a:pt x="178" y="395"/>
                    </a:lnTo>
                    <a:lnTo>
                      <a:pt x="166" y="477"/>
                    </a:lnTo>
                    <a:lnTo>
                      <a:pt x="256" y="477"/>
                    </a:lnTo>
                    <a:lnTo>
                      <a:pt x="268" y="416"/>
                    </a:lnTo>
                    <a:lnTo>
                      <a:pt x="261" y="345"/>
                    </a:lnTo>
                    <a:lnTo>
                      <a:pt x="316" y="307"/>
                    </a:lnTo>
                    <a:lnTo>
                      <a:pt x="358" y="287"/>
                    </a:lnTo>
                    <a:lnTo>
                      <a:pt x="390" y="196"/>
                    </a:lnTo>
                    <a:lnTo>
                      <a:pt x="361" y="98"/>
                    </a:lnTo>
                    <a:lnTo>
                      <a:pt x="264" y="0"/>
                    </a:lnTo>
                    <a:lnTo>
                      <a:pt x="146" y="8"/>
                    </a:lnTo>
                    <a:lnTo>
                      <a:pt x="51" y="67"/>
                    </a:lnTo>
                    <a:lnTo>
                      <a:pt x="10" y="140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rgbClr val="FFCC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969696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9" name="Freeform 45"/>
              <p:cNvSpPr>
                <a:spLocks/>
              </p:cNvSpPr>
              <p:nvPr/>
            </p:nvSpPr>
            <p:spPr bwMode="auto">
              <a:xfrm rot="421002">
                <a:off x="3335" y="2712"/>
                <a:ext cx="284" cy="122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9" y="20"/>
                  </a:cxn>
                  <a:cxn ang="0">
                    <a:pos x="0" y="73"/>
                  </a:cxn>
                  <a:cxn ang="0">
                    <a:pos x="28" y="109"/>
                  </a:cxn>
                  <a:cxn ang="0">
                    <a:pos x="98" y="109"/>
                  </a:cxn>
                  <a:cxn ang="0">
                    <a:pos x="126" y="66"/>
                  </a:cxn>
                  <a:cxn ang="0">
                    <a:pos x="102" y="14"/>
                  </a:cxn>
                  <a:cxn ang="0">
                    <a:pos x="45" y="0"/>
                  </a:cxn>
                </a:cxnLst>
                <a:rect l="0" t="0" r="r" b="b"/>
                <a:pathLst>
                  <a:path w="126" h="109">
                    <a:moveTo>
                      <a:pt x="45" y="0"/>
                    </a:moveTo>
                    <a:lnTo>
                      <a:pt x="9" y="20"/>
                    </a:lnTo>
                    <a:lnTo>
                      <a:pt x="0" y="73"/>
                    </a:lnTo>
                    <a:lnTo>
                      <a:pt x="28" y="109"/>
                    </a:lnTo>
                    <a:lnTo>
                      <a:pt x="98" y="109"/>
                    </a:lnTo>
                    <a:lnTo>
                      <a:pt x="126" y="66"/>
                    </a:lnTo>
                    <a:lnTo>
                      <a:pt x="102" y="1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rgbClr val="00FFFF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969696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2991" name="Text Box 47"/>
          <p:cNvSpPr txBox="1">
            <a:spLocks noChangeArrowheads="1"/>
          </p:cNvSpPr>
          <p:nvPr/>
        </p:nvSpPr>
        <p:spPr bwMode="auto">
          <a:xfrm>
            <a:off x="1158875" y="2843213"/>
            <a:ext cx="4133850" cy="48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27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2600" b="1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什么情况下要排序</a:t>
            </a:r>
            <a:r>
              <a:rPr lang="en-US" altLang="zh-CN" sz="2600" b="1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n-1</a:t>
            </a:r>
            <a:r>
              <a:rPr lang="zh-CN" altLang="zh-CN" sz="2600" b="1">
                <a:solidFill>
                  <a:srgbClr val="FF3300"/>
                </a:solidFill>
                <a:latin typeface="幼圆" pitchFamily="49" charset="-122"/>
                <a:ea typeface="幼圆" pitchFamily="49" charset="-122"/>
              </a:rPr>
              <a:t>趟</a:t>
            </a:r>
            <a:endParaRPr lang="zh-CN" altLang="en-US" sz="2600" b="1">
              <a:solidFill>
                <a:srgbClr val="FF3300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82992" name="Text Box 48"/>
          <p:cNvSpPr txBox="1">
            <a:spLocks noChangeArrowheads="1"/>
          </p:cNvSpPr>
          <p:nvPr/>
        </p:nvSpPr>
        <p:spPr bwMode="auto">
          <a:xfrm rot="-918668">
            <a:off x="6913563" y="2373313"/>
            <a:ext cx="1900237" cy="854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en-US" sz="50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</a:t>
            </a:r>
            <a:r>
              <a:rPr lang="en-US" altLang="zh-CN" sz="3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(n</a:t>
            </a:r>
            <a:r>
              <a:rPr lang="en-US" altLang="zh-CN" sz="3800" b="1" baseline="300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3800" b="1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)</a:t>
            </a:r>
            <a:endParaRPr lang="en-US" sz="3800" b="1">
              <a:solidFill>
                <a:srgbClr val="FF330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83056" name="Group 112"/>
          <p:cNvGrpSpPr>
            <a:grpSpLocks/>
          </p:cNvGrpSpPr>
          <p:nvPr/>
        </p:nvGrpSpPr>
        <p:grpSpPr bwMode="auto">
          <a:xfrm>
            <a:off x="1841500" y="5627688"/>
            <a:ext cx="5683250" cy="609600"/>
            <a:chOff x="748" y="3545"/>
            <a:chExt cx="3580" cy="384"/>
          </a:xfrm>
        </p:grpSpPr>
        <p:sp>
          <p:nvSpPr>
            <p:cNvPr id="83044" name="Rectangle 100"/>
            <p:cNvSpPr>
              <a:spLocks noChangeArrowheads="1"/>
            </p:cNvSpPr>
            <p:nvPr/>
          </p:nvSpPr>
          <p:spPr bwMode="auto">
            <a:xfrm>
              <a:off x="748" y="3545"/>
              <a:ext cx="3221" cy="384"/>
            </a:xfrm>
            <a:prstGeom prst="rect">
              <a:avLst/>
            </a:prstGeom>
            <a:solidFill>
              <a:srgbClr val="FFFF99"/>
            </a:solidFill>
            <a:ln w="12700" cap="sq">
              <a:noFill/>
              <a:miter lim="800000"/>
              <a:headEnd/>
              <a:tailEnd/>
            </a:ln>
            <a:effectLst>
              <a:outerShdw dist="89803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45" name="Rectangle 101"/>
            <p:cNvSpPr>
              <a:spLocks noChangeArrowheads="1"/>
            </p:cNvSpPr>
            <p:nvPr/>
          </p:nvSpPr>
          <p:spPr bwMode="auto">
            <a:xfrm>
              <a:off x="1977" y="3552"/>
              <a:ext cx="2173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900" b="1">
                  <a:solidFill>
                    <a:srgbClr val="FF3300"/>
                  </a:solidFill>
                  <a:latin typeface="Times New Roman" pitchFamily="18" charset="0"/>
                </a:rPr>
                <a:t>稳定性排序方法</a:t>
              </a:r>
              <a:endParaRPr lang="en-US" sz="2900" b="1">
                <a:solidFill>
                  <a:srgbClr val="FFFF00"/>
                </a:solidFill>
                <a:latin typeface="Times New Roman" pitchFamily="18" charset="0"/>
              </a:endParaRPr>
            </a:p>
          </p:txBody>
        </p:sp>
        <p:sp>
          <p:nvSpPr>
            <p:cNvPr id="83046" name="Rectangle 102"/>
            <p:cNvSpPr>
              <a:spLocks noChangeArrowheads="1"/>
            </p:cNvSpPr>
            <p:nvPr/>
          </p:nvSpPr>
          <p:spPr bwMode="auto">
            <a:xfrm>
              <a:off x="844" y="3581"/>
              <a:ext cx="3484" cy="32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2D86"/>
                  </a:solidFill>
                  <a:latin typeface="Times New Roman" pitchFamily="18" charset="0"/>
                </a:rPr>
                <a:t>泡排序法是                             。</a:t>
              </a:r>
            </a:p>
          </p:txBody>
        </p:sp>
      </p:grpSp>
      <p:grpSp>
        <p:nvGrpSpPr>
          <p:cNvPr id="83064" name="Group 120"/>
          <p:cNvGrpSpPr>
            <a:grpSpLocks/>
          </p:cNvGrpSpPr>
          <p:nvPr/>
        </p:nvGrpSpPr>
        <p:grpSpPr bwMode="auto">
          <a:xfrm>
            <a:off x="749300" y="4179888"/>
            <a:ext cx="1530350" cy="776287"/>
            <a:chOff x="472" y="2633"/>
            <a:chExt cx="964" cy="489"/>
          </a:xfrm>
        </p:grpSpPr>
        <p:sp>
          <p:nvSpPr>
            <p:cNvPr id="83051" name="Freeform 107"/>
            <p:cNvSpPr>
              <a:spLocks/>
            </p:cNvSpPr>
            <p:nvPr/>
          </p:nvSpPr>
          <p:spPr bwMode="auto">
            <a:xfrm>
              <a:off x="480" y="2633"/>
              <a:ext cx="812" cy="473"/>
            </a:xfrm>
            <a:custGeom>
              <a:avLst/>
              <a:gdLst/>
              <a:ahLst/>
              <a:cxnLst>
                <a:cxn ang="0">
                  <a:pos x="208" y="29"/>
                </a:cxn>
                <a:cxn ang="0">
                  <a:pos x="73" y="40"/>
                </a:cxn>
                <a:cxn ang="0">
                  <a:pos x="27" y="108"/>
                </a:cxn>
                <a:cxn ang="0">
                  <a:pos x="16" y="424"/>
                </a:cxn>
                <a:cxn ang="0">
                  <a:pos x="27" y="458"/>
                </a:cxn>
                <a:cxn ang="0">
                  <a:pos x="129" y="514"/>
                </a:cxn>
                <a:cxn ang="0">
                  <a:pos x="671" y="480"/>
                </a:cxn>
                <a:cxn ang="0">
                  <a:pos x="716" y="322"/>
                </a:cxn>
                <a:cxn ang="0">
                  <a:pos x="536" y="85"/>
                </a:cxn>
                <a:cxn ang="0">
                  <a:pos x="310" y="29"/>
                </a:cxn>
                <a:cxn ang="0">
                  <a:pos x="242" y="6"/>
                </a:cxn>
                <a:cxn ang="0">
                  <a:pos x="219" y="40"/>
                </a:cxn>
                <a:cxn ang="0">
                  <a:pos x="208" y="29"/>
                </a:cxn>
              </a:cxnLst>
              <a:rect l="0" t="0" r="r" b="b"/>
              <a:pathLst>
                <a:path w="763" h="526">
                  <a:moveTo>
                    <a:pt x="208" y="29"/>
                  </a:moveTo>
                  <a:cubicBezTo>
                    <a:pt x="163" y="33"/>
                    <a:pt x="114" y="22"/>
                    <a:pt x="73" y="40"/>
                  </a:cubicBezTo>
                  <a:cubicBezTo>
                    <a:pt x="48" y="51"/>
                    <a:pt x="27" y="108"/>
                    <a:pt x="27" y="108"/>
                  </a:cubicBezTo>
                  <a:cubicBezTo>
                    <a:pt x="5" y="243"/>
                    <a:pt x="0" y="239"/>
                    <a:pt x="16" y="424"/>
                  </a:cubicBezTo>
                  <a:cubicBezTo>
                    <a:pt x="17" y="436"/>
                    <a:pt x="19" y="450"/>
                    <a:pt x="27" y="458"/>
                  </a:cubicBezTo>
                  <a:cubicBezTo>
                    <a:pt x="66" y="497"/>
                    <a:pt x="86" y="500"/>
                    <a:pt x="129" y="514"/>
                  </a:cubicBezTo>
                  <a:cubicBezTo>
                    <a:pt x="515" y="505"/>
                    <a:pt x="458" y="526"/>
                    <a:pt x="671" y="480"/>
                  </a:cubicBezTo>
                  <a:cubicBezTo>
                    <a:pt x="688" y="428"/>
                    <a:pt x="703" y="375"/>
                    <a:pt x="716" y="322"/>
                  </a:cubicBezTo>
                  <a:cubicBezTo>
                    <a:pt x="702" y="74"/>
                    <a:pt x="763" y="101"/>
                    <a:pt x="536" y="85"/>
                  </a:cubicBezTo>
                  <a:cubicBezTo>
                    <a:pt x="506" y="0"/>
                    <a:pt x="387" y="34"/>
                    <a:pt x="310" y="29"/>
                  </a:cubicBezTo>
                  <a:cubicBezTo>
                    <a:pt x="287" y="21"/>
                    <a:pt x="265" y="14"/>
                    <a:pt x="242" y="6"/>
                  </a:cubicBezTo>
                  <a:cubicBezTo>
                    <a:pt x="229" y="2"/>
                    <a:pt x="230" y="32"/>
                    <a:pt x="219" y="40"/>
                  </a:cubicBezTo>
                  <a:cubicBezTo>
                    <a:pt x="215" y="43"/>
                    <a:pt x="212" y="33"/>
                    <a:pt x="208" y="29"/>
                  </a:cubicBezTo>
                  <a:close/>
                </a:path>
              </a:pathLst>
            </a:custGeom>
            <a:solidFill>
              <a:srgbClr val="00CCFF"/>
            </a:solidFill>
            <a:ln w="107950" cap="sq" cmpd="sng">
              <a:noFill/>
              <a:prstDash val="solid"/>
              <a:round/>
              <a:headEnd/>
              <a:tailEnd/>
            </a:ln>
            <a:effectLst>
              <a:outerShdw dist="53882" dir="2700000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2" name="Text Box 108"/>
            <p:cNvSpPr txBox="1">
              <a:spLocks noChangeArrowheads="1"/>
            </p:cNvSpPr>
            <p:nvPr/>
          </p:nvSpPr>
          <p:spPr bwMode="auto">
            <a:xfrm>
              <a:off x="472" y="2680"/>
              <a:ext cx="964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  <a:latin typeface="华文行楷" pitchFamily="2" charset="-122"/>
                  <a:ea typeface="华文行楷" pitchFamily="2" charset="-122"/>
                </a:rPr>
                <a:t>结论</a:t>
              </a:r>
            </a:p>
          </p:txBody>
        </p:sp>
      </p:grpSp>
      <p:grpSp>
        <p:nvGrpSpPr>
          <p:cNvPr id="83057" name="Group 113"/>
          <p:cNvGrpSpPr>
            <a:grpSpLocks/>
          </p:cNvGrpSpPr>
          <p:nvPr/>
        </p:nvGrpSpPr>
        <p:grpSpPr bwMode="auto">
          <a:xfrm>
            <a:off x="3276600" y="3797300"/>
            <a:ext cx="4953000" cy="1576388"/>
            <a:chOff x="2208" y="2256"/>
            <a:chExt cx="3120" cy="993"/>
          </a:xfrm>
        </p:grpSpPr>
        <p:sp>
          <p:nvSpPr>
            <p:cNvPr id="83058" name="Cloud"/>
            <p:cNvSpPr>
              <a:spLocks noChangeAspect="1" noEditPoints="1" noChangeArrowheads="1"/>
            </p:cNvSpPr>
            <p:nvPr/>
          </p:nvSpPr>
          <p:spPr bwMode="auto">
            <a:xfrm>
              <a:off x="2208" y="2256"/>
              <a:ext cx="3120" cy="993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76200">
              <a:solidFill>
                <a:srgbClr val="00CCFF"/>
              </a:solidFill>
              <a:miter lim="800000"/>
              <a:headEnd/>
              <a:tailEnd/>
            </a:ln>
            <a:effectLst>
              <a:outerShdw dist="74053" dir="1857825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9" name="Text Box 115"/>
            <p:cNvSpPr txBox="1">
              <a:spLocks noChangeArrowheads="1"/>
            </p:cNvSpPr>
            <p:nvPr/>
          </p:nvSpPr>
          <p:spPr bwMode="auto">
            <a:xfrm>
              <a:off x="2456" y="2411"/>
              <a:ext cx="2697" cy="6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600" b="1">
                  <a:solidFill>
                    <a:schemeClr val="accent2"/>
                  </a:solidFill>
                </a:rPr>
                <a:t>    </a:t>
              </a:r>
              <a:r>
                <a:rPr lang="zh-CN" altLang="en-US" sz="2600" b="1">
                  <a:solidFill>
                    <a:schemeClr val="accent2"/>
                  </a:solidFill>
                </a:rPr>
                <a:t>泡排序方法比较适合于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2600" b="1">
                  <a:solidFill>
                    <a:schemeClr val="accent2"/>
                  </a:solidFill>
                </a:rPr>
                <a:t>参加排序的序列的原始状态</a:t>
              </a:r>
            </a:p>
            <a:p>
              <a:pPr>
                <a:lnSpc>
                  <a:spcPct val="80000"/>
                </a:lnSpc>
              </a:pPr>
              <a:r>
                <a:rPr lang="zh-CN" altLang="en-US" sz="2600" b="1">
                  <a:solidFill>
                    <a:schemeClr val="accent2"/>
                  </a:solidFill>
                </a:rPr>
                <a:t>  基本有序的情况</a:t>
              </a:r>
            </a:p>
          </p:txBody>
        </p:sp>
        <p:grpSp>
          <p:nvGrpSpPr>
            <p:cNvPr id="83060" name="Group 116"/>
            <p:cNvGrpSpPr>
              <a:grpSpLocks/>
            </p:cNvGrpSpPr>
            <p:nvPr/>
          </p:nvGrpSpPr>
          <p:grpSpPr bwMode="auto">
            <a:xfrm rot="742817">
              <a:off x="4233" y="2795"/>
              <a:ext cx="144" cy="318"/>
              <a:chOff x="3703" y="3411"/>
              <a:chExt cx="254" cy="414"/>
            </a:xfrm>
          </p:grpSpPr>
          <p:sp>
            <p:nvSpPr>
              <p:cNvPr id="83061" name="Freeform 117"/>
              <p:cNvSpPr>
                <a:spLocks/>
              </p:cNvSpPr>
              <p:nvPr/>
            </p:nvSpPr>
            <p:spPr bwMode="auto">
              <a:xfrm rot="1102032">
                <a:off x="3765" y="3411"/>
                <a:ext cx="192" cy="295"/>
              </a:xfrm>
              <a:custGeom>
                <a:avLst/>
                <a:gdLst/>
                <a:ahLst/>
                <a:cxnLst>
                  <a:cxn ang="0">
                    <a:pos x="68" y="84"/>
                  </a:cxn>
                  <a:cxn ang="0">
                    <a:pos x="274" y="52"/>
                  </a:cxn>
                  <a:cxn ang="0">
                    <a:pos x="264" y="215"/>
                  </a:cxn>
                  <a:cxn ang="0">
                    <a:pos x="242" y="280"/>
                  </a:cxn>
                  <a:cxn ang="0">
                    <a:pos x="231" y="367"/>
                  </a:cxn>
                  <a:cxn ang="0">
                    <a:pos x="209" y="432"/>
                  </a:cxn>
                  <a:cxn ang="0">
                    <a:pos x="198" y="530"/>
                  </a:cxn>
                  <a:cxn ang="0">
                    <a:pos x="68" y="530"/>
                  </a:cxn>
                  <a:cxn ang="0">
                    <a:pos x="35" y="258"/>
                  </a:cxn>
                  <a:cxn ang="0">
                    <a:pos x="68" y="84"/>
                  </a:cxn>
                </a:cxnLst>
                <a:rect l="0" t="0" r="r" b="b"/>
                <a:pathLst>
                  <a:path w="291" h="562">
                    <a:moveTo>
                      <a:pt x="68" y="84"/>
                    </a:moveTo>
                    <a:cubicBezTo>
                      <a:pt x="97" y="0"/>
                      <a:pt x="197" y="47"/>
                      <a:pt x="274" y="52"/>
                    </a:cubicBezTo>
                    <a:cubicBezTo>
                      <a:pt x="291" y="102"/>
                      <a:pt x="277" y="164"/>
                      <a:pt x="264" y="215"/>
                    </a:cubicBezTo>
                    <a:cubicBezTo>
                      <a:pt x="259" y="237"/>
                      <a:pt x="242" y="280"/>
                      <a:pt x="242" y="280"/>
                    </a:cubicBezTo>
                    <a:cubicBezTo>
                      <a:pt x="238" y="309"/>
                      <a:pt x="237" y="338"/>
                      <a:pt x="231" y="367"/>
                    </a:cubicBezTo>
                    <a:cubicBezTo>
                      <a:pt x="226" y="389"/>
                      <a:pt x="209" y="432"/>
                      <a:pt x="209" y="432"/>
                    </a:cubicBezTo>
                    <a:cubicBezTo>
                      <a:pt x="205" y="465"/>
                      <a:pt x="220" y="506"/>
                      <a:pt x="198" y="530"/>
                    </a:cubicBezTo>
                    <a:cubicBezTo>
                      <a:pt x="170" y="562"/>
                      <a:pt x="102" y="539"/>
                      <a:pt x="68" y="530"/>
                    </a:cubicBezTo>
                    <a:cubicBezTo>
                      <a:pt x="49" y="433"/>
                      <a:pt x="92" y="343"/>
                      <a:pt x="35" y="258"/>
                    </a:cubicBezTo>
                    <a:cubicBezTo>
                      <a:pt x="47" y="52"/>
                      <a:pt x="0" y="16"/>
                      <a:pt x="68" y="84"/>
                    </a:cubicBezTo>
                    <a:close/>
                  </a:path>
                </a:pathLst>
              </a:custGeom>
              <a:solidFill>
                <a:srgbClr val="FF0000"/>
              </a:solidFill>
              <a:ln w="73025" cap="sq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>
                <a:outerShdw dist="28398" dir="3806097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62" name="Freeform 118"/>
              <p:cNvSpPr>
                <a:spLocks/>
              </p:cNvSpPr>
              <p:nvPr/>
            </p:nvSpPr>
            <p:spPr bwMode="auto">
              <a:xfrm rot="1102032">
                <a:off x="3703" y="3728"/>
                <a:ext cx="132" cy="97"/>
              </a:xfrm>
              <a:custGeom>
                <a:avLst/>
                <a:gdLst/>
                <a:ahLst/>
                <a:cxnLst>
                  <a:cxn ang="0">
                    <a:pos x="84" y="0"/>
                  </a:cxn>
                  <a:cxn ang="0">
                    <a:pos x="30" y="130"/>
                  </a:cxn>
                  <a:cxn ang="0">
                    <a:pos x="41" y="163"/>
                  </a:cxn>
                  <a:cxn ang="0">
                    <a:pos x="106" y="184"/>
                  </a:cxn>
                  <a:cxn ang="0">
                    <a:pos x="182" y="173"/>
                  </a:cxn>
                  <a:cxn ang="0">
                    <a:pos x="193" y="141"/>
                  </a:cxn>
                  <a:cxn ang="0">
                    <a:pos x="171" y="21"/>
                  </a:cxn>
                  <a:cxn ang="0">
                    <a:pos x="84" y="0"/>
                  </a:cxn>
                </a:cxnLst>
                <a:rect l="0" t="0" r="r" b="b"/>
                <a:pathLst>
                  <a:path w="200" h="184">
                    <a:moveTo>
                      <a:pt x="84" y="0"/>
                    </a:moveTo>
                    <a:cubicBezTo>
                      <a:pt x="0" y="56"/>
                      <a:pt x="10" y="21"/>
                      <a:pt x="30" y="130"/>
                    </a:cubicBezTo>
                    <a:cubicBezTo>
                      <a:pt x="32" y="141"/>
                      <a:pt x="32" y="156"/>
                      <a:pt x="41" y="163"/>
                    </a:cubicBezTo>
                    <a:cubicBezTo>
                      <a:pt x="60" y="176"/>
                      <a:pt x="106" y="184"/>
                      <a:pt x="106" y="184"/>
                    </a:cubicBezTo>
                    <a:cubicBezTo>
                      <a:pt x="131" y="180"/>
                      <a:pt x="159" y="184"/>
                      <a:pt x="182" y="173"/>
                    </a:cubicBezTo>
                    <a:cubicBezTo>
                      <a:pt x="192" y="168"/>
                      <a:pt x="193" y="152"/>
                      <a:pt x="193" y="141"/>
                    </a:cubicBezTo>
                    <a:cubicBezTo>
                      <a:pt x="193" y="100"/>
                      <a:pt x="200" y="50"/>
                      <a:pt x="171" y="21"/>
                    </a:cubicBezTo>
                    <a:cubicBezTo>
                      <a:pt x="162" y="12"/>
                      <a:pt x="84" y="0"/>
                      <a:pt x="84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76200" cap="sq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>
                <a:outerShdw dist="28398" dir="3806097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084801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8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91" grpId="0" autoUpdateAnimBg="0"/>
      <p:bldP spid="8299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900113" y="1484313"/>
            <a:ext cx="7777162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990000"/>
                </a:solidFill>
                <a:ea typeface="隶书" pitchFamily="49" charset="-122"/>
              </a:rPr>
              <a:t>用蛮力法设计的算法，一般来说，经过适度的努力后，都可以对算法的第一个版本进行一定程度的改良，改进其时间性能，但只能减少系数，而数量级不会改变。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1403350" y="115888"/>
            <a:ext cx="7129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蛮力法一般观点</a:t>
            </a:r>
            <a:endParaRPr kumimoji="1"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145546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403350" y="115888"/>
            <a:ext cx="7129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3600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查找问题中的蛮力法</a:t>
            </a:r>
            <a:r>
              <a:rPr kumimoji="1" lang="en-US" altLang="zh-CN" sz="3600" dirty="0">
                <a:latin typeface="Times New Roman"/>
              </a:rPr>
              <a:t>—</a:t>
            </a:r>
            <a:r>
              <a:rPr kumimoji="1" lang="zh-CN" altLang="en-US" sz="3600" dirty="0"/>
              <a:t>顺序查找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684213" y="1628775"/>
            <a:ext cx="7921625" cy="243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</a:rPr>
              <a:t>思路：顺序查找</a:t>
            </a:r>
            <a:r>
              <a:rPr kumimoji="1" lang="zh-CN" altLang="en-US" sz="3200">
                <a:solidFill>
                  <a:srgbClr val="990000"/>
                </a:solidFill>
                <a:latin typeface="Times New Roman" pitchFamily="18" charset="0"/>
              </a:rPr>
              <a:t>从表的一端向另一端逐个</a:t>
            </a:r>
            <a:r>
              <a:rPr kumimoji="1" lang="zh-CN" altLang="en-US" sz="3200">
                <a:latin typeface="Times New Roman" pitchFamily="18" charset="0"/>
              </a:rPr>
              <a:t>将元素与给定值进行比较，若相等，则查找成功，给出该元素在表中的位置；若整个表检测完仍未找到与给定值相等的元素，则查找失败，给出失败信息。</a:t>
            </a:r>
          </a:p>
        </p:txBody>
      </p:sp>
    </p:spTree>
    <p:extLst>
      <p:ext uri="{BB962C8B-B14F-4D97-AF65-F5344CB8AC3E}">
        <p14:creationId xmlns:p14="http://schemas.microsoft.com/office/powerpoint/2010/main" val="1664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2"/>
          <p:cNvGrpSpPr>
            <a:grpSpLocks/>
          </p:cNvGrpSpPr>
          <p:nvPr/>
        </p:nvGrpSpPr>
        <p:grpSpPr bwMode="auto">
          <a:xfrm>
            <a:off x="1979613" y="3068638"/>
            <a:ext cx="6242050" cy="1562100"/>
            <a:chOff x="1079" y="3249"/>
            <a:chExt cx="3932" cy="984"/>
          </a:xfrm>
        </p:grpSpPr>
        <p:sp>
          <p:nvSpPr>
            <p:cNvPr id="111619" name="Text Box 3"/>
            <p:cNvSpPr txBox="1">
              <a:spLocks noChangeArrowheads="1"/>
            </p:cNvSpPr>
            <p:nvPr/>
          </p:nvSpPr>
          <p:spPr bwMode="auto">
            <a:xfrm>
              <a:off x="1079" y="3469"/>
              <a:ext cx="3822" cy="31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10800" bIns="10800"/>
            <a:lstStyle/>
            <a:p>
              <a:pPr algn="just" eaLnBrk="0" hangingPunct="0"/>
              <a:r>
                <a:rPr lang="en-US" altLang="zh-CN" sz="2800">
                  <a:latin typeface="Times New Roman" pitchFamily="18" charset="0"/>
                </a:rPr>
                <a:t>       10  15   24   6   12    35   40    98  55</a:t>
              </a:r>
            </a:p>
          </p:txBody>
        </p:sp>
        <p:sp>
          <p:nvSpPr>
            <p:cNvPr id="111620" name="Line 4"/>
            <p:cNvSpPr>
              <a:spLocks noChangeShapeType="1"/>
            </p:cNvSpPr>
            <p:nvPr/>
          </p:nvSpPr>
          <p:spPr bwMode="auto">
            <a:xfrm>
              <a:off x="1443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21" name="Line 5"/>
            <p:cNvSpPr>
              <a:spLocks noChangeShapeType="1"/>
            </p:cNvSpPr>
            <p:nvPr/>
          </p:nvSpPr>
          <p:spPr bwMode="auto">
            <a:xfrm>
              <a:off x="1823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22" name="Line 6"/>
            <p:cNvSpPr>
              <a:spLocks noChangeShapeType="1"/>
            </p:cNvSpPr>
            <p:nvPr/>
          </p:nvSpPr>
          <p:spPr bwMode="auto">
            <a:xfrm>
              <a:off x="2202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23" name="Line 7"/>
            <p:cNvSpPr>
              <a:spLocks noChangeShapeType="1"/>
            </p:cNvSpPr>
            <p:nvPr/>
          </p:nvSpPr>
          <p:spPr bwMode="auto">
            <a:xfrm>
              <a:off x="2597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24" name="Line 8"/>
            <p:cNvSpPr>
              <a:spLocks noChangeShapeType="1"/>
            </p:cNvSpPr>
            <p:nvPr/>
          </p:nvSpPr>
          <p:spPr bwMode="auto">
            <a:xfrm>
              <a:off x="2946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25" name="Line 9"/>
            <p:cNvSpPr>
              <a:spLocks noChangeShapeType="1"/>
            </p:cNvSpPr>
            <p:nvPr/>
          </p:nvSpPr>
          <p:spPr bwMode="auto">
            <a:xfrm>
              <a:off x="3325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26" name="Line 10"/>
            <p:cNvSpPr>
              <a:spLocks noChangeShapeType="1"/>
            </p:cNvSpPr>
            <p:nvPr/>
          </p:nvSpPr>
          <p:spPr bwMode="auto">
            <a:xfrm>
              <a:off x="3720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27" name="Line 11"/>
            <p:cNvSpPr>
              <a:spLocks noChangeShapeType="1"/>
            </p:cNvSpPr>
            <p:nvPr/>
          </p:nvSpPr>
          <p:spPr bwMode="auto">
            <a:xfrm>
              <a:off x="4525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28" name="Line 12"/>
            <p:cNvSpPr>
              <a:spLocks noChangeShapeType="1"/>
            </p:cNvSpPr>
            <p:nvPr/>
          </p:nvSpPr>
          <p:spPr bwMode="auto">
            <a:xfrm>
              <a:off x="4130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29" name="Text Box 13"/>
            <p:cNvSpPr txBox="1">
              <a:spLocks noChangeArrowheads="1"/>
            </p:cNvSpPr>
            <p:nvPr/>
          </p:nvSpPr>
          <p:spPr bwMode="auto">
            <a:xfrm>
              <a:off x="1085" y="3249"/>
              <a:ext cx="390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0" bIns="10800"/>
            <a:lstStyle/>
            <a:p>
              <a:pPr algn="just" eaLnBrk="0" hangingPunct="0"/>
              <a:r>
                <a:rPr lang="en-US" altLang="zh-CN" sz="2400">
                  <a:latin typeface="Times New Roman" pitchFamily="18" charset="0"/>
                </a:rPr>
                <a:t>  0      1      2     3      4      5      6      7       8       9   </a:t>
              </a:r>
            </a:p>
          </p:txBody>
        </p:sp>
        <p:sp>
          <p:nvSpPr>
            <p:cNvPr id="111630" name="Line 14"/>
            <p:cNvSpPr>
              <a:spLocks noChangeShapeType="1"/>
            </p:cNvSpPr>
            <p:nvPr/>
          </p:nvSpPr>
          <p:spPr bwMode="auto">
            <a:xfrm flipH="1" flipV="1">
              <a:off x="4752" y="3765"/>
              <a:ext cx="1" cy="3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31" name="Text Box 15"/>
            <p:cNvSpPr txBox="1">
              <a:spLocks noChangeArrowheads="1"/>
            </p:cNvSpPr>
            <p:nvPr/>
          </p:nvSpPr>
          <p:spPr bwMode="auto">
            <a:xfrm>
              <a:off x="4798" y="3870"/>
              <a:ext cx="21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32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11632" name="Text Box 16"/>
            <p:cNvSpPr txBox="1">
              <a:spLocks noChangeArrowheads="1"/>
            </p:cNvSpPr>
            <p:nvPr/>
          </p:nvSpPr>
          <p:spPr bwMode="auto">
            <a:xfrm>
              <a:off x="2394" y="3915"/>
              <a:ext cx="113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查找方向</a:t>
              </a:r>
            </a:p>
          </p:txBody>
        </p:sp>
        <p:sp>
          <p:nvSpPr>
            <p:cNvPr id="111633" name="Line 17"/>
            <p:cNvSpPr>
              <a:spLocks noChangeShapeType="1"/>
            </p:cNvSpPr>
            <p:nvPr/>
          </p:nvSpPr>
          <p:spPr bwMode="gray">
            <a:xfrm flipH="1">
              <a:off x="1124" y="4233"/>
              <a:ext cx="37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11634" name="Group 18"/>
          <p:cNvGrpSpPr>
            <a:grpSpLocks/>
          </p:cNvGrpSpPr>
          <p:nvPr/>
        </p:nvGrpSpPr>
        <p:grpSpPr bwMode="auto">
          <a:xfrm>
            <a:off x="1979613" y="1125538"/>
            <a:ext cx="6202362" cy="1562100"/>
            <a:chOff x="1033" y="2024"/>
            <a:chExt cx="3907" cy="984"/>
          </a:xfrm>
        </p:grpSpPr>
        <p:sp>
          <p:nvSpPr>
            <p:cNvPr id="111635" name="Text Box 19"/>
            <p:cNvSpPr txBox="1">
              <a:spLocks noChangeArrowheads="1"/>
            </p:cNvSpPr>
            <p:nvPr/>
          </p:nvSpPr>
          <p:spPr bwMode="auto">
            <a:xfrm>
              <a:off x="1033" y="2244"/>
              <a:ext cx="3822" cy="31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10800" bIns="10800"/>
            <a:lstStyle/>
            <a:p>
              <a:pPr algn="just" eaLnBrk="0" hangingPunct="0"/>
              <a:r>
                <a:rPr lang="en-US" altLang="zh-CN" sz="2800">
                  <a:latin typeface="Times New Roman" pitchFamily="18" charset="0"/>
                </a:rPr>
                <a:t>10  15   24    6   12    35   40    98  55</a:t>
              </a:r>
            </a:p>
          </p:txBody>
        </p:sp>
        <p:sp>
          <p:nvSpPr>
            <p:cNvPr id="111636" name="Line 20"/>
            <p:cNvSpPr>
              <a:spLocks noChangeShapeType="1"/>
            </p:cNvSpPr>
            <p:nvPr/>
          </p:nvSpPr>
          <p:spPr bwMode="auto">
            <a:xfrm>
              <a:off x="1397" y="2244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37" name="Line 21"/>
            <p:cNvSpPr>
              <a:spLocks noChangeShapeType="1"/>
            </p:cNvSpPr>
            <p:nvPr/>
          </p:nvSpPr>
          <p:spPr bwMode="auto">
            <a:xfrm>
              <a:off x="1777" y="2244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38" name="Line 22"/>
            <p:cNvSpPr>
              <a:spLocks noChangeShapeType="1"/>
            </p:cNvSpPr>
            <p:nvPr/>
          </p:nvSpPr>
          <p:spPr bwMode="auto">
            <a:xfrm>
              <a:off x="2156" y="2244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39" name="Line 23"/>
            <p:cNvSpPr>
              <a:spLocks noChangeShapeType="1"/>
            </p:cNvSpPr>
            <p:nvPr/>
          </p:nvSpPr>
          <p:spPr bwMode="auto">
            <a:xfrm>
              <a:off x="2551" y="2244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40" name="Line 24"/>
            <p:cNvSpPr>
              <a:spLocks noChangeShapeType="1"/>
            </p:cNvSpPr>
            <p:nvPr/>
          </p:nvSpPr>
          <p:spPr bwMode="auto">
            <a:xfrm>
              <a:off x="2900" y="2244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41" name="Line 25"/>
            <p:cNvSpPr>
              <a:spLocks noChangeShapeType="1"/>
            </p:cNvSpPr>
            <p:nvPr/>
          </p:nvSpPr>
          <p:spPr bwMode="auto">
            <a:xfrm>
              <a:off x="3279" y="2244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42" name="Line 26"/>
            <p:cNvSpPr>
              <a:spLocks noChangeShapeType="1"/>
            </p:cNvSpPr>
            <p:nvPr/>
          </p:nvSpPr>
          <p:spPr bwMode="auto">
            <a:xfrm>
              <a:off x="3674" y="2244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43" name="Line 27"/>
            <p:cNvSpPr>
              <a:spLocks noChangeShapeType="1"/>
            </p:cNvSpPr>
            <p:nvPr/>
          </p:nvSpPr>
          <p:spPr bwMode="auto">
            <a:xfrm>
              <a:off x="4479" y="2244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44" name="Line 28"/>
            <p:cNvSpPr>
              <a:spLocks noChangeShapeType="1"/>
            </p:cNvSpPr>
            <p:nvPr/>
          </p:nvSpPr>
          <p:spPr bwMode="auto">
            <a:xfrm>
              <a:off x="4084" y="2244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45" name="Text Box 29"/>
            <p:cNvSpPr txBox="1">
              <a:spLocks noChangeArrowheads="1"/>
            </p:cNvSpPr>
            <p:nvPr/>
          </p:nvSpPr>
          <p:spPr bwMode="auto">
            <a:xfrm>
              <a:off x="1039" y="2024"/>
              <a:ext cx="390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0" bIns="10800"/>
            <a:lstStyle/>
            <a:p>
              <a:pPr algn="just" eaLnBrk="0" hangingPunct="0"/>
              <a:r>
                <a:rPr lang="en-US" altLang="zh-CN" sz="2400">
                  <a:latin typeface="Times New Roman" pitchFamily="18" charset="0"/>
                </a:rPr>
                <a:t>  0      1      2     3      4      5      6      7       8       9   </a:t>
              </a:r>
            </a:p>
          </p:txBody>
        </p:sp>
        <p:sp>
          <p:nvSpPr>
            <p:cNvPr id="111646" name="Line 30"/>
            <p:cNvSpPr>
              <a:spLocks noChangeShapeType="1"/>
            </p:cNvSpPr>
            <p:nvPr/>
          </p:nvSpPr>
          <p:spPr bwMode="auto">
            <a:xfrm flipH="1" flipV="1">
              <a:off x="1215" y="2568"/>
              <a:ext cx="1" cy="3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47" name="Text Box 31"/>
            <p:cNvSpPr txBox="1">
              <a:spLocks noChangeArrowheads="1"/>
            </p:cNvSpPr>
            <p:nvPr/>
          </p:nvSpPr>
          <p:spPr bwMode="auto">
            <a:xfrm>
              <a:off x="1306" y="2614"/>
              <a:ext cx="21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32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11648" name="Text Box 32"/>
            <p:cNvSpPr txBox="1">
              <a:spLocks noChangeArrowheads="1"/>
            </p:cNvSpPr>
            <p:nvPr/>
          </p:nvSpPr>
          <p:spPr bwMode="auto">
            <a:xfrm>
              <a:off x="2348" y="2690"/>
              <a:ext cx="113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800">
                  <a:solidFill>
                    <a:srgbClr val="66FF33"/>
                  </a:solidFill>
                  <a:latin typeface="Times New Roman" pitchFamily="18" charset="0"/>
                </a:rPr>
                <a:t>查找方向</a:t>
              </a:r>
            </a:p>
          </p:txBody>
        </p:sp>
        <p:sp>
          <p:nvSpPr>
            <p:cNvPr id="111649" name="Line 33"/>
            <p:cNvSpPr>
              <a:spLocks noChangeShapeType="1"/>
            </p:cNvSpPr>
            <p:nvPr/>
          </p:nvSpPr>
          <p:spPr bwMode="gray">
            <a:xfrm flipH="1">
              <a:off x="1078" y="3008"/>
              <a:ext cx="37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pic>
        <p:nvPicPr>
          <p:cNvPr id="111650" name="Picture 34" descr="WM_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429000"/>
            <a:ext cx="990600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51" name="Picture 35" descr="WM_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5084763"/>
            <a:ext cx="990600" cy="57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68" name="AutoShape 52"/>
          <p:cNvSpPr>
            <a:spLocks noChangeArrowheads="1"/>
          </p:cNvSpPr>
          <p:nvPr/>
        </p:nvSpPr>
        <p:spPr bwMode="auto">
          <a:xfrm>
            <a:off x="971550" y="6021388"/>
            <a:ext cx="890588" cy="466725"/>
          </a:xfrm>
          <a:prstGeom prst="wedgeRoundRectCallout">
            <a:avLst>
              <a:gd name="adj1" fmla="val 63370"/>
              <a:gd name="adj2" fmla="val -100000"/>
              <a:gd name="adj3" fmla="val 16667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0" bIns="0"/>
          <a:lstStyle/>
          <a:p>
            <a:pPr algn="just" eaLnBrk="0" hangingPunct="0"/>
            <a:r>
              <a:rPr lang="zh-CN" altLang="en-US" sz="2800">
                <a:latin typeface="Times New Roman" pitchFamily="18" charset="0"/>
              </a:rPr>
              <a:t>哨兵</a:t>
            </a:r>
          </a:p>
        </p:txBody>
      </p:sp>
      <p:pic>
        <p:nvPicPr>
          <p:cNvPr id="111669" name="Picture 53" descr="WM_K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12875"/>
            <a:ext cx="1008062" cy="5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670" name="Group 54"/>
          <p:cNvGrpSpPr>
            <a:grpSpLocks/>
          </p:cNvGrpSpPr>
          <p:nvPr/>
        </p:nvGrpSpPr>
        <p:grpSpPr bwMode="auto">
          <a:xfrm>
            <a:off x="1908175" y="5013325"/>
            <a:ext cx="6242050" cy="1562100"/>
            <a:chOff x="1079" y="3249"/>
            <a:chExt cx="3932" cy="984"/>
          </a:xfrm>
        </p:grpSpPr>
        <p:sp>
          <p:nvSpPr>
            <p:cNvPr id="111671" name="Text Box 55"/>
            <p:cNvSpPr txBox="1">
              <a:spLocks noChangeArrowheads="1"/>
            </p:cNvSpPr>
            <p:nvPr/>
          </p:nvSpPr>
          <p:spPr bwMode="auto">
            <a:xfrm>
              <a:off x="1079" y="3469"/>
              <a:ext cx="3822" cy="31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0" tIns="10800" bIns="10800"/>
            <a:lstStyle/>
            <a:p>
              <a:pPr algn="just" eaLnBrk="0" hangingPunct="0"/>
              <a:r>
                <a:rPr lang="en-US" altLang="zh-CN" sz="2800">
                  <a:solidFill>
                    <a:srgbClr val="990000"/>
                  </a:solidFill>
                  <a:latin typeface="Times New Roman" pitchFamily="18" charset="0"/>
                </a:rPr>
                <a:t>K</a:t>
              </a:r>
              <a:r>
                <a:rPr lang="en-US" altLang="zh-CN" sz="2800">
                  <a:latin typeface="Times New Roman" pitchFamily="18" charset="0"/>
                </a:rPr>
                <a:t>    10  15   24   6   12    35   40    98  55</a:t>
              </a:r>
            </a:p>
          </p:txBody>
        </p:sp>
        <p:sp>
          <p:nvSpPr>
            <p:cNvPr id="111672" name="Line 56"/>
            <p:cNvSpPr>
              <a:spLocks noChangeShapeType="1"/>
            </p:cNvSpPr>
            <p:nvPr/>
          </p:nvSpPr>
          <p:spPr bwMode="auto">
            <a:xfrm>
              <a:off x="1443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73" name="Line 57"/>
            <p:cNvSpPr>
              <a:spLocks noChangeShapeType="1"/>
            </p:cNvSpPr>
            <p:nvPr/>
          </p:nvSpPr>
          <p:spPr bwMode="auto">
            <a:xfrm>
              <a:off x="1823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74" name="Line 58"/>
            <p:cNvSpPr>
              <a:spLocks noChangeShapeType="1"/>
            </p:cNvSpPr>
            <p:nvPr/>
          </p:nvSpPr>
          <p:spPr bwMode="auto">
            <a:xfrm>
              <a:off x="2202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75" name="Line 59"/>
            <p:cNvSpPr>
              <a:spLocks noChangeShapeType="1"/>
            </p:cNvSpPr>
            <p:nvPr/>
          </p:nvSpPr>
          <p:spPr bwMode="auto">
            <a:xfrm>
              <a:off x="2597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76" name="Line 60"/>
            <p:cNvSpPr>
              <a:spLocks noChangeShapeType="1"/>
            </p:cNvSpPr>
            <p:nvPr/>
          </p:nvSpPr>
          <p:spPr bwMode="auto">
            <a:xfrm>
              <a:off x="2946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77" name="Line 61"/>
            <p:cNvSpPr>
              <a:spLocks noChangeShapeType="1"/>
            </p:cNvSpPr>
            <p:nvPr/>
          </p:nvSpPr>
          <p:spPr bwMode="auto">
            <a:xfrm>
              <a:off x="3325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78" name="Line 62"/>
            <p:cNvSpPr>
              <a:spLocks noChangeShapeType="1"/>
            </p:cNvSpPr>
            <p:nvPr/>
          </p:nvSpPr>
          <p:spPr bwMode="auto">
            <a:xfrm>
              <a:off x="3720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79" name="Line 63"/>
            <p:cNvSpPr>
              <a:spLocks noChangeShapeType="1"/>
            </p:cNvSpPr>
            <p:nvPr/>
          </p:nvSpPr>
          <p:spPr bwMode="auto">
            <a:xfrm>
              <a:off x="4525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80" name="Line 64"/>
            <p:cNvSpPr>
              <a:spLocks noChangeShapeType="1"/>
            </p:cNvSpPr>
            <p:nvPr/>
          </p:nvSpPr>
          <p:spPr bwMode="auto">
            <a:xfrm>
              <a:off x="4130" y="3469"/>
              <a:ext cx="0" cy="29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81" name="Text Box 65"/>
            <p:cNvSpPr txBox="1">
              <a:spLocks noChangeArrowheads="1"/>
            </p:cNvSpPr>
            <p:nvPr/>
          </p:nvSpPr>
          <p:spPr bwMode="auto">
            <a:xfrm>
              <a:off x="1085" y="3249"/>
              <a:ext cx="390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0" bIns="10800"/>
            <a:lstStyle/>
            <a:p>
              <a:pPr algn="just" eaLnBrk="0" hangingPunct="0"/>
              <a:r>
                <a:rPr lang="en-US" altLang="zh-CN" sz="2400">
                  <a:latin typeface="Times New Roman" pitchFamily="18" charset="0"/>
                </a:rPr>
                <a:t>  0      1      2     3      4      5      6      7       8       9   </a:t>
              </a:r>
            </a:p>
          </p:txBody>
        </p:sp>
        <p:sp>
          <p:nvSpPr>
            <p:cNvPr id="111682" name="Line 66"/>
            <p:cNvSpPr>
              <a:spLocks noChangeShapeType="1"/>
            </p:cNvSpPr>
            <p:nvPr/>
          </p:nvSpPr>
          <p:spPr bwMode="auto">
            <a:xfrm flipH="1" flipV="1">
              <a:off x="4752" y="3765"/>
              <a:ext cx="1" cy="3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83" name="Text Box 67"/>
            <p:cNvSpPr txBox="1">
              <a:spLocks noChangeArrowheads="1"/>
            </p:cNvSpPr>
            <p:nvPr/>
          </p:nvSpPr>
          <p:spPr bwMode="auto">
            <a:xfrm>
              <a:off x="4798" y="3870"/>
              <a:ext cx="21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32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11684" name="Text Box 68"/>
            <p:cNvSpPr txBox="1">
              <a:spLocks noChangeArrowheads="1"/>
            </p:cNvSpPr>
            <p:nvPr/>
          </p:nvSpPr>
          <p:spPr bwMode="auto">
            <a:xfrm>
              <a:off x="2394" y="3915"/>
              <a:ext cx="1134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800">
                  <a:solidFill>
                    <a:schemeClr val="hlink"/>
                  </a:solidFill>
                  <a:latin typeface="Times New Roman" pitchFamily="18" charset="0"/>
                </a:rPr>
                <a:t>查找方向</a:t>
              </a:r>
            </a:p>
          </p:txBody>
        </p:sp>
        <p:sp>
          <p:nvSpPr>
            <p:cNvPr id="111685" name="Line 69"/>
            <p:cNvSpPr>
              <a:spLocks noChangeShapeType="1"/>
            </p:cNvSpPr>
            <p:nvPr/>
          </p:nvSpPr>
          <p:spPr bwMode="gray">
            <a:xfrm flipH="1">
              <a:off x="1124" y="4233"/>
              <a:ext cx="376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11686" name="Line 70"/>
          <p:cNvSpPr>
            <a:spLocks noChangeShapeType="1"/>
          </p:cNvSpPr>
          <p:nvPr/>
        </p:nvSpPr>
        <p:spPr bwMode="auto">
          <a:xfrm>
            <a:off x="0" y="2924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87" name="Line 71"/>
          <p:cNvSpPr>
            <a:spLocks noChangeShapeType="1"/>
          </p:cNvSpPr>
          <p:nvPr/>
        </p:nvSpPr>
        <p:spPr bwMode="auto">
          <a:xfrm>
            <a:off x="0" y="4868863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88" name="Text Box 72"/>
          <p:cNvSpPr txBox="1">
            <a:spLocks noChangeArrowheads="1"/>
          </p:cNvSpPr>
          <p:nvPr/>
        </p:nvSpPr>
        <p:spPr bwMode="auto">
          <a:xfrm>
            <a:off x="1403350" y="115888"/>
            <a:ext cx="7129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3600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查找问题中的蛮力法</a:t>
            </a:r>
            <a:r>
              <a:rPr kumimoji="1" lang="en-US" altLang="zh-CN" sz="3600" dirty="0">
                <a:latin typeface="Times New Roman"/>
              </a:rPr>
              <a:t>—</a:t>
            </a:r>
            <a:r>
              <a:rPr kumimoji="1" lang="zh-CN" altLang="en-US" sz="3600" dirty="0"/>
              <a:t>顺序查找</a:t>
            </a:r>
          </a:p>
        </p:txBody>
      </p:sp>
    </p:spTree>
    <p:extLst>
      <p:ext uri="{BB962C8B-B14F-4D97-AF65-F5344CB8AC3E}">
        <p14:creationId xmlns:p14="http://schemas.microsoft.com/office/powerpoint/2010/main" val="238990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1116013" y="981075"/>
            <a:ext cx="5472112" cy="2447925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lnSpc>
                <a:spcPct val="104000"/>
              </a:lnSpc>
            </a:pPr>
            <a:r>
              <a:rPr lang="en-US" altLang="zh-CN" sz="2400">
                <a:latin typeface="Times New Roman" pitchFamily="18" charset="0"/>
              </a:rPr>
              <a:t>int SeqSearch1(int r[ ], int n, int k) </a:t>
            </a:r>
          </a:p>
          <a:p>
            <a:pPr eaLnBrk="0" hangingPunct="0">
              <a:lnSpc>
                <a:spcPct val="104000"/>
              </a:lnSpc>
            </a:pPr>
            <a:r>
              <a:rPr lang="en-US" altLang="zh-CN" sz="2400">
                <a:latin typeface="Times New Roman" pitchFamily="18" charset="0"/>
              </a:rPr>
              <a:t>{   i=n;</a:t>
            </a:r>
          </a:p>
          <a:p>
            <a:pPr eaLnBrk="0" hangingPunct="0">
              <a:lnSpc>
                <a:spcPct val="104000"/>
              </a:lnSpc>
            </a:pPr>
            <a:r>
              <a:rPr lang="en-US" altLang="zh-CN" sz="2400">
                <a:latin typeface="Times New Roman" pitchFamily="18" charset="0"/>
              </a:rPr>
              <a:t>     while (i&gt;0 &amp;&amp; r[i]!=k)</a:t>
            </a:r>
          </a:p>
          <a:p>
            <a:pPr eaLnBrk="0" hangingPunct="0">
              <a:lnSpc>
                <a:spcPct val="104000"/>
              </a:lnSpc>
            </a:pPr>
            <a:r>
              <a:rPr lang="en-US" altLang="zh-CN" sz="2400">
                <a:latin typeface="Times New Roman" pitchFamily="18" charset="0"/>
              </a:rPr>
              <a:t>     i--;</a:t>
            </a:r>
          </a:p>
          <a:p>
            <a:pPr eaLnBrk="0" hangingPunct="0">
              <a:lnSpc>
                <a:spcPct val="104000"/>
              </a:lnSpc>
            </a:pPr>
            <a:r>
              <a:rPr lang="en-US" altLang="zh-CN" sz="2400">
                <a:latin typeface="Times New Roman" pitchFamily="18" charset="0"/>
              </a:rPr>
              <a:t>    return i;</a:t>
            </a:r>
          </a:p>
          <a:p>
            <a:pPr eaLnBrk="0" hangingPunct="0">
              <a:lnSpc>
                <a:spcPct val="104000"/>
              </a:lnSpc>
            </a:pPr>
            <a:r>
              <a:rPr lang="en-US" altLang="zh-CN" sz="2400">
                <a:latin typeface="Times New Roman" pitchFamily="18" charset="0"/>
              </a:rPr>
              <a:t>}</a:t>
            </a:r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1116013" y="3644900"/>
            <a:ext cx="5472112" cy="2952750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Aft>
                <a:spcPts val="775"/>
              </a:spcAft>
            </a:pPr>
            <a:r>
              <a:rPr lang="en-US" altLang="zh-CN" sz="2400">
                <a:latin typeface="Times New Roman" pitchFamily="18" charset="0"/>
              </a:rPr>
              <a:t>   int SeqSearch2</a:t>
            </a:r>
            <a:r>
              <a:rPr lang="en-US" altLang="zh-CN" sz="2400">
                <a:latin typeface="宋体" pitchFamily="2" charset="-122"/>
              </a:rPr>
              <a:t>(</a:t>
            </a:r>
            <a:r>
              <a:rPr lang="en-US" altLang="zh-CN" sz="2400">
                <a:latin typeface="Times New Roman" pitchFamily="18" charset="0"/>
              </a:rPr>
              <a:t>int r[ ], int n, int k</a:t>
            </a:r>
            <a:r>
              <a:rPr lang="en-US" altLang="zh-CN" sz="2400">
                <a:latin typeface="宋体" pitchFamily="2" charset="-122"/>
              </a:rPr>
              <a:t>)</a:t>
            </a:r>
            <a:endParaRPr lang="en-US" altLang="zh-CN" sz="2400">
              <a:latin typeface="Times New Roman" pitchFamily="18" charset="0"/>
            </a:endParaRPr>
          </a:p>
          <a:p>
            <a:pPr eaLnBrk="0" hangingPunct="0">
              <a:lnSpc>
                <a:spcPct val="104000"/>
              </a:lnSpc>
            </a:pPr>
            <a:r>
              <a:rPr lang="en-US" altLang="zh-CN" sz="2400">
                <a:latin typeface="Times New Roman" pitchFamily="18" charset="0"/>
              </a:rPr>
              <a:t>   { r[0]=k; </a:t>
            </a:r>
          </a:p>
          <a:p>
            <a:pPr eaLnBrk="0" hangingPunct="0">
              <a:lnSpc>
                <a:spcPct val="104000"/>
              </a:lnSpc>
            </a:pPr>
            <a:r>
              <a:rPr lang="en-US" altLang="zh-CN" sz="2400">
                <a:latin typeface="Times New Roman" pitchFamily="18" charset="0"/>
              </a:rPr>
              <a:t>      i=n;</a:t>
            </a:r>
          </a:p>
          <a:p>
            <a:pPr eaLnBrk="0" hangingPunct="0">
              <a:lnSpc>
                <a:spcPct val="104000"/>
              </a:lnSpc>
            </a:pPr>
            <a:r>
              <a:rPr lang="en-US" altLang="zh-CN" sz="2400">
                <a:latin typeface="Times New Roman" pitchFamily="18" charset="0"/>
              </a:rPr>
              <a:t>     while </a:t>
            </a:r>
            <a:r>
              <a:rPr lang="en-US" altLang="zh-CN" sz="2400">
                <a:latin typeface="宋体" pitchFamily="2" charset="-122"/>
              </a:rPr>
              <a:t>(</a:t>
            </a:r>
            <a:r>
              <a:rPr lang="en-US" altLang="zh-CN" sz="2400">
                <a:latin typeface="Times New Roman" pitchFamily="18" charset="0"/>
              </a:rPr>
              <a:t>r[i]!=k</a:t>
            </a:r>
            <a:r>
              <a:rPr lang="en-US" altLang="zh-CN" sz="2400">
                <a:latin typeface="宋体" pitchFamily="2" charset="-122"/>
              </a:rPr>
              <a:t>)</a:t>
            </a:r>
            <a:endParaRPr lang="en-US" altLang="zh-CN" sz="2400">
              <a:latin typeface="Times New Roman" pitchFamily="18" charset="0"/>
            </a:endParaRPr>
          </a:p>
          <a:p>
            <a:pPr eaLnBrk="0" hangingPunct="0">
              <a:lnSpc>
                <a:spcPct val="104000"/>
              </a:lnSpc>
            </a:pPr>
            <a:r>
              <a:rPr lang="en-US" altLang="zh-CN" sz="2400">
                <a:latin typeface="Times New Roman" pitchFamily="18" charset="0"/>
              </a:rPr>
              <a:t>     i</a:t>
            </a:r>
            <a:r>
              <a:rPr lang="en-US" altLang="zh-CN" sz="2400">
                <a:latin typeface="宋体" pitchFamily="2" charset="-122"/>
              </a:rPr>
              <a:t>--</a:t>
            </a:r>
            <a:r>
              <a:rPr lang="en-US" altLang="zh-CN" sz="2400">
                <a:latin typeface="Times New Roman" pitchFamily="18" charset="0"/>
              </a:rPr>
              <a:t>;</a:t>
            </a:r>
          </a:p>
          <a:p>
            <a:pPr eaLnBrk="0" hangingPunct="0">
              <a:lnSpc>
                <a:spcPct val="104000"/>
              </a:lnSpc>
            </a:pPr>
            <a:r>
              <a:rPr lang="en-US" altLang="zh-CN" sz="2400">
                <a:latin typeface="Times New Roman" pitchFamily="18" charset="0"/>
              </a:rPr>
              <a:t>     return i;</a:t>
            </a:r>
          </a:p>
          <a:p>
            <a:pPr eaLnBrk="0" hangingPunct="0">
              <a:lnSpc>
                <a:spcPct val="104000"/>
              </a:lnSpc>
            </a:pPr>
            <a:r>
              <a:rPr lang="en-US" altLang="zh-CN" sz="2400">
                <a:latin typeface="Times New Roman" pitchFamily="18" charset="0"/>
              </a:rPr>
              <a:t>}</a:t>
            </a:r>
          </a:p>
        </p:txBody>
      </p:sp>
      <p:sp>
        <p:nvSpPr>
          <p:cNvPr id="113678" name="Text Box 14"/>
          <p:cNvSpPr txBox="1">
            <a:spLocks noChangeArrowheads="1"/>
          </p:cNvSpPr>
          <p:nvPr/>
        </p:nvSpPr>
        <p:spPr bwMode="auto">
          <a:xfrm>
            <a:off x="1403350" y="115888"/>
            <a:ext cx="7129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3600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查找问题中的蛮力法</a:t>
            </a:r>
            <a:r>
              <a:rPr kumimoji="1" lang="en-US" altLang="zh-CN" sz="3600" dirty="0">
                <a:latin typeface="Times New Roman"/>
              </a:rPr>
              <a:t>—</a:t>
            </a:r>
            <a:r>
              <a:rPr kumimoji="1" lang="zh-CN" altLang="en-US" sz="3600" dirty="0"/>
              <a:t>顺序查找</a:t>
            </a:r>
          </a:p>
        </p:txBody>
      </p:sp>
      <p:sp>
        <p:nvSpPr>
          <p:cNvPr id="113679" name="Line 15"/>
          <p:cNvSpPr>
            <a:spLocks noChangeShapeType="1"/>
          </p:cNvSpPr>
          <p:nvPr/>
        </p:nvSpPr>
        <p:spPr bwMode="auto">
          <a:xfrm>
            <a:off x="2339975" y="2205038"/>
            <a:ext cx="21605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2411413" y="5300663"/>
            <a:ext cx="10810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4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403350" y="201613"/>
            <a:ext cx="75612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组合问题中的蛮力法</a:t>
            </a:r>
            <a:r>
              <a:rPr kumimoji="1" lang="en-US" altLang="zh-CN" sz="3600">
                <a:latin typeface="Times New Roman"/>
              </a:rPr>
              <a:t>—</a:t>
            </a:r>
            <a:r>
              <a:rPr kumimoji="1" lang="en-US" altLang="zh-CN" sz="3600"/>
              <a:t>0/1</a:t>
            </a:r>
            <a:r>
              <a:rPr kumimoji="1" lang="zh-CN" altLang="en-US" sz="3600"/>
              <a:t>背包问题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4572000" y="1773238"/>
            <a:ext cx="4321175" cy="4194175"/>
          </a:xfrm>
          <a:prstGeom prst="rect">
            <a:avLst/>
          </a:prstGeom>
          <a:noFill/>
          <a:ln w="12700">
            <a:solidFill>
              <a:srgbClr val="0066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3200">
                <a:solidFill>
                  <a:schemeClr val="accent2"/>
                </a:solidFill>
                <a:latin typeface="Times New Roman" pitchFamily="18" charset="0"/>
              </a:rPr>
              <a:t>问题描述</a:t>
            </a:r>
            <a:r>
              <a:rPr kumimoji="1" lang="zh-CN" altLang="en-US" sz="3200">
                <a:latin typeface="Times New Roman" pitchFamily="18" charset="0"/>
              </a:rPr>
              <a:t>：给定</a:t>
            </a:r>
            <a:r>
              <a:rPr kumimoji="1" lang="en-US" altLang="zh-CN" sz="3200" i="1">
                <a:solidFill>
                  <a:srgbClr val="990000"/>
                </a:solidFill>
                <a:latin typeface="Times New Roman" pitchFamily="18" charset="0"/>
              </a:rPr>
              <a:t>n</a:t>
            </a:r>
            <a:r>
              <a:rPr kumimoji="1" lang="zh-CN" altLang="en-US" sz="3200">
                <a:solidFill>
                  <a:srgbClr val="990000"/>
                </a:solidFill>
                <a:latin typeface="Times New Roman" pitchFamily="18" charset="0"/>
              </a:rPr>
              <a:t>个重量</a:t>
            </a:r>
            <a:r>
              <a:rPr kumimoji="1" lang="zh-CN" altLang="en-US" sz="3200">
                <a:latin typeface="Times New Roman" pitchFamily="18" charset="0"/>
              </a:rPr>
              <a:t>为</a:t>
            </a:r>
            <a:r>
              <a:rPr kumimoji="1" lang="en-US" altLang="zh-CN" sz="3200">
                <a:latin typeface="Times New Roman" pitchFamily="18" charset="0"/>
              </a:rPr>
              <a:t>{</a:t>
            </a:r>
            <a:r>
              <a:rPr kumimoji="1" lang="en-US" altLang="zh-CN" sz="3200" i="1">
                <a:latin typeface="Times New Roman" pitchFamily="18" charset="0"/>
              </a:rPr>
              <a:t>w</a:t>
            </a:r>
            <a:r>
              <a:rPr kumimoji="1" lang="en-US" altLang="zh-CN" sz="3200" baseline="-30000">
                <a:latin typeface="Times New Roman" pitchFamily="18" charset="0"/>
              </a:rPr>
              <a:t>1</a:t>
            </a:r>
            <a:r>
              <a:rPr kumimoji="1" lang="en-US" altLang="zh-CN" sz="3200">
                <a:latin typeface="Times New Roman" pitchFamily="18" charset="0"/>
              </a:rPr>
              <a:t>,</a:t>
            </a:r>
            <a:r>
              <a:rPr kumimoji="1" lang="en-US" altLang="zh-CN" sz="3200" i="1">
                <a:latin typeface="Times New Roman" pitchFamily="18" charset="0"/>
              </a:rPr>
              <a:t> w</a:t>
            </a:r>
            <a:r>
              <a:rPr kumimoji="1" lang="en-US" altLang="zh-CN" sz="3200" baseline="-30000">
                <a:latin typeface="Times New Roman" pitchFamily="18" charset="0"/>
              </a:rPr>
              <a:t>2</a:t>
            </a:r>
            <a:r>
              <a:rPr kumimoji="1" lang="en-US" altLang="zh-CN" sz="3200">
                <a:latin typeface="Times New Roman" pitchFamily="18" charset="0"/>
              </a:rPr>
              <a:t>, …</a:t>
            </a:r>
            <a:r>
              <a:rPr kumimoji="1" lang="en-US" altLang="zh-CN" sz="3200" i="1">
                <a:latin typeface="Times New Roman" pitchFamily="18" charset="0"/>
              </a:rPr>
              <a:t> </a:t>
            </a:r>
            <a:r>
              <a:rPr kumimoji="1" lang="en-US" altLang="zh-CN" sz="3200">
                <a:latin typeface="Times New Roman" pitchFamily="18" charset="0"/>
              </a:rPr>
              <a:t>,</a:t>
            </a:r>
            <a:r>
              <a:rPr kumimoji="1" lang="en-US" altLang="zh-CN" sz="3200" i="1">
                <a:latin typeface="Times New Roman" pitchFamily="18" charset="0"/>
              </a:rPr>
              <a:t>w</a:t>
            </a:r>
            <a:r>
              <a:rPr kumimoji="1" lang="en-US" altLang="zh-CN" sz="3200" i="1" baseline="-30000">
                <a:latin typeface="Times New Roman" pitchFamily="18" charset="0"/>
              </a:rPr>
              <a:t>n</a:t>
            </a:r>
            <a:r>
              <a:rPr kumimoji="1" lang="en-US" altLang="zh-CN" sz="3200">
                <a:latin typeface="Times New Roman" pitchFamily="18" charset="0"/>
              </a:rPr>
              <a:t>}</a:t>
            </a:r>
            <a:r>
              <a:rPr kumimoji="1" lang="zh-CN" altLang="en-US" sz="3200">
                <a:latin typeface="Times New Roman" pitchFamily="18" charset="0"/>
              </a:rPr>
              <a:t>、</a:t>
            </a:r>
            <a:r>
              <a:rPr kumimoji="1" lang="zh-CN" altLang="en-US" sz="3200">
                <a:solidFill>
                  <a:srgbClr val="990000"/>
                </a:solidFill>
                <a:latin typeface="Times New Roman" pitchFamily="18" charset="0"/>
              </a:rPr>
              <a:t>价值</a:t>
            </a:r>
            <a:r>
              <a:rPr kumimoji="1" lang="zh-CN" altLang="en-US" sz="3200">
                <a:latin typeface="Times New Roman" pitchFamily="18" charset="0"/>
              </a:rPr>
              <a:t>为</a:t>
            </a:r>
            <a:r>
              <a:rPr kumimoji="1" lang="en-US" altLang="zh-CN" sz="3200">
                <a:latin typeface="Times New Roman" pitchFamily="18" charset="0"/>
              </a:rPr>
              <a:t>{</a:t>
            </a:r>
            <a:r>
              <a:rPr kumimoji="1" lang="en-US" altLang="zh-CN" sz="3200" i="1">
                <a:latin typeface="Times New Roman" pitchFamily="18" charset="0"/>
              </a:rPr>
              <a:t>v</a:t>
            </a:r>
            <a:r>
              <a:rPr kumimoji="1" lang="en-US" altLang="zh-CN" sz="3200" baseline="-30000">
                <a:latin typeface="Times New Roman" pitchFamily="18" charset="0"/>
              </a:rPr>
              <a:t>1</a:t>
            </a:r>
            <a:r>
              <a:rPr kumimoji="1" lang="en-US" altLang="zh-CN" sz="3200">
                <a:latin typeface="Times New Roman" pitchFamily="18" charset="0"/>
              </a:rPr>
              <a:t>,</a:t>
            </a:r>
            <a:r>
              <a:rPr kumimoji="1" lang="en-US" altLang="zh-CN" sz="3200" i="1">
                <a:latin typeface="Times New Roman" pitchFamily="18" charset="0"/>
              </a:rPr>
              <a:t> v</a:t>
            </a:r>
            <a:r>
              <a:rPr kumimoji="1" lang="en-US" altLang="zh-CN" sz="3200" baseline="-30000">
                <a:latin typeface="Times New Roman" pitchFamily="18" charset="0"/>
              </a:rPr>
              <a:t>2</a:t>
            </a:r>
            <a:r>
              <a:rPr kumimoji="1" lang="en-US" altLang="zh-CN" sz="3200">
                <a:latin typeface="Times New Roman" pitchFamily="18" charset="0"/>
              </a:rPr>
              <a:t>, …</a:t>
            </a:r>
            <a:r>
              <a:rPr kumimoji="1" lang="en-US" altLang="zh-CN" sz="3200" i="1">
                <a:latin typeface="Times New Roman" pitchFamily="18" charset="0"/>
              </a:rPr>
              <a:t> </a:t>
            </a:r>
            <a:r>
              <a:rPr kumimoji="1" lang="en-US" altLang="zh-CN" sz="3200">
                <a:latin typeface="Times New Roman" pitchFamily="18" charset="0"/>
              </a:rPr>
              <a:t>,</a:t>
            </a:r>
            <a:r>
              <a:rPr kumimoji="1" lang="en-US" altLang="zh-CN" sz="3200" i="1">
                <a:latin typeface="Times New Roman" pitchFamily="18" charset="0"/>
              </a:rPr>
              <a:t>v</a:t>
            </a:r>
            <a:r>
              <a:rPr kumimoji="1" lang="en-US" altLang="zh-CN" sz="3200" i="1" baseline="-30000">
                <a:latin typeface="Times New Roman" pitchFamily="18" charset="0"/>
              </a:rPr>
              <a:t>n</a:t>
            </a:r>
            <a:r>
              <a:rPr kumimoji="1" lang="en-US" altLang="zh-CN" sz="3200">
                <a:latin typeface="Times New Roman" pitchFamily="18" charset="0"/>
              </a:rPr>
              <a:t>}</a:t>
            </a:r>
            <a:r>
              <a:rPr kumimoji="1" lang="zh-CN" altLang="en-US" sz="3200">
                <a:latin typeface="Times New Roman" pitchFamily="18" charset="0"/>
              </a:rPr>
              <a:t>的</a:t>
            </a:r>
            <a:r>
              <a:rPr kumimoji="1" lang="zh-CN" altLang="en-US" sz="3200">
                <a:solidFill>
                  <a:srgbClr val="990000"/>
                </a:solidFill>
                <a:latin typeface="Times New Roman" pitchFamily="18" charset="0"/>
              </a:rPr>
              <a:t>物品</a:t>
            </a:r>
            <a:r>
              <a:rPr kumimoji="1" lang="zh-CN" altLang="en-US" sz="3200">
                <a:latin typeface="Times New Roman" pitchFamily="18" charset="0"/>
              </a:rPr>
              <a:t>和一个</a:t>
            </a:r>
            <a:r>
              <a:rPr kumimoji="1" lang="zh-CN" altLang="en-US" sz="3200">
                <a:solidFill>
                  <a:srgbClr val="990000"/>
                </a:solidFill>
                <a:latin typeface="Times New Roman" pitchFamily="18" charset="0"/>
              </a:rPr>
              <a:t>容量</a:t>
            </a:r>
            <a:r>
              <a:rPr kumimoji="1" lang="zh-CN" altLang="en-US" sz="3200">
                <a:latin typeface="Times New Roman" pitchFamily="18" charset="0"/>
              </a:rPr>
              <a:t>为</a:t>
            </a:r>
            <a:r>
              <a:rPr kumimoji="1" lang="en-US" altLang="zh-CN" sz="3200" i="1">
                <a:latin typeface="Times New Roman" pitchFamily="18" charset="0"/>
              </a:rPr>
              <a:t>C</a:t>
            </a:r>
            <a:r>
              <a:rPr kumimoji="1" lang="zh-CN" altLang="en-US" sz="3200">
                <a:latin typeface="Times New Roman" pitchFamily="18" charset="0"/>
              </a:rPr>
              <a:t>的</a:t>
            </a:r>
            <a:r>
              <a:rPr kumimoji="1" lang="zh-CN" altLang="en-US" sz="3200">
                <a:solidFill>
                  <a:srgbClr val="990000"/>
                </a:solidFill>
                <a:latin typeface="Times New Roman" pitchFamily="18" charset="0"/>
              </a:rPr>
              <a:t>背包</a:t>
            </a:r>
            <a:r>
              <a:rPr kumimoji="1" lang="zh-CN" altLang="en-US" sz="3200">
                <a:latin typeface="Times New Roman" pitchFamily="18" charset="0"/>
              </a:rPr>
              <a:t>，求这些物品中的一个</a:t>
            </a:r>
            <a:r>
              <a:rPr kumimoji="1" lang="zh-CN" altLang="en-US" sz="3200">
                <a:solidFill>
                  <a:srgbClr val="990000"/>
                </a:solidFill>
                <a:latin typeface="Times New Roman" pitchFamily="18" charset="0"/>
              </a:rPr>
              <a:t>最有价值</a:t>
            </a:r>
            <a:r>
              <a:rPr kumimoji="1" lang="zh-CN" altLang="en-US" sz="3200">
                <a:latin typeface="Times New Roman" pitchFamily="18" charset="0"/>
              </a:rPr>
              <a:t>的子集，且要能够装到背包中。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57338"/>
            <a:ext cx="4033838" cy="4751387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2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31" name="Text Box 223"/>
          <p:cNvSpPr txBox="1">
            <a:spLocks noChangeArrowheads="1"/>
          </p:cNvSpPr>
          <p:nvPr/>
        </p:nvSpPr>
        <p:spPr bwMode="auto">
          <a:xfrm>
            <a:off x="1403350" y="201613"/>
            <a:ext cx="75612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组合问题中的蛮力法</a:t>
            </a:r>
            <a:r>
              <a:rPr kumimoji="1" lang="en-US" altLang="zh-CN" sz="3600">
                <a:latin typeface="Times New Roman"/>
              </a:rPr>
              <a:t>—</a:t>
            </a:r>
            <a:r>
              <a:rPr kumimoji="1" lang="en-US" altLang="zh-CN" sz="3600"/>
              <a:t>0/1</a:t>
            </a:r>
            <a:r>
              <a:rPr kumimoji="1" lang="zh-CN" altLang="en-US" sz="3600"/>
              <a:t>背包问题</a:t>
            </a:r>
          </a:p>
        </p:txBody>
      </p:sp>
      <p:graphicFrame>
        <p:nvGraphicFramePr>
          <p:cNvPr id="120363" name="Group 555"/>
          <p:cNvGraphicFramePr>
            <a:graphicFrameLocks noGrp="1"/>
          </p:cNvGraphicFramePr>
          <p:nvPr/>
        </p:nvGraphicFramePr>
        <p:xfrm>
          <a:off x="2843213" y="1052513"/>
          <a:ext cx="5976937" cy="5569590"/>
        </p:xfrm>
        <a:graphic>
          <a:graphicData uri="http://schemas.openxmlformats.org/drawingml/2006/table">
            <a:tbl>
              <a:tblPr/>
              <a:tblGrid>
                <a:gridCol w="506412"/>
                <a:gridCol w="987425"/>
                <a:gridCol w="747713"/>
                <a:gridCol w="747712"/>
                <a:gridCol w="506413"/>
                <a:gridCol w="987425"/>
                <a:gridCol w="746125"/>
                <a:gridCol w="747712"/>
              </a:tblGrid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序号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子集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重量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价值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序号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子集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重量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价值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364" name="Text Box 556"/>
          <p:cNvSpPr txBox="1">
            <a:spLocks noChangeArrowheads="1"/>
          </p:cNvSpPr>
          <p:nvPr/>
        </p:nvSpPr>
        <p:spPr bwMode="auto">
          <a:xfrm>
            <a:off x="179388" y="1557338"/>
            <a:ext cx="2232025" cy="4391025"/>
          </a:xfrm>
          <a:prstGeom prst="rect">
            <a:avLst/>
          </a:prstGeom>
          <a:solidFill>
            <a:srgbClr val="CCCC00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dist"/>
            <a:r>
              <a:rPr lang="zh-CN" altLang="en-US" sz="2800">
                <a:latin typeface="Times New Roman" pitchFamily="18" charset="0"/>
              </a:rPr>
              <a:t>对于一个具有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zh-CN" altLang="en-US" sz="2800">
                <a:latin typeface="Times New Roman" pitchFamily="18" charset="0"/>
              </a:rPr>
              <a:t>个元素的集合</a:t>
            </a:r>
            <a:r>
              <a:rPr lang="en-US" altLang="zh-CN" sz="2800">
                <a:latin typeface="Times New Roman" pitchFamily="18" charset="0"/>
              </a:rPr>
              <a:t>,</a:t>
            </a:r>
            <a:r>
              <a:rPr lang="zh-CN" altLang="en-US" sz="2800">
                <a:latin typeface="Times New Roman" pitchFamily="18" charset="0"/>
              </a:rPr>
              <a:t>其子集数量是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en-US" altLang="zh-CN" sz="2800" i="1" baseline="30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,</a:t>
            </a:r>
            <a:r>
              <a:rPr lang="zh-CN" altLang="en-US" sz="2800">
                <a:latin typeface="Times New Roman" pitchFamily="18" charset="0"/>
              </a:rPr>
              <a:t>所以</a:t>
            </a:r>
            <a:r>
              <a:rPr lang="en-US" altLang="zh-CN" sz="2800">
                <a:latin typeface="Times New Roman" pitchFamily="18" charset="0"/>
              </a:rPr>
              <a:t>,</a:t>
            </a:r>
            <a:r>
              <a:rPr lang="zh-CN" altLang="en-US" sz="2800">
                <a:latin typeface="Times New Roman" pitchFamily="18" charset="0"/>
              </a:rPr>
              <a:t>不论生成子集的算法效率有多高</a:t>
            </a:r>
            <a:r>
              <a:rPr lang="en-US" altLang="zh-CN" sz="2800">
                <a:latin typeface="Times New Roman" pitchFamily="18" charset="0"/>
              </a:rPr>
              <a:t>,</a:t>
            </a:r>
            <a:r>
              <a:rPr lang="zh-CN" altLang="en-US" sz="2800">
                <a:latin typeface="Times New Roman" pitchFamily="18" charset="0"/>
              </a:rPr>
              <a:t>蛮力法都会导致一个</a:t>
            </a:r>
            <a:r>
              <a:rPr lang="en-US" altLang="zh-CN" sz="2800">
                <a:latin typeface="Times New Roman" pitchFamily="18" charset="0"/>
              </a:rPr>
              <a:t>Ω(2</a:t>
            </a:r>
            <a:r>
              <a:rPr lang="en-US" altLang="zh-CN" sz="2800" i="1" baseline="30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</a:t>
            </a:r>
            <a:r>
              <a:rPr lang="zh-CN" altLang="en-US" sz="2800">
                <a:latin typeface="Times New Roman" pitchFamily="18" charset="0"/>
              </a:rPr>
              <a:t>的算法</a:t>
            </a:r>
            <a:r>
              <a:rPr lang="en-US" altLang="zh-CN" sz="280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4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258888" y="201613"/>
            <a:ext cx="78851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组合问题中的蛮力法</a:t>
            </a:r>
            <a:r>
              <a:rPr kumimoji="1" lang="en-US" altLang="zh-CN" sz="3600">
                <a:latin typeface="Times New Roman"/>
              </a:rPr>
              <a:t>—</a:t>
            </a:r>
            <a:r>
              <a:rPr kumimoji="1" lang="zh-CN" altLang="en-US" sz="3600"/>
              <a:t>任务分配问题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395288" y="1557338"/>
            <a:ext cx="850900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latin typeface="宋体" pitchFamily="2" charset="-122"/>
              </a:rPr>
              <a:t>问题描述：假设有</a:t>
            </a:r>
            <a:r>
              <a:rPr kumimoji="1" lang="en-US" altLang="zh-CN" sz="3200" i="1">
                <a:latin typeface="Times New Roman" pitchFamily="18" charset="0"/>
              </a:rPr>
              <a:t>n</a:t>
            </a:r>
            <a:r>
              <a:rPr kumimoji="1" lang="zh-CN" altLang="en-US" sz="3200">
                <a:latin typeface="宋体" pitchFamily="2" charset="-122"/>
              </a:rPr>
              <a:t>个任务需要分配给</a:t>
            </a:r>
            <a:r>
              <a:rPr kumimoji="1" lang="en-US" altLang="zh-CN" sz="3200" i="1">
                <a:latin typeface="Times New Roman" pitchFamily="18" charset="0"/>
              </a:rPr>
              <a:t>n</a:t>
            </a:r>
            <a:r>
              <a:rPr kumimoji="1" lang="zh-CN" altLang="en-US" sz="3200">
                <a:latin typeface="宋体" pitchFamily="2" charset="-122"/>
              </a:rPr>
              <a:t>个人执行，每个任务只分配给一个人，每个人只分配一个任务，且第</a:t>
            </a:r>
            <a:r>
              <a:rPr kumimoji="1" lang="en-US" altLang="zh-CN" sz="3200" i="1">
                <a:latin typeface="Times New Roman" pitchFamily="18" charset="0"/>
              </a:rPr>
              <a:t>j</a:t>
            </a:r>
            <a:r>
              <a:rPr kumimoji="1" lang="zh-CN" altLang="en-US" sz="3200">
                <a:latin typeface="宋体" pitchFamily="2" charset="-122"/>
              </a:rPr>
              <a:t>个任务分配给第</a:t>
            </a:r>
            <a:r>
              <a:rPr kumimoji="1" lang="en-US" altLang="zh-CN" sz="3200" i="1">
                <a:latin typeface="Times New Roman" pitchFamily="18" charset="0"/>
              </a:rPr>
              <a:t>i</a:t>
            </a:r>
            <a:r>
              <a:rPr kumimoji="1" lang="zh-CN" altLang="en-US" sz="3200">
                <a:latin typeface="宋体" pitchFamily="2" charset="-122"/>
              </a:rPr>
              <a:t>个人的成本是</a:t>
            </a:r>
            <a:r>
              <a:rPr kumimoji="1" lang="en-US" altLang="zh-CN" sz="3200" i="1">
                <a:latin typeface="Times New Roman" pitchFamily="18" charset="0"/>
              </a:rPr>
              <a:t>C</a:t>
            </a:r>
            <a:r>
              <a:rPr kumimoji="1" lang="en-US" altLang="zh-CN" sz="3200">
                <a:latin typeface="Times New Roman" pitchFamily="18" charset="0"/>
              </a:rPr>
              <a:t>[</a:t>
            </a:r>
            <a:r>
              <a:rPr kumimoji="1" lang="en-US" altLang="zh-CN" sz="3200" i="1">
                <a:latin typeface="Times New Roman" pitchFamily="18" charset="0"/>
              </a:rPr>
              <a:t>i</a:t>
            </a:r>
            <a:r>
              <a:rPr kumimoji="1" lang="en-US" altLang="zh-CN" sz="3200">
                <a:latin typeface="Times New Roman" pitchFamily="18" charset="0"/>
              </a:rPr>
              <a:t>, </a:t>
            </a:r>
            <a:r>
              <a:rPr kumimoji="1" lang="en-US" altLang="zh-CN" sz="3200" i="1">
                <a:latin typeface="Times New Roman" pitchFamily="18" charset="0"/>
              </a:rPr>
              <a:t>j</a:t>
            </a:r>
            <a:r>
              <a:rPr kumimoji="1" lang="en-US" altLang="zh-CN" sz="3200">
                <a:latin typeface="Times New Roman" pitchFamily="18" charset="0"/>
              </a:rPr>
              <a:t>]</a:t>
            </a:r>
            <a:r>
              <a:rPr kumimoji="1" lang="zh-CN" altLang="en-US" sz="3200">
                <a:latin typeface="宋体" pitchFamily="2" charset="-122"/>
              </a:rPr>
              <a:t>（</a:t>
            </a:r>
            <a:r>
              <a:rPr kumimoji="1" lang="en-US" altLang="zh-CN" sz="3200">
                <a:latin typeface="Times New Roman" pitchFamily="18" charset="0"/>
              </a:rPr>
              <a:t>1</a:t>
            </a:r>
            <a:r>
              <a:rPr kumimoji="1" lang="en-US" altLang="zh-CN" sz="3200">
                <a:latin typeface="宋体" pitchFamily="2" charset="-122"/>
              </a:rPr>
              <a:t>≤</a:t>
            </a:r>
            <a:r>
              <a:rPr kumimoji="1" lang="en-US" altLang="zh-CN" sz="3200" i="1">
                <a:latin typeface="Times New Roman" pitchFamily="18" charset="0"/>
              </a:rPr>
              <a:t>i</a:t>
            </a:r>
            <a:r>
              <a:rPr kumimoji="1" lang="en-US" altLang="zh-CN" sz="3200">
                <a:latin typeface="Times New Roman" pitchFamily="18" charset="0"/>
              </a:rPr>
              <a:t> , </a:t>
            </a:r>
            <a:r>
              <a:rPr kumimoji="1" lang="en-US" altLang="zh-CN" sz="3200" i="1">
                <a:latin typeface="Times New Roman" pitchFamily="18" charset="0"/>
              </a:rPr>
              <a:t>j</a:t>
            </a:r>
            <a:r>
              <a:rPr kumimoji="1" lang="en-US" altLang="zh-CN" sz="3200">
                <a:latin typeface="宋体" pitchFamily="2" charset="-122"/>
              </a:rPr>
              <a:t>≤</a:t>
            </a:r>
            <a:r>
              <a:rPr kumimoji="1" lang="en-US" altLang="zh-CN" sz="3200" i="1">
                <a:latin typeface="Times New Roman" pitchFamily="18" charset="0"/>
              </a:rPr>
              <a:t>n</a:t>
            </a:r>
            <a:r>
              <a:rPr kumimoji="1" lang="zh-CN" altLang="en-US" sz="3200">
                <a:latin typeface="宋体" pitchFamily="2" charset="-122"/>
              </a:rPr>
              <a:t>），任务分配问题要求找出总成本最小的分配方案。</a:t>
            </a:r>
            <a:r>
              <a:rPr kumimoji="1" lang="zh-CN" altLang="en-US" sz="3200">
                <a:latin typeface="Times New Roman" pitchFamily="18" charset="0"/>
              </a:rPr>
              <a:t> </a:t>
            </a:r>
          </a:p>
        </p:txBody>
      </p:sp>
      <p:pic>
        <p:nvPicPr>
          <p:cNvPr id="1208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221163"/>
            <a:ext cx="7777162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258888" y="201613"/>
            <a:ext cx="788511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4 </a:t>
            </a:r>
            <a:r>
              <a:rPr lang="zh-CN" altLang="en-US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组合问题中的蛮力法</a:t>
            </a:r>
            <a:r>
              <a:rPr kumimoji="1" lang="en-US" altLang="zh-CN" sz="3600">
                <a:latin typeface="Times New Roman"/>
              </a:rPr>
              <a:t>—</a:t>
            </a:r>
            <a:r>
              <a:rPr kumimoji="1" lang="zh-CN" altLang="en-US" sz="3600"/>
              <a:t>任务分配问题</a:t>
            </a:r>
          </a:p>
        </p:txBody>
      </p:sp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81075"/>
            <a:ext cx="7777163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8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652963"/>
            <a:ext cx="8280400" cy="202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250825" y="2781300"/>
            <a:ext cx="86423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chemeClr val="accent2"/>
                </a:solidFill>
                <a:latin typeface="Times New Roman" pitchFamily="18" charset="0"/>
              </a:rPr>
              <a:t>可以用一个 </a:t>
            </a:r>
            <a:r>
              <a:rPr lang="en-US" altLang="zh-CN" sz="2400" i="1">
                <a:solidFill>
                  <a:schemeClr val="accent2"/>
                </a:solidFill>
                <a:latin typeface="Times New Roman" pitchFamily="18" charset="0"/>
              </a:rPr>
              <a:t>n </a:t>
            </a:r>
            <a:r>
              <a:rPr lang="zh-CN" altLang="en-US" sz="2400">
                <a:solidFill>
                  <a:schemeClr val="accent2"/>
                </a:solidFill>
                <a:latin typeface="Times New Roman" pitchFamily="18" charset="0"/>
              </a:rPr>
              <a:t>元组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altLang="zh-CN" sz="2400" i="1">
                <a:solidFill>
                  <a:schemeClr val="accent2"/>
                </a:solidFill>
                <a:latin typeface="Times New Roman" pitchFamily="18" charset="0"/>
              </a:rPr>
              <a:t>j</a:t>
            </a:r>
            <a:r>
              <a:rPr lang="en-US" altLang="zh-CN" sz="24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, </a:t>
            </a:r>
            <a:r>
              <a:rPr lang="en-US" altLang="zh-CN" sz="2400" i="1">
                <a:solidFill>
                  <a:schemeClr val="accent2"/>
                </a:solidFill>
                <a:latin typeface="Times New Roman" pitchFamily="18" charset="0"/>
              </a:rPr>
              <a:t>j</a:t>
            </a:r>
            <a:r>
              <a:rPr lang="en-US" altLang="zh-CN" sz="2400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, …, </a:t>
            </a:r>
            <a:r>
              <a:rPr lang="en-US" altLang="zh-CN" sz="2400" i="1">
                <a:solidFill>
                  <a:schemeClr val="accent2"/>
                </a:solidFill>
                <a:latin typeface="Times New Roman" pitchFamily="18" charset="0"/>
              </a:rPr>
              <a:t>j</a:t>
            </a:r>
            <a:r>
              <a:rPr lang="en-US" altLang="zh-CN" sz="2400" i="1" baseline="-25000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)</a:t>
            </a:r>
            <a:r>
              <a:rPr lang="zh-CN" altLang="en-US" sz="2400">
                <a:solidFill>
                  <a:schemeClr val="accent2"/>
                </a:solidFill>
                <a:latin typeface="Times New Roman" pitchFamily="18" charset="0"/>
              </a:rPr>
              <a:t>来描述任务分配问题的一个可能解，其中第 </a:t>
            </a:r>
            <a:r>
              <a:rPr lang="en-US" altLang="zh-CN" sz="2400" i="1">
                <a:solidFill>
                  <a:schemeClr val="accent2"/>
                </a:solidFill>
                <a:latin typeface="Times New Roman" pitchFamily="18" charset="0"/>
              </a:rPr>
              <a:t>i </a:t>
            </a:r>
            <a:r>
              <a:rPr lang="zh-CN" altLang="en-US" sz="2400">
                <a:solidFill>
                  <a:schemeClr val="accent2"/>
                </a:solidFill>
                <a:latin typeface="Times New Roman" pitchFamily="18" charset="0"/>
              </a:rPr>
              <a:t>个分量</a:t>
            </a:r>
            <a:r>
              <a:rPr lang="en-US" altLang="zh-CN" sz="2400" i="1">
                <a:solidFill>
                  <a:schemeClr val="accent2"/>
                </a:solidFill>
                <a:latin typeface="Times New Roman" pitchFamily="18" charset="0"/>
              </a:rPr>
              <a:t>j</a:t>
            </a:r>
            <a:r>
              <a:rPr lang="en-US" altLang="zh-CN" sz="2400" i="1" baseline="-2500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zh-CN" altLang="en-US" sz="2400">
                <a:solidFill>
                  <a:schemeClr val="accent2"/>
                </a:solidFill>
                <a:latin typeface="Times New Roman" pitchFamily="18" charset="0"/>
              </a:rPr>
              <a:t>（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1≤</a:t>
            </a:r>
            <a:r>
              <a:rPr lang="en-US" altLang="zh-CN" sz="2400" i="1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≤</a:t>
            </a:r>
            <a:r>
              <a:rPr lang="en-US" altLang="zh-CN" sz="2400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zh-CN" altLang="en-US" sz="2400">
                <a:solidFill>
                  <a:schemeClr val="accent2"/>
                </a:solidFill>
                <a:latin typeface="Times New Roman" pitchFamily="18" charset="0"/>
              </a:rPr>
              <a:t>）表示在第 </a:t>
            </a:r>
            <a:r>
              <a:rPr lang="en-US" altLang="zh-CN" sz="2400" i="1">
                <a:solidFill>
                  <a:schemeClr val="accent2"/>
                </a:solidFill>
                <a:latin typeface="Times New Roman" pitchFamily="18" charset="0"/>
              </a:rPr>
              <a:t>i </a:t>
            </a:r>
            <a:r>
              <a:rPr lang="zh-CN" altLang="en-US" sz="2400">
                <a:solidFill>
                  <a:schemeClr val="accent2"/>
                </a:solidFill>
                <a:latin typeface="Times New Roman" pitchFamily="18" charset="0"/>
              </a:rPr>
              <a:t>行中选择的列号，因此用蛮力法解决任务分配问题要求生成整数</a:t>
            </a:r>
            <a:r>
              <a:rPr lang="en-US" altLang="zh-CN" sz="2400">
                <a:solidFill>
                  <a:schemeClr val="accent2"/>
                </a:solidFill>
                <a:latin typeface="Times New Roman" pitchFamily="18" charset="0"/>
              </a:rPr>
              <a:t>1~</a:t>
            </a:r>
            <a:r>
              <a:rPr lang="en-US" altLang="zh-CN" sz="2400" i="1">
                <a:solidFill>
                  <a:schemeClr val="accent2"/>
                </a:solidFill>
                <a:latin typeface="Times New Roman" pitchFamily="18" charset="0"/>
              </a:rPr>
              <a:t>n</a:t>
            </a:r>
            <a:r>
              <a:rPr lang="zh-CN" altLang="en-US" sz="2400">
                <a:solidFill>
                  <a:schemeClr val="accent2"/>
                </a:solidFill>
                <a:latin typeface="Times New Roman" pitchFamily="18" charset="0"/>
              </a:rPr>
              <a:t>的全排列，然后把成本矩阵中相应元素相加来求得每种分配方案的总成本，最后选出具有最小和的方案。</a:t>
            </a:r>
          </a:p>
        </p:txBody>
      </p:sp>
    </p:spTree>
    <p:extLst>
      <p:ext uri="{BB962C8B-B14F-4D97-AF65-F5344CB8AC3E}">
        <p14:creationId xmlns:p14="http://schemas.microsoft.com/office/powerpoint/2010/main" val="23202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755650" y="1125538"/>
            <a:ext cx="813752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990000"/>
              </a:buClr>
              <a:buFont typeface="Wingdings" pitchFamily="2" charset="2"/>
              <a:buChar char="ü"/>
            </a:pPr>
            <a:r>
              <a:rPr lang="zh-CN" altLang="en-US" sz="2800" dirty="0"/>
              <a:t>蛮力法（枚举法、穷举法，暴力法）要求设计者找出所有可能的情况，然后选择其中一种情况，若该情况不可行（或不是最优解）则试探下一种可能的情况。</a:t>
            </a:r>
          </a:p>
          <a:p>
            <a:pPr>
              <a:lnSpc>
                <a:spcPct val="120000"/>
              </a:lnSpc>
              <a:buClr>
                <a:srgbClr val="990000"/>
              </a:buClr>
              <a:buFont typeface="Wingdings" pitchFamily="2" charset="2"/>
              <a:buChar char="ü"/>
            </a:pPr>
            <a:r>
              <a:rPr lang="zh-CN" altLang="en-US" sz="2800" dirty="0"/>
              <a:t>蛮力法</a:t>
            </a:r>
            <a:r>
              <a:rPr lang="zh-CN" altLang="en-US" sz="2800" dirty="0">
                <a:solidFill>
                  <a:srgbClr val="990000"/>
                </a:solidFill>
              </a:rPr>
              <a:t>是一种直接解决问题的方法，常常直接基于问题的描述和所设计的概念定义。</a:t>
            </a:r>
          </a:p>
          <a:p>
            <a:pPr>
              <a:lnSpc>
                <a:spcPct val="120000"/>
              </a:lnSpc>
              <a:buClr>
                <a:srgbClr val="990000"/>
              </a:buClr>
              <a:buFont typeface="Wingdings" pitchFamily="2" charset="2"/>
              <a:buChar char="ü"/>
            </a:pPr>
            <a:r>
              <a:rPr lang="zh-CN" altLang="en-US" sz="2800" dirty="0"/>
              <a:t>“力”</a:t>
            </a:r>
            <a:r>
              <a:rPr lang="en-US" altLang="zh-CN" sz="2800" dirty="0"/>
              <a:t>——</a:t>
            </a:r>
            <a:r>
              <a:rPr lang="zh-CN" altLang="en-US" sz="2800" dirty="0"/>
              <a:t>指计算机的能力，而不是人的智力。</a:t>
            </a:r>
          </a:p>
          <a:p>
            <a:pPr>
              <a:lnSpc>
                <a:spcPct val="120000"/>
              </a:lnSpc>
              <a:buClr>
                <a:srgbClr val="990000"/>
              </a:buClr>
              <a:buFont typeface="Wingdings" pitchFamily="2" charset="2"/>
              <a:buChar char="ü"/>
            </a:pPr>
            <a:r>
              <a:rPr lang="zh-CN" altLang="en-US" sz="2800" dirty="0"/>
              <a:t>蛮力法常常是最容易应用的方法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692275" y="188913"/>
            <a:ext cx="4392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关于蛮力法思考</a:t>
            </a:r>
          </a:p>
        </p:txBody>
      </p:sp>
    </p:spTree>
    <p:extLst>
      <p:ext uri="{BB962C8B-B14F-4D97-AF65-F5344CB8AC3E}">
        <p14:creationId xmlns:p14="http://schemas.microsoft.com/office/powerpoint/2010/main" val="102169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1403350" y="201613"/>
            <a:ext cx="75612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5 </a:t>
            </a:r>
            <a:r>
              <a:rPr lang="zh-CN" altLang="en-US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图问题中的蛮力法</a:t>
            </a:r>
            <a:r>
              <a:rPr kumimoji="1" lang="en-US" altLang="zh-CN" sz="3600">
                <a:latin typeface="Times New Roman"/>
              </a:rPr>
              <a:t>—</a:t>
            </a:r>
            <a:r>
              <a:rPr kumimoji="1" lang="en-US" altLang="zh-CN" sz="3600"/>
              <a:t>TSP</a:t>
            </a:r>
            <a:r>
              <a:rPr kumimoji="1" lang="zh-CN" altLang="en-US" sz="3600"/>
              <a:t>问题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179388" y="1268413"/>
            <a:ext cx="8705850" cy="350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0000"/>
              </a:buClr>
              <a:buFont typeface="Wingdings" pitchFamily="2" charset="2"/>
              <a:buChar char="Ø"/>
            </a:pPr>
            <a:r>
              <a:rPr kumimoji="1" lang="en-US" altLang="zh-CN" sz="2800">
                <a:latin typeface="Times New Roman" pitchFamily="18" charset="0"/>
              </a:rPr>
              <a:t>TSP</a:t>
            </a:r>
            <a:r>
              <a:rPr kumimoji="1" lang="zh-CN" altLang="en-US" sz="2800">
                <a:latin typeface="宋体" pitchFamily="2" charset="-122"/>
              </a:rPr>
              <a:t>问题是指旅行家要旅行</a:t>
            </a:r>
            <a:r>
              <a:rPr kumimoji="1" lang="en-US" altLang="zh-CN" sz="2800" i="1">
                <a:latin typeface="Times New Roman" pitchFamily="18" charset="0"/>
              </a:rPr>
              <a:t>n</a:t>
            </a:r>
            <a:r>
              <a:rPr kumimoji="1" lang="zh-CN" altLang="en-US" sz="2800">
                <a:latin typeface="宋体" pitchFamily="2" charset="-122"/>
              </a:rPr>
              <a:t>个城市然后回到出发城市，要求各个城市经历且仅经历一次，并要求所走的路程最短。该问题又称为货郎担问题、邮递员问题、售货员问题，是图问题中最广为人知的问题。</a:t>
            </a:r>
          </a:p>
          <a:p>
            <a:pPr>
              <a:spcBef>
                <a:spcPct val="50000"/>
              </a:spcBef>
              <a:buClr>
                <a:srgbClr val="990000"/>
              </a:buClr>
              <a:buFont typeface="Wingdings" pitchFamily="2" charset="2"/>
              <a:buChar char="Ø"/>
            </a:pPr>
            <a:r>
              <a:rPr kumimoji="1" lang="zh-CN" altLang="en-US" sz="2800">
                <a:latin typeface="宋体" pitchFamily="2" charset="-122"/>
              </a:rPr>
              <a:t>用蛮力法解决</a:t>
            </a:r>
            <a:r>
              <a:rPr kumimoji="1" lang="en-US" altLang="zh-CN" sz="2800">
                <a:latin typeface="宋体" pitchFamily="2" charset="-122"/>
              </a:rPr>
              <a:t>TSP</a:t>
            </a:r>
            <a:r>
              <a:rPr kumimoji="1" lang="zh-CN" altLang="en-US" sz="2800">
                <a:latin typeface="宋体" pitchFamily="2" charset="-122"/>
              </a:rPr>
              <a:t>问题，可以找出所有可能的旅行路</a:t>
            </a:r>
          </a:p>
          <a:p>
            <a:r>
              <a:rPr kumimoji="1" lang="zh-CN" altLang="en-US" sz="2800">
                <a:latin typeface="宋体" pitchFamily="2" charset="-122"/>
              </a:rPr>
              <a:t>线，从中选取路径长度最短的简单回路。</a:t>
            </a:r>
          </a:p>
          <a:p>
            <a:pPr>
              <a:spcBef>
                <a:spcPct val="50000"/>
              </a:spcBef>
              <a:buClr>
                <a:srgbClr val="990000"/>
              </a:buClr>
              <a:buFont typeface="Wingdings" pitchFamily="2" charset="2"/>
              <a:buChar char="Ø"/>
            </a:pPr>
            <a:r>
              <a:rPr kumimoji="1" lang="zh-CN" altLang="en-US" sz="2800">
                <a:latin typeface="宋体" pitchFamily="2" charset="-122"/>
              </a:rPr>
              <a:t>求解</a:t>
            </a:r>
            <a:r>
              <a:rPr kumimoji="1" lang="en-US" altLang="zh-CN" sz="2800">
                <a:latin typeface="宋体" pitchFamily="2" charset="-122"/>
              </a:rPr>
              <a:t>: </a:t>
            </a:r>
            <a:r>
              <a:rPr kumimoji="1" lang="zh-CN" altLang="en-US" sz="2800">
                <a:latin typeface="宋体" pitchFamily="2" charset="-122"/>
              </a:rPr>
              <a:t>一个加权连通图中的最短哈密顿回路问题。</a:t>
            </a: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352425" y="4941888"/>
            <a:ext cx="845502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TSP</a:t>
            </a:r>
            <a:r>
              <a:rPr kumimoji="1" lang="zh-CN" altLang="en-US" sz="2800">
                <a:solidFill>
                  <a:srgbClr val="000099"/>
                </a:solidFill>
                <a:latin typeface="宋体" pitchFamily="2" charset="-122"/>
              </a:rPr>
              <a:t>问题有着简单的表述、重要的应用、以及和其他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NP</a:t>
            </a:r>
            <a:r>
              <a:rPr kumimoji="1" lang="zh-CN" altLang="en-US" sz="2800">
                <a:solidFill>
                  <a:srgbClr val="000099"/>
                </a:solidFill>
                <a:latin typeface="宋体" pitchFamily="2" charset="-122"/>
              </a:rPr>
              <a:t>完全问题的重要关系，它在近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100</a:t>
            </a:r>
            <a:r>
              <a:rPr kumimoji="1" lang="zh-CN" altLang="en-US" sz="2800">
                <a:solidFill>
                  <a:srgbClr val="000099"/>
                </a:solidFill>
                <a:latin typeface="宋体" pitchFamily="2" charset="-122"/>
              </a:rPr>
              <a:t>年的时间里强烈地吸引着计算机科学工作者</a:t>
            </a:r>
            <a:r>
              <a:rPr kumimoji="1" lang="en-US" altLang="zh-CN" sz="2800">
                <a:solidFill>
                  <a:srgbClr val="000099"/>
                </a:solidFill>
                <a:latin typeface="宋体" pitchFamily="2" charset="-122"/>
              </a:rPr>
              <a:t>.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828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403350" y="201613"/>
            <a:ext cx="75612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5 </a:t>
            </a:r>
            <a:r>
              <a:rPr lang="zh-CN" altLang="en-US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图问题中的蛮力法</a:t>
            </a:r>
            <a:r>
              <a:rPr kumimoji="1" lang="en-US" altLang="zh-CN" sz="3600">
                <a:latin typeface="Times New Roman"/>
              </a:rPr>
              <a:t>—</a:t>
            </a:r>
            <a:r>
              <a:rPr kumimoji="1" lang="en-US" altLang="zh-CN" sz="3600"/>
              <a:t>TSP</a:t>
            </a:r>
            <a:r>
              <a:rPr kumimoji="1" lang="zh-CN" altLang="en-US" sz="3600"/>
              <a:t>问题</a:t>
            </a:r>
          </a:p>
        </p:txBody>
      </p:sp>
      <p:grpSp>
        <p:nvGrpSpPr>
          <p:cNvPr id="123927" name="Group 23"/>
          <p:cNvGrpSpPr>
            <a:grpSpLocks/>
          </p:cNvGrpSpPr>
          <p:nvPr/>
        </p:nvGrpSpPr>
        <p:grpSpPr bwMode="auto">
          <a:xfrm>
            <a:off x="395288" y="3933825"/>
            <a:ext cx="8345487" cy="2665413"/>
            <a:chOff x="-2" y="-2"/>
            <a:chExt cx="2185" cy="2788"/>
          </a:xfrm>
        </p:grpSpPr>
        <p:grpSp>
          <p:nvGrpSpPr>
            <p:cNvPr id="123928" name="Group 24"/>
            <p:cNvGrpSpPr>
              <a:grpSpLocks/>
            </p:cNvGrpSpPr>
            <p:nvPr/>
          </p:nvGrpSpPr>
          <p:grpSpPr bwMode="auto">
            <a:xfrm>
              <a:off x="0" y="0"/>
              <a:ext cx="2181" cy="2784"/>
              <a:chOff x="0" y="0"/>
              <a:chExt cx="2181" cy="2784"/>
            </a:xfrm>
          </p:grpSpPr>
          <p:grpSp>
            <p:nvGrpSpPr>
              <p:cNvPr id="123929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344" cy="480"/>
                <a:chOff x="0" y="0"/>
                <a:chExt cx="344" cy="480"/>
              </a:xfrm>
            </p:grpSpPr>
            <p:sp>
              <p:nvSpPr>
                <p:cNvPr id="123930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258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>
                      <a:latin typeface="宋体" pitchFamily="2" charset="-122"/>
                    </a:rPr>
                    <a:t>序号</a:t>
                  </a:r>
                  <a:endParaRPr kumimoji="1" lang="zh-CN" altLang="en-US" sz="2400">
                    <a:latin typeface="Times New Roman" pitchFamily="18" charset="0"/>
                  </a:endParaRPr>
                </a:p>
                <a:p>
                  <a:pPr algn="just" eaLnBrk="0" hangingPunct="0"/>
                  <a:endParaRPr kumimoji="1"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23931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32" name="Group 28"/>
              <p:cNvGrpSpPr>
                <a:grpSpLocks/>
              </p:cNvGrpSpPr>
              <p:nvPr/>
            </p:nvGrpSpPr>
            <p:grpSpPr bwMode="auto">
              <a:xfrm>
                <a:off x="344" y="0"/>
                <a:ext cx="769" cy="480"/>
                <a:chOff x="344" y="0"/>
                <a:chExt cx="769" cy="480"/>
              </a:xfrm>
            </p:grpSpPr>
            <p:sp>
              <p:nvSpPr>
                <p:cNvPr id="123933" name="Rectangle 29"/>
                <p:cNvSpPr>
                  <a:spLocks noChangeArrowheads="1"/>
                </p:cNvSpPr>
                <p:nvPr/>
              </p:nvSpPr>
              <p:spPr bwMode="auto">
                <a:xfrm>
                  <a:off x="387" y="0"/>
                  <a:ext cx="683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>
                      <a:latin typeface="宋体" pitchFamily="2" charset="-122"/>
                    </a:rPr>
                    <a:t>路径</a:t>
                  </a:r>
                  <a:endParaRPr kumimoji="1" lang="zh-CN" altLang="en-US" sz="2400">
                    <a:latin typeface="Times New Roman" pitchFamily="18" charset="0"/>
                  </a:endParaRPr>
                </a:p>
                <a:p>
                  <a:pPr algn="just" eaLnBrk="0" hangingPunct="0"/>
                  <a:endParaRPr kumimoji="1"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23934" name="Rectangle 30"/>
                <p:cNvSpPr>
                  <a:spLocks noChangeArrowheads="1"/>
                </p:cNvSpPr>
                <p:nvPr/>
              </p:nvSpPr>
              <p:spPr bwMode="auto">
                <a:xfrm>
                  <a:off x="344" y="0"/>
                  <a:ext cx="769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35" name="Group 31"/>
              <p:cNvGrpSpPr>
                <a:grpSpLocks/>
              </p:cNvGrpSpPr>
              <p:nvPr/>
            </p:nvGrpSpPr>
            <p:grpSpPr bwMode="auto">
              <a:xfrm>
                <a:off x="1113" y="0"/>
                <a:ext cx="534" cy="480"/>
                <a:chOff x="1113" y="0"/>
                <a:chExt cx="534" cy="480"/>
              </a:xfrm>
            </p:grpSpPr>
            <p:sp>
              <p:nvSpPr>
                <p:cNvPr id="123936" name="Rectangle 32"/>
                <p:cNvSpPr>
                  <a:spLocks noChangeArrowheads="1"/>
                </p:cNvSpPr>
                <p:nvPr/>
              </p:nvSpPr>
              <p:spPr bwMode="auto">
                <a:xfrm>
                  <a:off x="1156" y="0"/>
                  <a:ext cx="448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>
                      <a:latin typeface="宋体" pitchFamily="2" charset="-122"/>
                    </a:rPr>
                    <a:t>路径长度</a:t>
                  </a:r>
                  <a:endParaRPr kumimoji="1" lang="zh-CN" altLang="en-US" sz="2400">
                    <a:latin typeface="Times New Roman" pitchFamily="18" charset="0"/>
                  </a:endParaRPr>
                </a:p>
                <a:p>
                  <a:pPr algn="just" eaLnBrk="0" hangingPunct="0"/>
                  <a:endParaRPr kumimoji="1"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23937" name="Rectangle 33"/>
                <p:cNvSpPr>
                  <a:spLocks noChangeArrowheads="1"/>
                </p:cNvSpPr>
                <p:nvPr/>
              </p:nvSpPr>
              <p:spPr bwMode="auto">
                <a:xfrm>
                  <a:off x="1113" y="0"/>
                  <a:ext cx="53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38" name="Group 34"/>
              <p:cNvGrpSpPr>
                <a:grpSpLocks/>
              </p:cNvGrpSpPr>
              <p:nvPr/>
            </p:nvGrpSpPr>
            <p:grpSpPr bwMode="auto">
              <a:xfrm>
                <a:off x="1647" y="0"/>
                <a:ext cx="534" cy="480"/>
                <a:chOff x="1647" y="0"/>
                <a:chExt cx="534" cy="480"/>
              </a:xfrm>
            </p:grpSpPr>
            <p:sp>
              <p:nvSpPr>
                <p:cNvPr id="123939" name="Rectangle 35"/>
                <p:cNvSpPr>
                  <a:spLocks noChangeArrowheads="1"/>
                </p:cNvSpPr>
                <p:nvPr/>
              </p:nvSpPr>
              <p:spPr bwMode="auto">
                <a:xfrm>
                  <a:off x="1690" y="0"/>
                  <a:ext cx="448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>
                      <a:latin typeface="宋体" pitchFamily="2" charset="-122"/>
                    </a:rPr>
                    <a:t>是否最短</a:t>
                  </a:r>
                  <a:endParaRPr kumimoji="1" lang="zh-CN" altLang="en-US" sz="2400">
                    <a:latin typeface="Times New Roman" pitchFamily="18" charset="0"/>
                  </a:endParaRPr>
                </a:p>
                <a:p>
                  <a:pPr algn="just" eaLnBrk="0" hangingPunct="0"/>
                  <a:endParaRPr kumimoji="1"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23940" name="Rectangle 36"/>
                <p:cNvSpPr>
                  <a:spLocks noChangeArrowheads="1"/>
                </p:cNvSpPr>
                <p:nvPr/>
              </p:nvSpPr>
              <p:spPr bwMode="auto">
                <a:xfrm>
                  <a:off x="1647" y="0"/>
                  <a:ext cx="53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41" name="Group 37"/>
              <p:cNvGrpSpPr>
                <a:grpSpLocks/>
              </p:cNvGrpSpPr>
              <p:nvPr/>
            </p:nvGrpSpPr>
            <p:grpSpPr bwMode="auto">
              <a:xfrm>
                <a:off x="0" y="480"/>
                <a:ext cx="344" cy="384"/>
                <a:chOff x="0" y="480"/>
                <a:chExt cx="344" cy="384"/>
              </a:xfrm>
            </p:grpSpPr>
            <p:sp>
              <p:nvSpPr>
                <p:cNvPr id="123942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25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latin typeface="Times New Roman" pitchFamily="18" charset="0"/>
                    </a:rPr>
                    <a:t>1</a:t>
                  </a:r>
                </a:p>
                <a:p>
                  <a:pPr algn="just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3943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4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44" name="Group 40"/>
              <p:cNvGrpSpPr>
                <a:grpSpLocks/>
              </p:cNvGrpSpPr>
              <p:nvPr/>
            </p:nvGrpSpPr>
            <p:grpSpPr bwMode="auto">
              <a:xfrm>
                <a:off x="344" y="480"/>
                <a:ext cx="769" cy="384"/>
                <a:chOff x="344" y="480"/>
                <a:chExt cx="769" cy="384"/>
              </a:xfrm>
            </p:grpSpPr>
            <p:sp>
              <p:nvSpPr>
                <p:cNvPr id="123945" name="Rectangle 41"/>
                <p:cNvSpPr>
                  <a:spLocks noChangeArrowheads="1"/>
                </p:cNvSpPr>
                <p:nvPr/>
              </p:nvSpPr>
              <p:spPr bwMode="auto">
                <a:xfrm>
                  <a:off x="387" y="480"/>
                  <a:ext cx="68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400"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400"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latin typeface="Times New Roman" pitchFamily="18" charset="0"/>
                    </a:rPr>
                    <a:t>c</a:t>
                  </a:r>
                  <a:r>
                    <a:rPr kumimoji="1" lang="en-US" altLang="zh-CN" sz="2400"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latin typeface="Times New Roman" pitchFamily="18" charset="0"/>
                    </a:rPr>
                    <a:t>d</a:t>
                  </a:r>
                  <a:r>
                    <a:rPr kumimoji="1" lang="en-US" altLang="zh-CN" sz="2400"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latin typeface="Times New Roman" pitchFamily="18" charset="0"/>
                    </a:rPr>
                    <a:t>a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3946" name="Rectangle 42"/>
                <p:cNvSpPr>
                  <a:spLocks noChangeArrowheads="1"/>
                </p:cNvSpPr>
                <p:nvPr/>
              </p:nvSpPr>
              <p:spPr bwMode="auto">
                <a:xfrm>
                  <a:off x="344" y="480"/>
                  <a:ext cx="7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47" name="Group 43"/>
              <p:cNvGrpSpPr>
                <a:grpSpLocks/>
              </p:cNvGrpSpPr>
              <p:nvPr/>
            </p:nvGrpSpPr>
            <p:grpSpPr bwMode="auto">
              <a:xfrm>
                <a:off x="1113" y="480"/>
                <a:ext cx="534" cy="384"/>
                <a:chOff x="1113" y="480"/>
                <a:chExt cx="534" cy="384"/>
              </a:xfrm>
            </p:grpSpPr>
            <p:sp>
              <p:nvSpPr>
                <p:cNvPr id="123948" name="Rectangle 44"/>
                <p:cNvSpPr>
                  <a:spLocks noChangeArrowheads="1"/>
                </p:cNvSpPr>
                <p:nvPr/>
              </p:nvSpPr>
              <p:spPr bwMode="auto">
                <a:xfrm>
                  <a:off x="1156" y="480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latin typeface="Times New Roman" pitchFamily="18" charset="0"/>
                    </a:rPr>
                    <a:t> 18</a:t>
                  </a:r>
                </a:p>
                <a:p>
                  <a:pPr algn="just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3949" name="Rectangle 45"/>
                <p:cNvSpPr>
                  <a:spLocks noChangeArrowheads="1"/>
                </p:cNvSpPr>
                <p:nvPr/>
              </p:nvSpPr>
              <p:spPr bwMode="auto">
                <a:xfrm>
                  <a:off x="1113" y="480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50" name="Group 46"/>
              <p:cNvGrpSpPr>
                <a:grpSpLocks/>
              </p:cNvGrpSpPr>
              <p:nvPr/>
            </p:nvGrpSpPr>
            <p:grpSpPr bwMode="auto">
              <a:xfrm>
                <a:off x="1647" y="480"/>
                <a:ext cx="534" cy="384"/>
                <a:chOff x="1647" y="480"/>
                <a:chExt cx="534" cy="384"/>
              </a:xfrm>
            </p:grpSpPr>
            <p:sp>
              <p:nvSpPr>
                <p:cNvPr id="123951" name="Rectangle 47"/>
                <p:cNvSpPr>
                  <a:spLocks noChangeArrowheads="1"/>
                </p:cNvSpPr>
                <p:nvPr/>
              </p:nvSpPr>
              <p:spPr bwMode="auto">
                <a:xfrm>
                  <a:off x="1690" y="480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>
                      <a:latin typeface="宋体" pitchFamily="2" charset="-122"/>
                    </a:rPr>
                    <a:t>否</a:t>
                  </a:r>
                  <a:endParaRPr kumimoji="1"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23952" name="Rectangle 48"/>
                <p:cNvSpPr>
                  <a:spLocks noChangeArrowheads="1"/>
                </p:cNvSpPr>
                <p:nvPr/>
              </p:nvSpPr>
              <p:spPr bwMode="auto">
                <a:xfrm>
                  <a:off x="1647" y="480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53" name="Group 49"/>
              <p:cNvGrpSpPr>
                <a:grpSpLocks/>
              </p:cNvGrpSpPr>
              <p:nvPr/>
            </p:nvGrpSpPr>
            <p:grpSpPr bwMode="auto">
              <a:xfrm>
                <a:off x="0" y="864"/>
                <a:ext cx="344" cy="384"/>
                <a:chOff x="0" y="864"/>
                <a:chExt cx="344" cy="384"/>
              </a:xfrm>
            </p:grpSpPr>
            <p:sp>
              <p:nvSpPr>
                <p:cNvPr id="123954" name="Rectangle 50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25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latin typeface="Times New Roman" pitchFamily="18" charset="0"/>
                    </a:rPr>
                    <a:t>2</a:t>
                  </a:r>
                </a:p>
                <a:p>
                  <a:pPr algn="just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3955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34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56" name="Group 52"/>
              <p:cNvGrpSpPr>
                <a:grpSpLocks/>
              </p:cNvGrpSpPr>
              <p:nvPr/>
            </p:nvGrpSpPr>
            <p:grpSpPr bwMode="auto">
              <a:xfrm>
                <a:off x="344" y="864"/>
                <a:ext cx="769" cy="384"/>
                <a:chOff x="344" y="864"/>
                <a:chExt cx="769" cy="384"/>
              </a:xfrm>
            </p:grpSpPr>
            <p:sp>
              <p:nvSpPr>
                <p:cNvPr id="123957" name="Rectangle 53"/>
                <p:cNvSpPr>
                  <a:spLocks noChangeArrowheads="1"/>
                </p:cNvSpPr>
                <p:nvPr/>
              </p:nvSpPr>
              <p:spPr bwMode="auto">
                <a:xfrm>
                  <a:off x="387" y="864"/>
                  <a:ext cx="68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i="1">
                      <a:solidFill>
                        <a:srgbClr val="990000"/>
                      </a:solidFill>
                      <a:latin typeface="Times New Roman" pitchFamily="18" charset="0"/>
                    </a:rPr>
                    <a:t>a</a:t>
                  </a:r>
                  <a:r>
                    <a:rPr kumimoji="1" lang="en-US" altLang="zh-CN" sz="2400">
                      <a:solidFill>
                        <a:srgbClr val="990000"/>
                      </a:solidFill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solidFill>
                        <a:srgbClr val="990000"/>
                      </a:solidFill>
                      <a:latin typeface="Times New Roman" pitchFamily="18" charset="0"/>
                    </a:rPr>
                    <a:t>b</a:t>
                  </a:r>
                  <a:r>
                    <a:rPr kumimoji="1" lang="en-US" altLang="zh-CN" sz="2400">
                      <a:solidFill>
                        <a:srgbClr val="990000"/>
                      </a:solidFill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solidFill>
                        <a:srgbClr val="990000"/>
                      </a:solidFill>
                      <a:latin typeface="Times New Roman" pitchFamily="18" charset="0"/>
                    </a:rPr>
                    <a:t>d</a:t>
                  </a:r>
                  <a:r>
                    <a:rPr kumimoji="1" lang="en-US" altLang="zh-CN" sz="2400">
                      <a:solidFill>
                        <a:srgbClr val="990000"/>
                      </a:solidFill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solidFill>
                        <a:srgbClr val="990000"/>
                      </a:solidFill>
                      <a:latin typeface="Times New Roman" pitchFamily="18" charset="0"/>
                    </a:rPr>
                    <a:t>c</a:t>
                  </a:r>
                  <a:r>
                    <a:rPr kumimoji="1" lang="en-US" altLang="zh-CN" sz="2400">
                      <a:solidFill>
                        <a:srgbClr val="990000"/>
                      </a:solidFill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solidFill>
                        <a:srgbClr val="990000"/>
                      </a:solidFill>
                      <a:latin typeface="Times New Roman" pitchFamily="18" charset="0"/>
                    </a:rPr>
                    <a:t>a</a:t>
                  </a:r>
                  <a:endParaRPr kumimoji="1" lang="en-US" altLang="zh-CN" sz="2400">
                    <a:solidFill>
                      <a:srgbClr val="99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23958" name="Rectangle 54"/>
                <p:cNvSpPr>
                  <a:spLocks noChangeArrowheads="1"/>
                </p:cNvSpPr>
                <p:nvPr/>
              </p:nvSpPr>
              <p:spPr bwMode="auto">
                <a:xfrm>
                  <a:off x="344" y="864"/>
                  <a:ext cx="7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59" name="Group 55"/>
              <p:cNvGrpSpPr>
                <a:grpSpLocks/>
              </p:cNvGrpSpPr>
              <p:nvPr/>
            </p:nvGrpSpPr>
            <p:grpSpPr bwMode="auto">
              <a:xfrm>
                <a:off x="1113" y="864"/>
                <a:ext cx="534" cy="384"/>
                <a:chOff x="1113" y="864"/>
                <a:chExt cx="534" cy="384"/>
              </a:xfrm>
            </p:grpSpPr>
            <p:sp>
              <p:nvSpPr>
                <p:cNvPr id="123960" name="Rectangle 56"/>
                <p:cNvSpPr>
                  <a:spLocks noChangeArrowheads="1"/>
                </p:cNvSpPr>
                <p:nvPr/>
              </p:nvSpPr>
              <p:spPr bwMode="auto">
                <a:xfrm>
                  <a:off x="1156" y="864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latin typeface="Times New Roman" pitchFamily="18" charset="0"/>
                    </a:rPr>
                    <a:t> </a:t>
                  </a:r>
                  <a:r>
                    <a:rPr kumimoji="1" lang="en-US" altLang="zh-CN" sz="2400">
                      <a:solidFill>
                        <a:srgbClr val="990000"/>
                      </a:solidFill>
                      <a:latin typeface="Times New Roman" pitchFamily="18" charset="0"/>
                    </a:rPr>
                    <a:t>11</a:t>
                  </a:r>
                </a:p>
              </p:txBody>
            </p:sp>
            <p:sp>
              <p:nvSpPr>
                <p:cNvPr id="123961" name="Rectangle 57"/>
                <p:cNvSpPr>
                  <a:spLocks noChangeArrowheads="1"/>
                </p:cNvSpPr>
                <p:nvPr/>
              </p:nvSpPr>
              <p:spPr bwMode="auto">
                <a:xfrm>
                  <a:off x="1113" y="864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62" name="Group 58"/>
              <p:cNvGrpSpPr>
                <a:grpSpLocks/>
              </p:cNvGrpSpPr>
              <p:nvPr/>
            </p:nvGrpSpPr>
            <p:grpSpPr bwMode="auto">
              <a:xfrm>
                <a:off x="1647" y="864"/>
                <a:ext cx="534" cy="384"/>
                <a:chOff x="1647" y="864"/>
                <a:chExt cx="534" cy="384"/>
              </a:xfrm>
            </p:grpSpPr>
            <p:sp>
              <p:nvSpPr>
                <p:cNvPr id="123963" name="Rectangle 59"/>
                <p:cNvSpPr>
                  <a:spLocks noChangeArrowheads="1"/>
                </p:cNvSpPr>
                <p:nvPr/>
              </p:nvSpPr>
              <p:spPr bwMode="auto">
                <a:xfrm>
                  <a:off x="1690" y="864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>
                      <a:solidFill>
                        <a:srgbClr val="990000"/>
                      </a:solidFill>
                      <a:latin typeface="宋体" pitchFamily="2" charset="-122"/>
                    </a:rPr>
                    <a:t>是</a:t>
                  </a:r>
                  <a:endParaRPr kumimoji="1" lang="zh-CN" altLang="en-US" sz="2400">
                    <a:solidFill>
                      <a:srgbClr val="99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23964" name="Rectangle 60"/>
                <p:cNvSpPr>
                  <a:spLocks noChangeArrowheads="1"/>
                </p:cNvSpPr>
                <p:nvPr/>
              </p:nvSpPr>
              <p:spPr bwMode="auto">
                <a:xfrm>
                  <a:off x="1647" y="864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65" name="Group 61"/>
              <p:cNvGrpSpPr>
                <a:grpSpLocks/>
              </p:cNvGrpSpPr>
              <p:nvPr/>
            </p:nvGrpSpPr>
            <p:grpSpPr bwMode="auto">
              <a:xfrm>
                <a:off x="0" y="1248"/>
                <a:ext cx="344" cy="384"/>
                <a:chOff x="0" y="1248"/>
                <a:chExt cx="344" cy="384"/>
              </a:xfrm>
            </p:grpSpPr>
            <p:sp>
              <p:nvSpPr>
                <p:cNvPr id="123966" name="Rectangle 62"/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25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latin typeface="Times New Roman" pitchFamily="18" charset="0"/>
                    </a:rPr>
                    <a:t>3</a:t>
                  </a:r>
                </a:p>
                <a:p>
                  <a:pPr algn="just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3967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34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68" name="Group 64"/>
              <p:cNvGrpSpPr>
                <a:grpSpLocks/>
              </p:cNvGrpSpPr>
              <p:nvPr/>
            </p:nvGrpSpPr>
            <p:grpSpPr bwMode="auto">
              <a:xfrm>
                <a:off x="344" y="1248"/>
                <a:ext cx="769" cy="384"/>
                <a:chOff x="344" y="1248"/>
                <a:chExt cx="769" cy="384"/>
              </a:xfrm>
            </p:grpSpPr>
            <p:sp>
              <p:nvSpPr>
                <p:cNvPr id="123969" name="Rectangle 65"/>
                <p:cNvSpPr>
                  <a:spLocks noChangeArrowheads="1"/>
                </p:cNvSpPr>
                <p:nvPr/>
              </p:nvSpPr>
              <p:spPr bwMode="auto">
                <a:xfrm>
                  <a:off x="387" y="1248"/>
                  <a:ext cx="68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400"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latin typeface="Times New Roman" pitchFamily="18" charset="0"/>
                    </a:rPr>
                    <a:t>c</a:t>
                  </a:r>
                  <a:r>
                    <a:rPr kumimoji="1" lang="en-US" altLang="zh-CN" sz="2400"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400"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latin typeface="Times New Roman" pitchFamily="18" charset="0"/>
                    </a:rPr>
                    <a:t>d</a:t>
                  </a:r>
                  <a:r>
                    <a:rPr kumimoji="1" lang="en-US" altLang="zh-CN" sz="2400"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latin typeface="Times New Roman" pitchFamily="18" charset="0"/>
                    </a:rPr>
                    <a:t>a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3970" name="Rectangle 66"/>
                <p:cNvSpPr>
                  <a:spLocks noChangeArrowheads="1"/>
                </p:cNvSpPr>
                <p:nvPr/>
              </p:nvSpPr>
              <p:spPr bwMode="auto">
                <a:xfrm>
                  <a:off x="344" y="1248"/>
                  <a:ext cx="7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71" name="Group 67"/>
              <p:cNvGrpSpPr>
                <a:grpSpLocks/>
              </p:cNvGrpSpPr>
              <p:nvPr/>
            </p:nvGrpSpPr>
            <p:grpSpPr bwMode="auto">
              <a:xfrm>
                <a:off x="1113" y="1248"/>
                <a:ext cx="534" cy="384"/>
                <a:chOff x="1113" y="1248"/>
                <a:chExt cx="534" cy="384"/>
              </a:xfrm>
            </p:grpSpPr>
            <p:sp>
              <p:nvSpPr>
                <p:cNvPr id="123972" name="Rectangle 68"/>
                <p:cNvSpPr>
                  <a:spLocks noChangeArrowheads="1"/>
                </p:cNvSpPr>
                <p:nvPr/>
              </p:nvSpPr>
              <p:spPr bwMode="auto">
                <a:xfrm>
                  <a:off x="1156" y="1248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latin typeface="Times New Roman" pitchFamily="18" charset="0"/>
                    </a:rPr>
                    <a:t> 23</a:t>
                  </a:r>
                </a:p>
                <a:p>
                  <a:pPr algn="just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3973" name="Rectangle 69"/>
                <p:cNvSpPr>
                  <a:spLocks noChangeArrowheads="1"/>
                </p:cNvSpPr>
                <p:nvPr/>
              </p:nvSpPr>
              <p:spPr bwMode="auto">
                <a:xfrm>
                  <a:off x="1113" y="1248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74" name="Group 70"/>
              <p:cNvGrpSpPr>
                <a:grpSpLocks/>
              </p:cNvGrpSpPr>
              <p:nvPr/>
            </p:nvGrpSpPr>
            <p:grpSpPr bwMode="auto">
              <a:xfrm>
                <a:off x="1647" y="1248"/>
                <a:ext cx="534" cy="384"/>
                <a:chOff x="1647" y="1248"/>
                <a:chExt cx="534" cy="384"/>
              </a:xfrm>
            </p:grpSpPr>
            <p:sp>
              <p:nvSpPr>
                <p:cNvPr id="123975" name="Rectangle 71"/>
                <p:cNvSpPr>
                  <a:spLocks noChangeArrowheads="1"/>
                </p:cNvSpPr>
                <p:nvPr/>
              </p:nvSpPr>
              <p:spPr bwMode="auto">
                <a:xfrm>
                  <a:off x="1690" y="1248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>
                      <a:latin typeface="宋体" pitchFamily="2" charset="-122"/>
                    </a:rPr>
                    <a:t>否</a:t>
                  </a:r>
                  <a:endParaRPr kumimoji="1"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23976" name="Rectangle 72"/>
                <p:cNvSpPr>
                  <a:spLocks noChangeArrowheads="1"/>
                </p:cNvSpPr>
                <p:nvPr/>
              </p:nvSpPr>
              <p:spPr bwMode="auto">
                <a:xfrm>
                  <a:off x="1647" y="1248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77" name="Group 73"/>
              <p:cNvGrpSpPr>
                <a:grpSpLocks/>
              </p:cNvGrpSpPr>
              <p:nvPr/>
            </p:nvGrpSpPr>
            <p:grpSpPr bwMode="auto">
              <a:xfrm>
                <a:off x="0" y="1632"/>
                <a:ext cx="344" cy="384"/>
                <a:chOff x="0" y="1632"/>
                <a:chExt cx="344" cy="384"/>
              </a:xfrm>
            </p:grpSpPr>
            <p:sp>
              <p:nvSpPr>
                <p:cNvPr id="123978" name="Rectangle 74"/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25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latin typeface="Times New Roman" pitchFamily="18" charset="0"/>
                    </a:rPr>
                    <a:t>4</a:t>
                  </a:r>
                </a:p>
                <a:p>
                  <a:pPr algn="just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3979" name="Rectangle 75"/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34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80" name="Group 76"/>
              <p:cNvGrpSpPr>
                <a:grpSpLocks/>
              </p:cNvGrpSpPr>
              <p:nvPr/>
            </p:nvGrpSpPr>
            <p:grpSpPr bwMode="auto">
              <a:xfrm>
                <a:off x="344" y="1632"/>
                <a:ext cx="769" cy="384"/>
                <a:chOff x="344" y="1632"/>
                <a:chExt cx="769" cy="384"/>
              </a:xfrm>
            </p:grpSpPr>
            <p:sp>
              <p:nvSpPr>
                <p:cNvPr id="123981" name="Rectangle 77"/>
                <p:cNvSpPr>
                  <a:spLocks noChangeArrowheads="1"/>
                </p:cNvSpPr>
                <p:nvPr/>
              </p:nvSpPr>
              <p:spPr bwMode="auto">
                <a:xfrm>
                  <a:off x="387" y="1632"/>
                  <a:ext cx="68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i="1">
                      <a:solidFill>
                        <a:srgbClr val="990000"/>
                      </a:solidFill>
                      <a:latin typeface="Times New Roman" pitchFamily="18" charset="0"/>
                    </a:rPr>
                    <a:t>a</a:t>
                  </a:r>
                  <a:r>
                    <a:rPr kumimoji="1" lang="en-US" altLang="zh-CN" sz="2400">
                      <a:solidFill>
                        <a:srgbClr val="990000"/>
                      </a:solidFill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solidFill>
                        <a:srgbClr val="990000"/>
                      </a:solidFill>
                      <a:latin typeface="Times New Roman" pitchFamily="18" charset="0"/>
                    </a:rPr>
                    <a:t>c</a:t>
                  </a:r>
                  <a:r>
                    <a:rPr kumimoji="1" lang="en-US" altLang="zh-CN" sz="2400">
                      <a:solidFill>
                        <a:srgbClr val="990000"/>
                      </a:solidFill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solidFill>
                        <a:srgbClr val="990000"/>
                      </a:solidFill>
                      <a:latin typeface="Times New Roman" pitchFamily="18" charset="0"/>
                    </a:rPr>
                    <a:t>d</a:t>
                  </a:r>
                  <a:r>
                    <a:rPr kumimoji="1" lang="en-US" altLang="zh-CN" sz="2400">
                      <a:solidFill>
                        <a:srgbClr val="990000"/>
                      </a:solidFill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solidFill>
                        <a:srgbClr val="990000"/>
                      </a:solidFill>
                      <a:latin typeface="Times New Roman" pitchFamily="18" charset="0"/>
                    </a:rPr>
                    <a:t>b</a:t>
                  </a:r>
                  <a:r>
                    <a:rPr kumimoji="1" lang="en-US" altLang="zh-CN" sz="2400">
                      <a:solidFill>
                        <a:srgbClr val="990000"/>
                      </a:solidFill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solidFill>
                        <a:srgbClr val="990000"/>
                      </a:solidFill>
                      <a:latin typeface="Times New Roman" pitchFamily="18" charset="0"/>
                    </a:rPr>
                    <a:t>a</a:t>
                  </a:r>
                  <a:endParaRPr kumimoji="1" lang="en-US" altLang="zh-CN" sz="2400">
                    <a:solidFill>
                      <a:srgbClr val="99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23982" name="Rectangle 78"/>
                <p:cNvSpPr>
                  <a:spLocks noChangeArrowheads="1"/>
                </p:cNvSpPr>
                <p:nvPr/>
              </p:nvSpPr>
              <p:spPr bwMode="auto">
                <a:xfrm>
                  <a:off x="344" y="1632"/>
                  <a:ext cx="7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83" name="Group 79"/>
              <p:cNvGrpSpPr>
                <a:grpSpLocks/>
              </p:cNvGrpSpPr>
              <p:nvPr/>
            </p:nvGrpSpPr>
            <p:grpSpPr bwMode="auto">
              <a:xfrm>
                <a:off x="1113" y="1632"/>
                <a:ext cx="534" cy="384"/>
                <a:chOff x="1113" y="1632"/>
                <a:chExt cx="534" cy="384"/>
              </a:xfrm>
            </p:grpSpPr>
            <p:sp>
              <p:nvSpPr>
                <p:cNvPr id="123984" name="Rectangle 80"/>
                <p:cNvSpPr>
                  <a:spLocks noChangeArrowheads="1"/>
                </p:cNvSpPr>
                <p:nvPr/>
              </p:nvSpPr>
              <p:spPr bwMode="auto">
                <a:xfrm>
                  <a:off x="1156" y="1632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latin typeface="Times New Roman" pitchFamily="18" charset="0"/>
                    </a:rPr>
                    <a:t> </a:t>
                  </a:r>
                  <a:r>
                    <a:rPr kumimoji="1" lang="en-US" altLang="zh-CN" sz="2400">
                      <a:solidFill>
                        <a:srgbClr val="990000"/>
                      </a:solidFill>
                      <a:latin typeface="Times New Roman" pitchFamily="18" charset="0"/>
                    </a:rPr>
                    <a:t>11</a:t>
                  </a:r>
                </a:p>
                <a:p>
                  <a:pPr algn="just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3985" name="Rectangle 81"/>
                <p:cNvSpPr>
                  <a:spLocks noChangeArrowheads="1"/>
                </p:cNvSpPr>
                <p:nvPr/>
              </p:nvSpPr>
              <p:spPr bwMode="auto">
                <a:xfrm>
                  <a:off x="1113" y="1632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86" name="Group 82"/>
              <p:cNvGrpSpPr>
                <a:grpSpLocks/>
              </p:cNvGrpSpPr>
              <p:nvPr/>
            </p:nvGrpSpPr>
            <p:grpSpPr bwMode="auto">
              <a:xfrm>
                <a:off x="1647" y="1632"/>
                <a:ext cx="534" cy="384"/>
                <a:chOff x="1647" y="1632"/>
                <a:chExt cx="534" cy="384"/>
              </a:xfrm>
            </p:grpSpPr>
            <p:sp>
              <p:nvSpPr>
                <p:cNvPr id="123987" name="Rectangle 83"/>
                <p:cNvSpPr>
                  <a:spLocks noChangeArrowheads="1"/>
                </p:cNvSpPr>
                <p:nvPr/>
              </p:nvSpPr>
              <p:spPr bwMode="auto">
                <a:xfrm>
                  <a:off x="1690" y="1632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>
                      <a:solidFill>
                        <a:srgbClr val="990000"/>
                      </a:solidFill>
                      <a:latin typeface="宋体" pitchFamily="2" charset="-122"/>
                    </a:rPr>
                    <a:t>是</a:t>
                  </a:r>
                  <a:endParaRPr kumimoji="1" lang="zh-CN" altLang="en-US" sz="2400">
                    <a:solidFill>
                      <a:srgbClr val="99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23988" name="Rectangle 84"/>
                <p:cNvSpPr>
                  <a:spLocks noChangeArrowheads="1"/>
                </p:cNvSpPr>
                <p:nvPr/>
              </p:nvSpPr>
              <p:spPr bwMode="auto">
                <a:xfrm>
                  <a:off x="1647" y="1632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89" name="Group 85"/>
              <p:cNvGrpSpPr>
                <a:grpSpLocks/>
              </p:cNvGrpSpPr>
              <p:nvPr/>
            </p:nvGrpSpPr>
            <p:grpSpPr bwMode="auto">
              <a:xfrm>
                <a:off x="0" y="2016"/>
                <a:ext cx="344" cy="384"/>
                <a:chOff x="0" y="2016"/>
                <a:chExt cx="344" cy="384"/>
              </a:xfrm>
            </p:grpSpPr>
            <p:sp>
              <p:nvSpPr>
                <p:cNvPr id="123990" name="Rectangle 86"/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25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latin typeface="Times New Roman" pitchFamily="18" charset="0"/>
                    </a:rPr>
                    <a:t>5</a:t>
                  </a:r>
                </a:p>
                <a:p>
                  <a:pPr algn="just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3991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34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92" name="Group 88"/>
              <p:cNvGrpSpPr>
                <a:grpSpLocks/>
              </p:cNvGrpSpPr>
              <p:nvPr/>
            </p:nvGrpSpPr>
            <p:grpSpPr bwMode="auto">
              <a:xfrm>
                <a:off x="344" y="2016"/>
                <a:ext cx="769" cy="384"/>
                <a:chOff x="344" y="2016"/>
                <a:chExt cx="769" cy="384"/>
              </a:xfrm>
            </p:grpSpPr>
            <p:sp>
              <p:nvSpPr>
                <p:cNvPr id="123993" name="Rectangle 89"/>
                <p:cNvSpPr>
                  <a:spLocks noChangeArrowheads="1"/>
                </p:cNvSpPr>
                <p:nvPr/>
              </p:nvSpPr>
              <p:spPr bwMode="auto">
                <a:xfrm>
                  <a:off x="387" y="2016"/>
                  <a:ext cx="68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400"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latin typeface="Times New Roman" pitchFamily="18" charset="0"/>
                    </a:rPr>
                    <a:t>d</a:t>
                  </a:r>
                  <a:r>
                    <a:rPr kumimoji="1" lang="en-US" altLang="zh-CN" sz="2400"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400"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latin typeface="Times New Roman" pitchFamily="18" charset="0"/>
                    </a:rPr>
                    <a:t>c</a:t>
                  </a:r>
                  <a:r>
                    <a:rPr kumimoji="1" lang="en-US" altLang="zh-CN" sz="2400"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latin typeface="Times New Roman" pitchFamily="18" charset="0"/>
                    </a:rPr>
                    <a:t>a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3994" name="Rectangle 90"/>
                <p:cNvSpPr>
                  <a:spLocks noChangeArrowheads="1"/>
                </p:cNvSpPr>
                <p:nvPr/>
              </p:nvSpPr>
              <p:spPr bwMode="auto">
                <a:xfrm>
                  <a:off x="344" y="2016"/>
                  <a:ext cx="7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95" name="Group 91"/>
              <p:cNvGrpSpPr>
                <a:grpSpLocks/>
              </p:cNvGrpSpPr>
              <p:nvPr/>
            </p:nvGrpSpPr>
            <p:grpSpPr bwMode="auto">
              <a:xfrm>
                <a:off x="1113" y="2016"/>
                <a:ext cx="534" cy="384"/>
                <a:chOff x="1113" y="2016"/>
                <a:chExt cx="534" cy="384"/>
              </a:xfrm>
            </p:grpSpPr>
            <p:sp>
              <p:nvSpPr>
                <p:cNvPr id="123996" name="Rectangle 92"/>
                <p:cNvSpPr>
                  <a:spLocks noChangeArrowheads="1"/>
                </p:cNvSpPr>
                <p:nvPr/>
              </p:nvSpPr>
              <p:spPr bwMode="auto">
                <a:xfrm>
                  <a:off x="1156" y="2016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latin typeface="Times New Roman" pitchFamily="18" charset="0"/>
                    </a:rPr>
                    <a:t> 23</a:t>
                  </a:r>
                </a:p>
                <a:p>
                  <a:pPr algn="just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3997" name="Rectangle 93"/>
                <p:cNvSpPr>
                  <a:spLocks noChangeArrowheads="1"/>
                </p:cNvSpPr>
                <p:nvPr/>
              </p:nvSpPr>
              <p:spPr bwMode="auto">
                <a:xfrm>
                  <a:off x="1113" y="2016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3998" name="Group 94"/>
              <p:cNvGrpSpPr>
                <a:grpSpLocks/>
              </p:cNvGrpSpPr>
              <p:nvPr/>
            </p:nvGrpSpPr>
            <p:grpSpPr bwMode="auto">
              <a:xfrm>
                <a:off x="1647" y="2016"/>
                <a:ext cx="534" cy="384"/>
                <a:chOff x="1647" y="2016"/>
                <a:chExt cx="534" cy="384"/>
              </a:xfrm>
            </p:grpSpPr>
            <p:sp>
              <p:nvSpPr>
                <p:cNvPr id="123999" name="Rectangle 95"/>
                <p:cNvSpPr>
                  <a:spLocks noChangeArrowheads="1"/>
                </p:cNvSpPr>
                <p:nvPr/>
              </p:nvSpPr>
              <p:spPr bwMode="auto">
                <a:xfrm>
                  <a:off x="1690" y="2016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>
                      <a:latin typeface="宋体" pitchFamily="2" charset="-122"/>
                    </a:rPr>
                    <a:t>否</a:t>
                  </a:r>
                  <a:endParaRPr kumimoji="1"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24000" name="Rectangle 96"/>
                <p:cNvSpPr>
                  <a:spLocks noChangeArrowheads="1"/>
                </p:cNvSpPr>
                <p:nvPr/>
              </p:nvSpPr>
              <p:spPr bwMode="auto">
                <a:xfrm>
                  <a:off x="1647" y="2016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4001" name="Group 97"/>
              <p:cNvGrpSpPr>
                <a:grpSpLocks/>
              </p:cNvGrpSpPr>
              <p:nvPr/>
            </p:nvGrpSpPr>
            <p:grpSpPr bwMode="auto">
              <a:xfrm>
                <a:off x="0" y="2400"/>
                <a:ext cx="344" cy="384"/>
                <a:chOff x="0" y="2400"/>
                <a:chExt cx="344" cy="384"/>
              </a:xfrm>
            </p:grpSpPr>
            <p:sp>
              <p:nvSpPr>
                <p:cNvPr id="124002" name="Rectangle 98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25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latin typeface="Times New Roman" pitchFamily="18" charset="0"/>
                    </a:rPr>
                    <a:t>6</a:t>
                  </a:r>
                </a:p>
                <a:p>
                  <a:pPr algn="just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4003" name="Rectangle 99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34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4004" name="Group 100"/>
              <p:cNvGrpSpPr>
                <a:grpSpLocks/>
              </p:cNvGrpSpPr>
              <p:nvPr/>
            </p:nvGrpSpPr>
            <p:grpSpPr bwMode="auto">
              <a:xfrm>
                <a:off x="344" y="2400"/>
                <a:ext cx="769" cy="384"/>
                <a:chOff x="344" y="2400"/>
                <a:chExt cx="769" cy="384"/>
              </a:xfrm>
            </p:grpSpPr>
            <p:sp>
              <p:nvSpPr>
                <p:cNvPr id="124005" name="Rectangle 101"/>
                <p:cNvSpPr>
                  <a:spLocks noChangeArrowheads="1"/>
                </p:cNvSpPr>
                <p:nvPr/>
              </p:nvSpPr>
              <p:spPr bwMode="auto">
                <a:xfrm>
                  <a:off x="387" y="2400"/>
                  <a:ext cx="683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 i="1">
                      <a:latin typeface="Times New Roman" pitchFamily="18" charset="0"/>
                    </a:rPr>
                    <a:t>a</a:t>
                  </a:r>
                  <a:r>
                    <a:rPr kumimoji="1" lang="en-US" altLang="zh-CN" sz="2400"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latin typeface="Times New Roman" pitchFamily="18" charset="0"/>
                    </a:rPr>
                    <a:t>d</a:t>
                  </a:r>
                  <a:r>
                    <a:rPr kumimoji="1" lang="en-US" altLang="zh-CN" sz="2400"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latin typeface="Times New Roman" pitchFamily="18" charset="0"/>
                    </a:rPr>
                    <a:t>c</a:t>
                  </a:r>
                  <a:r>
                    <a:rPr kumimoji="1" lang="en-US" altLang="zh-CN" sz="2400"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400">
                      <a:latin typeface="Times New Roman" pitchFamily="18" charset="0"/>
                    </a:rPr>
                    <a:t>→</a:t>
                  </a:r>
                  <a:r>
                    <a:rPr kumimoji="1" lang="en-US" altLang="zh-CN" sz="2400" i="1">
                      <a:latin typeface="Times New Roman" pitchFamily="18" charset="0"/>
                    </a:rPr>
                    <a:t>a</a:t>
                  </a:r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4006" name="Rectangle 102"/>
                <p:cNvSpPr>
                  <a:spLocks noChangeArrowheads="1"/>
                </p:cNvSpPr>
                <p:nvPr/>
              </p:nvSpPr>
              <p:spPr bwMode="auto">
                <a:xfrm>
                  <a:off x="344" y="2400"/>
                  <a:ext cx="76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4007" name="Group 103"/>
              <p:cNvGrpSpPr>
                <a:grpSpLocks/>
              </p:cNvGrpSpPr>
              <p:nvPr/>
            </p:nvGrpSpPr>
            <p:grpSpPr bwMode="auto">
              <a:xfrm>
                <a:off x="1113" y="2400"/>
                <a:ext cx="534" cy="384"/>
                <a:chOff x="1113" y="2400"/>
                <a:chExt cx="534" cy="384"/>
              </a:xfrm>
            </p:grpSpPr>
            <p:sp>
              <p:nvSpPr>
                <p:cNvPr id="124008" name="Rectangle 104"/>
                <p:cNvSpPr>
                  <a:spLocks noChangeArrowheads="1"/>
                </p:cNvSpPr>
                <p:nvPr/>
              </p:nvSpPr>
              <p:spPr bwMode="auto">
                <a:xfrm>
                  <a:off x="1156" y="2400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en-US" altLang="zh-CN" sz="2400">
                      <a:latin typeface="Times New Roman" pitchFamily="18" charset="0"/>
                    </a:rPr>
                    <a:t> 18</a:t>
                  </a:r>
                </a:p>
                <a:p>
                  <a:pPr algn="just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24009" name="Rectangle 105"/>
                <p:cNvSpPr>
                  <a:spLocks noChangeArrowheads="1"/>
                </p:cNvSpPr>
                <p:nvPr/>
              </p:nvSpPr>
              <p:spPr bwMode="auto">
                <a:xfrm>
                  <a:off x="1113" y="2400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4010" name="Group 106"/>
              <p:cNvGrpSpPr>
                <a:grpSpLocks/>
              </p:cNvGrpSpPr>
              <p:nvPr/>
            </p:nvGrpSpPr>
            <p:grpSpPr bwMode="auto">
              <a:xfrm>
                <a:off x="1647" y="2400"/>
                <a:ext cx="534" cy="384"/>
                <a:chOff x="1647" y="2400"/>
                <a:chExt cx="534" cy="384"/>
              </a:xfrm>
            </p:grpSpPr>
            <p:sp>
              <p:nvSpPr>
                <p:cNvPr id="124011" name="Rectangle 107"/>
                <p:cNvSpPr>
                  <a:spLocks noChangeArrowheads="1"/>
                </p:cNvSpPr>
                <p:nvPr/>
              </p:nvSpPr>
              <p:spPr bwMode="auto">
                <a:xfrm>
                  <a:off x="1690" y="2400"/>
                  <a:ext cx="44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kumimoji="1" lang="zh-CN" altLang="en-US" sz="2400">
                      <a:latin typeface="宋体" pitchFamily="2" charset="-122"/>
                    </a:rPr>
                    <a:t>否</a:t>
                  </a:r>
                  <a:endParaRPr kumimoji="1"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124012" name="Rectangle 108"/>
                <p:cNvSpPr>
                  <a:spLocks noChangeArrowheads="1"/>
                </p:cNvSpPr>
                <p:nvPr/>
              </p:nvSpPr>
              <p:spPr bwMode="auto">
                <a:xfrm>
                  <a:off x="1647" y="2400"/>
                  <a:ext cx="53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24013" name="Rectangle 109"/>
            <p:cNvSpPr>
              <a:spLocks noChangeArrowheads="1"/>
            </p:cNvSpPr>
            <p:nvPr/>
          </p:nvSpPr>
          <p:spPr bwMode="auto">
            <a:xfrm>
              <a:off x="-2" y="-2"/>
              <a:ext cx="2185" cy="2788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016" name="Group 112"/>
          <p:cNvGrpSpPr>
            <a:grpSpLocks/>
          </p:cNvGrpSpPr>
          <p:nvPr/>
        </p:nvGrpSpPr>
        <p:grpSpPr bwMode="auto">
          <a:xfrm>
            <a:off x="2843213" y="981075"/>
            <a:ext cx="3244850" cy="2681288"/>
            <a:chOff x="1791" y="618"/>
            <a:chExt cx="2044" cy="1689"/>
          </a:xfrm>
        </p:grpSpPr>
        <p:sp>
          <p:nvSpPr>
            <p:cNvPr id="123926" name="Text Box 22"/>
            <p:cNvSpPr txBox="1">
              <a:spLocks noChangeArrowheads="1"/>
            </p:cNvSpPr>
            <p:nvPr/>
          </p:nvSpPr>
          <p:spPr bwMode="auto">
            <a:xfrm>
              <a:off x="2744" y="1888"/>
              <a:ext cx="229" cy="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3200">
                  <a:latin typeface="Times New Roman" pitchFamily="18" charset="0"/>
                </a:rPr>
                <a:t>1</a:t>
              </a:r>
            </a:p>
          </p:txBody>
        </p:sp>
        <p:grpSp>
          <p:nvGrpSpPr>
            <p:cNvPr id="124015" name="Group 111"/>
            <p:cNvGrpSpPr>
              <a:grpSpLocks/>
            </p:cNvGrpSpPr>
            <p:nvPr/>
          </p:nvGrpSpPr>
          <p:grpSpPr bwMode="auto">
            <a:xfrm>
              <a:off x="1791" y="618"/>
              <a:ext cx="2044" cy="1689"/>
              <a:chOff x="1791" y="618"/>
              <a:chExt cx="2044" cy="1689"/>
            </a:xfrm>
          </p:grpSpPr>
          <p:sp>
            <p:nvSpPr>
              <p:cNvPr id="123911" name="Text Box 7"/>
              <p:cNvSpPr txBox="1">
                <a:spLocks noChangeArrowheads="1"/>
              </p:cNvSpPr>
              <p:nvPr/>
            </p:nvSpPr>
            <p:spPr bwMode="auto">
              <a:xfrm>
                <a:off x="2245" y="1525"/>
                <a:ext cx="229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3200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123912" name="Oval 8"/>
              <p:cNvSpPr>
                <a:spLocks noChangeArrowheads="1"/>
              </p:cNvSpPr>
              <p:nvPr/>
            </p:nvSpPr>
            <p:spPr bwMode="auto">
              <a:xfrm>
                <a:off x="1837" y="709"/>
                <a:ext cx="347" cy="32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3200" i="1">
                    <a:latin typeface="Times New Roman" pitchFamily="18" charset="0"/>
                  </a:rPr>
                  <a:t> a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23913" name="Oval 9"/>
              <p:cNvSpPr>
                <a:spLocks noChangeArrowheads="1"/>
              </p:cNvSpPr>
              <p:nvPr/>
            </p:nvSpPr>
            <p:spPr bwMode="auto">
              <a:xfrm>
                <a:off x="3395" y="709"/>
                <a:ext cx="347" cy="327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3200" i="1">
                    <a:latin typeface="Times New Roman" pitchFamily="18" charset="0"/>
                  </a:rPr>
                  <a:t> b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23914" name="Freeform 10"/>
              <p:cNvSpPr>
                <a:spLocks/>
              </p:cNvSpPr>
              <p:nvPr/>
            </p:nvSpPr>
            <p:spPr bwMode="auto">
              <a:xfrm>
                <a:off x="2200" y="890"/>
                <a:ext cx="1156" cy="3"/>
              </a:xfrm>
              <a:custGeom>
                <a:avLst/>
                <a:gdLst>
                  <a:gd name="T0" fmla="*/ 0 w 818"/>
                  <a:gd name="T1" fmla="*/ 5 h 5"/>
                  <a:gd name="T2" fmla="*/ 818 w 818"/>
                  <a:gd name="T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18" h="5">
                    <a:moveTo>
                      <a:pt x="0" y="5"/>
                    </a:moveTo>
                    <a:lnTo>
                      <a:pt x="818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6800" tIns="10800" rIns="18000" bIns="10800"/>
              <a:lstStyle/>
              <a:p>
                <a:endParaRPr lang="en-US"/>
              </a:p>
            </p:txBody>
          </p:sp>
          <p:sp>
            <p:nvSpPr>
              <p:cNvPr id="123915" name="Freeform 11"/>
              <p:cNvSpPr>
                <a:spLocks/>
              </p:cNvSpPr>
              <p:nvPr/>
            </p:nvSpPr>
            <p:spPr bwMode="auto">
              <a:xfrm>
                <a:off x="2109" y="981"/>
                <a:ext cx="1326" cy="1063"/>
              </a:xfrm>
              <a:custGeom>
                <a:avLst/>
                <a:gdLst>
                  <a:gd name="T0" fmla="*/ 0 w 953"/>
                  <a:gd name="T1" fmla="*/ 0 h 910"/>
                  <a:gd name="T2" fmla="*/ 953 w 953"/>
                  <a:gd name="T3" fmla="*/ 91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953" h="910">
                    <a:moveTo>
                      <a:pt x="0" y="0"/>
                    </a:moveTo>
                    <a:lnTo>
                      <a:pt x="953" y="91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6800" tIns="10800" rIns="18000" bIns="10800"/>
              <a:lstStyle/>
              <a:p>
                <a:endParaRPr lang="en-US"/>
              </a:p>
            </p:txBody>
          </p:sp>
          <p:sp>
            <p:nvSpPr>
              <p:cNvPr id="123916" name="Freeform 12"/>
              <p:cNvSpPr>
                <a:spLocks/>
              </p:cNvSpPr>
              <p:nvPr/>
            </p:nvSpPr>
            <p:spPr bwMode="auto">
              <a:xfrm>
                <a:off x="2018" y="1026"/>
                <a:ext cx="1" cy="918"/>
              </a:xfrm>
              <a:custGeom>
                <a:avLst/>
                <a:gdLst>
                  <a:gd name="T0" fmla="*/ 7 w 7"/>
                  <a:gd name="T1" fmla="*/ 0 h 730"/>
                  <a:gd name="T2" fmla="*/ 0 w 7"/>
                  <a:gd name="T3" fmla="*/ 73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" h="730">
                    <a:moveTo>
                      <a:pt x="7" y="0"/>
                    </a:moveTo>
                    <a:lnTo>
                      <a:pt x="0" y="73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6800" tIns="10800" rIns="18000" bIns="10800"/>
              <a:lstStyle/>
              <a:p>
                <a:endParaRPr lang="en-US"/>
              </a:p>
            </p:txBody>
          </p:sp>
          <p:sp>
            <p:nvSpPr>
              <p:cNvPr id="123917" name="Freeform 13"/>
              <p:cNvSpPr>
                <a:spLocks/>
              </p:cNvSpPr>
              <p:nvPr/>
            </p:nvSpPr>
            <p:spPr bwMode="auto">
              <a:xfrm>
                <a:off x="3606" y="1026"/>
                <a:ext cx="1" cy="931"/>
              </a:xfrm>
              <a:custGeom>
                <a:avLst/>
                <a:gdLst>
                  <a:gd name="T0" fmla="*/ 0 w 1"/>
                  <a:gd name="T1" fmla="*/ 0 h 795"/>
                  <a:gd name="T2" fmla="*/ 0 w 1"/>
                  <a:gd name="T3" fmla="*/ 795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795">
                    <a:moveTo>
                      <a:pt x="0" y="0"/>
                    </a:moveTo>
                    <a:lnTo>
                      <a:pt x="0" y="795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46800" tIns="10800" rIns="18000" bIns="10800"/>
              <a:lstStyle/>
              <a:p>
                <a:endParaRPr lang="en-US"/>
              </a:p>
            </p:txBody>
          </p:sp>
          <p:sp>
            <p:nvSpPr>
              <p:cNvPr id="123918" name="Oval 14"/>
              <p:cNvSpPr>
                <a:spLocks noChangeArrowheads="1"/>
              </p:cNvSpPr>
              <p:nvPr/>
            </p:nvSpPr>
            <p:spPr bwMode="auto">
              <a:xfrm>
                <a:off x="3424" y="1979"/>
                <a:ext cx="347" cy="32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3200" i="1">
                    <a:latin typeface="Times New Roman" pitchFamily="18" charset="0"/>
                  </a:rPr>
                  <a:t> d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23919" name="Oval 15"/>
              <p:cNvSpPr>
                <a:spLocks noChangeArrowheads="1"/>
              </p:cNvSpPr>
              <p:nvPr/>
            </p:nvSpPr>
            <p:spPr bwMode="auto">
              <a:xfrm>
                <a:off x="1821" y="1949"/>
                <a:ext cx="347" cy="32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3200" i="1">
                    <a:latin typeface="Times New Roman" pitchFamily="18" charset="0"/>
                  </a:rPr>
                  <a:t> c</a:t>
                </a:r>
                <a:endParaRPr lang="en-US" altLang="zh-CN" sz="3200">
                  <a:latin typeface="Times New Roman" pitchFamily="18" charset="0"/>
                </a:endParaRPr>
              </a:p>
            </p:txBody>
          </p:sp>
          <p:sp>
            <p:nvSpPr>
              <p:cNvPr id="123921" name="Text Box 17"/>
              <p:cNvSpPr txBox="1">
                <a:spLocks noChangeArrowheads="1"/>
              </p:cNvSpPr>
              <p:nvPr/>
            </p:nvSpPr>
            <p:spPr bwMode="auto">
              <a:xfrm>
                <a:off x="2653" y="618"/>
                <a:ext cx="229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32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23922" name="Text Box 18"/>
              <p:cNvSpPr txBox="1">
                <a:spLocks noChangeArrowheads="1"/>
              </p:cNvSpPr>
              <p:nvPr/>
            </p:nvSpPr>
            <p:spPr bwMode="auto">
              <a:xfrm>
                <a:off x="3606" y="1344"/>
                <a:ext cx="229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32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123923" name="Text Box 19"/>
              <p:cNvSpPr txBox="1">
                <a:spLocks noChangeArrowheads="1"/>
              </p:cNvSpPr>
              <p:nvPr/>
            </p:nvSpPr>
            <p:spPr bwMode="auto">
              <a:xfrm>
                <a:off x="1791" y="1344"/>
                <a:ext cx="229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32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123924" name="Line 20"/>
              <p:cNvSpPr>
                <a:spLocks noChangeShapeType="1"/>
              </p:cNvSpPr>
              <p:nvPr/>
            </p:nvSpPr>
            <p:spPr bwMode="auto">
              <a:xfrm flipV="1">
                <a:off x="2109" y="981"/>
                <a:ext cx="1304" cy="10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25" name="Text Box 21"/>
              <p:cNvSpPr txBox="1">
                <a:spLocks noChangeArrowheads="1"/>
              </p:cNvSpPr>
              <p:nvPr/>
            </p:nvSpPr>
            <p:spPr bwMode="auto">
              <a:xfrm>
                <a:off x="3223" y="1514"/>
                <a:ext cx="229" cy="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3200"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124014" name="Line 110"/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131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31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1403350" y="201613"/>
            <a:ext cx="75612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/>
              <a:t>蛮力法求解</a:t>
            </a:r>
            <a:r>
              <a:rPr kumimoji="1" lang="en-US" altLang="zh-CN" sz="3600"/>
              <a:t>TSP</a:t>
            </a:r>
            <a:r>
              <a:rPr kumimoji="1" lang="zh-CN" altLang="en-US" sz="3600"/>
              <a:t>问题</a:t>
            </a:r>
            <a:r>
              <a:rPr lang="zh-CN" altLang="en-US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存在的问题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323850" y="1268413"/>
            <a:ext cx="8542338" cy="497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注意到图中有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3</a:t>
            </a:r>
            <a:r>
              <a:rPr kumimoji="1" lang="zh-CN" altLang="en-US" sz="28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对不同的路径，对每对路径来说，不同的只是路径的方向，因此，可以将这个数量减半，则可能的解有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(</a:t>
            </a:r>
            <a:r>
              <a:rPr kumimoji="1" lang="en-US" altLang="zh-CN" sz="2800" i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n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-1)!/2</a:t>
            </a:r>
            <a:r>
              <a:rPr kumimoji="1" lang="zh-CN" altLang="en-US" sz="28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个。随着</a:t>
            </a:r>
            <a:r>
              <a:rPr kumimoji="1" lang="en-US" altLang="zh-CN" sz="2800" i="1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n</a:t>
            </a:r>
            <a:r>
              <a:rPr kumimoji="1" lang="zh-CN" altLang="en-US" sz="28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的增长，</a:t>
            </a:r>
            <a:r>
              <a:rPr kumimoji="1" lang="en-US" altLang="zh-CN" sz="28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TSP</a:t>
            </a:r>
            <a:r>
              <a:rPr kumimoji="1" lang="zh-CN" altLang="en-US" sz="28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问题的可能解也在迅速地增长。</a:t>
            </a:r>
          </a:p>
          <a:p>
            <a:pPr algn="just"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zh-CN" altLang="en-US" sz="2400">
                <a:latin typeface="Times New Roman" pitchFamily="18" charset="0"/>
              </a:rPr>
              <a:t>一个</a:t>
            </a:r>
            <a:r>
              <a:rPr kumimoji="1" lang="en-US" altLang="zh-CN" sz="2400">
                <a:latin typeface="Times New Roman" pitchFamily="18" charset="0"/>
              </a:rPr>
              <a:t>10</a:t>
            </a:r>
            <a:r>
              <a:rPr kumimoji="1" lang="zh-CN" altLang="en-US" sz="2400">
                <a:latin typeface="Times New Roman" pitchFamily="18" charset="0"/>
              </a:rPr>
              <a:t>城市的</a:t>
            </a:r>
            <a:r>
              <a:rPr kumimoji="1" lang="en-US" altLang="zh-CN" sz="2400">
                <a:latin typeface="Times New Roman" pitchFamily="18" charset="0"/>
              </a:rPr>
              <a:t>TSP</a:t>
            </a:r>
            <a:r>
              <a:rPr kumimoji="1" lang="zh-CN" altLang="en-US" sz="2400">
                <a:latin typeface="Times New Roman" pitchFamily="18" charset="0"/>
              </a:rPr>
              <a:t>问题有大约</a:t>
            </a:r>
            <a:r>
              <a:rPr kumimoji="1" lang="en-US" altLang="zh-CN" sz="2400">
                <a:latin typeface="Times New Roman" pitchFamily="18" charset="0"/>
              </a:rPr>
              <a:t>180,000</a:t>
            </a:r>
            <a:r>
              <a:rPr kumimoji="1" lang="zh-CN" altLang="en-US" sz="2400">
                <a:latin typeface="Times New Roman" pitchFamily="18" charset="0"/>
              </a:rPr>
              <a:t>个可能解。</a:t>
            </a:r>
          </a:p>
          <a:p>
            <a:pPr algn="just"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zh-CN" altLang="en-US" sz="2400">
                <a:latin typeface="Times New Roman" pitchFamily="18" charset="0"/>
              </a:rPr>
              <a:t>一个</a:t>
            </a:r>
            <a:r>
              <a:rPr kumimoji="1" lang="en-US" altLang="zh-CN" sz="2400">
                <a:latin typeface="Times New Roman" pitchFamily="18" charset="0"/>
              </a:rPr>
              <a:t>20</a:t>
            </a:r>
            <a:r>
              <a:rPr kumimoji="1" lang="zh-CN" altLang="en-US" sz="2400">
                <a:latin typeface="Times New Roman" pitchFamily="18" charset="0"/>
              </a:rPr>
              <a:t>城市的</a:t>
            </a:r>
            <a:r>
              <a:rPr kumimoji="1" lang="en-US" altLang="zh-CN" sz="2400">
                <a:latin typeface="Times New Roman" pitchFamily="18" charset="0"/>
              </a:rPr>
              <a:t>TSP</a:t>
            </a:r>
            <a:r>
              <a:rPr kumimoji="1" lang="zh-CN" altLang="en-US" sz="2400">
                <a:latin typeface="Times New Roman" pitchFamily="18" charset="0"/>
              </a:rPr>
              <a:t>问题有大约</a:t>
            </a:r>
          </a:p>
          <a:p>
            <a:pPr algn="just">
              <a:spcBef>
                <a:spcPct val="5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kumimoji="1" lang="zh-CN" altLang="en-US" sz="2400">
                <a:latin typeface="Times New Roman" pitchFamily="18" charset="0"/>
              </a:rPr>
              <a:t>         </a:t>
            </a:r>
            <a:r>
              <a:rPr kumimoji="1" lang="en-US" altLang="zh-CN" sz="2400">
                <a:latin typeface="Times New Roman" pitchFamily="18" charset="0"/>
              </a:rPr>
              <a:t>60,000,000,000,000,000</a:t>
            </a:r>
            <a:r>
              <a:rPr kumimoji="1" lang="zh-CN" altLang="en-US" sz="2400">
                <a:latin typeface="Times New Roman" pitchFamily="18" charset="0"/>
              </a:rPr>
              <a:t>个可能解。</a:t>
            </a:r>
          </a:p>
          <a:p>
            <a:pPr algn="just">
              <a:spcBef>
                <a:spcPct val="50000"/>
              </a:spcBef>
              <a:buClr>
                <a:srgbClr val="000099"/>
              </a:buClr>
              <a:buFont typeface="Wingdings" pitchFamily="2" charset="2"/>
              <a:buChar char="Ø"/>
            </a:pPr>
            <a:r>
              <a:rPr kumimoji="1" lang="zh-CN" altLang="en-US" sz="2400">
                <a:latin typeface="Times New Roman" pitchFamily="18" charset="0"/>
              </a:rPr>
              <a:t>一个</a:t>
            </a:r>
            <a:r>
              <a:rPr kumimoji="1" lang="en-US" altLang="zh-CN" sz="2400">
                <a:latin typeface="Times New Roman" pitchFamily="18" charset="0"/>
              </a:rPr>
              <a:t>50</a:t>
            </a:r>
            <a:r>
              <a:rPr kumimoji="1" lang="zh-CN" altLang="en-US" sz="2400">
                <a:latin typeface="Times New Roman" pitchFamily="18" charset="0"/>
              </a:rPr>
              <a:t>城市的</a:t>
            </a:r>
            <a:r>
              <a:rPr kumimoji="1" lang="en-US" altLang="zh-CN" sz="2400">
                <a:latin typeface="Times New Roman" pitchFamily="18" charset="0"/>
              </a:rPr>
              <a:t>TSP</a:t>
            </a:r>
            <a:r>
              <a:rPr kumimoji="1" lang="zh-CN" altLang="en-US" sz="2400">
                <a:latin typeface="Times New Roman" pitchFamily="18" charset="0"/>
              </a:rPr>
              <a:t>问题有大约</a:t>
            </a:r>
            <a:r>
              <a:rPr kumimoji="1" lang="en-US" altLang="zh-CN" sz="2400">
                <a:latin typeface="Times New Roman" pitchFamily="18" charset="0"/>
              </a:rPr>
              <a:t>10</a:t>
            </a:r>
            <a:r>
              <a:rPr kumimoji="1" lang="en-US" altLang="zh-CN" sz="2400" baseline="30000">
                <a:latin typeface="Times New Roman" pitchFamily="18" charset="0"/>
              </a:rPr>
              <a:t>62</a:t>
            </a:r>
            <a:r>
              <a:rPr kumimoji="1" lang="zh-CN" altLang="en-US" sz="2400">
                <a:latin typeface="Times New Roman" pitchFamily="18" charset="0"/>
              </a:rPr>
              <a:t>个可能解，而一个行星上也只有</a:t>
            </a:r>
            <a:r>
              <a:rPr kumimoji="1" lang="en-US" altLang="zh-CN" sz="2400">
                <a:latin typeface="Times New Roman" pitchFamily="18" charset="0"/>
              </a:rPr>
              <a:t>10</a:t>
            </a:r>
            <a:r>
              <a:rPr kumimoji="1" lang="en-US" altLang="zh-CN" sz="2400" baseline="30000">
                <a:latin typeface="Times New Roman" pitchFamily="18" charset="0"/>
              </a:rPr>
              <a:t>21</a:t>
            </a:r>
            <a:r>
              <a:rPr kumimoji="1" lang="zh-CN" altLang="en-US" sz="2400">
                <a:latin typeface="Times New Roman" pitchFamily="18" charset="0"/>
              </a:rPr>
              <a:t>升水。</a:t>
            </a:r>
          </a:p>
          <a:p>
            <a:pPr>
              <a:spcBef>
                <a:spcPct val="50000"/>
              </a:spcBef>
              <a:buClr>
                <a:srgbClr val="000099"/>
              </a:buClr>
              <a:buFont typeface="Wingdings" pitchFamily="2" charset="2"/>
              <a:buNone/>
            </a:pPr>
            <a:r>
              <a:rPr kumimoji="1" lang="zh-CN" altLang="en-US" sz="27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蛮力法求解</a:t>
            </a:r>
            <a:r>
              <a:rPr kumimoji="1" lang="en-US" altLang="zh-CN" sz="27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TSP</a:t>
            </a:r>
            <a:r>
              <a:rPr kumimoji="1" lang="zh-CN" altLang="en-US" sz="2700">
                <a:solidFill>
                  <a:srgbClr val="000099"/>
                </a:solidFill>
                <a:latin typeface="Times New Roman" pitchFamily="18" charset="0"/>
                <a:ea typeface="华文楷体" pitchFamily="2" charset="-122"/>
              </a:rPr>
              <a:t>问题，只能解决问题规模很小的实例。</a:t>
            </a:r>
          </a:p>
        </p:txBody>
      </p:sp>
    </p:spTree>
    <p:extLst>
      <p:ext uri="{BB962C8B-B14F-4D97-AF65-F5344CB8AC3E}">
        <p14:creationId xmlns:p14="http://schemas.microsoft.com/office/powerpoint/2010/main" val="14154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539750" y="1557338"/>
            <a:ext cx="82804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990000"/>
              </a:buClr>
              <a:buFont typeface="Wingdings" pitchFamily="2" charset="2"/>
              <a:buChar char="ü"/>
            </a:pPr>
            <a:r>
              <a:rPr lang="zh-CN" altLang="en-US" sz="2800"/>
              <a:t>蛮力法不是一个最好的算法（巧妙和高效的算法很少出自蛮力）</a:t>
            </a:r>
            <a:r>
              <a:rPr lang="en-US" altLang="zh-CN" sz="2800"/>
              <a:t>,</a:t>
            </a:r>
            <a:r>
              <a:rPr lang="zh-CN" altLang="en-US" sz="2800"/>
              <a:t>但当我们想不出更好的办法时</a:t>
            </a:r>
            <a:r>
              <a:rPr lang="en-US" altLang="zh-CN" sz="2800"/>
              <a:t>,</a:t>
            </a:r>
            <a:r>
              <a:rPr lang="zh-CN" altLang="en-US" sz="2800"/>
              <a:t>它也是一种有效的解决问题的方法。</a:t>
            </a:r>
          </a:p>
          <a:p>
            <a:pPr>
              <a:lnSpc>
                <a:spcPct val="120000"/>
              </a:lnSpc>
              <a:buClr>
                <a:srgbClr val="990000"/>
              </a:buClr>
              <a:buFont typeface="Wingdings" pitchFamily="2" charset="2"/>
              <a:buChar char="ü"/>
            </a:pPr>
            <a:r>
              <a:rPr lang="zh-CN" altLang="en-US" sz="2800"/>
              <a:t>它可能是惟一一种几乎什么问题都能解决的一般性方法，常用于一些非常基本、但又十分重要的算法。</a:t>
            </a:r>
            <a:endParaRPr lang="zh-CN" altLang="en-US" sz="2800">
              <a:solidFill>
                <a:srgbClr val="00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1692275" y="188913"/>
            <a:ext cx="4392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关于蛮力法思考</a:t>
            </a:r>
          </a:p>
        </p:txBody>
      </p:sp>
    </p:spTree>
    <p:extLst>
      <p:ext uri="{BB962C8B-B14F-4D97-AF65-F5344CB8AC3E}">
        <p14:creationId xmlns:p14="http://schemas.microsoft.com/office/powerpoint/2010/main" val="15619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692275" y="188913"/>
            <a:ext cx="35290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蛮力法的优点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684213" y="1484313"/>
            <a:ext cx="8135937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990000"/>
              </a:buClr>
              <a:buFont typeface="Wingdings" pitchFamily="2" charset="2"/>
              <a:buChar char="Ø"/>
            </a:pPr>
            <a:r>
              <a:rPr lang="zh-CN" altLang="en-US" sz="2800" dirty="0"/>
              <a:t>逻辑清晰，编写程序简洁</a:t>
            </a:r>
          </a:p>
          <a:p>
            <a:pPr>
              <a:lnSpc>
                <a:spcPct val="120000"/>
              </a:lnSpc>
              <a:buClr>
                <a:srgbClr val="990000"/>
              </a:buClr>
              <a:buFont typeface="Wingdings" pitchFamily="2" charset="2"/>
              <a:buChar char="Ø"/>
            </a:pPr>
            <a:r>
              <a:rPr lang="zh-CN" altLang="en-US" sz="2800" dirty="0"/>
              <a:t>对于一些重要的问题</a:t>
            </a: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（比如：排序、查找、矩阵乘法和字符串匹配）</a:t>
            </a:r>
            <a:r>
              <a:rPr lang="zh-CN" altLang="en-US" sz="2800" dirty="0"/>
              <a:t>，可以产生一些合理的算法</a:t>
            </a:r>
          </a:p>
          <a:p>
            <a:pPr>
              <a:lnSpc>
                <a:spcPct val="120000"/>
              </a:lnSpc>
              <a:buClr>
                <a:srgbClr val="990000"/>
              </a:buClr>
              <a:buFont typeface="Wingdings" pitchFamily="2" charset="2"/>
              <a:buChar char="Ø"/>
            </a:pPr>
            <a:r>
              <a:rPr lang="zh-CN" altLang="en-US" sz="2800" dirty="0"/>
              <a:t>解决问题的实例很少时，可以花费较少的代价</a:t>
            </a:r>
          </a:p>
          <a:p>
            <a:pPr>
              <a:lnSpc>
                <a:spcPct val="120000"/>
              </a:lnSpc>
              <a:buClr>
                <a:srgbClr val="990000"/>
              </a:buClr>
              <a:buFont typeface="Wingdings" pitchFamily="2" charset="2"/>
              <a:buChar char="Ø"/>
            </a:pPr>
            <a:r>
              <a:rPr lang="zh-CN" altLang="en-US" sz="2800" dirty="0"/>
              <a:t>可以解决一些小规模的问题（使用优化的算法没有必要，而且某些优化算法本身较复杂）</a:t>
            </a:r>
          </a:p>
          <a:p>
            <a:pPr>
              <a:lnSpc>
                <a:spcPct val="120000"/>
              </a:lnSpc>
              <a:buClr>
                <a:srgbClr val="990000"/>
              </a:buClr>
              <a:buFont typeface="Wingdings" pitchFamily="2" charset="2"/>
              <a:buChar char="Ø"/>
            </a:pPr>
            <a:r>
              <a:rPr lang="zh-CN" altLang="en-US" sz="2800" dirty="0"/>
              <a:t>可以作为其他高效算法的衡量标准</a:t>
            </a:r>
          </a:p>
        </p:txBody>
      </p:sp>
    </p:spTree>
    <p:extLst>
      <p:ext uri="{BB962C8B-B14F-4D97-AF65-F5344CB8AC3E}">
        <p14:creationId xmlns:p14="http://schemas.microsoft.com/office/powerpoint/2010/main" val="42624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1403350" y="260350"/>
            <a:ext cx="60071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使用蛮力法的几种情况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1042988" y="1412875"/>
            <a:ext cx="72739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990000"/>
              </a:buClr>
              <a:buFont typeface="Wingdings" pitchFamily="2" charset="2"/>
              <a:buChar char="Ø"/>
            </a:pPr>
            <a:r>
              <a:rPr lang="zh-CN" altLang="en-US" sz="2800"/>
              <a:t>搜索所有的解空间</a:t>
            </a:r>
          </a:p>
          <a:p>
            <a:pPr>
              <a:spcBef>
                <a:spcPct val="50000"/>
              </a:spcBef>
              <a:buClr>
                <a:srgbClr val="990000"/>
              </a:buClr>
              <a:buFont typeface="Wingdings" pitchFamily="2" charset="2"/>
              <a:buChar char="Ø"/>
            </a:pPr>
            <a:r>
              <a:rPr lang="zh-CN" altLang="en-US" sz="2800"/>
              <a:t>搜索所有的路径</a:t>
            </a:r>
          </a:p>
          <a:p>
            <a:pPr>
              <a:spcBef>
                <a:spcPct val="50000"/>
              </a:spcBef>
              <a:buClr>
                <a:srgbClr val="990000"/>
              </a:buClr>
              <a:buFont typeface="Wingdings" pitchFamily="2" charset="2"/>
              <a:buChar char="Ø"/>
            </a:pPr>
            <a:r>
              <a:rPr lang="zh-CN" altLang="en-US" sz="2800"/>
              <a:t>直接计算</a:t>
            </a:r>
          </a:p>
          <a:p>
            <a:pPr>
              <a:spcBef>
                <a:spcPct val="50000"/>
              </a:spcBef>
              <a:buClr>
                <a:srgbClr val="990000"/>
              </a:buClr>
              <a:buFont typeface="Wingdings" pitchFamily="2" charset="2"/>
              <a:buChar char="Ø"/>
            </a:pPr>
            <a:r>
              <a:rPr lang="zh-CN" altLang="en-US" sz="2800"/>
              <a:t>模拟和仿真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02450" y="3716338"/>
            <a:ext cx="2241550" cy="314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DDDDD">
                        <a:alpha val="85001"/>
                      </a:srgbClr>
                    </a:gs>
                    <a:gs pos="50000">
                      <a:schemeClr val="bg1"/>
                    </a:gs>
                    <a:gs pos="100000">
                      <a:srgbClr val="DDDDDD">
                        <a:alpha val="85001"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DDDDDD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16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755650" y="1268413"/>
            <a:ext cx="80645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800">
                <a:latin typeface="宋体" pitchFamily="2" charset="-122"/>
              </a:rPr>
              <a:t>根据问题中的</a:t>
            </a:r>
            <a:r>
              <a:rPr kumimoji="1" lang="zh-CN" altLang="en-US" sz="2800">
                <a:solidFill>
                  <a:srgbClr val="990000"/>
                </a:solidFill>
                <a:latin typeface="宋体" pitchFamily="2" charset="-122"/>
              </a:rPr>
              <a:t>条件</a:t>
            </a:r>
            <a:r>
              <a:rPr kumimoji="1" lang="zh-CN" altLang="en-US" sz="2800">
                <a:latin typeface="宋体" pitchFamily="2" charset="-122"/>
              </a:rPr>
              <a:t>将可能的情况一一列举出来，逐一尝试从中找出</a:t>
            </a:r>
            <a:r>
              <a:rPr kumimoji="1" lang="zh-CN" altLang="en-US" sz="2800">
                <a:solidFill>
                  <a:srgbClr val="990000"/>
                </a:solidFill>
                <a:latin typeface="宋体" pitchFamily="2" charset="-122"/>
              </a:rPr>
              <a:t>满足问题</a:t>
            </a:r>
            <a:r>
              <a:rPr kumimoji="1" lang="zh-CN" altLang="en-US" sz="2800">
                <a:latin typeface="宋体" pitchFamily="2" charset="-122"/>
              </a:rPr>
              <a:t>条件的解。但有时一一列举出的情况数目很大，如果超过了我们所能忍受的范围，则需要进一步考虑，</a:t>
            </a:r>
            <a:r>
              <a:rPr kumimoji="1" lang="zh-CN" altLang="en-US" sz="2800">
                <a:solidFill>
                  <a:srgbClr val="990000"/>
                </a:solidFill>
                <a:latin typeface="宋体" pitchFamily="2" charset="-122"/>
              </a:rPr>
              <a:t>排除一些明显不合理的情况</a:t>
            </a:r>
            <a:r>
              <a:rPr kumimoji="1" lang="zh-CN" altLang="en-US" sz="2800">
                <a:latin typeface="宋体" pitchFamily="2" charset="-122"/>
              </a:rPr>
              <a:t>，尽可能减少问题可能解的列举数目。</a:t>
            </a:r>
            <a:endParaRPr kumimoji="1" lang="zh-CN" altLang="en-US" sz="2800">
              <a:latin typeface="宋体" pitchFamily="2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>
                <a:solidFill>
                  <a:srgbClr val="0033CC"/>
                </a:solidFill>
                <a:latin typeface="宋体" pitchFamily="2" charset="-122"/>
              </a:rPr>
              <a:t>用蛮力法解决问题，通常可以从两个方面进行算法设计：</a:t>
            </a:r>
            <a:endParaRPr kumimoji="1" lang="zh-CN" altLang="en-US" sz="2800">
              <a:solidFill>
                <a:srgbClr val="0033CC"/>
              </a:solidFill>
              <a:latin typeface="宋体" pitchFamily="2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latin typeface="Courier New" pitchFamily="49" charset="0"/>
                <a:cs typeface="Courier New" pitchFamily="49" charset="0"/>
              </a:rPr>
              <a:t>1</a:t>
            </a:r>
            <a:r>
              <a:rPr kumimoji="1" lang="zh-CN" altLang="en-US" sz="2400">
                <a:latin typeface="Courier New" pitchFamily="49" charset="0"/>
                <a:cs typeface="Courier New" pitchFamily="49" charset="0"/>
              </a:rPr>
              <a:t>）</a:t>
            </a:r>
            <a:r>
              <a:rPr kumimoji="1" lang="zh-CN" altLang="en-US" sz="2400">
                <a:latin typeface="宋体" pitchFamily="2" charset="-122"/>
              </a:rPr>
              <a:t>找出</a:t>
            </a:r>
            <a:r>
              <a:rPr kumimoji="1" lang="zh-CN" altLang="en-US" sz="2400">
                <a:solidFill>
                  <a:srgbClr val="990000"/>
                </a:solidFill>
                <a:latin typeface="宋体" pitchFamily="2" charset="-122"/>
              </a:rPr>
              <a:t>枚举范围</a:t>
            </a:r>
            <a:r>
              <a:rPr kumimoji="1" lang="zh-CN" altLang="en-US" sz="2400">
                <a:latin typeface="宋体" pitchFamily="2" charset="-122"/>
              </a:rPr>
              <a:t>：分析问题所涉及的各种情况。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>
                <a:latin typeface="宋体" pitchFamily="2" charset="-122"/>
              </a:rPr>
              <a:t>2</a:t>
            </a:r>
            <a:r>
              <a:rPr kumimoji="1" lang="zh-CN" altLang="en-US" sz="2400">
                <a:latin typeface="宋体" pitchFamily="2" charset="-122"/>
              </a:rPr>
              <a:t>）找出</a:t>
            </a:r>
            <a:r>
              <a:rPr kumimoji="1" lang="zh-CN" altLang="en-US" sz="2400">
                <a:solidFill>
                  <a:srgbClr val="990000"/>
                </a:solidFill>
                <a:latin typeface="宋体" pitchFamily="2" charset="-122"/>
              </a:rPr>
              <a:t>约束条件</a:t>
            </a:r>
            <a:r>
              <a:rPr kumimoji="1" lang="zh-CN" altLang="en-US" sz="2400">
                <a:latin typeface="宋体" pitchFamily="2" charset="-122"/>
              </a:rPr>
              <a:t>：分析问题的解需要满足的条件，并用逻辑表达式表示。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1619250" y="260350"/>
            <a:ext cx="4248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60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蛮力法解题步骤</a:t>
            </a:r>
          </a:p>
        </p:txBody>
      </p:sp>
    </p:spTree>
    <p:extLst>
      <p:ext uri="{BB962C8B-B14F-4D97-AF65-F5344CB8AC3E}">
        <p14:creationId xmlns:p14="http://schemas.microsoft.com/office/powerpoint/2010/main" val="11054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139113" y="38100"/>
            <a:ext cx="865187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DDDDD">
                        <a:alpha val="85001"/>
                      </a:srgbClr>
                    </a:gs>
                    <a:gs pos="50000">
                      <a:schemeClr val="bg1"/>
                    </a:gs>
                    <a:gs pos="100000">
                      <a:srgbClr val="DDDDDD">
                        <a:alpha val="85001"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DDDDDD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</p:pic>
      <p:sp>
        <p:nvSpPr>
          <p:cNvPr id="126983" name="Text Box 7"/>
          <p:cNvSpPr txBox="1">
            <a:spLocks noChangeArrowheads="1"/>
          </p:cNvSpPr>
          <p:nvPr/>
        </p:nvSpPr>
        <p:spPr bwMode="auto">
          <a:xfrm>
            <a:off x="1331913" y="260350"/>
            <a:ext cx="6840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99"/>
                </a:solidFill>
                <a:ea typeface="黑体" pitchFamily="2" charset="-122"/>
              </a:rPr>
              <a:t>思考下面问题：找出枚举范围和约束条件</a:t>
            </a:r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468313" y="2565400"/>
            <a:ext cx="8424862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>
                <a:solidFill>
                  <a:srgbClr val="CC0099"/>
                </a:solidFill>
              </a:rPr>
              <a:t>思路：</a:t>
            </a:r>
          </a:p>
          <a:p>
            <a:pPr>
              <a:spcBef>
                <a:spcPct val="20000"/>
              </a:spcBef>
            </a:pPr>
            <a:r>
              <a:rPr lang="zh-CN" altLang="en-US" sz="2400">
                <a:solidFill>
                  <a:srgbClr val="CC0099"/>
                </a:solidFill>
              </a:rPr>
              <a:t>枚举范围：</a:t>
            </a:r>
            <a:r>
              <a:rPr lang="en-US" altLang="zh-CN" sz="2400">
                <a:solidFill>
                  <a:srgbClr val="CC0099"/>
                </a:solidFill>
              </a:rPr>
              <a:t>100—999</a:t>
            </a:r>
            <a:r>
              <a:rPr lang="zh-CN" altLang="en-US" sz="2400">
                <a:solidFill>
                  <a:srgbClr val="CC0099"/>
                </a:solidFill>
              </a:rPr>
              <a:t>，共</a:t>
            </a:r>
            <a:r>
              <a:rPr lang="en-US" altLang="zh-CN" sz="2400">
                <a:solidFill>
                  <a:srgbClr val="CC0099"/>
                </a:solidFill>
              </a:rPr>
              <a:t>900</a:t>
            </a:r>
            <a:r>
              <a:rPr lang="zh-CN" altLang="en-US" sz="2400">
                <a:solidFill>
                  <a:srgbClr val="CC0099"/>
                </a:solidFill>
              </a:rPr>
              <a:t>个。</a:t>
            </a:r>
          </a:p>
          <a:p>
            <a:r>
              <a:rPr lang="zh-CN" altLang="en-US" sz="2400">
                <a:solidFill>
                  <a:srgbClr val="CC0099"/>
                </a:solidFill>
              </a:rPr>
              <a:t>约束条件：设三位数的百位、十位、个位的数字分别为</a:t>
            </a:r>
            <a:r>
              <a:rPr lang="en-US" altLang="zh-CN" sz="2400">
                <a:solidFill>
                  <a:srgbClr val="CC0099"/>
                </a:solidFill>
              </a:rPr>
              <a:t>x</a:t>
            </a:r>
            <a:r>
              <a:rPr lang="zh-CN" altLang="en-US" sz="2400">
                <a:solidFill>
                  <a:srgbClr val="CC0099"/>
                </a:solidFill>
              </a:rPr>
              <a:t>，</a:t>
            </a:r>
            <a:r>
              <a:rPr lang="en-US" altLang="zh-CN" sz="2400">
                <a:solidFill>
                  <a:srgbClr val="CC0099"/>
                </a:solidFill>
              </a:rPr>
              <a:t>y</a:t>
            </a:r>
            <a:r>
              <a:rPr lang="zh-CN" altLang="en-US" sz="2400">
                <a:solidFill>
                  <a:srgbClr val="CC0099"/>
                </a:solidFill>
              </a:rPr>
              <a:t>，</a:t>
            </a:r>
            <a:r>
              <a:rPr lang="en-US" altLang="zh-CN" sz="2400">
                <a:solidFill>
                  <a:srgbClr val="CC0099"/>
                </a:solidFill>
              </a:rPr>
              <a:t>z</a:t>
            </a:r>
            <a:r>
              <a:rPr lang="zh-CN" altLang="en-US" sz="2400">
                <a:solidFill>
                  <a:srgbClr val="CC0099"/>
                </a:solidFill>
              </a:rPr>
              <a:t>。则有</a:t>
            </a:r>
            <a:r>
              <a:rPr lang="en-US" altLang="zh-CN" sz="2400">
                <a:solidFill>
                  <a:srgbClr val="CC0099"/>
                </a:solidFill>
              </a:rPr>
              <a:t>x</a:t>
            </a:r>
            <a:r>
              <a:rPr lang="en-US" altLang="zh-CN" sz="2400" baseline="30000">
                <a:solidFill>
                  <a:srgbClr val="CC0099"/>
                </a:solidFill>
              </a:rPr>
              <a:t>2</a:t>
            </a:r>
            <a:r>
              <a:rPr lang="en-US" altLang="zh-CN" sz="2400">
                <a:solidFill>
                  <a:srgbClr val="CC0099"/>
                </a:solidFill>
              </a:rPr>
              <a:t>+y</a:t>
            </a:r>
            <a:r>
              <a:rPr lang="en-US" altLang="zh-CN" sz="2400" baseline="30000">
                <a:solidFill>
                  <a:srgbClr val="CC0099"/>
                </a:solidFill>
              </a:rPr>
              <a:t>2</a:t>
            </a:r>
            <a:r>
              <a:rPr lang="en-US" altLang="zh-CN" sz="2400">
                <a:solidFill>
                  <a:srgbClr val="CC0099"/>
                </a:solidFill>
              </a:rPr>
              <a:t>+z</a:t>
            </a:r>
            <a:r>
              <a:rPr lang="en-US" altLang="zh-CN" sz="2400" baseline="30000">
                <a:solidFill>
                  <a:srgbClr val="CC0099"/>
                </a:solidFill>
              </a:rPr>
              <a:t>2</a:t>
            </a:r>
            <a:r>
              <a:rPr lang="en-US" altLang="zh-CN" sz="2400">
                <a:solidFill>
                  <a:srgbClr val="CC0099"/>
                </a:solidFill>
              </a:rPr>
              <a:t>≤10,</a:t>
            </a:r>
            <a:r>
              <a:rPr lang="zh-CN" altLang="en-US" sz="2400">
                <a:solidFill>
                  <a:srgbClr val="CC0099"/>
                </a:solidFill>
              </a:rPr>
              <a:t>进而</a:t>
            </a:r>
            <a:r>
              <a:rPr lang="en-US" altLang="zh-CN" sz="2400">
                <a:solidFill>
                  <a:srgbClr val="CC0099"/>
                </a:solidFill>
              </a:rPr>
              <a:t>1≤x≤3, 0≤y≤3, 0≤z≤3</a:t>
            </a:r>
            <a:r>
              <a:rPr lang="zh-CN" altLang="en-US" sz="2400">
                <a:solidFill>
                  <a:srgbClr val="CC0099"/>
                </a:solidFill>
              </a:rPr>
              <a:t>。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468313" y="1341438"/>
            <a:ext cx="8496300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20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求所有的三位数</a:t>
            </a:r>
            <a:r>
              <a:rPr lang="en-US" altLang="zh-CN" sz="320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320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它除以</a:t>
            </a:r>
            <a:r>
              <a:rPr lang="en-US" altLang="zh-CN" sz="320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11</a:t>
            </a:r>
            <a:r>
              <a:rPr lang="zh-CN" altLang="en-US" sz="320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所得的余数等于它的三个数字的平方和</a:t>
            </a:r>
            <a:r>
              <a:rPr lang="en-US" altLang="zh-CN" sz="320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126987" name="Rectangle 11"/>
          <p:cNvSpPr>
            <a:spLocks noChangeArrowheads="1"/>
          </p:cNvSpPr>
          <p:nvPr/>
        </p:nvSpPr>
        <p:spPr bwMode="auto">
          <a:xfrm>
            <a:off x="179388" y="4292600"/>
            <a:ext cx="8748712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/>
              <a:t>解：所求三位数必在以下数中：</a:t>
            </a:r>
          </a:p>
          <a:p>
            <a:pPr>
              <a:buFontTx/>
              <a:buNone/>
            </a:pPr>
            <a:r>
              <a:rPr lang="zh-CN" altLang="en-US" sz="2400"/>
              <a:t>　　</a:t>
            </a:r>
            <a:r>
              <a:rPr lang="en-US" altLang="zh-CN" sz="2400"/>
              <a:t>100</a:t>
            </a:r>
            <a:r>
              <a:rPr lang="zh-CN" altLang="en-US" sz="2400"/>
              <a:t>，</a:t>
            </a:r>
            <a:r>
              <a:rPr lang="en-US" altLang="zh-CN" sz="2400"/>
              <a:t>101</a:t>
            </a:r>
            <a:r>
              <a:rPr lang="zh-CN" altLang="en-US" sz="2400"/>
              <a:t>，</a:t>
            </a:r>
            <a:r>
              <a:rPr lang="en-US" altLang="zh-CN" sz="2400"/>
              <a:t>102</a:t>
            </a:r>
            <a:r>
              <a:rPr lang="zh-CN" altLang="en-US" sz="2400"/>
              <a:t>，</a:t>
            </a:r>
            <a:r>
              <a:rPr lang="en-US" altLang="zh-CN" sz="2400"/>
              <a:t>103</a:t>
            </a:r>
            <a:r>
              <a:rPr lang="zh-CN" altLang="en-US" sz="2400"/>
              <a:t>，</a:t>
            </a:r>
            <a:r>
              <a:rPr lang="en-US" altLang="zh-CN" sz="2400"/>
              <a:t>110</a:t>
            </a:r>
            <a:r>
              <a:rPr lang="zh-CN" altLang="en-US" sz="2400"/>
              <a:t>，</a:t>
            </a:r>
            <a:r>
              <a:rPr lang="en-US" altLang="zh-CN" sz="2400"/>
              <a:t>111</a:t>
            </a:r>
            <a:r>
              <a:rPr lang="zh-CN" altLang="en-US" sz="2400"/>
              <a:t>，</a:t>
            </a:r>
            <a:r>
              <a:rPr lang="en-US" altLang="zh-CN" sz="2400"/>
              <a:t>112</a:t>
            </a:r>
            <a:r>
              <a:rPr lang="zh-CN" altLang="en-US" sz="2400"/>
              <a:t>，</a:t>
            </a:r>
          </a:p>
          <a:p>
            <a:pPr>
              <a:buFontTx/>
              <a:buNone/>
            </a:pPr>
            <a:r>
              <a:rPr lang="zh-CN" altLang="en-US" sz="2400"/>
              <a:t>　　</a:t>
            </a:r>
            <a:r>
              <a:rPr lang="en-US" altLang="zh-CN" sz="2400"/>
              <a:t>120</a:t>
            </a:r>
            <a:r>
              <a:rPr lang="zh-CN" altLang="en-US" sz="2400"/>
              <a:t>，</a:t>
            </a:r>
            <a:r>
              <a:rPr lang="en-US" altLang="zh-CN" sz="2400"/>
              <a:t>121</a:t>
            </a:r>
            <a:r>
              <a:rPr lang="zh-CN" altLang="en-US" sz="2400"/>
              <a:t>，</a:t>
            </a:r>
            <a:r>
              <a:rPr lang="en-US" altLang="zh-CN" sz="2400"/>
              <a:t>122</a:t>
            </a:r>
            <a:r>
              <a:rPr lang="zh-CN" altLang="en-US" sz="2400"/>
              <a:t>，</a:t>
            </a:r>
            <a:r>
              <a:rPr lang="en-US" altLang="zh-CN" sz="2400"/>
              <a:t>130</a:t>
            </a:r>
            <a:r>
              <a:rPr lang="zh-CN" altLang="en-US" sz="2400"/>
              <a:t>，</a:t>
            </a:r>
            <a:r>
              <a:rPr lang="en-US" altLang="zh-CN" sz="2400"/>
              <a:t>200</a:t>
            </a:r>
            <a:r>
              <a:rPr lang="zh-CN" altLang="en-US" sz="2400"/>
              <a:t>，</a:t>
            </a:r>
            <a:r>
              <a:rPr lang="en-US" altLang="zh-CN" sz="2400"/>
              <a:t>201</a:t>
            </a:r>
            <a:r>
              <a:rPr lang="zh-CN" altLang="en-US" sz="2400"/>
              <a:t>，</a:t>
            </a:r>
            <a:r>
              <a:rPr lang="en-US" altLang="zh-CN" sz="2400"/>
              <a:t>202</a:t>
            </a:r>
            <a:r>
              <a:rPr lang="zh-CN" altLang="en-US" sz="2400"/>
              <a:t>，</a:t>
            </a:r>
          </a:p>
          <a:p>
            <a:pPr>
              <a:buFontTx/>
              <a:buNone/>
            </a:pPr>
            <a:r>
              <a:rPr lang="zh-CN" altLang="en-US" sz="2400"/>
              <a:t>　　</a:t>
            </a:r>
            <a:r>
              <a:rPr lang="en-US" altLang="zh-CN" sz="2400"/>
              <a:t>211</a:t>
            </a:r>
            <a:r>
              <a:rPr lang="zh-CN" altLang="en-US" sz="2400"/>
              <a:t>，</a:t>
            </a:r>
            <a:r>
              <a:rPr lang="en-US" altLang="zh-CN" sz="2400"/>
              <a:t>212</a:t>
            </a:r>
            <a:r>
              <a:rPr lang="zh-CN" altLang="en-US" sz="2400"/>
              <a:t>，</a:t>
            </a:r>
            <a:r>
              <a:rPr lang="en-US" altLang="zh-CN" sz="2400"/>
              <a:t>220</a:t>
            </a:r>
            <a:r>
              <a:rPr lang="zh-CN" altLang="en-US" sz="2400"/>
              <a:t>，</a:t>
            </a:r>
            <a:r>
              <a:rPr lang="en-US" altLang="zh-CN" sz="2400"/>
              <a:t>221</a:t>
            </a:r>
            <a:r>
              <a:rPr lang="zh-CN" altLang="en-US" sz="2400"/>
              <a:t>，</a:t>
            </a:r>
            <a:r>
              <a:rPr lang="en-US" altLang="zh-CN" sz="2400"/>
              <a:t>300</a:t>
            </a:r>
            <a:r>
              <a:rPr lang="zh-CN" altLang="en-US" sz="2400"/>
              <a:t>，</a:t>
            </a:r>
            <a:r>
              <a:rPr lang="en-US" altLang="zh-CN" sz="2400"/>
              <a:t>301</a:t>
            </a:r>
            <a:r>
              <a:rPr lang="zh-CN" altLang="en-US" sz="2400"/>
              <a:t>，</a:t>
            </a:r>
            <a:r>
              <a:rPr lang="en-US" altLang="zh-CN" sz="2400"/>
              <a:t>310</a:t>
            </a:r>
            <a:r>
              <a:rPr lang="zh-CN" altLang="en-US" sz="2400"/>
              <a:t>。</a:t>
            </a:r>
          </a:p>
          <a:p>
            <a:pPr>
              <a:buFontTx/>
              <a:buNone/>
            </a:pPr>
            <a:r>
              <a:rPr lang="zh-CN" altLang="en-US" sz="2400"/>
              <a:t>　　不难验证只有</a:t>
            </a:r>
            <a:r>
              <a:rPr lang="en-US" altLang="zh-CN" sz="2400"/>
              <a:t>100</a:t>
            </a:r>
            <a:r>
              <a:rPr lang="zh-CN" altLang="en-US" sz="2400"/>
              <a:t>，</a:t>
            </a:r>
            <a:r>
              <a:rPr lang="en-US" altLang="zh-CN" sz="2400"/>
              <a:t>101</a:t>
            </a:r>
            <a:r>
              <a:rPr lang="zh-CN" altLang="en-US" sz="2400"/>
              <a:t>两个数符合要求。 </a:t>
            </a:r>
          </a:p>
        </p:txBody>
      </p:sp>
    </p:spTree>
    <p:extLst>
      <p:ext uri="{BB962C8B-B14F-4D97-AF65-F5344CB8AC3E}">
        <p14:creationId xmlns:p14="http://schemas.microsoft.com/office/powerpoint/2010/main" val="8543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403350" y="115888"/>
            <a:ext cx="7129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2 </a:t>
            </a:r>
            <a:r>
              <a:rPr lang="zh-CN" altLang="en-US" sz="3600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排序问题中的蛮力法</a:t>
            </a:r>
            <a:r>
              <a:rPr kumimoji="1" lang="en-US" altLang="zh-CN" sz="3600" dirty="0">
                <a:latin typeface="Times New Roman"/>
              </a:rPr>
              <a:t>—</a:t>
            </a:r>
            <a:r>
              <a:rPr kumimoji="1" lang="zh-CN" altLang="en-US" sz="3600" dirty="0"/>
              <a:t>选择排序</a:t>
            </a:r>
          </a:p>
        </p:txBody>
      </p:sp>
      <p:pic>
        <p:nvPicPr>
          <p:cNvPr id="1157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364038"/>
            <a:ext cx="2700337" cy="24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250825" y="1296988"/>
            <a:ext cx="873601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选择排序开始的时候，扫描整个序列，找到整个序列的最小记录和序列中的第一个记录交换，从而将最小记录放到它在有序区的最终位置上，然后再从第二个记录开始扫描序列，找到</a:t>
            </a:r>
            <a:r>
              <a:rPr kumimoji="1" lang="en-US" altLang="zh-CN" sz="2400" i="1">
                <a:latin typeface="Times New Roman" pitchFamily="18" charset="0"/>
              </a:rPr>
              <a:t>n</a:t>
            </a:r>
            <a:r>
              <a:rPr kumimoji="1" lang="en-US" altLang="zh-CN" sz="2400">
                <a:latin typeface="Times New Roman" pitchFamily="18" charset="0"/>
              </a:rPr>
              <a:t>-1</a:t>
            </a:r>
            <a:r>
              <a:rPr kumimoji="1" lang="zh-CN" altLang="en-US" sz="2400">
                <a:latin typeface="Times New Roman" pitchFamily="18" charset="0"/>
              </a:rPr>
              <a:t>个序列中的最小记录，再和第二个记录交换位置。一般地，第</a:t>
            </a:r>
            <a:r>
              <a:rPr kumimoji="1" lang="en-US" altLang="zh-CN" sz="2400" i="1">
                <a:latin typeface="Times New Roman" pitchFamily="18" charset="0"/>
              </a:rPr>
              <a:t>i</a:t>
            </a:r>
            <a:r>
              <a:rPr kumimoji="1" lang="zh-CN" altLang="en-US" sz="2400">
                <a:latin typeface="Times New Roman" pitchFamily="18" charset="0"/>
              </a:rPr>
              <a:t>趟排序从第</a:t>
            </a:r>
            <a:r>
              <a:rPr kumimoji="1" lang="en-US" altLang="zh-CN" sz="2400" i="1">
                <a:latin typeface="Times New Roman" pitchFamily="18" charset="0"/>
              </a:rPr>
              <a:t>i</a:t>
            </a:r>
            <a:r>
              <a:rPr kumimoji="1" lang="zh-CN" altLang="en-US" sz="2400">
                <a:latin typeface="Times New Roman" pitchFamily="18" charset="0"/>
              </a:rPr>
              <a:t>个记录开始扫描序列，在</a:t>
            </a:r>
            <a:r>
              <a:rPr kumimoji="1" lang="en-US" altLang="zh-CN" sz="2400" i="1">
                <a:latin typeface="Times New Roman" pitchFamily="18" charset="0"/>
              </a:rPr>
              <a:t>n</a:t>
            </a:r>
            <a:r>
              <a:rPr kumimoji="1" lang="en-US" altLang="zh-CN" sz="2400">
                <a:latin typeface="Times New Roman" pitchFamily="18" charset="0"/>
              </a:rPr>
              <a:t>-</a:t>
            </a:r>
            <a:r>
              <a:rPr kumimoji="1" lang="en-US" altLang="zh-CN" sz="2400" i="1">
                <a:latin typeface="Times New Roman" pitchFamily="18" charset="0"/>
              </a:rPr>
              <a:t>i</a:t>
            </a:r>
            <a:r>
              <a:rPr kumimoji="1" lang="en-US" altLang="zh-CN" sz="2400">
                <a:latin typeface="Times New Roman" pitchFamily="18" charset="0"/>
              </a:rPr>
              <a:t>+1</a:t>
            </a:r>
            <a:r>
              <a:rPr kumimoji="1" lang="zh-CN" altLang="en-US" sz="2400">
                <a:latin typeface="Times New Roman" pitchFamily="18" charset="0"/>
              </a:rPr>
              <a:t>（</a:t>
            </a:r>
            <a:r>
              <a:rPr kumimoji="1" lang="en-US" altLang="zh-CN" sz="2400">
                <a:latin typeface="Times New Roman" pitchFamily="18" charset="0"/>
              </a:rPr>
              <a:t>1≤</a:t>
            </a:r>
            <a:r>
              <a:rPr kumimoji="1" lang="en-US" altLang="zh-CN" sz="2400" i="1">
                <a:latin typeface="Times New Roman" pitchFamily="18" charset="0"/>
              </a:rPr>
              <a:t>i</a:t>
            </a:r>
            <a:r>
              <a:rPr kumimoji="1" lang="en-US" altLang="zh-CN" sz="2400">
                <a:latin typeface="Times New Roman" pitchFamily="18" charset="0"/>
              </a:rPr>
              <a:t>≤</a:t>
            </a:r>
            <a:r>
              <a:rPr kumimoji="1" lang="en-US" altLang="zh-CN" sz="2400" i="1">
                <a:latin typeface="Times New Roman" pitchFamily="18" charset="0"/>
              </a:rPr>
              <a:t>n</a:t>
            </a:r>
            <a:r>
              <a:rPr kumimoji="1" lang="en-US" altLang="zh-CN" sz="2400">
                <a:latin typeface="Times New Roman" pitchFamily="18" charset="0"/>
              </a:rPr>
              <a:t>-1</a:t>
            </a:r>
            <a:r>
              <a:rPr kumimoji="1" lang="zh-CN" altLang="en-US" sz="2400">
                <a:latin typeface="Times New Roman" pitchFamily="18" charset="0"/>
              </a:rPr>
              <a:t>）个记录中找到关键码最小的记录，并和第</a:t>
            </a:r>
            <a:r>
              <a:rPr kumimoji="1" lang="en-US" altLang="zh-CN" sz="2400" i="1">
                <a:latin typeface="Times New Roman" pitchFamily="18" charset="0"/>
              </a:rPr>
              <a:t>i</a:t>
            </a:r>
            <a:r>
              <a:rPr kumimoji="1" lang="zh-CN" altLang="en-US" sz="2400">
                <a:latin typeface="Times New Roman" pitchFamily="18" charset="0"/>
              </a:rPr>
              <a:t>个记录交换作为有序序列的第</a:t>
            </a:r>
            <a:r>
              <a:rPr kumimoji="1" lang="en-US" altLang="zh-CN" sz="2400" i="1">
                <a:latin typeface="Times New Roman" pitchFamily="18" charset="0"/>
              </a:rPr>
              <a:t>i</a:t>
            </a:r>
            <a:r>
              <a:rPr kumimoji="1" lang="zh-CN" altLang="en-US" sz="2400">
                <a:latin typeface="Times New Roman" pitchFamily="18" charset="0"/>
              </a:rPr>
              <a:t>个记录。 </a:t>
            </a:r>
          </a:p>
        </p:txBody>
      </p:sp>
      <p:grpSp>
        <p:nvGrpSpPr>
          <p:cNvPr id="115731" name="Group 19"/>
          <p:cNvGrpSpPr>
            <a:grpSpLocks/>
          </p:cNvGrpSpPr>
          <p:nvPr/>
        </p:nvGrpSpPr>
        <p:grpSpPr bwMode="auto">
          <a:xfrm>
            <a:off x="107950" y="3871913"/>
            <a:ext cx="7567613" cy="2084387"/>
            <a:chOff x="68" y="2160"/>
            <a:chExt cx="4767" cy="1313"/>
          </a:xfrm>
        </p:grpSpPr>
        <p:sp>
          <p:nvSpPr>
            <p:cNvPr id="115721" name="Text Box 9"/>
            <p:cNvSpPr txBox="1">
              <a:spLocks noChangeArrowheads="1"/>
            </p:cNvSpPr>
            <p:nvPr/>
          </p:nvSpPr>
          <p:spPr bwMode="auto">
            <a:xfrm>
              <a:off x="68" y="2478"/>
              <a:ext cx="4767" cy="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/>
            <a:p>
              <a:pPr algn="just" eaLnBrk="0" hangingPunct="0"/>
              <a:r>
                <a:rPr lang="en-US" altLang="zh-CN" sz="2800" i="1">
                  <a:latin typeface="Times New Roman" pitchFamily="18" charset="0"/>
                </a:rPr>
                <a:t>   r</a:t>
              </a:r>
              <a:r>
                <a:rPr lang="en-US" altLang="zh-CN" sz="2800" baseline="-25000">
                  <a:latin typeface="Times New Roman" pitchFamily="18" charset="0"/>
                </a:rPr>
                <a:t>1 </a:t>
              </a:r>
              <a:r>
                <a:rPr lang="en-US" altLang="zh-CN" sz="2800">
                  <a:latin typeface="Times New Roman" pitchFamily="18" charset="0"/>
                </a:rPr>
                <a:t>≤</a:t>
              </a:r>
              <a:r>
                <a:rPr lang="en-US" altLang="zh-CN" sz="2800" i="1">
                  <a:latin typeface="Times New Roman" pitchFamily="18" charset="0"/>
                </a:rPr>
                <a:t>r</a:t>
              </a:r>
              <a:r>
                <a:rPr lang="en-US" altLang="zh-CN" sz="2800" baseline="-25000">
                  <a:latin typeface="Times New Roman" pitchFamily="18" charset="0"/>
                </a:rPr>
                <a:t>2 </a:t>
              </a:r>
              <a:r>
                <a:rPr lang="en-US" altLang="zh-CN" sz="2800">
                  <a:latin typeface="Times New Roman" pitchFamily="18" charset="0"/>
                </a:rPr>
                <a:t>… … ≤</a:t>
              </a:r>
              <a:r>
                <a:rPr lang="en-US" altLang="zh-CN" sz="2800" i="1">
                  <a:latin typeface="Times New Roman" pitchFamily="18" charset="0"/>
                </a:rPr>
                <a:t>r</a:t>
              </a:r>
              <a:r>
                <a:rPr lang="en-US" altLang="zh-CN" sz="2800" i="1" baseline="-25000">
                  <a:latin typeface="Times New Roman" pitchFamily="18" charset="0"/>
                </a:rPr>
                <a:t>i</a:t>
              </a:r>
              <a:r>
                <a:rPr lang="en-US" altLang="zh-CN" sz="2800" baseline="-25000">
                  <a:latin typeface="宋体" pitchFamily="2" charset="-122"/>
                </a:rPr>
                <a:t>-</a:t>
              </a:r>
              <a:r>
                <a:rPr lang="en-US" altLang="zh-CN" sz="2800" baseline="-25000">
                  <a:latin typeface="Times New Roman" pitchFamily="18" charset="0"/>
                </a:rPr>
                <a:t>1 </a:t>
              </a:r>
              <a:r>
                <a:rPr lang="en-US" altLang="zh-CN" sz="2800" i="1">
                  <a:latin typeface="Times New Roman" pitchFamily="18" charset="0"/>
                </a:rPr>
                <a:t>  r</a:t>
              </a:r>
              <a:r>
                <a:rPr lang="en-US" altLang="zh-CN" sz="2800" i="1" baseline="-25000">
                  <a:latin typeface="Times New Roman" pitchFamily="18" charset="0"/>
                </a:rPr>
                <a:t>i </a:t>
              </a:r>
              <a:r>
                <a:rPr lang="en-US" altLang="zh-CN" sz="2800" i="1">
                  <a:latin typeface="Times New Roman" pitchFamily="18" charset="0"/>
                </a:rPr>
                <a:t> r</a:t>
              </a:r>
              <a:r>
                <a:rPr lang="en-US" altLang="zh-CN" sz="2800" i="1" baseline="-25000">
                  <a:latin typeface="Times New Roman" pitchFamily="18" charset="0"/>
                </a:rPr>
                <a:t>i</a:t>
              </a:r>
              <a:r>
                <a:rPr lang="en-US" altLang="zh-CN" sz="2800" baseline="-25000">
                  <a:latin typeface="Times New Roman" pitchFamily="18" charset="0"/>
                </a:rPr>
                <a:t>+1</a:t>
              </a:r>
              <a:r>
                <a:rPr lang="en-US" altLang="zh-CN" sz="2800">
                  <a:latin typeface="Times New Roman" pitchFamily="18" charset="0"/>
                </a:rPr>
                <a:t> …   </a:t>
              </a:r>
              <a:r>
                <a:rPr lang="en-US" altLang="zh-CN" sz="2800" i="1">
                  <a:latin typeface="Times New Roman" pitchFamily="18" charset="0"/>
                </a:rPr>
                <a:t>r</a:t>
              </a:r>
              <a:r>
                <a:rPr lang="en-US" altLang="zh-CN" sz="2800" i="1" baseline="-25000">
                  <a:latin typeface="Times New Roman" pitchFamily="18" charset="0"/>
                </a:rPr>
                <a:t>min </a:t>
              </a:r>
              <a:r>
                <a:rPr lang="en-US" altLang="zh-CN" sz="2800">
                  <a:latin typeface="Times New Roman" pitchFamily="18" charset="0"/>
                </a:rPr>
                <a:t>… </a:t>
              </a:r>
              <a:r>
                <a:rPr lang="en-US" altLang="zh-CN" sz="2800" baseline="-250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r</a:t>
              </a:r>
              <a:r>
                <a:rPr lang="en-US" altLang="zh-CN" sz="2800" i="1" baseline="-25000">
                  <a:latin typeface="Times New Roman" pitchFamily="18" charset="0"/>
                </a:rPr>
                <a:t>n </a:t>
              </a:r>
            </a:p>
            <a:p>
              <a:pPr algn="just" eaLnBrk="0" hangingPunct="0">
                <a:lnSpc>
                  <a:spcPct val="96000"/>
                </a:lnSpc>
              </a:pPr>
              <a:endParaRPr lang="en-US" altLang="zh-CN" sz="2800">
                <a:latin typeface="Times New Roman" pitchFamily="18" charset="0"/>
              </a:endParaRPr>
            </a:p>
            <a:p>
              <a:pPr algn="just" eaLnBrk="0" hangingPunct="0">
                <a:lnSpc>
                  <a:spcPct val="96000"/>
                </a:lnSpc>
              </a:pPr>
              <a:r>
                <a:rPr lang="en-US" altLang="zh-CN" sz="1800">
                  <a:latin typeface="Times New Roman" pitchFamily="18" charset="0"/>
                </a:rPr>
                <a:t>                </a:t>
              </a:r>
              <a:r>
                <a:rPr lang="zh-CN" altLang="en-US" sz="1800">
                  <a:latin typeface="Times New Roman" pitchFamily="18" charset="0"/>
                </a:rPr>
                <a:t>有序区                                                 无序区</a:t>
              </a:r>
            </a:p>
            <a:p>
              <a:pPr algn="just" eaLnBrk="0" hangingPunct="0">
                <a:lnSpc>
                  <a:spcPct val="96000"/>
                </a:lnSpc>
              </a:pPr>
              <a:r>
                <a:rPr lang="zh-CN" altLang="en-US" sz="1800">
                  <a:latin typeface="Times New Roman" pitchFamily="18" charset="0"/>
                </a:rPr>
                <a:t>     已经位于最终位置                           </a:t>
              </a:r>
              <a:r>
                <a:rPr lang="en-US" altLang="zh-CN" sz="1800" i="1">
                  <a:latin typeface="Times New Roman" pitchFamily="18" charset="0"/>
                </a:rPr>
                <a:t>r</a:t>
              </a:r>
              <a:r>
                <a:rPr lang="en-US" altLang="zh-CN" sz="1800" i="1" baseline="-25000">
                  <a:latin typeface="Times New Roman" pitchFamily="18" charset="0"/>
                </a:rPr>
                <a:t>min</a:t>
              </a:r>
              <a:r>
                <a:rPr lang="zh-CN" altLang="en-US" sz="1800">
                  <a:latin typeface="Times New Roman" pitchFamily="18" charset="0"/>
                </a:rPr>
                <a:t>为无序区的最小记录</a:t>
              </a:r>
            </a:p>
          </p:txBody>
        </p:sp>
        <p:grpSp>
          <p:nvGrpSpPr>
            <p:cNvPr id="115730" name="Group 18"/>
            <p:cNvGrpSpPr>
              <a:grpSpLocks/>
            </p:cNvGrpSpPr>
            <p:nvPr/>
          </p:nvGrpSpPr>
          <p:grpSpPr bwMode="auto">
            <a:xfrm>
              <a:off x="340" y="2160"/>
              <a:ext cx="3538" cy="817"/>
              <a:chOff x="385" y="2160"/>
              <a:chExt cx="3538" cy="817"/>
            </a:xfrm>
          </p:grpSpPr>
          <p:sp>
            <p:nvSpPr>
              <p:cNvPr id="115722" name="Line 10"/>
              <p:cNvSpPr>
                <a:spLocks noChangeShapeType="1"/>
              </p:cNvSpPr>
              <p:nvPr/>
            </p:nvSpPr>
            <p:spPr bwMode="auto">
              <a:xfrm>
                <a:off x="2109" y="2342"/>
                <a:ext cx="0" cy="635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23" name="AutoShape 11"/>
              <p:cNvSpPr>
                <a:spLocks/>
              </p:cNvSpPr>
              <p:nvPr/>
            </p:nvSpPr>
            <p:spPr bwMode="auto">
              <a:xfrm rot="16200000">
                <a:off x="2987" y="2008"/>
                <a:ext cx="150" cy="1723"/>
              </a:xfrm>
              <a:prstGeom prst="leftBrace">
                <a:avLst>
                  <a:gd name="adj1" fmla="val 95722"/>
                  <a:gd name="adj2" fmla="val 50852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24" name="AutoShape 12"/>
              <p:cNvSpPr>
                <a:spLocks/>
              </p:cNvSpPr>
              <p:nvPr/>
            </p:nvSpPr>
            <p:spPr bwMode="auto">
              <a:xfrm rot="16200000">
                <a:off x="1109" y="2071"/>
                <a:ext cx="160" cy="1607"/>
              </a:xfrm>
              <a:prstGeom prst="leftBrace">
                <a:avLst>
                  <a:gd name="adj1" fmla="val 83698"/>
                  <a:gd name="adj2" fmla="val 50852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25" name="Line 13"/>
              <p:cNvSpPr>
                <a:spLocks noChangeShapeType="1"/>
              </p:cNvSpPr>
              <p:nvPr/>
            </p:nvSpPr>
            <p:spPr bwMode="auto">
              <a:xfrm>
                <a:off x="2284" y="2411"/>
                <a:ext cx="109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26" name="Line 14"/>
              <p:cNvSpPr>
                <a:spLocks noChangeShapeType="1"/>
              </p:cNvSpPr>
              <p:nvPr/>
            </p:nvSpPr>
            <p:spPr bwMode="auto">
              <a:xfrm>
                <a:off x="3382" y="2399"/>
                <a:ext cx="0" cy="22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27" name="Line 15"/>
              <p:cNvSpPr>
                <a:spLocks noChangeShapeType="1"/>
              </p:cNvSpPr>
              <p:nvPr/>
            </p:nvSpPr>
            <p:spPr bwMode="auto">
              <a:xfrm>
                <a:off x="2278" y="2415"/>
                <a:ext cx="0" cy="175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28" name="Text Box 16"/>
              <p:cNvSpPr txBox="1">
                <a:spLocks noChangeArrowheads="1"/>
              </p:cNvSpPr>
              <p:nvPr/>
            </p:nvSpPr>
            <p:spPr bwMode="auto">
              <a:xfrm>
                <a:off x="2743" y="2160"/>
                <a:ext cx="419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 eaLnBrk="0" hangingPunct="0"/>
                <a:r>
                  <a:rPr lang="zh-CN" altLang="en-US">
                    <a:latin typeface="Times New Roman" pitchFamily="18" charset="0"/>
                  </a:rPr>
                  <a:t>交换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906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2955</Words>
  <Application>Microsoft Office PowerPoint</Application>
  <PresentationFormat>全屏显示(4:3)</PresentationFormat>
  <Paragraphs>503</Paragraphs>
  <Slides>32</Slides>
  <Notes>10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huangjin</dc:creator>
  <cp:lastModifiedBy>Windows User</cp:lastModifiedBy>
  <cp:revision>49</cp:revision>
  <dcterms:created xsi:type="dcterms:W3CDTF">2018-12-14T12:48:52Z</dcterms:created>
  <dcterms:modified xsi:type="dcterms:W3CDTF">2019-11-08T07:35:29Z</dcterms:modified>
</cp:coreProperties>
</file>