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63" r:id="rId2"/>
    <p:sldId id="264" r:id="rId3"/>
    <p:sldId id="266" r:id="rId4"/>
    <p:sldId id="324" r:id="rId5"/>
    <p:sldId id="325" r:id="rId6"/>
    <p:sldId id="267" r:id="rId7"/>
    <p:sldId id="326" r:id="rId8"/>
    <p:sldId id="327" r:id="rId9"/>
    <p:sldId id="329" r:id="rId10"/>
    <p:sldId id="269" r:id="rId11"/>
    <p:sldId id="330" r:id="rId12"/>
    <p:sldId id="270" r:id="rId13"/>
    <p:sldId id="272" r:id="rId14"/>
    <p:sldId id="274" r:id="rId15"/>
    <p:sldId id="275" r:id="rId16"/>
    <p:sldId id="276" r:id="rId17"/>
    <p:sldId id="277" r:id="rId18"/>
    <p:sldId id="292" r:id="rId19"/>
    <p:sldId id="293" r:id="rId20"/>
    <p:sldId id="294" r:id="rId21"/>
    <p:sldId id="295" r:id="rId22"/>
    <p:sldId id="296" r:id="rId23"/>
    <p:sldId id="297" r:id="rId24"/>
    <p:sldId id="298" r:id="rId25"/>
    <p:sldId id="299" r:id="rId26"/>
    <p:sldId id="300" r:id="rId27"/>
    <p:sldId id="309" r:id="rId28"/>
    <p:sldId id="310" r:id="rId29"/>
    <p:sldId id="311" r:id="rId30"/>
    <p:sldId id="312" r:id="rId31"/>
    <p:sldId id="313" r:id="rId32"/>
    <p:sldId id="314" r:id="rId33"/>
    <p:sldId id="315" r:id="rId34"/>
    <p:sldId id="316" r:id="rId35"/>
    <p:sldId id="317" r:id="rId36"/>
    <p:sldId id="318" r:id="rId37"/>
    <p:sldId id="321" r:id="rId38"/>
    <p:sldId id="322" r:id="rId39"/>
    <p:sldId id="323" r:id="rId40"/>
    <p:sldId id="331" r:id="rId41"/>
    <p:sldId id="332" r:id="rId42"/>
    <p:sldId id="333" r:id="rId43"/>
    <p:sldId id="334" r:id="rId44"/>
    <p:sldId id="335" r:id="rId45"/>
    <p:sldId id="336" r:id="rId46"/>
    <p:sldId id="337" r:id="rId47"/>
    <p:sldId id="338" r:id="rId48"/>
    <p:sldId id="339"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08" autoAdjust="0"/>
  </p:normalViewPr>
  <p:slideViewPr>
    <p:cSldViewPr snapToGrid="0">
      <p:cViewPr varScale="1">
        <p:scale>
          <a:sx n="64" d="100"/>
          <a:sy n="64" d="100"/>
        </p:scale>
        <p:origin x="676"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5B40EE-D363-4EEE-880C-1F4577936EEA}" type="datetimeFigureOut">
              <a:rPr lang="zh-CN" altLang="en-US" smtClean="0"/>
              <a:pPr/>
              <a:t>2019.12.30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119B0-3537-4126-B943-0AFAEAFA955C}" type="slidenum">
              <a:rPr lang="zh-CN" altLang="en-US" smtClean="0"/>
              <a:pPr/>
              <a:t>‹#›</a:t>
            </a:fld>
            <a:endParaRPr lang="zh-CN" altLang="en-US"/>
          </a:p>
        </p:txBody>
      </p:sp>
    </p:spTree>
    <p:extLst>
      <p:ext uri="{BB962C8B-B14F-4D97-AF65-F5344CB8AC3E}">
        <p14:creationId xmlns:p14="http://schemas.microsoft.com/office/powerpoint/2010/main" val="3851788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pPr/>
              <a:t>12</a:t>
            </a:fld>
            <a:endParaRPr lang="zh-CN" altLang="en-US"/>
          </a:p>
        </p:txBody>
      </p:sp>
    </p:spTree>
    <p:extLst>
      <p:ext uri="{BB962C8B-B14F-4D97-AF65-F5344CB8AC3E}">
        <p14:creationId xmlns:p14="http://schemas.microsoft.com/office/powerpoint/2010/main" val="3844869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pPr/>
              <a:t>39</a:t>
            </a:fld>
            <a:endParaRPr lang="zh-CN" altLang="en-US"/>
          </a:p>
        </p:txBody>
      </p:sp>
    </p:spTree>
    <p:extLst>
      <p:ext uri="{BB962C8B-B14F-4D97-AF65-F5344CB8AC3E}">
        <p14:creationId xmlns:p14="http://schemas.microsoft.com/office/powerpoint/2010/main" val="392650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pPr/>
              <a:t>13</a:t>
            </a:fld>
            <a:endParaRPr lang="zh-CN" altLang="en-US"/>
          </a:p>
        </p:txBody>
      </p:sp>
    </p:spTree>
    <p:extLst>
      <p:ext uri="{BB962C8B-B14F-4D97-AF65-F5344CB8AC3E}">
        <p14:creationId xmlns:p14="http://schemas.microsoft.com/office/powerpoint/2010/main" val="217802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pPr/>
              <a:t>14</a:t>
            </a:fld>
            <a:endParaRPr lang="zh-CN" altLang="en-US"/>
          </a:p>
        </p:txBody>
      </p:sp>
    </p:spTree>
    <p:extLst>
      <p:ext uri="{BB962C8B-B14F-4D97-AF65-F5344CB8AC3E}">
        <p14:creationId xmlns:p14="http://schemas.microsoft.com/office/powerpoint/2010/main" val="1581101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pPr/>
              <a:t>15</a:t>
            </a:fld>
            <a:endParaRPr lang="zh-CN" altLang="en-US"/>
          </a:p>
        </p:txBody>
      </p:sp>
    </p:spTree>
    <p:extLst>
      <p:ext uri="{BB962C8B-B14F-4D97-AF65-F5344CB8AC3E}">
        <p14:creationId xmlns:p14="http://schemas.microsoft.com/office/powerpoint/2010/main" val="2880356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pPr/>
              <a:t>16</a:t>
            </a:fld>
            <a:endParaRPr lang="zh-CN" altLang="en-US"/>
          </a:p>
        </p:txBody>
      </p:sp>
    </p:spTree>
    <p:extLst>
      <p:ext uri="{BB962C8B-B14F-4D97-AF65-F5344CB8AC3E}">
        <p14:creationId xmlns:p14="http://schemas.microsoft.com/office/powerpoint/2010/main" val="2222377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pPr/>
              <a:t>17</a:t>
            </a:fld>
            <a:endParaRPr lang="zh-CN" altLang="en-US"/>
          </a:p>
        </p:txBody>
      </p:sp>
    </p:spTree>
    <p:extLst>
      <p:ext uri="{BB962C8B-B14F-4D97-AF65-F5344CB8AC3E}">
        <p14:creationId xmlns:p14="http://schemas.microsoft.com/office/powerpoint/2010/main" val="610311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pPr/>
              <a:t>29</a:t>
            </a:fld>
            <a:endParaRPr lang="zh-CN" altLang="en-US"/>
          </a:p>
        </p:txBody>
      </p:sp>
    </p:spTree>
    <p:extLst>
      <p:ext uri="{BB962C8B-B14F-4D97-AF65-F5344CB8AC3E}">
        <p14:creationId xmlns:p14="http://schemas.microsoft.com/office/powerpoint/2010/main" val="4236896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pPr/>
              <a:t>31</a:t>
            </a:fld>
            <a:endParaRPr lang="zh-CN" altLang="en-US"/>
          </a:p>
        </p:txBody>
      </p:sp>
    </p:spTree>
    <p:extLst>
      <p:ext uri="{BB962C8B-B14F-4D97-AF65-F5344CB8AC3E}">
        <p14:creationId xmlns:p14="http://schemas.microsoft.com/office/powerpoint/2010/main" val="1691194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pPr/>
              <a:t>38</a:t>
            </a:fld>
            <a:endParaRPr lang="zh-CN" altLang="en-US"/>
          </a:p>
        </p:txBody>
      </p:sp>
    </p:spTree>
    <p:extLst>
      <p:ext uri="{BB962C8B-B14F-4D97-AF65-F5344CB8AC3E}">
        <p14:creationId xmlns:p14="http://schemas.microsoft.com/office/powerpoint/2010/main" val="42242033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7C36EAE-C225-43B6-864A-3C9B44ED06B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70" r="16470" b="9466"/>
          <a:stretch/>
        </p:blipFill>
        <p:spPr>
          <a:xfrm>
            <a:off x="0" y="0"/>
            <a:ext cx="9144000" cy="6858000"/>
          </a:xfrm>
          <a:prstGeom prst="rect">
            <a:avLst/>
          </a:prstGeom>
        </p:spPr>
      </p:pic>
      <p:sp>
        <p:nvSpPr>
          <p:cNvPr id="8" name="文本框 7">
            <a:extLst>
              <a:ext uri="{FF2B5EF4-FFF2-40B4-BE49-F238E27FC236}">
                <a16:creationId xmlns:a16="http://schemas.microsoft.com/office/drawing/2014/main" id="{D3E34A9D-1EA4-43B3-8937-A13B9764A951}"/>
              </a:ext>
            </a:extLst>
          </p:cNvPr>
          <p:cNvSpPr txBox="1"/>
          <p:nvPr userDrawn="1"/>
        </p:nvSpPr>
        <p:spPr>
          <a:xfrm>
            <a:off x="386953" y="1734906"/>
            <a:ext cx="5805488" cy="4878259"/>
          </a:xfrm>
          <a:prstGeom prst="rect">
            <a:avLst/>
          </a:prstGeom>
          <a:noFill/>
        </p:spPr>
        <p:txBody>
          <a:bodyPr wrap="square" rtlCol="0">
            <a:spAutoFit/>
          </a:bodyPr>
          <a:lstStyle/>
          <a:p>
            <a:pPr algn="ctr"/>
            <a:r>
              <a:rPr lang="zh-CN" altLang="en-US" sz="3200" b="1" dirty="0">
                <a:solidFill>
                  <a:schemeClr val="accent1">
                    <a:lumMod val="50000"/>
                  </a:schemeClr>
                </a:solidFill>
                <a:latin typeface="+mn-ea"/>
                <a:ea typeface="+mn-ea"/>
              </a:rPr>
              <a:t>武汉理工大学</a:t>
            </a:r>
            <a:endParaRPr lang="en-US" altLang="zh-CN" sz="3200" b="1" dirty="0">
              <a:solidFill>
                <a:schemeClr val="accent1">
                  <a:lumMod val="50000"/>
                </a:schemeClr>
              </a:solidFill>
              <a:latin typeface="+mn-ea"/>
              <a:ea typeface="+mn-ea"/>
            </a:endParaRPr>
          </a:p>
          <a:p>
            <a:pPr algn="ctr">
              <a:spcBef>
                <a:spcPts val="1800"/>
              </a:spcBef>
              <a:spcAft>
                <a:spcPts val="0"/>
              </a:spcAft>
            </a:pPr>
            <a:r>
              <a:rPr lang="zh-CN" altLang="en-US" sz="8000" b="1" dirty="0">
                <a:solidFill>
                  <a:schemeClr val="accent1">
                    <a:lumMod val="50000"/>
                  </a:schemeClr>
                </a:solidFill>
                <a:latin typeface="+mn-ea"/>
                <a:ea typeface="+mn-ea"/>
              </a:rPr>
              <a:t>算法设计与分析</a:t>
            </a:r>
            <a:endParaRPr lang="en-US" altLang="zh-CN" sz="8000" b="1" dirty="0">
              <a:solidFill>
                <a:schemeClr val="accent1">
                  <a:lumMod val="50000"/>
                </a:schemeClr>
              </a:solidFill>
              <a:latin typeface="+mn-ea"/>
              <a:ea typeface="+mn-ea"/>
            </a:endParaRPr>
          </a:p>
          <a:p>
            <a:pPr algn="ctr">
              <a:spcBef>
                <a:spcPts val="0"/>
              </a:spcBef>
              <a:spcAft>
                <a:spcPts val="2400"/>
              </a:spcAft>
            </a:pPr>
            <a:r>
              <a:rPr lang="en-US" altLang="zh-CN" sz="2400" b="1" dirty="0">
                <a:solidFill>
                  <a:schemeClr val="accent1">
                    <a:lumMod val="50000"/>
                  </a:schemeClr>
                </a:solidFill>
                <a:latin typeface="+mn-ea"/>
                <a:ea typeface="+mn-ea"/>
              </a:rPr>
              <a:t>Design and Analysis of Computer Algorithms </a:t>
            </a:r>
          </a:p>
          <a:p>
            <a:pPr algn="ctr"/>
            <a:r>
              <a:rPr lang="zh-CN" altLang="en-US" sz="3600" b="1" dirty="0">
                <a:solidFill>
                  <a:schemeClr val="accent1">
                    <a:lumMod val="50000"/>
                  </a:schemeClr>
                </a:solidFill>
                <a:latin typeface="+mn-ea"/>
                <a:ea typeface="+mn-ea"/>
              </a:rPr>
              <a:t>计算机科学与技术学院</a:t>
            </a:r>
          </a:p>
        </p:txBody>
      </p:sp>
      <p:pic>
        <p:nvPicPr>
          <p:cNvPr id="1026" name="Picture 2" descr="https://timgsa.baidu.com/timg?image&amp;quality=80&amp;size=b9999_10000&amp;sec=1544802657462&amp;di=d90068cd898642c1763153e0ce8f64e6&amp;imgtype=0&amp;src=http%3A%2F%2Fpic23.photophoto.cn%2F20120616%2F0007019875414028_b.jpg">
            <a:extLst>
              <a:ext uri="{FF2B5EF4-FFF2-40B4-BE49-F238E27FC236}">
                <a16:creationId xmlns:a16="http://schemas.microsoft.com/office/drawing/2014/main" id="{F5CA024F-7F8D-4D35-91A4-BA963CD00B09}"/>
              </a:ext>
            </a:extLst>
          </p:cNvPr>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18889"/>
          <a:stretch/>
        </p:blipFill>
        <p:spPr bwMode="auto">
          <a:xfrm>
            <a:off x="2624915" y="438906"/>
            <a:ext cx="1329565" cy="12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591266"/>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42896D6-0AA3-4B3B-AF7D-8B33ECBF94DD}"/>
              </a:ext>
            </a:extLst>
          </p:cNvPr>
          <p:cNvSpPr/>
          <p:nvPr userDrawn="1"/>
        </p:nvSpPr>
        <p:spPr>
          <a:xfrm>
            <a:off x="386953" y="6545178"/>
            <a:ext cx="8757047" cy="72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占位符 10">
            <a:extLst>
              <a:ext uri="{FF2B5EF4-FFF2-40B4-BE49-F238E27FC236}">
                <a16:creationId xmlns:a16="http://schemas.microsoft.com/office/drawing/2014/main" id="{D5406333-780F-4814-AB1B-3EE4DF9C89F4}"/>
              </a:ext>
            </a:extLst>
          </p:cNvPr>
          <p:cNvSpPr>
            <a:spLocks noGrp="1"/>
          </p:cNvSpPr>
          <p:nvPr>
            <p:ph type="body" sz="quarter" idx="13" hasCustomPrompt="1"/>
          </p:nvPr>
        </p:nvSpPr>
        <p:spPr>
          <a:xfrm>
            <a:off x="-498107" y="261275"/>
            <a:ext cx="7262260" cy="864000"/>
          </a:xfrm>
          <a:prstGeom prst="roundRect">
            <a:avLst>
              <a:gd name="adj" fmla="val 50000"/>
            </a:avLst>
          </a:prstGeom>
          <a:solidFill>
            <a:schemeClr val="accent5">
              <a:lumMod val="40000"/>
              <a:lumOff val="60000"/>
            </a:schemeClr>
          </a:solidFill>
        </p:spPr>
        <p:txBody>
          <a:bodyPr lIns="1080000" anchor="ctr">
            <a:noAutofit/>
          </a:bodyPr>
          <a:lstStyle>
            <a:lvl1pPr marL="0" indent="0">
              <a:lnSpc>
                <a:spcPct val="100000"/>
              </a:lnSpc>
              <a:spcBef>
                <a:spcPts val="0"/>
              </a:spcBef>
              <a:buNone/>
              <a:defRPr sz="3200">
                <a:solidFill>
                  <a:schemeClr val="accent1">
                    <a:lumMod val="50000"/>
                  </a:schemeClr>
                </a:solidFill>
              </a:defRPr>
            </a:lvl1pPr>
          </a:lstStyle>
          <a:p>
            <a:pPr lvl="0"/>
            <a:r>
              <a:rPr lang="zh-CN" altLang="en-US" dirty="0"/>
              <a:t>标题（无格式粘贴，无标题则删除本框）</a:t>
            </a:r>
          </a:p>
        </p:txBody>
      </p:sp>
      <p:sp>
        <p:nvSpPr>
          <p:cNvPr id="5" name="灯片编号占位符 4">
            <a:extLst>
              <a:ext uri="{FF2B5EF4-FFF2-40B4-BE49-F238E27FC236}">
                <a16:creationId xmlns:a16="http://schemas.microsoft.com/office/drawing/2014/main" id="{5D31BC75-5F18-406F-ABE5-373C58D89D4A}"/>
              </a:ext>
            </a:extLst>
          </p:cNvPr>
          <p:cNvSpPr>
            <a:spLocks noGrp="1"/>
          </p:cNvSpPr>
          <p:nvPr>
            <p:ph type="sldNum" sz="quarter" idx="12"/>
          </p:nvPr>
        </p:nvSpPr>
        <p:spPr>
          <a:xfrm>
            <a:off x="0" y="6398616"/>
            <a:ext cx="386954" cy="365125"/>
          </a:xfrm>
        </p:spPr>
        <p:txBody>
          <a:bodyPr/>
          <a:lstStyle/>
          <a:p>
            <a:fld id="{2BF52340-23E5-4DE8-AD85-AB3A652D4927}" type="slidenum">
              <a:rPr lang="zh-CN" altLang="en-US" smtClean="0"/>
              <a:pPr/>
              <a:t>‹#›</a:t>
            </a:fld>
            <a:endParaRPr lang="zh-CN" altLang="en-US"/>
          </a:p>
        </p:txBody>
      </p:sp>
    </p:spTree>
    <p:extLst>
      <p:ext uri="{BB962C8B-B14F-4D97-AF65-F5344CB8AC3E}">
        <p14:creationId xmlns:p14="http://schemas.microsoft.com/office/powerpoint/2010/main" val="196442883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descr="图片包含 自然, 天空, 户外, 雨&#10;&#10;描述已自动生成">
            <a:extLst>
              <a:ext uri="{FF2B5EF4-FFF2-40B4-BE49-F238E27FC236}">
                <a16:creationId xmlns:a16="http://schemas.microsoft.com/office/drawing/2014/main" id="{F06F4947-B098-474E-996D-044502D437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文本框 7">
            <a:extLst>
              <a:ext uri="{FF2B5EF4-FFF2-40B4-BE49-F238E27FC236}">
                <a16:creationId xmlns:a16="http://schemas.microsoft.com/office/drawing/2014/main" id="{9032F00F-EE56-4529-AA49-55237B4BBFE4}"/>
              </a:ext>
            </a:extLst>
          </p:cNvPr>
          <p:cNvSpPr txBox="1"/>
          <p:nvPr userDrawn="1"/>
        </p:nvSpPr>
        <p:spPr>
          <a:xfrm>
            <a:off x="2257877" y="1736229"/>
            <a:ext cx="1815980" cy="3293209"/>
          </a:xfrm>
          <a:prstGeom prst="rect">
            <a:avLst/>
          </a:prstGeom>
          <a:noFill/>
          <a:effectLst/>
        </p:spPr>
        <p:txBody>
          <a:bodyPr wrap="square" rtlCol="0">
            <a:spAutoFit/>
          </a:bodyPr>
          <a:lstStyle/>
          <a:p>
            <a:pPr algn="dist"/>
            <a:r>
              <a:rPr lang="zh-CN" altLang="en-US" sz="8000" b="1" dirty="0">
                <a:solidFill>
                  <a:schemeClr val="accent1">
                    <a:lumMod val="50000"/>
                  </a:schemeClr>
                </a:solidFill>
                <a:effectLst/>
              </a:rPr>
              <a:t>谢谢！</a:t>
            </a:r>
            <a:endParaRPr lang="en-US" altLang="zh-CN" sz="8000" b="1" dirty="0">
              <a:solidFill>
                <a:schemeClr val="accent1">
                  <a:lumMod val="50000"/>
                </a:schemeClr>
              </a:solidFill>
              <a:effectLst/>
            </a:endParaRPr>
          </a:p>
          <a:p>
            <a:pPr algn="r"/>
            <a:r>
              <a:rPr lang="en-US" altLang="zh-CN" sz="2400" b="1" dirty="0">
                <a:solidFill>
                  <a:schemeClr val="accent1">
                    <a:lumMod val="50000"/>
                  </a:schemeClr>
                </a:solidFill>
                <a:effectLst/>
              </a:rPr>
              <a:t>  THANK YOU !</a:t>
            </a:r>
            <a:endParaRPr lang="zh-CN" altLang="en-US" sz="2400" b="1" dirty="0">
              <a:solidFill>
                <a:schemeClr val="accent1">
                  <a:lumMod val="50000"/>
                </a:schemeClr>
              </a:solidFill>
              <a:effectLst/>
            </a:endParaRPr>
          </a:p>
        </p:txBody>
      </p:sp>
    </p:spTree>
    <p:extLst>
      <p:ext uri="{BB962C8B-B14F-4D97-AF65-F5344CB8AC3E}">
        <p14:creationId xmlns:p14="http://schemas.microsoft.com/office/powerpoint/2010/main" val="168102350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F528383-0112-47AF-8B28-FE0A827B8003}" type="datetimeFigureOut">
              <a:rPr lang="zh-CN" altLang="en-US"/>
              <a:pPr>
                <a:defRPr/>
              </a:pPr>
              <a:t>2019.12.30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E3AFB1-A9DF-4FC2-B61C-51CE966A627C}"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423B97-5A9E-41A6-A2D8-031392E5C36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E10EF77-EB84-49D4-AAFC-8E4095A69C1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902338-C205-417B-95A1-02F40712167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b="1">
                <a:solidFill>
                  <a:schemeClr val="tx1">
                    <a:tint val="75000"/>
                  </a:schemeClr>
                </a:solidFill>
              </a:defRPr>
            </a:lvl1pPr>
          </a:lstStyle>
          <a:p>
            <a:fld id="{ABDD4069-A07F-41AB-9065-ED863E2EC3CE}" type="datetime1">
              <a:rPr lang="zh-CN" altLang="en-US" smtClean="0"/>
              <a:pPr/>
              <a:t>2019.12.30</a:t>
            </a:fld>
            <a:endParaRPr lang="zh-CN" altLang="en-US"/>
          </a:p>
        </p:txBody>
      </p:sp>
      <p:sp>
        <p:nvSpPr>
          <p:cNvPr id="5" name="页脚占位符 4">
            <a:extLst>
              <a:ext uri="{FF2B5EF4-FFF2-40B4-BE49-F238E27FC236}">
                <a16:creationId xmlns:a16="http://schemas.microsoft.com/office/drawing/2014/main" id="{28BD372E-6178-41A5-B07C-5F9F3C00B9C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570B35A-3188-4D8A-9801-4BB38BC899D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2BF52340-23E5-4DE8-AD85-AB3A652D4927}" type="slidenum">
              <a:rPr lang="zh-CN" altLang="en-US" smtClean="0"/>
              <a:pPr/>
              <a:t>‹#›</a:t>
            </a:fld>
            <a:endParaRPr lang="zh-CN" altLang="en-US"/>
          </a:p>
        </p:txBody>
      </p:sp>
    </p:spTree>
    <p:extLst>
      <p:ext uri="{BB962C8B-B14F-4D97-AF65-F5344CB8AC3E}">
        <p14:creationId xmlns:p14="http://schemas.microsoft.com/office/powerpoint/2010/main" val="1618368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01" userDrawn="1">
          <p15:clr>
            <a:srgbClr val="F26B43"/>
          </p15:clr>
        </p15:guide>
        <p15:guide id="2" pos="325" userDrawn="1">
          <p15:clr>
            <a:srgbClr val="F26B43"/>
          </p15:clr>
        </p15:guide>
        <p15:guide id="3" orient="horz" pos="346" userDrawn="1">
          <p15:clr>
            <a:srgbClr val="F26B43"/>
          </p15:clr>
        </p15:guide>
        <p15:guide id="4"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2297" y="1600658"/>
            <a:ext cx="432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zh-CN" altLang="zh-CN" sz="2800" b="1" dirty="0">
                <a:solidFill>
                  <a:schemeClr val="tx1"/>
                </a:solidFill>
                <a:latin typeface="华文楷体" panose="02010600040101010101" charset="-122"/>
                <a:ea typeface="华文楷体" panose="02010600040101010101" charset="-122"/>
                <a:cs typeface="华文楷体" panose="02010600040101010101" charset="-122"/>
              </a:rPr>
              <a:t>贪心法概述</a:t>
            </a:r>
          </a:p>
        </p:txBody>
      </p:sp>
      <p:sp>
        <p:nvSpPr>
          <p:cNvPr id="5" name="TextBox 4"/>
          <p:cNvSpPr txBox="1"/>
          <p:nvPr/>
        </p:nvSpPr>
        <p:spPr>
          <a:xfrm>
            <a:off x="1292297" y="2204228"/>
            <a:ext cx="432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zh-CN" altLang="zh-CN" sz="2800" b="1" dirty="0">
                <a:solidFill>
                  <a:schemeClr val="tx1"/>
                </a:solidFill>
                <a:latin typeface="华文楷体" panose="02010600040101010101" charset="-122"/>
                <a:ea typeface="华文楷体" panose="02010600040101010101" charset="-122"/>
                <a:cs typeface="华文楷体" panose="02010600040101010101" charset="-122"/>
              </a:rPr>
              <a:t>求解</a:t>
            </a:r>
            <a:r>
              <a:rPr lang="zh-CN" altLang="en-US" sz="2800" b="1" dirty="0">
                <a:solidFill>
                  <a:schemeClr val="tx1"/>
                </a:solidFill>
                <a:latin typeface="华文楷体" panose="02010600040101010101" charset="-122"/>
                <a:ea typeface="华文楷体" panose="02010600040101010101" charset="-122"/>
                <a:cs typeface="华文楷体" panose="02010600040101010101" charset="-122"/>
              </a:rPr>
              <a:t>图着色</a:t>
            </a:r>
            <a:r>
              <a:rPr lang="zh-CN" altLang="zh-CN" sz="2800" b="1" dirty="0">
                <a:solidFill>
                  <a:schemeClr val="tx1"/>
                </a:solidFill>
                <a:latin typeface="华文楷体" panose="02010600040101010101" charset="-122"/>
                <a:ea typeface="华文楷体" panose="02010600040101010101" charset="-122"/>
                <a:cs typeface="华文楷体" panose="02010600040101010101" charset="-122"/>
              </a:rPr>
              <a:t>问题</a:t>
            </a:r>
          </a:p>
        </p:txBody>
      </p:sp>
      <p:sp>
        <p:nvSpPr>
          <p:cNvPr id="6" name="TextBox 5"/>
          <p:cNvSpPr txBox="1"/>
          <p:nvPr/>
        </p:nvSpPr>
        <p:spPr>
          <a:xfrm>
            <a:off x="1292297" y="2847170"/>
            <a:ext cx="432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800" b="1" dirty="0">
                <a:solidFill>
                  <a:schemeClr val="tx1"/>
                </a:solidFill>
                <a:latin typeface="华文楷体" panose="02010600040101010101" charset="-122"/>
                <a:ea typeface="华文楷体" panose="02010600040101010101" charset="-122"/>
                <a:cs typeface="华文楷体" panose="02010600040101010101" charset="-122"/>
              </a:rPr>
              <a:t>求解活动安排问题</a:t>
            </a:r>
          </a:p>
        </p:txBody>
      </p:sp>
      <p:sp>
        <p:nvSpPr>
          <p:cNvPr id="7" name="TextBox 6"/>
          <p:cNvSpPr txBox="1"/>
          <p:nvPr/>
        </p:nvSpPr>
        <p:spPr>
          <a:xfrm>
            <a:off x="1292297" y="3458046"/>
            <a:ext cx="432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800" b="1" dirty="0">
                <a:solidFill>
                  <a:schemeClr val="tx1"/>
                </a:solidFill>
                <a:latin typeface="华文楷体" panose="02010600040101010101" charset="-122"/>
                <a:ea typeface="华文楷体" panose="02010600040101010101" charset="-122"/>
                <a:cs typeface="华文楷体" panose="02010600040101010101" charset="-122"/>
              </a:rPr>
              <a:t>求解背包问题</a:t>
            </a:r>
          </a:p>
        </p:txBody>
      </p:sp>
      <p:sp>
        <p:nvSpPr>
          <p:cNvPr id="8" name="TextBox 7"/>
          <p:cNvSpPr txBox="1"/>
          <p:nvPr/>
        </p:nvSpPr>
        <p:spPr>
          <a:xfrm>
            <a:off x="1292297" y="4100988"/>
            <a:ext cx="432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800" b="1" dirty="0">
                <a:solidFill>
                  <a:schemeClr val="tx1"/>
                </a:solidFill>
                <a:latin typeface="华文楷体" panose="02010600040101010101" charset="-122"/>
                <a:ea typeface="华文楷体" panose="02010600040101010101" charset="-122"/>
                <a:cs typeface="华文楷体" panose="02010600040101010101" charset="-122"/>
              </a:rPr>
              <a:t>求解</a:t>
            </a:r>
            <a:r>
              <a:rPr lang="en-US" altLang="zh-CN" sz="2800" b="1" dirty="0">
                <a:solidFill>
                  <a:schemeClr val="tx1"/>
                </a:solidFill>
                <a:latin typeface="华文楷体" panose="02010600040101010101" charset="-122"/>
                <a:ea typeface="华文楷体" panose="02010600040101010101" charset="-122"/>
                <a:cs typeface="华文楷体" panose="02010600040101010101" charset="-122"/>
              </a:rPr>
              <a:t>TSP</a:t>
            </a:r>
            <a:r>
              <a:rPr lang="zh-CN" altLang="zh-CN" sz="2800" b="1" dirty="0">
                <a:solidFill>
                  <a:schemeClr val="tx1"/>
                </a:solidFill>
                <a:latin typeface="华文楷体" panose="02010600040101010101" charset="-122"/>
                <a:ea typeface="华文楷体" panose="02010600040101010101" charset="-122"/>
                <a:cs typeface="华文楷体" panose="02010600040101010101" charset="-122"/>
              </a:rPr>
              <a:t>问题</a:t>
            </a:r>
          </a:p>
        </p:txBody>
      </p:sp>
      <p:sp>
        <p:nvSpPr>
          <p:cNvPr id="12" name="文本占位符 11"/>
          <p:cNvSpPr>
            <a:spLocks noGrp="1"/>
          </p:cNvSpPr>
          <p:nvPr>
            <p:ph type="body" sz="quarter" idx="13"/>
          </p:nvPr>
        </p:nvSpPr>
        <p:spPr/>
        <p:txBody>
          <a:bodyPr/>
          <a:lstStyle/>
          <a:p>
            <a:r>
              <a:rPr lang="zh-CN" altLang="en-US" sz="3600" dirty="0">
                <a:sym typeface="+mn-ea"/>
              </a:rPr>
              <a:t>贪心法</a:t>
            </a:r>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2"/>
          <p:cNvSpPr>
            <a:spLocks noGrp="1"/>
          </p:cNvSpPr>
          <p:nvPr>
            <p:ph type="body" sz="quarter" idx="13"/>
          </p:nvPr>
        </p:nvSpPr>
        <p:spPr>
          <a:xfrm>
            <a:off x="-498107" y="261275"/>
            <a:ext cx="7262260" cy="864000"/>
          </a:xfrm>
        </p:spPr>
        <p:txBody>
          <a:bodyPr/>
          <a:lstStyle/>
          <a:p>
            <a:pPr>
              <a:spcBef>
                <a:spcPct val="50000"/>
              </a:spcBef>
            </a:pPr>
            <a:r>
              <a:rPr lang="zh-CN" altLang="en-US" sz="2800" dirty="0">
                <a:sym typeface="+mn-ea"/>
              </a:rPr>
              <a:t>贪心法的一般求解过程</a:t>
            </a:r>
          </a:p>
        </p:txBody>
      </p:sp>
      <p:sp>
        <p:nvSpPr>
          <p:cNvPr id="6" name="Text Box 5">
            <a:extLst>
              <a:ext uri="{FF2B5EF4-FFF2-40B4-BE49-F238E27FC236}">
                <a16:creationId xmlns:a16="http://schemas.microsoft.com/office/drawing/2014/main" id="{9C2A5318-04B4-47EE-9E0D-B2357E637F3D}"/>
              </a:ext>
            </a:extLst>
          </p:cNvPr>
          <p:cNvSpPr txBox="1">
            <a:spLocks noChangeArrowheads="1"/>
          </p:cNvSpPr>
          <p:nvPr/>
        </p:nvSpPr>
        <p:spPr bwMode="auto">
          <a:xfrm>
            <a:off x="180036" y="1727600"/>
            <a:ext cx="8814674" cy="4721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ts val="600"/>
              </a:spcBef>
            </a:pPr>
            <a:r>
              <a:rPr kumimoji="1" lang="zh-CN" altLang="en-US" b="1" dirty="0">
                <a:solidFill>
                  <a:srgbClr val="0000FF"/>
                </a:solidFill>
                <a:latin typeface="+mn-ea"/>
              </a:rPr>
              <a:t>（</a:t>
            </a:r>
            <a:r>
              <a:rPr kumimoji="1" lang="en-US" altLang="zh-CN" b="1" dirty="0">
                <a:solidFill>
                  <a:srgbClr val="0000FF"/>
                </a:solidFill>
                <a:latin typeface="+mn-ea"/>
              </a:rPr>
              <a:t>1</a:t>
            </a:r>
            <a:r>
              <a:rPr kumimoji="1" lang="zh-CN" altLang="en-US" b="1" dirty="0">
                <a:solidFill>
                  <a:srgbClr val="0000FF"/>
                </a:solidFill>
                <a:latin typeface="+mn-ea"/>
              </a:rPr>
              <a:t>）</a:t>
            </a:r>
            <a:r>
              <a:rPr kumimoji="1" lang="zh-CN" altLang="en-US" b="1" dirty="0">
                <a:solidFill>
                  <a:srgbClr val="FF0000"/>
                </a:solidFill>
                <a:latin typeface="+mn-ea"/>
              </a:rPr>
              <a:t>候选集合</a:t>
            </a:r>
            <a:r>
              <a:rPr kumimoji="1" lang="en-US" altLang="zh-CN" b="1" dirty="0">
                <a:solidFill>
                  <a:srgbClr val="FF0000"/>
                </a:solidFill>
                <a:latin typeface="+mn-ea"/>
              </a:rPr>
              <a:t>C</a:t>
            </a:r>
            <a:r>
              <a:rPr kumimoji="1" lang="zh-CN" altLang="en-US" b="1" dirty="0">
                <a:solidFill>
                  <a:srgbClr val="0000FF"/>
                </a:solidFill>
                <a:latin typeface="+mn-ea"/>
              </a:rPr>
              <a:t>：为了构造问题的解决方案，有一个候选集合</a:t>
            </a:r>
            <a:r>
              <a:rPr kumimoji="1" lang="en-US" altLang="zh-CN" b="1" dirty="0">
                <a:solidFill>
                  <a:srgbClr val="0000FF"/>
                </a:solidFill>
                <a:latin typeface="+mn-ea"/>
              </a:rPr>
              <a:t>C</a:t>
            </a:r>
            <a:r>
              <a:rPr kumimoji="1" lang="zh-CN" altLang="en-US" b="1" dirty="0">
                <a:solidFill>
                  <a:srgbClr val="0000FF"/>
                </a:solidFill>
                <a:latin typeface="+mn-ea"/>
              </a:rPr>
              <a:t>作为问题的可能解，即问题的最终解均取自于候选集合</a:t>
            </a:r>
            <a:r>
              <a:rPr kumimoji="1" lang="en-US" altLang="zh-CN" b="1" dirty="0">
                <a:solidFill>
                  <a:srgbClr val="0000FF"/>
                </a:solidFill>
                <a:latin typeface="+mn-ea"/>
              </a:rPr>
              <a:t>C</a:t>
            </a:r>
            <a:r>
              <a:rPr kumimoji="1" lang="zh-CN" altLang="en-US" b="1" dirty="0">
                <a:solidFill>
                  <a:srgbClr val="0000FF"/>
                </a:solidFill>
                <a:latin typeface="+mn-ea"/>
              </a:rPr>
              <a:t>。</a:t>
            </a:r>
            <a:r>
              <a:rPr kumimoji="1" lang="zh-CN" altLang="en-US" b="1" dirty="0">
                <a:solidFill>
                  <a:srgbClr val="00B0F0"/>
                </a:solidFill>
                <a:latin typeface="+mn-ea"/>
              </a:rPr>
              <a:t>例如，在付款问题中，各种面值的货币构成候选集合。</a:t>
            </a:r>
            <a:endParaRPr kumimoji="1" lang="en-US" altLang="zh-CN" b="1" dirty="0">
              <a:solidFill>
                <a:srgbClr val="00B0F0"/>
              </a:solidFill>
              <a:latin typeface="+mn-ea"/>
            </a:endParaRPr>
          </a:p>
          <a:p>
            <a:pPr>
              <a:lnSpc>
                <a:spcPct val="120000"/>
              </a:lnSpc>
              <a:spcBef>
                <a:spcPts val="600"/>
              </a:spcBef>
            </a:pPr>
            <a:r>
              <a:rPr kumimoji="1" lang="zh-CN" altLang="en-US" b="1" dirty="0">
                <a:solidFill>
                  <a:srgbClr val="0000FF"/>
                </a:solidFill>
                <a:latin typeface="+mn-ea"/>
              </a:rPr>
              <a:t>（</a:t>
            </a:r>
            <a:r>
              <a:rPr kumimoji="1" lang="en-US" altLang="zh-CN" b="1" dirty="0">
                <a:solidFill>
                  <a:srgbClr val="0000FF"/>
                </a:solidFill>
                <a:latin typeface="+mn-ea"/>
              </a:rPr>
              <a:t>2</a:t>
            </a:r>
            <a:r>
              <a:rPr kumimoji="1" lang="zh-CN" altLang="en-US" b="1" dirty="0">
                <a:solidFill>
                  <a:srgbClr val="0000FF"/>
                </a:solidFill>
                <a:latin typeface="+mn-ea"/>
              </a:rPr>
              <a:t>）</a:t>
            </a:r>
            <a:r>
              <a:rPr kumimoji="1" lang="zh-CN" altLang="en-US" b="1" dirty="0">
                <a:solidFill>
                  <a:srgbClr val="FF0000"/>
                </a:solidFill>
                <a:latin typeface="+mn-ea"/>
              </a:rPr>
              <a:t>解集合</a:t>
            </a:r>
            <a:r>
              <a:rPr kumimoji="1" lang="en-US" altLang="zh-CN" b="1" dirty="0">
                <a:solidFill>
                  <a:srgbClr val="FF0000"/>
                </a:solidFill>
                <a:latin typeface="+mn-ea"/>
              </a:rPr>
              <a:t>S</a:t>
            </a:r>
            <a:r>
              <a:rPr kumimoji="1" lang="zh-CN" altLang="en-US" b="1" dirty="0">
                <a:solidFill>
                  <a:srgbClr val="0000FF"/>
                </a:solidFill>
                <a:latin typeface="+mn-ea"/>
              </a:rPr>
              <a:t>：随着贪心选择的进行，解集合</a:t>
            </a:r>
            <a:r>
              <a:rPr kumimoji="1" lang="en-US" altLang="zh-CN" b="1" dirty="0">
                <a:solidFill>
                  <a:srgbClr val="0000FF"/>
                </a:solidFill>
                <a:latin typeface="+mn-ea"/>
              </a:rPr>
              <a:t>S</a:t>
            </a:r>
            <a:r>
              <a:rPr kumimoji="1" lang="zh-CN" altLang="en-US" b="1" dirty="0">
                <a:solidFill>
                  <a:srgbClr val="0000FF"/>
                </a:solidFill>
                <a:latin typeface="+mn-ea"/>
              </a:rPr>
              <a:t>不断扩展，直到构成一个满足问题的完整解。</a:t>
            </a:r>
            <a:r>
              <a:rPr kumimoji="1" lang="zh-CN" altLang="en-US" b="1" dirty="0">
                <a:solidFill>
                  <a:srgbClr val="00B0F0"/>
                </a:solidFill>
                <a:latin typeface="+mn-ea"/>
              </a:rPr>
              <a:t>例如，在付款问题中，已付出的货币构成解集合。</a:t>
            </a:r>
            <a:endParaRPr kumimoji="1" lang="en-US" altLang="zh-CN" b="1" dirty="0">
              <a:solidFill>
                <a:srgbClr val="00B0F0"/>
              </a:solidFill>
              <a:latin typeface="+mn-ea"/>
            </a:endParaRPr>
          </a:p>
          <a:p>
            <a:pPr algn="just">
              <a:lnSpc>
                <a:spcPct val="120000"/>
              </a:lnSpc>
              <a:spcBef>
                <a:spcPts val="600"/>
              </a:spcBef>
            </a:pPr>
            <a:r>
              <a:rPr kumimoji="1" lang="zh-CN" altLang="en-US" b="1" dirty="0">
                <a:solidFill>
                  <a:srgbClr val="0000FF"/>
                </a:solidFill>
                <a:latin typeface="+mn-ea"/>
                <a:cs typeface="Times New Roman" panose="02020603050405020304" pitchFamily="18" charset="0"/>
              </a:rPr>
              <a:t>（</a:t>
            </a:r>
            <a:r>
              <a:rPr kumimoji="1" lang="en-US" altLang="zh-CN" b="1" dirty="0">
                <a:solidFill>
                  <a:srgbClr val="0000FF"/>
                </a:solidFill>
                <a:latin typeface="+mn-ea"/>
                <a:cs typeface="Times New Roman" panose="02020603050405020304" pitchFamily="18" charset="0"/>
              </a:rPr>
              <a:t>3</a:t>
            </a:r>
            <a:r>
              <a:rPr kumimoji="1" lang="zh-CN" altLang="en-US" b="1" dirty="0">
                <a:solidFill>
                  <a:srgbClr val="0000FF"/>
                </a:solidFill>
                <a:latin typeface="+mn-ea"/>
                <a:cs typeface="Times New Roman" panose="02020603050405020304" pitchFamily="18" charset="0"/>
              </a:rPr>
              <a:t>）</a:t>
            </a:r>
            <a:r>
              <a:rPr kumimoji="1" lang="zh-CN" altLang="en-US" b="1" dirty="0">
                <a:solidFill>
                  <a:srgbClr val="FF0000"/>
                </a:solidFill>
                <a:latin typeface="+mn-ea"/>
                <a:cs typeface="Times New Roman" panose="02020603050405020304" pitchFamily="18" charset="0"/>
              </a:rPr>
              <a:t>解决函数</a:t>
            </a:r>
            <a:r>
              <a:rPr kumimoji="1" lang="en-US" altLang="zh-CN" b="1" dirty="0">
                <a:solidFill>
                  <a:srgbClr val="FF0000"/>
                </a:solidFill>
                <a:latin typeface="+mn-ea"/>
              </a:rPr>
              <a:t>Solution</a:t>
            </a:r>
            <a:r>
              <a:rPr kumimoji="1" lang="zh-CN" altLang="en-US" b="1" dirty="0">
                <a:solidFill>
                  <a:srgbClr val="0000FF"/>
                </a:solidFill>
                <a:latin typeface="+mn-ea"/>
                <a:cs typeface="Times New Roman" panose="02020603050405020304" pitchFamily="18" charset="0"/>
              </a:rPr>
              <a:t>：检查解集合</a:t>
            </a:r>
            <a:r>
              <a:rPr kumimoji="1" lang="en-US" altLang="zh-CN" b="1" dirty="0">
                <a:solidFill>
                  <a:srgbClr val="0000FF"/>
                </a:solidFill>
                <a:latin typeface="+mn-ea"/>
              </a:rPr>
              <a:t>S</a:t>
            </a:r>
            <a:r>
              <a:rPr kumimoji="1" lang="zh-CN" altLang="en-US" b="1" dirty="0">
                <a:solidFill>
                  <a:srgbClr val="0000FF"/>
                </a:solidFill>
                <a:latin typeface="+mn-ea"/>
                <a:cs typeface="Times New Roman" panose="02020603050405020304" pitchFamily="18" charset="0"/>
              </a:rPr>
              <a:t>是否构成问题的完整解。</a:t>
            </a:r>
            <a:r>
              <a:rPr kumimoji="1" lang="zh-CN" altLang="en-US" b="1" dirty="0">
                <a:solidFill>
                  <a:srgbClr val="00B0F0"/>
                </a:solidFill>
                <a:latin typeface="+mn-ea"/>
                <a:cs typeface="Times New Roman" panose="02020603050405020304" pitchFamily="18" charset="0"/>
              </a:rPr>
              <a:t>例如，在付款问题中，解决函数是已付出的货币金额恰好等于应付款。</a:t>
            </a:r>
            <a:r>
              <a:rPr kumimoji="1" lang="zh-CN" altLang="en-US" b="1" dirty="0">
                <a:solidFill>
                  <a:srgbClr val="00B0F0"/>
                </a:solidFill>
                <a:latin typeface="+mn-ea"/>
              </a:rPr>
              <a:t> </a:t>
            </a:r>
          </a:p>
          <a:p>
            <a:pPr algn="just">
              <a:lnSpc>
                <a:spcPct val="120000"/>
              </a:lnSpc>
              <a:spcBef>
                <a:spcPts val="600"/>
              </a:spcBef>
            </a:pPr>
            <a:r>
              <a:rPr kumimoji="1" lang="zh-CN" altLang="en-US" b="1" dirty="0">
                <a:solidFill>
                  <a:srgbClr val="0000FF"/>
                </a:solidFill>
                <a:latin typeface="+mn-ea"/>
              </a:rPr>
              <a:t>（</a:t>
            </a:r>
            <a:r>
              <a:rPr kumimoji="1" lang="en-US" altLang="zh-CN" b="1" dirty="0">
                <a:solidFill>
                  <a:srgbClr val="0000FF"/>
                </a:solidFill>
                <a:latin typeface="+mn-ea"/>
              </a:rPr>
              <a:t>4</a:t>
            </a:r>
            <a:r>
              <a:rPr kumimoji="1" lang="zh-CN" altLang="en-US" b="1" dirty="0">
                <a:solidFill>
                  <a:srgbClr val="0000FF"/>
                </a:solidFill>
                <a:latin typeface="+mn-ea"/>
              </a:rPr>
              <a:t>）</a:t>
            </a:r>
            <a:r>
              <a:rPr kumimoji="1" lang="zh-CN" altLang="en-US" b="1" dirty="0">
                <a:solidFill>
                  <a:srgbClr val="FF0000"/>
                </a:solidFill>
                <a:latin typeface="+mn-ea"/>
              </a:rPr>
              <a:t>选择函数</a:t>
            </a:r>
            <a:r>
              <a:rPr kumimoji="1" lang="en-US" altLang="zh-CN" b="1" dirty="0">
                <a:solidFill>
                  <a:srgbClr val="FF0000"/>
                </a:solidFill>
                <a:latin typeface="+mn-ea"/>
              </a:rPr>
              <a:t>Select</a:t>
            </a:r>
            <a:r>
              <a:rPr kumimoji="1" lang="zh-CN" altLang="en-US" b="1" dirty="0">
                <a:solidFill>
                  <a:srgbClr val="0000FF"/>
                </a:solidFill>
                <a:latin typeface="+mn-ea"/>
              </a:rPr>
              <a:t>：即贪心选择策略，这是贪心法的关键，它指出哪个候选对象最有希望构成问题的解，选择函数通常和目标函数有关。</a:t>
            </a:r>
            <a:r>
              <a:rPr kumimoji="1" lang="zh-CN" altLang="en-US" b="1" dirty="0">
                <a:solidFill>
                  <a:srgbClr val="00B0F0"/>
                </a:solidFill>
                <a:latin typeface="+mn-ea"/>
              </a:rPr>
              <a:t>例如，在付款问题中，贪心选择策略就是在候选集合中选择面值最大的货币。</a:t>
            </a:r>
            <a:endParaRPr kumimoji="1" lang="en-US" altLang="zh-CN" b="1" dirty="0">
              <a:solidFill>
                <a:srgbClr val="00B0F0"/>
              </a:solidFill>
              <a:latin typeface="+mn-ea"/>
            </a:endParaRPr>
          </a:p>
          <a:p>
            <a:pPr algn="just">
              <a:lnSpc>
                <a:spcPct val="120000"/>
              </a:lnSpc>
              <a:spcBef>
                <a:spcPts val="600"/>
              </a:spcBef>
            </a:pPr>
            <a:r>
              <a:rPr kumimoji="1" lang="zh-CN" altLang="en-US" b="1" dirty="0">
                <a:solidFill>
                  <a:srgbClr val="0000FF"/>
                </a:solidFill>
                <a:latin typeface="+mn-ea"/>
              </a:rPr>
              <a:t>（</a:t>
            </a:r>
            <a:r>
              <a:rPr kumimoji="1" lang="en-US" altLang="zh-CN" b="1" dirty="0">
                <a:solidFill>
                  <a:srgbClr val="0000FF"/>
                </a:solidFill>
                <a:latin typeface="+mn-ea"/>
              </a:rPr>
              <a:t>5</a:t>
            </a:r>
            <a:r>
              <a:rPr kumimoji="1" lang="zh-CN" altLang="en-US" b="1" dirty="0">
                <a:solidFill>
                  <a:srgbClr val="0000FF"/>
                </a:solidFill>
                <a:latin typeface="+mn-ea"/>
              </a:rPr>
              <a:t>）</a:t>
            </a:r>
            <a:r>
              <a:rPr kumimoji="1" lang="zh-CN" altLang="en-US" b="1" dirty="0">
                <a:solidFill>
                  <a:srgbClr val="FF0000"/>
                </a:solidFill>
                <a:latin typeface="+mn-ea"/>
              </a:rPr>
              <a:t>可行函数</a:t>
            </a:r>
            <a:r>
              <a:rPr kumimoji="1" lang="en-US" altLang="zh-CN" b="1" dirty="0">
                <a:solidFill>
                  <a:srgbClr val="FF0000"/>
                </a:solidFill>
                <a:latin typeface="+mn-ea"/>
              </a:rPr>
              <a:t>Feasible</a:t>
            </a:r>
            <a:r>
              <a:rPr kumimoji="1" lang="zh-CN" altLang="en-US" b="1" dirty="0">
                <a:solidFill>
                  <a:srgbClr val="0000FF"/>
                </a:solidFill>
                <a:latin typeface="+mn-ea"/>
              </a:rPr>
              <a:t>：检查解集合中加入一个候选对象是否可行，即解集合扩展后是否满足约束条件。</a:t>
            </a:r>
            <a:r>
              <a:rPr kumimoji="1" lang="zh-CN" altLang="en-US" b="1" dirty="0">
                <a:solidFill>
                  <a:srgbClr val="00B0F0"/>
                </a:solidFill>
                <a:latin typeface="+mn-ea"/>
              </a:rPr>
              <a:t>例如，在付款问题中，可行函数是每一步选择的货币和已付出的货币相加不超过应付款。 </a:t>
            </a:r>
          </a:p>
        </p:txBody>
      </p:sp>
      <p:sp>
        <p:nvSpPr>
          <p:cNvPr id="7" name="矩形 6">
            <a:extLst>
              <a:ext uri="{FF2B5EF4-FFF2-40B4-BE49-F238E27FC236}">
                <a16:creationId xmlns:a16="http://schemas.microsoft.com/office/drawing/2014/main" id="{9B4CF49F-2910-4CE2-ADD8-40D179B93058}"/>
              </a:ext>
            </a:extLst>
          </p:cNvPr>
          <p:cNvSpPr/>
          <p:nvPr/>
        </p:nvSpPr>
        <p:spPr>
          <a:xfrm>
            <a:off x="497277" y="1182483"/>
            <a:ext cx="1625766" cy="476541"/>
          </a:xfrm>
          <a:prstGeom prst="rect">
            <a:avLst/>
          </a:prstGeom>
        </p:spPr>
        <p:txBody>
          <a:bodyPr wrap="none">
            <a:spAutoFit/>
          </a:bodyPr>
          <a:lstStyle/>
          <a:p>
            <a:pPr>
              <a:lnSpc>
                <a:spcPct val="140000"/>
              </a:lnSpc>
              <a:buFont typeface="Arial" panose="020B0604020202020204" pitchFamily="34" charset="0"/>
              <a:buNone/>
              <a:defRPr/>
            </a:pPr>
            <a:r>
              <a:rPr lang="en-US" altLang="zh-CN" sz="2000" b="1" dirty="0">
                <a:solidFill>
                  <a:srgbClr val="FF0000"/>
                </a:solidFill>
                <a:latin typeface="+mn-ea"/>
              </a:rPr>
              <a:t>1</a:t>
            </a:r>
            <a:r>
              <a:rPr lang="zh-CN" altLang="en-US" sz="2000" b="1" dirty="0">
                <a:solidFill>
                  <a:srgbClr val="FF0000"/>
                </a:solidFill>
                <a:latin typeface="+mn-ea"/>
              </a:rPr>
              <a:t>、有关概念</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2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Text Box 3"/>
          <p:cNvSpPr txBox="1">
            <a:spLocks noChangeArrowheads="1"/>
          </p:cNvSpPr>
          <p:nvPr/>
        </p:nvSpPr>
        <p:spPr bwMode="auto">
          <a:xfrm>
            <a:off x="262258" y="1176352"/>
            <a:ext cx="5317806" cy="461665"/>
          </a:xfrm>
          <a:prstGeom prst="rect">
            <a:avLst/>
          </a:prstGeom>
          <a:noFill/>
          <a:ln w="9525">
            <a:noFill/>
            <a:miter lim="800000"/>
          </a:ln>
          <a:effectLst/>
        </p:spPr>
        <p:txBody>
          <a:bodyPr wrap="square">
            <a:spAutoFit/>
          </a:bodyPr>
          <a:lstStyle/>
          <a:p>
            <a:pPr>
              <a:spcBef>
                <a:spcPct val="50000"/>
              </a:spcBef>
            </a:pPr>
            <a:r>
              <a:rPr lang="zh-CN" altLang="en-US" sz="2400" b="1" dirty="0">
                <a:solidFill>
                  <a:srgbClr val="0000FF"/>
                </a:solidFill>
                <a:latin typeface="Consolas" pitchFamily="49" charset="0"/>
                <a:cs typeface="Consolas" pitchFamily="49" charset="0"/>
              </a:rPr>
              <a:t>贪心法求解问题的一般算法描述：</a:t>
            </a:r>
          </a:p>
        </p:txBody>
      </p:sp>
      <p:sp>
        <p:nvSpPr>
          <p:cNvPr id="200708" name="Text Box 4"/>
          <p:cNvSpPr txBox="1">
            <a:spLocks noChangeArrowheads="1"/>
          </p:cNvSpPr>
          <p:nvPr/>
        </p:nvSpPr>
        <p:spPr bwMode="auto">
          <a:xfrm>
            <a:off x="251210" y="1711937"/>
            <a:ext cx="8678508" cy="4289527"/>
          </a:xfrm>
          <a:prstGeom prst="rect">
            <a:avLst/>
          </a:prstGeom>
          <a:ln/>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a:lnSpc>
                <a:spcPts val="2800"/>
              </a:lnSpc>
            </a:pPr>
            <a:r>
              <a:rPr lang="en-US" altLang="zh-CN" sz="2000" b="1" dirty="0">
                <a:solidFill>
                  <a:srgbClr val="FF0000"/>
                </a:solidFill>
                <a:latin typeface="Consolas" pitchFamily="49" charset="0"/>
                <a:cs typeface="Consolas" pitchFamily="49" charset="0"/>
              </a:rPr>
              <a:t>SolutionType Greedy(SType C[],int n)</a:t>
            </a:r>
            <a:endParaRPr lang="zh-CN" altLang="zh-CN" sz="2000" b="1" dirty="0">
              <a:solidFill>
                <a:srgbClr val="FF0000"/>
              </a:solidFill>
              <a:latin typeface="Consolas" pitchFamily="49" charset="0"/>
              <a:cs typeface="Consolas" pitchFamily="49" charset="0"/>
            </a:endParaRPr>
          </a:p>
          <a:p>
            <a:pPr>
              <a:lnSpc>
                <a:spcPts val="2800"/>
              </a:lnSpc>
            </a:pPr>
            <a:r>
              <a:rPr lang="en-US" altLang="zh-CN" sz="2000" b="1" dirty="0">
                <a:solidFill>
                  <a:srgbClr val="006600"/>
                </a:solidFill>
                <a:latin typeface="Consolas" pitchFamily="49" charset="0"/>
                <a:cs typeface="Consolas" pitchFamily="49" charset="0"/>
              </a:rPr>
              <a:t>//</a:t>
            </a:r>
            <a:r>
              <a:rPr lang="zh-CN" altLang="zh-CN" sz="2000" b="1" dirty="0">
                <a:solidFill>
                  <a:srgbClr val="006600"/>
                </a:solidFill>
                <a:latin typeface="Consolas" pitchFamily="49" charset="0"/>
                <a:cs typeface="Consolas" pitchFamily="49" charset="0"/>
              </a:rPr>
              <a:t>假设解向量</a:t>
            </a:r>
            <a:r>
              <a:rPr lang="en-US" altLang="zh-CN" sz="2000" b="1" dirty="0">
                <a:solidFill>
                  <a:srgbClr val="006600"/>
                </a:solidFill>
                <a:latin typeface="Consolas" pitchFamily="49" charset="0"/>
                <a:cs typeface="Consolas" pitchFamily="49" charset="0"/>
              </a:rPr>
              <a:t>(x</a:t>
            </a:r>
            <a:r>
              <a:rPr lang="en-US" altLang="zh-CN" sz="2000" b="1" baseline="-25000" dirty="0">
                <a:solidFill>
                  <a:srgbClr val="006600"/>
                </a:solidFill>
                <a:latin typeface="Consolas" pitchFamily="49" charset="0"/>
                <a:cs typeface="Consolas" pitchFamily="49" charset="0"/>
              </a:rPr>
              <a:t>0</a:t>
            </a:r>
            <a:r>
              <a:rPr lang="en-US" altLang="zh-CN" sz="2000" b="1" dirty="0">
                <a:solidFill>
                  <a:srgbClr val="006600"/>
                </a:solidFill>
                <a:latin typeface="Consolas" pitchFamily="49" charset="0"/>
                <a:cs typeface="Consolas" pitchFamily="49" charset="0"/>
              </a:rPr>
              <a:t>,x</a:t>
            </a:r>
            <a:r>
              <a:rPr lang="en-US" altLang="zh-CN" sz="2000" b="1" baseline="-25000" dirty="0">
                <a:solidFill>
                  <a:srgbClr val="006600"/>
                </a:solidFill>
                <a:latin typeface="Consolas" pitchFamily="49" charset="0"/>
                <a:cs typeface="Consolas" pitchFamily="49" charset="0"/>
              </a:rPr>
              <a:t>1</a:t>
            </a:r>
            <a:r>
              <a:rPr lang="en-US" altLang="zh-CN" sz="2000" b="1" dirty="0">
                <a:solidFill>
                  <a:srgbClr val="006600"/>
                </a:solidFill>
                <a:latin typeface="Consolas" pitchFamily="49" charset="0"/>
                <a:cs typeface="Consolas" pitchFamily="49" charset="0"/>
              </a:rPr>
              <a:t>,</a:t>
            </a:r>
            <a:r>
              <a:rPr lang="zh-CN" altLang="zh-CN" sz="2000" b="1" dirty="0">
                <a:solidFill>
                  <a:srgbClr val="006600"/>
                </a:solidFill>
                <a:latin typeface="Consolas" pitchFamily="49" charset="0"/>
                <a:cs typeface="Consolas" pitchFamily="49" charset="0"/>
              </a:rPr>
              <a:t>…</a:t>
            </a:r>
            <a:r>
              <a:rPr lang="en-US" altLang="zh-CN" sz="2000" b="1" dirty="0">
                <a:solidFill>
                  <a:srgbClr val="006600"/>
                </a:solidFill>
                <a:latin typeface="Consolas" pitchFamily="49" charset="0"/>
                <a:cs typeface="Consolas" pitchFamily="49" charset="0"/>
              </a:rPr>
              <a:t>,x</a:t>
            </a:r>
            <a:r>
              <a:rPr lang="en-US" altLang="zh-CN" sz="2000" b="1" baseline="-25000" dirty="0">
                <a:solidFill>
                  <a:srgbClr val="006600"/>
                </a:solidFill>
                <a:latin typeface="Consolas" pitchFamily="49" charset="0"/>
                <a:cs typeface="Consolas" pitchFamily="49" charset="0"/>
              </a:rPr>
              <a:t>n-1</a:t>
            </a:r>
            <a:r>
              <a:rPr lang="en-US" altLang="zh-CN" sz="2000" b="1" dirty="0">
                <a:solidFill>
                  <a:srgbClr val="006600"/>
                </a:solidFill>
                <a:latin typeface="Consolas" pitchFamily="49" charset="0"/>
                <a:cs typeface="Consolas" pitchFamily="49" charset="0"/>
              </a:rPr>
              <a:t>)</a:t>
            </a:r>
            <a:r>
              <a:rPr lang="zh-CN" altLang="zh-CN" sz="2000" b="1" dirty="0">
                <a:solidFill>
                  <a:srgbClr val="006600"/>
                </a:solidFill>
                <a:latin typeface="Consolas" pitchFamily="49" charset="0"/>
                <a:cs typeface="Consolas" pitchFamily="49" charset="0"/>
              </a:rPr>
              <a:t>类型为</a:t>
            </a:r>
            <a:r>
              <a:rPr lang="en-US" altLang="zh-CN" sz="2000" b="1" dirty="0">
                <a:solidFill>
                  <a:srgbClr val="006600"/>
                </a:solidFill>
                <a:latin typeface="Consolas" pitchFamily="49" charset="0"/>
                <a:cs typeface="Consolas" pitchFamily="49" charset="0"/>
              </a:rPr>
              <a:t>SolutionType</a:t>
            </a:r>
            <a:r>
              <a:rPr lang="zh-CN" altLang="zh-CN" sz="2000" b="1" dirty="0">
                <a:solidFill>
                  <a:srgbClr val="006600"/>
                </a:solidFill>
                <a:latin typeface="Consolas" pitchFamily="49" charset="0"/>
                <a:cs typeface="Consolas" pitchFamily="49" charset="0"/>
              </a:rPr>
              <a:t>，其分量为</a:t>
            </a:r>
            <a:r>
              <a:rPr lang="en-US" altLang="zh-CN" sz="2000" b="1" dirty="0">
                <a:solidFill>
                  <a:srgbClr val="006600"/>
                </a:solidFill>
                <a:latin typeface="Consolas" pitchFamily="49" charset="0"/>
                <a:cs typeface="Consolas" pitchFamily="49" charset="0"/>
              </a:rPr>
              <a:t>SType</a:t>
            </a:r>
            <a:r>
              <a:rPr lang="zh-CN" altLang="zh-CN" sz="2000" b="1" dirty="0">
                <a:solidFill>
                  <a:srgbClr val="006600"/>
                </a:solidFill>
                <a:latin typeface="Consolas" pitchFamily="49" charset="0"/>
                <a:cs typeface="Consolas" pitchFamily="49" charset="0"/>
              </a:rPr>
              <a:t>类型</a:t>
            </a:r>
          </a:p>
          <a:p>
            <a:pPr>
              <a:lnSpc>
                <a:spcPts val="2800"/>
              </a:lnSpc>
            </a:pPr>
            <a:r>
              <a:rPr lang="en-US" altLang="zh-CN" sz="2000" b="1" dirty="0">
                <a:solidFill>
                  <a:srgbClr val="0000FF"/>
                </a:solidFill>
                <a:latin typeface="Consolas" pitchFamily="49" charset="0"/>
                <a:cs typeface="Consolas" pitchFamily="49" charset="0"/>
              </a:rPr>
              <a:t>{  SolutionType S={}</a:t>
            </a:r>
            <a:r>
              <a:rPr lang="zh-CN" altLang="zh-CN"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	  </a:t>
            </a:r>
            <a:r>
              <a:rPr lang="en-US" altLang="zh-CN" sz="2000" b="1" dirty="0">
                <a:solidFill>
                  <a:srgbClr val="00B0F0"/>
                </a:solidFill>
                <a:latin typeface="Consolas" pitchFamily="49" charset="0"/>
                <a:cs typeface="Consolas" pitchFamily="49" charset="0"/>
              </a:rPr>
              <a:t>//</a:t>
            </a:r>
            <a:r>
              <a:rPr lang="zh-CN" altLang="zh-CN" sz="2000" b="1" dirty="0">
                <a:solidFill>
                  <a:srgbClr val="00B0F0"/>
                </a:solidFill>
                <a:latin typeface="Consolas" pitchFamily="49" charset="0"/>
                <a:cs typeface="Consolas" pitchFamily="49" charset="0"/>
              </a:rPr>
              <a:t>初始解</a:t>
            </a:r>
            <a:r>
              <a:rPr lang="zh-CN" altLang="en-US" sz="2000" b="1" dirty="0">
                <a:solidFill>
                  <a:srgbClr val="00B0F0"/>
                </a:solidFill>
                <a:latin typeface="Consolas" pitchFamily="49" charset="0"/>
                <a:cs typeface="Consolas" pitchFamily="49" charset="0"/>
              </a:rPr>
              <a:t>集合为空集</a:t>
            </a:r>
            <a:endParaRPr lang="zh-CN" altLang="zh-CN" sz="2000" b="1" dirty="0">
              <a:solidFill>
                <a:srgbClr val="00B0F0"/>
              </a:solidFill>
              <a:latin typeface="Consolas" pitchFamily="49" charset="0"/>
              <a:cs typeface="Consolas" pitchFamily="49" charset="0"/>
            </a:endParaRPr>
          </a:p>
          <a:p>
            <a:pPr>
              <a:lnSpc>
                <a:spcPts val="2800"/>
              </a:lnSpc>
            </a:pPr>
            <a:r>
              <a:rPr lang="en-US" altLang="zh-CN" sz="2000" b="1" dirty="0">
                <a:solidFill>
                  <a:srgbClr val="0000FF"/>
                </a:solidFill>
                <a:latin typeface="Consolas" pitchFamily="49" charset="0"/>
                <a:cs typeface="Consolas" pitchFamily="49" charset="0"/>
              </a:rPr>
              <a:t>   while (not Solution(S))  </a:t>
            </a:r>
            <a:r>
              <a:rPr lang="en-US" altLang="zh-CN" sz="2000" b="1" dirty="0">
                <a:solidFill>
                  <a:srgbClr val="00B0F0"/>
                </a:solidFill>
                <a:latin typeface="Consolas" pitchFamily="49" charset="0"/>
                <a:cs typeface="Consolas" pitchFamily="49" charset="0"/>
              </a:rPr>
              <a:t>//</a:t>
            </a:r>
            <a:r>
              <a:rPr lang="zh-CN" altLang="en-US" sz="2000" b="1" dirty="0">
                <a:solidFill>
                  <a:srgbClr val="00B0F0"/>
                </a:solidFill>
                <a:latin typeface="Consolas" pitchFamily="49" charset="0"/>
                <a:cs typeface="Consolas" pitchFamily="49" charset="0"/>
              </a:rPr>
              <a:t>集合</a:t>
            </a:r>
            <a:r>
              <a:rPr lang="en-US" altLang="zh-CN" sz="2000" b="1" dirty="0">
                <a:solidFill>
                  <a:srgbClr val="00B0F0"/>
                </a:solidFill>
                <a:latin typeface="Consolas" pitchFamily="49" charset="0"/>
                <a:cs typeface="Consolas" pitchFamily="49" charset="0"/>
              </a:rPr>
              <a:t>S</a:t>
            </a:r>
            <a:r>
              <a:rPr lang="zh-CN" altLang="en-US" sz="2000" b="1" dirty="0">
                <a:solidFill>
                  <a:srgbClr val="00B0F0"/>
                </a:solidFill>
                <a:latin typeface="Consolas" pitchFamily="49" charset="0"/>
                <a:cs typeface="Consolas" pitchFamily="49" charset="0"/>
              </a:rPr>
              <a:t>没有构成问题的一个解</a:t>
            </a:r>
            <a:endParaRPr lang="zh-CN" altLang="zh-CN" sz="2000" b="1" dirty="0">
              <a:solidFill>
                <a:srgbClr val="00B0F0"/>
              </a:solidFill>
              <a:latin typeface="Consolas" pitchFamily="49" charset="0"/>
              <a:cs typeface="Consolas" pitchFamily="49" charset="0"/>
            </a:endParaRPr>
          </a:p>
          <a:p>
            <a:pPr>
              <a:lnSpc>
                <a:spcPts val="2800"/>
              </a:lnSpc>
            </a:pPr>
            <a:r>
              <a:rPr lang="en-US" altLang="zh-CN" sz="2000" b="1" dirty="0">
                <a:solidFill>
                  <a:srgbClr val="0000FF"/>
                </a:solidFill>
                <a:latin typeface="Consolas" pitchFamily="49" charset="0"/>
                <a:cs typeface="Consolas" pitchFamily="49" charset="0"/>
              </a:rPr>
              <a:t>   {  SType x</a:t>
            </a:r>
            <a:r>
              <a:rPr lang="en-US" altLang="zh-CN" sz="2000" b="1" baseline="-25000" dirty="0">
                <a:solidFill>
                  <a:srgbClr val="0000FF"/>
                </a:solidFill>
                <a:latin typeface="Consolas" pitchFamily="49" charset="0"/>
                <a:cs typeface="Consolas" pitchFamily="49" charset="0"/>
              </a:rPr>
              <a:t>i</a:t>
            </a:r>
            <a:r>
              <a:rPr lang="en-US" altLang="zh-CN" sz="2000" b="1" dirty="0">
                <a:solidFill>
                  <a:srgbClr val="0000FF"/>
                </a:solidFill>
                <a:latin typeface="Consolas" pitchFamily="49" charset="0"/>
                <a:cs typeface="Consolas" pitchFamily="49" charset="0"/>
              </a:rPr>
              <a:t>=Select(C);	  </a:t>
            </a:r>
            <a:r>
              <a:rPr lang="en-US" altLang="zh-CN" sz="2000" b="1" dirty="0">
                <a:solidFill>
                  <a:srgbClr val="00B0F0"/>
                </a:solidFill>
                <a:latin typeface="Consolas" pitchFamily="49" charset="0"/>
                <a:cs typeface="Consolas" pitchFamily="49" charset="0"/>
              </a:rPr>
              <a:t>//</a:t>
            </a:r>
            <a:r>
              <a:rPr lang="zh-CN" altLang="en-US" sz="2000" b="1" dirty="0">
                <a:solidFill>
                  <a:srgbClr val="00B0F0"/>
                </a:solidFill>
                <a:latin typeface="Consolas" pitchFamily="49" charset="0"/>
                <a:cs typeface="Consolas" pitchFamily="49" charset="0"/>
              </a:rPr>
              <a:t>在</a:t>
            </a:r>
            <a:r>
              <a:rPr lang="zh-CN" altLang="zh-CN" sz="2000" b="1" dirty="0">
                <a:solidFill>
                  <a:srgbClr val="00B0F0"/>
                </a:solidFill>
                <a:latin typeface="Consolas" pitchFamily="49" charset="0"/>
                <a:cs typeface="Consolas" pitchFamily="49" charset="0"/>
              </a:rPr>
              <a:t>输入</a:t>
            </a:r>
            <a:r>
              <a:rPr lang="en-US" altLang="zh-CN" sz="2000" b="1" dirty="0">
                <a:solidFill>
                  <a:srgbClr val="00B0F0"/>
                </a:solidFill>
                <a:latin typeface="Consolas" pitchFamily="49" charset="0"/>
                <a:cs typeface="Consolas" pitchFamily="49" charset="0"/>
              </a:rPr>
              <a:t>C</a:t>
            </a:r>
            <a:r>
              <a:rPr lang="zh-CN" altLang="zh-CN" sz="2000" b="1" dirty="0">
                <a:solidFill>
                  <a:srgbClr val="00B0F0"/>
                </a:solidFill>
                <a:latin typeface="Consolas" pitchFamily="49" charset="0"/>
                <a:cs typeface="Consolas" pitchFamily="49" charset="0"/>
              </a:rPr>
              <a:t>中</a:t>
            </a:r>
            <a:r>
              <a:rPr lang="zh-CN" altLang="en-US" sz="2000" b="1" dirty="0">
                <a:solidFill>
                  <a:srgbClr val="00B0F0"/>
                </a:solidFill>
                <a:latin typeface="Consolas" pitchFamily="49" charset="0"/>
                <a:cs typeface="Consolas" pitchFamily="49" charset="0"/>
              </a:rPr>
              <a:t>做贪心</a:t>
            </a:r>
            <a:r>
              <a:rPr lang="zh-CN" altLang="zh-CN" sz="2000" b="1" dirty="0">
                <a:solidFill>
                  <a:srgbClr val="00B0F0"/>
                </a:solidFill>
                <a:latin typeface="Consolas" pitchFamily="49" charset="0"/>
                <a:cs typeface="Consolas" pitchFamily="49" charset="0"/>
              </a:rPr>
              <a:t>选择</a:t>
            </a:r>
          </a:p>
          <a:p>
            <a:pPr>
              <a:lnSpc>
                <a:spcPts val="2800"/>
              </a:lnSpc>
            </a:pPr>
            <a:r>
              <a:rPr lang="en-US" altLang="zh-CN" sz="2000" b="1" dirty="0">
                <a:solidFill>
                  <a:srgbClr val="0000FF"/>
                </a:solidFill>
                <a:latin typeface="Consolas" pitchFamily="49" charset="0"/>
                <a:cs typeface="Consolas" pitchFamily="49" charset="0"/>
              </a:rPr>
              <a:t>      if (Feasible(S,x</a:t>
            </a:r>
            <a:r>
              <a:rPr lang="en-US" altLang="zh-CN" sz="2000" b="1" baseline="-25000" dirty="0">
                <a:solidFill>
                  <a:srgbClr val="0000FF"/>
                </a:solidFill>
                <a:latin typeface="Consolas" pitchFamily="49" charset="0"/>
                <a:cs typeface="Consolas" pitchFamily="49" charset="0"/>
              </a:rPr>
              <a:t>i</a:t>
            </a:r>
            <a:r>
              <a:rPr lang="en-US" altLang="zh-CN" sz="2000" b="1" dirty="0">
                <a:solidFill>
                  <a:srgbClr val="0000FF"/>
                </a:solidFill>
                <a:latin typeface="Consolas" pitchFamily="49" charset="0"/>
                <a:cs typeface="Consolas" pitchFamily="49" charset="0"/>
              </a:rPr>
              <a:t>))	  </a:t>
            </a:r>
            <a:r>
              <a:rPr lang="en-US" altLang="zh-CN" sz="2000" b="1" dirty="0">
                <a:solidFill>
                  <a:srgbClr val="00B0F0"/>
                </a:solidFill>
                <a:latin typeface="Consolas" pitchFamily="49" charset="0"/>
                <a:cs typeface="Consolas" pitchFamily="49" charset="0"/>
              </a:rPr>
              <a:t>//</a:t>
            </a:r>
            <a:r>
              <a:rPr lang="zh-CN" altLang="en-US" sz="2000" b="1" dirty="0">
                <a:solidFill>
                  <a:srgbClr val="00B0F0"/>
                </a:solidFill>
                <a:latin typeface="Consolas" pitchFamily="49" charset="0"/>
                <a:cs typeface="Consolas" pitchFamily="49" charset="0"/>
              </a:rPr>
              <a:t>判断集合</a:t>
            </a:r>
            <a:r>
              <a:rPr lang="en-US" altLang="zh-CN" sz="2000" b="1" dirty="0">
                <a:solidFill>
                  <a:srgbClr val="00B0F0"/>
                </a:solidFill>
                <a:latin typeface="Consolas" pitchFamily="49" charset="0"/>
                <a:cs typeface="Consolas" pitchFamily="49" charset="0"/>
              </a:rPr>
              <a:t>S</a:t>
            </a:r>
            <a:r>
              <a:rPr lang="zh-CN" altLang="en-US" sz="2000" b="1" dirty="0">
                <a:solidFill>
                  <a:srgbClr val="00B0F0"/>
                </a:solidFill>
                <a:latin typeface="Consolas" pitchFamily="49" charset="0"/>
                <a:cs typeface="Consolas" pitchFamily="49" charset="0"/>
              </a:rPr>
              <a:t>中加入</a:t>
            </a:r>
            <a:r>
              <a:rPr lang="en-US" altLang="zh-CN" sz="2000" b="1" dirty="0">
                <a:solidFill>
                  <a:srgbClr val="00B0F0"/>
                </a:solidFill>
                <a:latin typeface="Consolas" pitchFamily="49" charset="0"/>
                <a:cs typeface="Consolas" pitchFamily="49" charset="0"/>
              </a:rPr>
              <a:t>x</a:t>
            </a:r>
            <a:r>
              <a:rPr lang="zh-CN" altLang="en-US" sz="2000" b="1" dirty="0">
                <a:solidFill>
                  <a:srgbClr val="00B0F0"/>
                </a:solidFill>
                <a:latin typeface="Consolas" pitchFamily="49" charset="0"/>
                <a:cs typeface="Consolas" pitchFamily="49" charset="0"/>
              </a:rPr>
              <a:t>后的解是否可行</a:t>
            </a:r>
            <a:endParaRPr lang="zh-CN" altLang="zh-CN" sz="2000" b="1" dirty="0">
              <a:solidFill>
                <a:srgbClr val="00B0F0"/>
              </a:solidFill>
              <a:latin typeface="Consolas" pitchFamily="49" charset="0"/>
              <a:cs typeface="Consolas" pitchFamily="49" charset="0"/>
            </a:endParaRPr>
          </a:p>
          <a:p>
            <a:pPr>
              <a:lnSpc>
                <a:spcPts val="2800"/>
              </a:lnSpc>
            </a:pPr>
            <a:r>
              <a:rPr lang="en-US" altLang="zh-CN" sz="2000" b="1" dirty="0">
                <a:solidFill>
                  <a:srgbClr val="0000FF"/>
                </a:solidFill>
                <a:latin typeface="Consolas" pitchFamily="49" charset="0"/>
                <a:cs typeface="Consolas" pitchFamily="49" charset="0"/>
              </a:rPr>
              <a:t>	    S=S+{x</a:t>
            </a:r>
            <a:r>
              <a:rPr lang="en-US" altLang="zh-CN" sz="2000" b="1" baseline="-25000" dirty="0">
                <a:solidFill>
                  <a:srgbClr val="0000FF"/>
                </a:solidFill>
                <a:latin typeface="Consolas" pitchFamily="49" charset="0"/>
                <a:cs typeface="Consolas" pitchFamily="49" charset="0"/>
              </a:rPr>
              <a:t>i</a:t>
            </a:r>
            <a:r>
              <a:rPr lang="en-US" altLang="zh-CN" sz="2000" b="1" dirty="0">
                <a:solidFill>
                  <a:srgbClr val="0000FF"/>
                </a:solidFill>
                <a:latin typeface="Consolas" pitchFamily="49" charset="0"/>
                <a:cs typeface="Consolas" pitchFamily="49" charset="0"/>
              </a:rPr>
              <a:t>};	        </a:t>
            </a:r>
            <a:r>
              <a:rPr lang="en-US" altLang="zh-CN" sz="2000" b="1" dirty="0">
                <a:solidFill>
                  <a:srgbClr val="00B0F0"/>
                </a:solidFill>
                <a:latin typeface="Consolas" pitchFamily="49" charset="0"/>
                <a:cs typeface="Consolas" pitchFamily="49" charset="0"/>
              </a:rPr>
              <a:t>//</a:t>
            </a:r>
            <a:r>
              <a:rPr lang="zh-CN" altLang="zh-CN" sz="2000" b="1" dirty="0">
                <a:solidFill>
                  <a:srgbClr val="00B0F0"/>
                </a:solidFill>
                <a:latin typeface="Consolas" pitchFamily="49" charset="0"/>
                <a:cs typeface="Consolas" pitchFamily="49" charset="0"/>
              </a:rPr>
              <a:t>将</a:t>
            </a:r>
            <a:r>
              <a:rPr lang="en-US" altLang="zh-CN" sz="2000" b="1" dirty="0">
                <a:solidFill>
                  <a:srgbClr val="00B0F0"/>
                </a:solidFill>
                <a:latin typeface="Consolas" pitchFamily="49" charset="0"/>
                <a:cs typeface="Consolas" pitchFamily="49" charset="0"/>
              </a:rPr>
              <a:t>x</a:t>
            </a:r>
            <a:r>
              <a:rPr lang="en-US" altLang="zh-CN" sz="2000" b="1" baseline="-25000" dirty="0">
                <a:solidFill>
                  <a:srgbClr val="00B0F0"/>
                </a:solidFill>
                <a:latin typeface="Consolas" pitchFamily="49" charset="0"/>
                <a:cs typeface="Consolas" pitchFamily="49" charset="0"/>
              </a:rPr>
              <a:t>i</a:t>
            </a:r>
            <a:r>
              <a:rPr lang="zh-CN" altLang="zh-CN" sz="2000" b="1" dirty="0">
                <a:solidFill>
                  <a:srgbClr val="00B0F0"/>
                </a:solidFill>
                <a:latin typeface="Consolas" pitchFamily="49" charset="0"/>
                <a:cs typeface="Consolas" pitchFamily="49" charset="0"/>
              </a:rPr>
              <a:t>分量合并形成</a:t>
            </a:r>
            <a:r>
              <a:rPr lang="en-US" altLang="zh-CN" sz="2000" b="1" dirty="0">
                <a:solidFill>
                  <a:srgbClr val="00B0F0"/>
                </a:solidFill>
                <a:latin typeface="Consolas" pitchFamily="49" charset="0"/>
                <a:cs typeface="Consolas" pitchFamily="49" charset="0"/>
              </a:rPr>
              <a:t>S </a:t>
            </a:r>
          </a:p>
          <a:p>
            <a:pPr>
              <a:lnSpc>
                <a:spcPts val="2800"/>
              </a:lnSpc>
            </a:pPr>
            <a:r>
              <a:rPr lang="en-US" altLang="zh-CN" sz="2000" b="1" dirty="0">
                <a:solidFill>
                  <a:srgbClr val="00B0F0"/>
                </a:solidFill>
                <a:latin typeface="Consolas" pitchFamily="49" charset="0"/>
                <a:cs typeface="Consolas" pitchFamily="49" charset="0"/>
              </a:rPr>
              <a:t>      </a:t>
            </a:r>
            <a:r>
              <a:rPr lang="en-US" altLang="zh-CN" sz="2000" b="1" dirty="0">
                <a:solidFill>
                  <a:srgbClr val="0000FF"/>
                </a:solidFill>
                <a:latin typeface="Consolas" pitchFamily="49" charset="0"/>
                <a:cs typeface="Consolas" pitchFamily="49" charset="0"/>
              </a:rPr>
              <a:t>C=C-{x</a:t>
            </a:r>
            <a:r>
              <a:rPr lang="en-US" altLang="zh-CN" sz="2000" b="1" baseline="-25000" dirty="0">
                <a:solidFill>
                  <a:srgbClr val="0000FF"/>
                </a:solidFill>
                <a:latin typeface="Consolas" pitchFamily="49" charset="0"/>
                <a:cs typeface="Consolas" pitchFamily="49" charset="0"/>
              </a:rPr>
              <a:t>i</a:t>
            </a:r>
            <a:r>
              <a:rPr lang="en-US" altLang="zh-CN" sz="2000" b="1" dirty="0">
                <a:solidFill>
                  <a:srgbClr val="0000FF"/>
                </a:solidFill>
                <a:latin typeface="Consolas" pitchFamily="49" charset="0"/>
                <a:cs typeface="Consolas" pitchFamily="49" charset="0"/>
              </a:rPr>
              <a:t>};</a:t>
            </a:r>
            <a:endParaRPr lang="zh-CN" altLang="zh-CN" sz="2000" b="1" dirty="0">
              <a:solidFill>
                <a:srgbClr val="0000FF"/>
              </a:solidFill>
              <a:latin typeface="Consolas" pitchFamily="49" charset="0"/>
              <a:cs typeface="Consolas" pitchFamily="49" charset="0"/>
            </a:endParaRPr>
          </a:p>
          <a:p>
            <a:pPr>
              <a:lnSpc>
                <a:spcPts val="2800"/>
              </a:lnSpc>
            </a:pPr>
            <a:r>
              <a:rPr lang="en-US" altLang="zh-CN" sz="2000" b="1" dirty="0">
                <a:solidFill>
                  <a:srgbClr val="0000FF"/>
                </a:solidFill>
                <a:latin typeface="Consolas" pitchFamily="49" charset="0"/>
                <a:cs typeface="Consolas" pitchFamily="49" charset="0"/>
              </a:rPr>
              <a:t>   }</a:t>
            </a:r>
            <a:endParaRPr lang="zh-CN" altLang="zh-CN" sz="2000" b="1" dirty="0">
              <a:solidFill>
                <a:srgbClr val="0000FF"/>
              </a:solidFill>
              <a:latin typeface="Consolas" pitchFamily="49" charset="0"/>
              <a:cs typeface="Consolas" pitchFamily="49" charset="0"/>
            </a:endParaRPr>
          </a:p>
          <a:p>
            <a:pPr>
              <a:lnSpc>
                <a:spcPts val="2800"/>
              </a:lnSpc>
            </a:pPr>
            <a:r>
              <a:rPr lang="en-US" altLang="zh-CN" sz="2000" b="1" dirty="0">
                <a:solidFill>
                  <a:srgbClr val="0000FF"/>
                </a:solidFill>
                <a:latin typeface="Consolas" pitchFamily="49" charset="0"/>
                <a:cs typeface="Consolas" pitchFamily="49" charset="0"/>
              </a:rPr>
              <a:t>   return S;			  </a:t>
            </a:r>
            <a:r>
              <a:rPr lang="en-US" altLang="zh-CN" sz="2000" b="1" dirty="0">
                <a:solidFill>
                  <a:srgbClr val="00B0F0"/>
                </a:solidFill>
                <a:latin typeface="Consolas" pitchFamily="49" charset="0"/>
                <a:cs typeface="Consolas" pitchFamily="49" charset="0"/>
              </a:rPr>
              <a:t>//</a:t>
            </a:r>
            <a:r>
              <a:rPr lang="zh-CN" altLang="zh-CN" sz="2000" b="1" dirty="0">
                <a:solidFill>
                  <a:srgbClr val="00B0F0"/>
                </a:solidFill>
                <a:latin typeface="Consolas" pitchFamily="49" charset="0"/>
                <a:cs typeface="Consolas" pitchFamily="49" charset="0"/>
              </a:rPr>
              <a:t>返回生成的最优解</a:t>
            </a:r>
          </a:p>
          <a:p>
            <a:pPr>
              <a:lnSpc>
                <a:spcPts val="2800"/>
              </a:lnSpc>
            </a:pPr>
            <a:r>
              <a:rPr lang="en-US" altLang="zh-CN" sz="2000" b="1" dirty="0">
                <a:solidFill>
                  <a:srgbClr val="0000FF"/>
                </a:solidFill>
                <a:latin typeface="Consolas" pitchFamily="49" charset="0"/>
                <a:cs typeface="Consolas" pitchFamily="49" charset="0"/>
              </a:rPr>
              <a:t>}</a:t>
            </a:r>
          </a:p>
        </p:txBody>
      </p:sp>
      <p:sp>
        <p:nvSpPr>
          <p:cNvPr id="5" name="文本占位符 2"/>
          <p:cNvSpPr>
            <a:spLocks noGrp="1"/>
          </p:cNvSpPr>
          <p:nvPr>
            <p:ph type="body" sz="quarter" idx="13"/>
          </p:nvPr>
        </p:nvSpPr>
        <p:spPr>
          <a:xfrm>
            <a:off x="-498107" y="261275"/>
            <a:ext cx="7262260" cy="864000"/>
          </a:xfrm>
        </p:spPr>
        <p:txBody>
          <a:bodyPr/>
          <a:lstStyle/>
          <a:p>
            <a:pPr>
              <a:spcBef>
                <a:spcPct val="50000"/>
              </a:spcBef>
            </a:pPr>
            <a:r>
              <a:rPr lang="zh-CN" altLang="en-US" sz="2800" dirty="0">
                <a:sym typeface="+mn-ea"/>
              </a:rPr>
              <a:t>贪心法的一般求解过程</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070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070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070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070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0708">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70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51F7D99-8D13-4653-A971-9290C955A1EE}"/>
              </a:ext>
            </a:extLst>
          </p:cNvPr>
          <p:cNvSpPr>
            <a:spLocks noGrp="1"/>
          </p:cNvSpPr>
          <p:nvPr>
            <p:ph type="body" sz="quarter" idx="13"/>
          </p:nvPr>
        </p:nvSpPr>
        <p:spPr>
          <a:xfrm>
            <a:off x="-498107" y="261275"/>
            <a:ext cx="7099874" cy="864000"/>
          </a:xfrm>
        </p:spPr>
        <p:txBody>
          <a:bodyPr/>
          <a:lstStyle/>
          <a:p>
            <a:r>
              <a:rPr lang="zh-CN" altLang="en-US" dirty="0"/>
              <a:t>求解图着色问题</a:t>
            </a:r>
          </a:p>
        </p:txBody>
      </p:sp>
      <p:sp>
        <p:nvSpPr>
          <p:cNvPr id="3" name="灯片编号占位符 2">
            <a:extLst>
              <a:ext uri="{FF2B5EF4-FFF2-40B4-BE49-F238E27FC236}">
                <a16:creationId xmlns:a16="http://schemas.microsoft.com/office/drawing/2014/main" id="{4233B807-BA4C-4C0A-98AE-EC1656DD7856}"/>
              </a:ext>
            </a:extLst>
          </p:cNvPr>
          <p:cNvSpPr>
            <a:spLocks noGrp="1"/>
          </p:cNvSpPr>
          <p:nvPr>
            <p:ph type="sldNum" sz="quarter" idx="12"/>
          </p:nvPr>
        </p:nvSpPr>
        <p:spPr/>
        <p:txBody>
          <a:bodyPr/>
          <a:lstStyle/>
          <a:p>
            <a:fld id="{2BF52340-23E5-4DE8-AD85-AB3A652D4927}" type="slidenum">
              <a:rPr lang="zh-CN" altLang="en-US" smtClean="0"/>
              <a:pPr/>
              <a:t>12</a:t>
            </a:fld>
            <a:endParaRPr lang="zh-CN" altLang="en-US"/>
          </a:p>
        </p:txBody>
      </p:sp>
      <p:sp>
        <p:nvSpPr>
          <p:cNvPr id="4" name="矩形 3">
            <a:extLst>
              <a:ext uri="{FF2B5EF4-FFF2-40B4-BE49-F238E27FC236}">
                <a16:creationId xmlns:a16="http://schemas.microsoft.com/office/drawing/2014/main" id="{D2EBD86A-60AC-44D3-86BB-A7A8F0C2D0A2}"/>
              </a:ext>
            </a:extLst>
          </p:cNvPr>
          <p:cNvSpPr/>
          <p:nvPr/>
        </p:nvSpPr>
        <p:spPr>
          <a:xfrm>
            <a:off x="405614" y="1299211"/>
            <a:ext cx="8225201" cy="2320635"/>
          </a:xfrm>
          <a:prstGeom prst="rect">
            <a:avLst/>
          </a:prstGeom>
        </p:spPr>
        <p:txBody>
          <a:bodyPr wrap="square">
            <a:spAutoFit/>
          </a:bodyPr>
          <a:lstStyle/>
          <a:p>
            <a:pPr marL="1085850" indent="-457200" algn="just">
              <a:lnSpc>
                <a:spcPct val="120000"/>
              </a:lnSpc>
              <a:spcBef>
                <a:spcPts val="1200"/>
              </a:spcBef>
            </a:pPr>
            <a:r>
              <a:rPr lang="zh-CN" altLang="en-US" sz="2400" b="1" dirty="0">
                <a:solidFill>
                  <a:srgbClr val="FF0000"/>
                </a:solidFill>
                <a:latin typeface="+mn-ea"/>
              </a:rPr>
              <a:t>起源</a:t>
            </a:r>
            <a:endParaRPr lang="en-US" altLang="zh-CN" sz="2400" b="1" dirty="0">
              <a:solidFill>
                <a:srgbClr val="FF0000"/>
              </a:solidFill>
              <a:latin typeface="+mn-ea"/>
            </a:endParaRPr>
          </a:p>
          <a:p>
            <a:pPr marL="971550" indent="-342900" algn="just">
              <a:lnSpc>
                <a:spcPct val="120000"/>
              </a:lnSpc>
              <a:spcBef>
                <a:spcPts val="1200"/>
              </a:spcBef>
              <a:buFont typeface="Wingdings" panose="05000000000000000000" pitchFamily="2" charset="2"/>
              <a:buChar char="ü"/>
            </a:pPr>
            <a:r>
              <a:rPr lang="zh-CN" altLang="en-US" sz="2000" b="1" dirty="0">
                <a:solidFill>
                  <a:srgbClr val="0000FF"/>
                </a:solidFill>
                <a:latin typeface="+mn-ea"/>
              </a:rPr>
              <a:t>地图的着色</a:t>
            </a:r>
            <a:r>
              <a:rPr lang="en-US" altLang="zh-CN" sz="2000" b="1" dirty="0">
                <a:solidFill>
                  <a:srgbClr val="0000FF"/>
                </a:solidFill>
                <a:latin typeface="+mn-ea"/>
              </a:rPr>
              <a:t>——</a:t>
            </a:r>
            <a:r>
              <a:rPr lang="zh-CN" altLang="en-US" sz="2000" b="1" dirty="0">
                <a:solidFill>
                  <a:srgbClr val="0000FF"/>
                </a:solidFill>
                <a:latin typeface="+mn-ea"/>
              </a:rPr>
              <a:t>用不同的颜色为地图着色，使得地图上每个区域着一种颜色，且相邻区域颜色不同。</a:t>
            </a:r>
            <a:endParaRPr lang="en-US" altLang="zh-CN" sz="2000" b="1" dirty="0">
              <a:solidFill>
                <a:srgbClr val="0000FF"/>
              </a:solidFill>
              <a:latin typeface="+mn-ea"/>
            </a:endParaRPr>
          </a:p>
          <a:p>
            <a:pPr marL="971550" indent="-342900" algn="just">
              <a:lnSpc>
                <a:spcPct val="120000"/>
              </a:lnSpc>
              <a:spcBef>
                <a:spcPts val="1200"/>
              </a:spcBef>
              <a:buFont typeface="Wingdings" panose="05000000000000000000" pitchFamily="2" charset="2"/>
              <a:buChar char="ü"/>
            </a:pPr>
            <a:r>
              <a:rPr lang="zh-CN" altLang="en-US" sz="2000" b="1" dirty="0">
                <a:solidFill>
                  <a:srgbClr val="0000FF"/>
                </a:solidFill>
                <a:latin typeface="+mn-ea"/>
              </a:rPr>
              <a:t>四色猜想</a:t>
            </a:r>
            <a:r>
              <a:rPr lang="en-US" altLang="zh-CN" sz="2000" b="1" dirty="0">
                <a:solidFill>
                  <a:srgbClr val="0000FF"/>
                </a:solidFill>
                <a:latin typeface="+mn-ea"/>
              </a:rPr>
              <a:t>——</a:t>
            </a:r>
            <a:r>
              <a:rPr lang="zh-CN" altLang="en-US" sz="2000" b="1" dirty="0">
                <a:solidFill>
                  <a:srgbClr val="0000FF"/>
                </a:solidFill>
                <a:latin typeface="+mn-ea"/>
              </a:rPr>
              <a:t>任何一张地图只用四种颜色就能使具有共同边界的区域着上不同的颜色。</a:t>
            </a:r>
            <a:endParaRPr lang="en-US" altLang="zh-CN" sz="2000" b="1" dirty="0">
              <a:solidFill>
                <a:srgbClr val="0000FF"/>
              </a:solidFill>
              <a:latin typeface="+mn-ea"/>
            </a:endParaRPr>
          </a:p>
        </p:txBody>
      </p:sp>
      <p:pic>
        <p:nvPicPr>
          <p:cNvPr id="5" name="图片 4" descr="图片包含 地图, 文字&#10;&#10;自动生成的说明">
            <a:extLst>
              <a:ext uri="{FF2B5EF4-FFF2-40B4-BE49-F238E27FC236}">
                <a16:creationId xmlns:a16="http://schemas.microsoft.com/office/drawing/2014/main" id="{08F1B080-A836-4F66-BBB3-4FA8E35FDE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137" y="3780604"/>
            <a:ext cx="4615254" cy="27153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243937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up)">
                                      <p:cBhvr>
                                        <p:cTn id="11" dur="500"/>
                                        <p:tgtEl>
                                          <p:spTgt spid="4">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up)">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9776E18-1094-4FAA-8B50-B327DD3983B3}"/>
              </a:ext>
            </a:extLst>
          </p:cNvPr>
          <p:cNvSpPr>
            <a:spLocks noGrp="1"/>
          </p:cNvSpPr>
          <p:nvPr>
            <p:ph type="body" sz="quarter" idx="13"/>
          </p:nvPr>
        </p:nvSpPr>
        <p:spPr>
          <a:xfrm>
            <a:off x="-498108" y="261275"/>
            <a:ext cx="7250599" cy="864000"/>
          </a:xfrm>
        </p:spPr>
        <p:txBody>
          <a:bodyPr/>
          <a:lstStyle/>
          <a:p>
            <a:r>
              <a:rPr lang="zh-CN" altLang="en-US" dirty="0"/>
              <a:t>求解图着色问题</a:t>
            </a:r>
          </a:p>
        </p:txBody>
      </p:sp>
      <p:sp>
        <p:nvSpPr>
          <p:cNvPr id="3" name="灯片编号占位符 2">
            <a:extLst>
              <a:ext uri="{FF2B5EF4-FFF2-40B4-BE49-F238E27FC236}">
                <a16:creationId xmlns:a16="http://schemas.microsoft.com/office/drawing/2014/main" id="{5C78A521-3091-472A-9700-9B5203D6CCA8}"/>
              </a:ext>
            </a:extLst>
          </p:cNvPr>
          <p:cNvSpPr>
            <a:spLocks noGrp="1"/>
          </p:cNvSpPr>
          <p:nvPr>
            <p:ph type="sldNum" sz="quarter" idx="12"/>
          </p:nvPr>
        </p:nvSpPr>
        <p:spPr/>
        <p:txBody>
          <a:bodyPr/>
          <a:lstStyle/>
          <a:p>
            <a:fld id="{2BF52340-23E5-4DE8-AD85-AB3A652D4927}" type="slidenum">
              <a:rPr lang="zh-CN" altLang="en-US" smtClean="0"/>
              <a:pPr/>
              <a:t>13</a:t>
            </a:fld>
            <a:endParaRPr lang="zh-CN" altLang="en-US"/>
          </a:p>
        </p:txBody>
      </p:sp>
      <p:sp>
        <p:nvSpPr>
          <p:cNvPr id="4" name="矩形 3">
            <a:extLst>
              <a:ext uri="{FF2B5EF4-FFF2-40B4-BE49-F238E27FC236}">
                <a16:creationId xmlns:a16="http://schemas.microsoft.com/office/drawing/2014/main" id="{3EFA613B-B507-4AB0-8EB4-DD06F80D4CEA}"/>
              </a:ext>
            </a:extLst>
          </p:cNvPr>
          <p:cNvSpPr/>
          <p:nvPr/>
        </p:nvSpPr>
        <p:spPr>
          <a:xfrm>
            <a:off x="366838" y="1335519"/>
            <a:ext cx="8347954" cy="1877437"/>
          </a:xfrm>
          <a:prstGeom prst="rect">
            <a:avLst/>
          </a:prstGeom>
        </p:spPr>
        <p:txBody>
          <a:bodyPr wrap="square">
            <a:spAutoFit/>
          </a:bodyPr>
          <a:lstStyle/>
          <a:p>
            <a:pPr marL="360000" lvl="0">
              <a:lnSpc>
                <a:spcPct val="120000"/>
              </a:lnSpc>
              <a:spcBef>
                <a:spcPts val="1200"/>
              </a:spcBef>
            </a:pPr>
            <a:r>
              <a:rPr lang="en-US" altLang="zh-CN" sz="2400" b="1" dirty="0">
                <a:solidFill>
                  <a:srgbClr val="FF0000"/>
                </a:solidFill>
              </a:rPr>
              <a:t>1. </a:t>
            </a:r>
            <a:r>
              <a:rPr lang="zh-CN" altLang="en-US" sz="2400" b="1" dirty="0">
                <a:solidFill>
                  <a:srgbClr val="FF0000"/>
                </a:solidFill>
              </a:rPr>
              <a:t>问题描述</a:t>
            </a:r>
            <a:endParaRPr lang="en-US" altLang="zh-CN" sz="2400" b="1" dirty="0">
              <a:solidFill>
                <a:srgbClr val="FF0000"/>
              </a:solidFill>
            </a:endParaRPr>
          </a:p>
          <a:p>
            <a:pPr marL="360000" lvl="0">
              <a:lnSpc>
                <a:spcPct val="120000"/>
              </a:lnSpc>
              <a:spcBef>
                <a:spcPts val="1200"/>
              </a:spcBef>
            </a:pPr>
            <a:r>
              <a:rPr lang="en-US" altLang="zh-CN" sz="2000" b="1" dirty="0">
                <a:solidFill>
                  <a:srgbClr val="FF0000"/>
                </a:solidFill>
              </a:rPr>
              <a:t>    </a:t>
            </a:r>
            <a:r>
              <a:rPr lang="zh-CN" altLang="en-US" sz="2000" b="1" dirty="0">
                <a:solidFill>
                  <a:srgbClr val="FF0000"/>
                </a:solidFill>
              </a:rPr>
              <a:t>图着色问题（</a:t>
            </a:r>
            <a:r>
              <a:rPr lang="en-US" altLang="zh-CN" sz="2000" b="1" dirty="0">
                <a:solidFill>
                  <a:srgbClr val="FF0000"/>
                </a:solidFill>
              </a:rPr>
              <a:t>Graph Coloring Problem, GCP</a:t>
            </a:r>
            <a:r>
              <a:rPr lang="zh-CN" altLang="en-US" sz="2000" b="1" dirty="0">
                <a:solidFill>
                  <a:srgbClr val="FF0000"/>
                </a:solidFill>
              </a:rPr>
              <a:t>）</a:t>
            </a:r>
            <a:endParaRPr lang="en-US" altLang="zh-CN" sz="2000" b="1" dirty="0">
              <a:solidFill>
                <a:srgbClr val="FF0000"/>
              </a:solidFill>
            </a:endParaRPr>
          </a:p>
          <a:p>
            <a:pPr marL="628650">
              <a:lnSpc>
                <a:spcPct val="120000"/>
              </a:lnSpc>
              <a:spcBef>
                <a:spcPts val="1200"/>
              </a:spcBef>
            </a:pPr>
            <a:r>
              <a:rPr lang="zh-CN" altLang="en-US" b="1" dirty="0">
                <a:solidFill>
                  <a:srgbClr val="0000FF"/>
                </a:solidFill>
              </a:rPr>
              <a:t>给定无向连通图</a:t>
            </a:r>
            <a:r>
              <a:rPr lang="en-US" altLang="zh-CN" b="1" dirty="0">
                <a:solidFill>
                  <a:srgbClr val="0000FF"/>
                </a:solidFill>
              </a:rPr>
              <a:t>G=(V, E)</a:t>
            </a:r>
            <a:r>
              <a:rPr lang="zh-CN" altLang="en-US" b="1" dirty="0">
                <a:solidFill>
                  <a:srgbClr val="0000FF"/>
                </a:solidFill>
              </a:rPr>
              <a:t>，其中</a:t>
            </a:r>
            <a:r>
              <a:rPr lang="en-US" altLang="zh-CN" b="1" dirty="0">
                <a:solidFill>
                  <a:srgbClr val="0000FF"/>
                </a:solidFill>
              </a:rPr>
              <a:t>V</a:t>
            </a:r>
            <a:r>
              <a:rPr lang="zh-CN" altLang="en-US" b="1" dirty="0">
                <a:solidFill>
                  <a:srgbClr val="0000FF"/>
                </a:solidFill>
              </a:rPr>
              <a:t>为顶点集合，</a:t>
            </a:r>
            <a:r>
              <a:rPr lang="en-US" altLang="zh-CN" b="1" dirty="0">
                <a:solidFill>
                  <a:srgbClr val="0000FF"/>
                </a:solidFill>
              </a:rPr>
              <a:t>E</a:t>
            </a:r>
            <a:r>
              <a:rPr lang="zh-CN" altLang="en-US" b="1" dirty="0">
                <a:solidFill>
                  <a:srgbClr val="0000FF"/>
                </a:solidFill>
              </a:rPr>
              <a:t>为边集合，图着色问题就是将</a:t>
            </a:r>
            <a:r>
              <a:rPr lang="en-US" altLang="zh-CN" b="1" dirty="0">
                <a:solidFill>
                  <a:srgbClr val="0000FF"/>
                </a:solidFill>
              </a:rPr>
              <a:t>V</a:t>
            </a:r>
            <a:r>
              <a:rPr lang="zh-CN" altLang="en-US" b="1" dirty="0">
                <a:solidFill>
                  <a:srgbClr val="0000FF"/>
                </a:solidFill>
              </a:rPr>
              <a:t>分为</a:t>
            </a:r>
            <a:r>
              <a:rPr lang="en-US" altLang="zh-CN" b="1" dirty="0">
                <a:solidFill>
                  <a:srgbClr val="0000FF"/>
                </a:solidFill>
              </a:rPr>
              <a:t>k</a:t>
            </a:r>
            <a:r>
              <a:rPr lang="zh-CN" altLang="en-US" b="1" dirty="0">
                <a:solidFill>
                  <a:srgbClr val="0000FF"/>
                </a:solidFill>
              </a:rPr>
              <a:t>个颜色组，每个组中没有相邻的顶点，</a:t>
            </a:r>
            <a:r>
              <a:rPr kumimoji="1" lang="zh-CN" altLang="en-US" b="1" dirty="0">
                <a:solidFill>
                  <a:srgbClr val="0000FF"/>
                </a:solidFill>
                <a:latin typeface="+mn-ea"/>
              </a:rPr>
              <a:t>求图</a:t>
            </a:r>
            <a:r>
              <a:rPr kumimoji="1" lang="en-US" altLang="zh-CN" b="1" i="1" dirty="0">
                <a:solidFill>
                  <a:srgbClr val="0000FF"/>
                </a:solidFill>
                <a:latin typeface="+mn-ea"/>
              </a:rPr>
              <a:t>G </a:t>
            </a:r>
            <a:r>
              <a:rPr kumimoji="1" lang="zh-CN" altLang="en-US" b="1" dirty="0">
                <a:solidFill>
                  <a:srgbClr val="0000FF"/>
                </a:solidFill>
                <a:latin typeface="+mn-ea"/>
              </a:rPr>
              <a:t>的最小色数</a:t>
            </a:r>
            <a:r>
              <a:rPr kumimoji="1" lang="en-US" altLang="zh-CN" b="1" i="1" dirty="0">
                <a:solidFill>
                  <a:srgbClr val="0000FF"/>
                </a:solidFill>
                <a:latin typeface="+mn-ea"/>
              </a:rPr>
              <a:t>k</a:t>
            </a:r>
            <a:r>
              <a:rPr kumimoji="1" lang="zh-CN" altLang="en-US" b="1" dirty="0">
                <a:solidFill>
                  <a:srgbClr val="0000FF"/>
                </a:solidFill>
                <a:latin typeface="+mn-ea"/>
              </a:rPr>
              <a:t>。</a:t>
            </a:r>
            <a:endParaRPr lang="zh-CN" altLang="en-US" b="1" dirty="0">
              <a:solidFill>
                <a:srgbClr val="0000FF"/>
              </a:solidFill>
            </a:endParaRPr>
          </a:p>
        </p:txBody>
      </p:sp>
      <p:grpSp>
        <p:nvGrpSpPr>
          <p:cNvPr id="5" name="Group 42">
            <a:extLst>
              <a:ext uri="{FF2B5EF4-FFF2-40B4-BE49-F238E27FC236}">
                <a16:creationId xmlns:a16="http://schemas.microsoft.com/office/drawing/2014/main" id="{FDD6536C-9968-4512-B04E-783FBF3E3D54}"/>
              </a:ext>
            </a:extLst>
          </p:cNvPr>
          <p:cNvGrpSpPr>
            <a:grpSpLocks/>
          </p:cNvGrpSpPr>
          <p:nvPr/>
        </p:nvGrpSpPr>
        <p:grpSpPr bwMode="auto">
          <a:xfrm>
            <a:off x="5389088" y="3607996"/>
            <a:ext cx="2590624" cy="1933493"/>
            <a:chOff x="2562" y="1616"/>
            <a:chExt cx="2087" cy="1270"/>
          </a:xfrm>
        </p:grpSpPr>
        <p:grpSp>
          <p:nvGrpSpPr>
            <p:cNvPr id="6" name="Group 41">
              <a:extLst>
                <a:ext uri="{FF2B5EF4-FFF2-40B4-BE49-F238E27FC236}">
                  <a16:creationId xmlns:a16="http://schemas.microsoft.com/office/drawing/2014/main" id="{61F960A6-3BFC-4944-AE10-4B8E3039CBCB}"/>
                </a:ext>
              </a:extLst>
            </p:cNvPr>
            <p:cNvGrpSpPr>
              <a:grpSpLocks/>
            </p:cNvGrpSpPr>
            <p:nvPr/>
          </p:nvGrpSpPr>
          <p:grpSpPr bwMode="auto">
            <a:xfrm>
              <a:off x="3243" y="1888"/>
              <a:ext cx="1406" cy="998"/>
              <a:chOff x="3243" y="1888"/>
              <a:chExt cx="1406" cy="998"/>
            </a:xfrm>
          </p:grpSpPr>
          <p:sp>
            <p:nvSpPr>
              <p:cNvPr id="16" name="Oval 27">
                <a:extLst>
                  <a:ext uri="{FF2B5EF4-FFF2-40B4-BE49-F238E27FC236}">
                    <a16:creationId xmlns:a16="http://schemas.microsoft.com/office/drawing/2014/main" id="{189D4689-D064-43DC-9286-88001F877CA6}"/>
                  </a:ext>
                </a:extLst>
              </p:cNvPr>
              <p:cNvSpPr>
                <a:spLocks noChangeArrowheads="1"/>
              </p:cNvSpPr>
              <p:nvPr/>
            </p:nvSpPr>
            <p:spPr bwMode="auto">
              <a:xfrm>
                <a:off x="3243" y="1888"/>
                <a:ext cx="227" cy="227"/>
              </a:xfrm>
              <a:prstGeom prst="ellipse">
                <a:avLst/>
              </a:prstGeom>
              <a:solidFill>
                <a:srgbClr val="FF0000"/>
              </a:solidFill>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1</a:t>
                </a:r>
              </a:p>
            </p:txBody>
          </p:sp>
          <p:sp>
            <p:nvSpPr>
              <p:cNvPr id="17" name="Oval 28">
                <a:extLst>
                  <a:ext uri="{FF2B5EF4-FFF2-40B4-BE49-F238E27FC236}">
                    <a16:creationId xmlns:a16="http://schemas.microsoft.com/office/drawing/2014/main" id="{F19EFFD6-CD58-4E0F-9BE0-77920BEFC007}"/>
                  </a:ext>
                </a:extLst>
              </p:cNvPr>
              <p:cNvSpPr>
                <a:spLocks noChangeArrowheads="1"/>
              </p:cNvSpPr>
              <p:nvPr/>
            </p:nvSpPr>
            <p:spPr bwMode="auto">
              <a:xfrm>
                <a:off x="3243" y="2659"/>
                <a:ext cx="227" cy="227"/>
              </a:xfrm>
              <a:prstGeom prst="ellipse">
                <a:avLst/>
              </a:prstGeom>
              <a:solidFill>
                <a:srgbClr val="FFFF00"/>
              </a:solidFill>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6</a:t>
                </a:r>
              </a:p>
            </p:txBody>
          </p:sp>
          <p:sp>
            <p:nvSpPr>
              <p:cNvPr id="18" name="Oval 30">
                <a:extLst>
                  <a:ext uri="{FF2B5EF4-FFF2-40B4-BE49-F238E27FC236}">
                    <a16:creationId xmlns:a16="http://schemas.microsoft.com/office/drawing/2014/main" id="{76492C80-AE4A-4FB9-B16F-F43FE3B82F31}"/>
                  </a:ext>
                </a:extLst>
              </p:cNvPr>
              <p:cNvSpPr>
                <a:spLocks noChangeArrowheads="1"/>
              </p:cNvSpPr>
              <p:nvPr/>
            </p:nvSpPr>
            <p:spPr bwMode="auto">
              <a:xfrm>
                <a:off x="4422" y="1888"/>
                <a:ext cx="227" cy="227"/>
              </a:xfrm>
              <a:prstGeom prst="ellipse">
                <a:avLst/>
              </a:prstGeom>
              <a:solidFill>
                <a:srgbClr val="FF0000"/>
              </a:solidFill>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altLang="zh-CN"/>
                  <a:t>3</a:t>
                </a:r>
              </a:p>
            </p:txBody>
          </p:sp>
          <p:sp>
            <p:nvSpPr>
              <p:cNvPr id="19" name="Oval 31">
                <a:extLst>
                  <a:ext uri="{FF2B5EF4-FFF2-40B4-BE49-F238E27FC236}">
                    <a16:creationId xmlns:a16="http://schemas.microsoft.com/office/drawing/2014/main" id="{5BF26279-D44C-432D-83AF-812976818861}"/>
                  </a:ext>
                </a:extLst>
              </p:cNvPr>
              <p:cNvSpPr>
                <a:spLocks noChangeArrowheads="1"/>
              </p:cNvSpPr>
              <p:nvPr/>
            </p:nvSpPr>
            <p:spPr bwMode="auto">
              <a:xfrm>
                <a:off x="4422" y="2659"/>
                <a:ext cx="227" cy="227"/>
              </a:xfrm>
              <a:prstGeom prst="ellipse">
                <a:avLst/>
              </a:prstGeom>
              <a:solidFill>
                <a:srgbClr val="FFFF00"/>
              </a:solidFill>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altLang="zh-CN"/>
                  <a:t>4</a:t>
                </a:r>
              </a:p>
            </p:txBody>
          </p:sp>
          <p:sp>
            <p:nvSpPr>
              <p:cNvPr id="20" name="Line 32">
                <a:extLst>
                  <a:ext uri="{FF2B5EF4-FFF2-40B4-BE49-F238E27FC236}">
                    <a16:creationId xmlns:a16="http://schemas.microsoft.com/office/drawing/2014/main" id="{CC6DE616-06C3-42C0-838C-5FFCD340B4C9}"/>
                  </a:ext>
                </a:extLst>
              </p:cNvPr>
              <p:cNvSpPr>
                <a:spLocks noChangeShapeType="1"/>
              </p:cNvSpPr>
              <p:nvPr/>
            </p:nvSpPr>
            <p:spPr bwMode="auto">
              <a:xfrm>
                <a:off x="4559" y="2115"/>
                <a:ext cx="0" cy="544"/>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21" name="Oval 33">
                <a:extLst>
                  <a:ext uri="{FF2B5EF4-FFF2-40B4-BE49-F238E27FC236}">
                    <a16:creationId xmlns:a16="http://schemas.microsoft.com/office/drawing/2014/main" id="{BD40ACD9-F05D-4A6D-8398-89EB35F14CF9}"/>
                  </a:ext>
                </a:extLst>
              </p:cNvPr>
              <p:cNvSpPr>
                <a:spLocks noChangeArrowheads="1"/>
              </p:cNvSpPr>
              <p:nvPr/>
            </p:nvSpPr>
            <p:spPr bwMode="auto">
              <a:xfrm>
                <a:off x="3833" y="1888"/>
                <a:ext cx="227" cy="227"/>
              </a:xfrm>
              <a:prstGeom prst="ellipse">
                <a:avLst/>
              </a:prstGeom>
              <a:solidFill>
                <a:srgbClr val="00B0F0"/>
              </a:solidFill>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2</a:t>
                </a:r>
              </a:p>
            </p:txBody>
          </p:sp>
          <p:sp>
            <p:nvSpPr>
              <p:cNvPr id="22" name="Line 34">
                <a:extLst>
                  <a:ext uri="{FF2B5EF4-FFF2-40B4-BE49-F238E27FC236}">
                    <a16:creationId xmlns:a16="http://schemas.microsoft.com/office/drawing/2014/main" id="{0956F107-8965-469A-9506-288039A97418}"/>
                  </a:ext>
                </a:extLst>
              </p:cNvPr>
              <p:cNvSpPr>
                <a:spLocks noChangeShapeType="1"/>
              </p:cNvSpPr>
              <p:nvPr/>
            </p:nvSpPr>
            <p:spPr bwMode="auto">
              <a:xfrm>
                <a:off x="3470" y="1979"/>
                <a:ext cx="363"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23" name="Line 35">
                <a:extLst>
                  <a:ext uri="{FF2B5EF4-FFF2-40B4-BE49-F238E27FC236}">
                    <a16:creationId xmlns:a16="http://schemas.microsoft.com/office/drawing/2014/main" id="{7D75ADDF-4063-4908-A78F-21A3CD592A3D}"/>
                  </a:ext>
                </a:extLst>
              </p:cNvPr>
              <p:cNvSpPr>
                <a:spLocks noChangeShapeType="1"/>
              </p:cNvSpPr>
              <p:nvPr/>
            </p:nvSpPr>
            <p:spPr bwMode="auto">
              <a:xfrm>
                <a:off x="4059" y="1979"/>
                <a:ext cx="363"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24" name="Line 36">
                <a:extLst>
                  <a:ext uri="{FF2B5EF4-FFF2-40B4-BE49-F238E27FC236}">
                    <a16:creationId xmlns:a16="http://schemas.microsoft.com/office/drawing/2014/main" id="{23ED09BF-08F2-4A66-B111-55562E2EE4AA}"/>
                  </a:ext>
                </a:extLst>
              </p:cNvPr>
              <p:cNvSpPr>
                <a:spLocks noChangeShapeType="1"/>
              </p:cNvSpPr>
              <p:nvPr/>
            </p:nvSpPr>
            <p:spPr bwMode="auto">
              <a:xfrm flipV="1">
                <a:off x="3470" y="2115"/>
                <a:ext cx="499" cy="589"/>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25" name="Line 37">
                <a:extLst>
                  <a:ext uri="{FF2B5EF4-FFF2-40B4-BE49-F238E27FC236}">
                    <a16:creationId xmlns:a16="http://schemas.microsoft.com/office/drawing/2014/main" id="{F354BB8F-0791-4B51-8ED1-22D2AE726DE2}"/>
                  </a:ext>
                </a:extLst>
              </p:cNvPr>
              <p:cNvSpPr>
                <a:spLocks noChangeShapeType="1"/>
              </p:cNvSpPr>
              <p:nvPr/>
            </p:nvSpPr>
            <p:spPr bwMode="auto">
              <a:xfrm>
                <a:off x="3969" y="2115"/>
                <a:ext cx="499" cy="589"/>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zh-CN" altLang="en-US"/>
              </a:p>
            </p:txBody>
          </p:sp>
        </p:grpSp>
        <p:grpSp>
          <p:nvGrpSpPr>
            <p:cNvPr id="7" name="Group 40">
              <a:extLst>
                <a:ext uri="{FF2B5EF4-FFF2-40B4-BE49-F238E27FC236}">
                  <a16:creationId xmlns:a16="http://schemas.microsoft.com/office/drawing/2014/main" id="{A41DFFE9-9B39-47E9-B904-7DF412948D52}"/>
                </a:ext>
              </a:extLst>
            </p:cNvPr>
            <p:cNvGrpSpPr>
              <a:grpSpLocks/>
            </p:cNvGrpSpPr>
            <p:nvPr/>
          </p:nvGrpSpPr>
          <p:grpSpPr bwMode="auto">
            <a:xfrm>
              <a:off x="2562" y="1616"/>
              <a:ext cx="1861" cy="1270"/>
              <a:chOff x="2562" y="1616"/>
              <a:chExt cx="1861" cy="1270"/>
            </a:xfrm>
          </p:grpSpPr>
          <p:sp>
            <p:nvSpPr>
              <p:cNvPr id="8" name="Oval 11">
                <a:extLst>
                  <a:ext uri="{FF2B5EF4-FFF2-40B4-BE49-F238E27FC236}">
                    <a16:creationId xmlns:a16="http://schemas.microsoft.com/office/drawing/2014/main" id="{12EB9F74-0622-4118-84FC-C007A8E777F8}"/>
                  </a:ext>
                </a:extLst>
              </p:cNvPr>
              <p:cNvSpPr>
                <a:spLocks noChangeArrowheads="1"/>
              </p:cNvSpPr>
              <p:nvPr/>
            </p:nvSpPr>
            <p:spPr bwMode="auto">
              <a:xfrm>
                <a:off x="2562" y="1879"/>
                <a:ext cx="227" cy="227"/>
              </a:xfrm>
              <a:prstGeom prst="ellipse">
                <a:avLst/>
              </a:prstGeom>
              <a:solidFill>
                <a:srgbClr val="83A355"/>
              </a:solidFill>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7</a:t>
                </a:r>
              </a:p>
            </p:txBody>
          </p:sp>
          <p:sp>
            <p:nvSpPr>
              <p:cNvPr id="9" name="Line 14">
                <a:extLst>
                  <a:ext uri="{FF2B5EF4-FFF2-40B4-BE49-F238E27FC236}">
                    <a16:creationId xmlns:a16="http://schemas.microsoft.com/office/drawing/2014/main" id="{BBA8BE38-D57A-46E2-BADA-77C4B4EF885E}"/>
                  </a:ext>
                </a:extLst>
              </p:cNvPr>
              <p:cNvSpPr>
                <a:spLocks noChangeShapeType="1"/>
              </p:cNvSpPr>
              <p:nvPr/>
            </p:nvSpPr>
            <p:spPr bwMode="auto">
              <a:xfrm flipV="1">
                <a:off x="2804" y="1993"/>
                <a:ext cx="439" cy="9"/>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10" name="Oval 18">
                <a:extLst>
                  <a:ext uri="{FF2B5EF4-FFF2-40B4-BE49-F238E27FC236}">
                    <a16:creationId xmlns:a16="http://schemas.microsoft.com/office/drawing/2014/main" id="{4DD70D9D-1A56-491B-83F0-7303FC10F806}"/>
                  </a:ext>
                </a:extLst>
              </p:cNvPr>
              <p:cNvSpPr>
                <a:spLocks noChangeArrowheads="1"/>
              </p:cNvSpPr>
              <p:nvPr/>
            </p:nvSpPr>
            <p:spPr bwMode="auto">
              <a:xfrm>
                <a:off x="3855" y="2659"/>
                <a:ext cx="227" cy="227"/>
              </a:xfrm>
              <a:prstGeom prst="ellipse">
                <a:avLst/>
              </a:prstGeom>
              <a:solidFill>
                <a:srgbClr val="FF0000"/>
              </a:solidFill>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5</a:t>
                </a:r>
              </a:p>
            </p:txBody>
          </p:sp>
          <p:sp>
            <p:nvSpPr>
              <p:cNvPr id="11" name="Line 20">
                <a:extLst>
                  <a:ext uri="{FF2B5EF4-FFF2-40B4-BE49-F238E27FC236}">
                    <a16:creationId xmlns:a16="http://schemas.microsoft.com/office/drawing/2014/main" id="{9C501F6A-908B-4F3B-95FB-EBEC229633F2}"/>
                  </a:ext>
                </a:extLst>
              </p:cNvPr>
              <p:cNvSpPr>
                <a:spLocks noChangeShapeType="1"/>
              </p:cNvSpPr>
              <p:nvPr/>
            </p:nvSpPr>
            <p:spPr bwMode="auto">
              <a:xfrm>
                <a:off x="3470" y="2796"/>
                <a:ext cx="363"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12" name="Line 21">
                <a:extLst>
                  <a:ext uri="{FF2B5EF4-FFF2-40B4-BE49-F238E27FC236}">
                    <a16:creationId xmlns:a16="http://schemas.microsoft.com/office/drawing/2014/main" id="{821815B2-05DF-4848-A209-8D6F57067B0F}"/>
                  </a:ext>
                </a:extLst>
              </p:cNvPr>
              <p:cNvSpPr>
                <a:spLocks noChangeShapeType="1"/>
              </p:cNvSpPr>
              <p:nvPr/>
            </p:nvSpPr>
            <p:spPr bwMode="auto">
              <a:xfrm>
                <a:off x="4060" y="2787"/>
                <a:ext cx="363"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13" name="Line 22">
                <a:extLst>
                  <a:ext uri="{FF2B5EF4-FFF2-40B4-BE49-F238E27FC236}">
                    <a16:creationId xmlns:a16="http://schemas.microsoft.com/office/drawing/2014/main" id="{E15A0057-2374-4D0D-B897-E82D4F8E99B9}"/>
                  </a:ext>
                </a:extLst>
              </p:cNvPr>
              <p:cNvSpPr>
                <a:spLocks noChangeShapeType="1"/>
              </p:cNvSpPr>
              <p:nvPr/>
            </p:nvSpPr>
            <p:spPr bwMode="auto">
              <a:xfrm>
                <a:off x="2729" y="2101"/>
                <a:ext cx="514" cy="603"/>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14" name="Freeform 24">
                <a:extLst>
                  <a:ext uri="{FF2B5EF4-FFF2-40B4-BE49-F238E27FC236}">
                    <a16:creationId xmlns:a16="http://schemas.microsoft.com/office/drawing/2014/main" id="{BE6FF771-3861-4A1F-8A5A-986632E05E5A}"/>
                  </a:ext>
                </a:extLst>
              </p:cNvPr>
              <p:cNvSpPr>
                <a:spLocks/>
              </p:cNvSpPr>
              <p:nvPr/>
            </p:nvSpPr>
            <p:spPr bwMode="auto">
              <a:xfrm>
                <a:off x="2725" y="1616"/>
                <a:ext cx="1134" cy="272"/>
              </a:xfrm>
              <a:custGeom>
                <a:avLst/>
                <a:gdLst>
                  <a:gd name="T0" fmla="*/ 0 w 1134"/>
                  <a:gd name="T1" fmla="*/ 272 h 272"/>
                  <a:gd name="T2" fmla="*/ 544 w 1134"/>
                  <a:gd name="T3" fmla="*/ 0 h 272"/>
                  <a:gd name="T4" fmla="*/ 1134 w 1134"/>
                  <a:gd name="T5" fmla="*/ 272 h 272"/>
                </a:gdLst>
                <a:ahLst/>
                <a:cxnLst>
                  <a:cxn ang="0">
                    <a:pos x="T0" y="T1"/>
                  </a:cxn>
                  <a:cxn ang="0">
                    <a:pos x="T2" y="T3"/>
                  </a:cxn>
                  <a:cxn ang="0">
                    <a:pos x="T4" y="T5"/>
                  </a:cxn>
                </a:cxnLst>
                <a:rect l="0" t="0" r="r" b="b"/>
                <a:pathLst>
                  <a:path w="1134" h="272">
                    <a:moveTo>
                      <a:pt x="0" y="272"/>
                    </a:moveTo>
                    <a:cubicBezTo>
                      <a:pt x="177" y="136"/>
                      <a:pt x="355" y="0"/>
                      <a:pt x="544" y="0"/>
                    </a:cubicBezTo>
                    <a:cubicBezTo>
                      <a:pt x="733" y="0"/>
                      <a:pt x="1028" y="227"/>
                      <a:pt x="1134" y="272"/>
                    </a:cubicBezTo>
                  </a:path>
                </a:pathLst>
              </a:custGeom>
              <a:ln>
                <a:headEnd/>
                <a:tailEn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15" name="Line 26">
                <a:extLst>
                  <a:ext uri="{FF2B5EF4-FFF2-40B4-BE49-F238E27FC236}">
                    <a16:creationId xmlns:a16="http://schemas.microsoft.com/office/drawing/2014/main" id="{90178E1F-AA2B-48BE-86C3-8164F69F55F7}"/>
                  </a:ext>
                </a:extLst>
              </p:cNvPr>
              <p:cNvSpPr>
                <a:spLocks noChangeShapeType="1"/>
              </p:cNvSpPr>
              <p:nvPr/>
            </p:nvSpPr>
            <p:spPr bwMode="auto">
              <a:xfrm>
                <a:off x="3969" y="2122"/>
                <a:ext cx="0" cy="544"/>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zh-CN" altLang="en-US"/>
              </a:p>
            </p:txBody>
          </p:sp>
        </p:grpSp>
      </p:grpSp>
      <p:grpSp>
        <p:nvGrpSpPr>
          <p:cNvPr id="26" name="Group 4">
            <a:extLst>
              <a:ext uri="{FF2B5EF4-FFF2-40B4-BE49-F238E27FC236}">
                <a16:creationId xmlns:a16="http://schemas.microsoft.com/office/drawing/2014/main" id="{716D018D-728B-4EB4-8B7B-BCC7BBF36F32}"/>
              </a:ext>
            </a:extLst>
          </p:cNvPr>
          <p:cNvGrpSpPr>
            <a:grpSpLocks/>
          </p:cNvGrpSpPr>
          <p:nvPr/>
        </p:nvGrpSpPr>
        <p:grpSpPr bwMode="auto">
          <a:xfrm>
            <a:off x="1367855" y="3505439"/>
            <a:ext cx="2414045" cy="2146259"/>
            <a:chOff x="3072" y="1872"/>
            <a:chExt cx="1857" cy="1275"/>
          </a:xfrm>
        </p:grpSpPr>
        <p:grpSp>
          <p:nvGrpSpPr>
            <p:cNvPr id="27" name="Group 5">
              <a:extLst>
                <a:ext uri="{FF2B5EF4-FFF2-40B4-BE49-F238E27FC236}">
                  <a16:creationId xmlns:a16="http://schemas.microsoft.com/office/drawing/2014/main" id="{2026EF00-F8C5-4F18-BD7A-59FD6E22C132}"/>
                </a:ext>
              </a:extLst>
            </p:cNvPr>
            <p:cNvGrpSpPr>
              <a:grpSpLocks/>
            </p:cNvGrpSpPr>
            <p:nvPr/>
          </p:nvGrpSpPr>
          <p:grpSpPr bwMode="auto">
            <a:xfrm>
              <a:off x="3072" y="1872"/>
              <a:ext cx="1857" cy="1272"/>
              <a:chOff x="2653" y="1570"/>
              <a:chExt cx="2948" cy="1964"/>
            </a:xfrm>
          </p:grpSpPr>
          <p:sp>
            <p:nvSpPr>
              <p:cNvPr id="35" name="_Area_1">
                <a:extLst>
                  <a:ext uri="{FF2B5EF4-FFF2-40B4-BE49-F238E27FC236}">
                    <a16:creationId xmlns:a16="http://schemas.microsoft.com/office/drawing/2014/main" id="{77F6BD67-D919-476B-803A-93CCB9D47177}"/>
                  </a:ext>
                </a:extLst>
              </p:cNvPr>
              <p:cNvSpPr>
                <a:spLocks/>
              </p:cNvSpPr>
              <p:nvPr/>
            </p:nvSpPr>
            <p:spPr bwMode="auto">
              <a:xfrm>
                <a:off x="2653" y="3054"/>
                <a:ext cx="979" cy="479"/>
              </a:xfrm>
              <a:custGeom>
                <a:avLst/>
                <a:gdLst>
                  <a:gd name="T0" fmla="*/ 0 w 1592"/>
                  <a:gd name="T1" fmla="*/ 68 h 779"/>
                  <a:gd name="T2" fmla="*/ 140 w 1592"/>
                  <a:gd name="T3" fmla="*/ 68 h 779"/>
                  <a:gd name="T4" fmla="*/ 103 w 1592"/>
                  <a:gd name="T5" fmla="*/ 0 h 779"/>
                  <a:gd name="T6" fmla="*/ 0 w 1592"/>
                  <a:gd name="T7" fmla="*/ 68 h 779"/>
                  <a:gd name="T8" fmla="*/ 0 60000 65536"/>
                  <a:gd name="T9" fmla="*/ 0 60000 65536"/>
                  <a:gd name="T10" fmla="*/ 0 60000 65536"/>
                  <a:gd name="T11" fmla="*/ 0 60000 65536"/>
                  <a:gd name="T12" fmla="*/ 0 w 1592"/>
                  <a:gd name="T13" fmla="*/ 0 h 779"/>
                  <a:gd name="T14" fmla="*/ 1592 w 1592"/>
                  <a:gd name="T15" fmla="*/ 779 h 779"/>
                </a:gdLst>
                <a:ahLst/>
                <a:cxnLst>
                  <a:cxn ang="T8">
                    <a:pos x="T0" y="T1"/>
                  </a:cxn>
                  <a:cxn ang="T9">
                    <a:pos x="T2" y="T3"/>
                  </a:cxn>
                  <a:cxn ang="T10">
                    <a:pos x="T4" y="T5"/>
                  </a:cxn>
                  <a:cxn ang="T11">
                    <a:pos x="T6" y="T7"/>
                  </a:cxn>
                </a:cxnLst>
                <a:rect l="T12" t="T13" r="T14" b="T15"/>
                <a:pathLst>
                  <a:path w="1592" h="779">
                    <a:moveTo>
                      <a:pt x="0" y="779"/>
                    </a:moveTo>
                    <a:lnTo>
                      <a:pt x="1592" y="779"/>
                    </a:lnTo>
                    <a:lnTo>
                      <a:pt x="1162" y="0"/>
                    </a:lnTo>
                    <a:lnTo>
                      <a:pt x="0" y="779"/>
                    </a:lnTo>
                    <a:close/>
                  </a:path>
                </a:pathLst>
              </a:custGeom>
              <a:solidFill>
                <a:srgbClr val="FF0000"/>
              </a:solidFill>
              <a:ln w="9525">
                <a:solidFill>
                  <a:schemeClr val="tx1"/>
                </a:solidFill>
                <a:round/>
                <a:headEnd/>
                <a:tailEnd/>
              </a:ln>
            </p:spPr>
            <p:txBody>
              <a:bodyPr wrap="none" anchor="ctr"/>
              <a:lstStyle/>
              <a:p>
                <a:endParaRPr lang="zh-CN" altLang="en-US"/>
              </a:p>
            </p:txBody>
          </p:sp>
          <p:sp>
            <p:nvSpPr>
              <p:cNvPr id="36" name="_Area_2">
                <a:extLst>
                  <a:ext uri="{FF2B5EF4-FFF2-40B4-BE49-F238E27FC236}">
                    <a16:creationId xmlns:a16="http://schemas.microsoft.com/office/drawing/2014/main" id="{89FE91F1-582D-4123-AE39-FDC164E87B7D}"/>
                  </a:ext>
                </a:extLst>
              </p:cNvPr>
              <p:cNvSpPr>
                <a:spLocks/>
              </p:cNvSpPr>
              <p:nvPr/>
            </p:nvSpPr>
            <p:spPr bwMode="auto">
              <a:xfrm>
                <a:off x="3370" y="2130"/>
                <a:ext cx="1388" cy="1404"/>
              </a:xfrm>
              <a:custGeom>
                <a:avLst/>
                <a:gdLst>
                  <a:gd name="T0" fmla="*/ 38 w 2256"/>
                  <a:gd name="T1" fmla="*/ 201 h 2283"/>
                  <a:gd name="T2" fmla="*/ 143 w 2256"/>
                  <a:gd name="T3" fmla="*/ 201 h 2283"/>
                  <a:gd name="T4" fmla="*/ 199 w 2256"/>
                  <a:gd name="T5" fmla="*/ 0 h 2283"/>
                  <a:gd name="T6" fmla="*/ 0 w 2256"/>
                  <a:gd name="T7" fmla="*/ 132 h 2283"/>
                  <a:gd name="T8" fmla="*/ 38 w 2256"/>
                  <a:gd name="T9" fmla="*/ 201 h 2283"/>
                  <a:gd name="T10" fmla="*/ 0 60000 65536"/>
                  <a:gd name="T11" fmla="*/ 0 60000 65536"/>
                  <a:gd name="T12" fmla="*/ 0 60000 65536"/>
                  <a:gd name="T13" fmla="*/ 0 60000 65536"/>
                  <a:gd name="T14" fmla="*/ 0 60000 65536"/>
                  <a:gd name="T15" fmla="*/ 0 w 2256"/>
                  <a:gd name="T16" fmla="*/ 0 h 2283"/>
                  <a:gd name="T17" fmla="*/ 2256 w 2256"/>
                  <a:gd name="T18" fmla="*/ 2283 h 2283"/>
                </a:gdLst>
                <a:ahLst/>
                <a:cxnLst>
                  <a:cxn ang="T10">
                    <a:pos x="T0" y="T1"/>
                  </a:cxn>
                  <a:cxn ang="T11">
                    <a:pos x="T2" y="T3"/>
                  </a:cxn>
                  <a:cxn ang="T12">
                    <a:pos x="T4" y="T5"/>
                  </a:cxn>
                  <a:cxn ang="T13">
                    <a:pos x="T6" y="T7"/>
                  </a:cxn>
                  <a:cxn ang="T14">
                    <a:pos x="T8" y="T9"/>
                  </a:cxn>
                </a:cxnLst>
                <a:rect l="T15" t="T16" r="T17" b="T18"/>
                <a:pathLst>
                  <a:path w="2256" h="2283">
                    <a:moveTo>
                      <a:pt x="427" y="2282"/>
                    </a:moveTo>
                    <a:lnTo>
                      <a:pt x="1623" y="2283"/>
                    </a:lnTo>
                    <a:lnTo>
                      <a:pt x="2256" y="0"/>
                    </a:lnTo>
                    <a:lnTo>
                      <a:pt x="0" y="1503"/>
                    </a:lnTo>
                    <a:lnTo>
                      <a:pt x="427" y="2282"/>
                    </a:lnTo>
                    <a:close/>
                  </a:path>
                </a:pathLst>
              </a:custGeom>
              <a:solidFill>
                <a:srgbClr val="00B0F0"/>
              </a:solidFill>
              <a:ln w="9525">
                <a:solidFill>
                  <a:schemeClr val="tx1"/>
                </a:solidFill>
                <a:round/>
                <a:headEnd/>
                <a:tailEnd/>
              </a:ln>
            </p:spPr>
            <p:txBody>
              <a:bodyPr wrap="none" anchor="ctr"/>
              <a:lstStyle/>
              <a:p>
                <a:endParaRPr lang="zh-CN" altLang="en-US"/>
              </a:p>
            </p:txBody>
          </p:sp>
          <p:sp>
            <p:nvSpPr>
              <p:cNvPr id="37" name="_Area_3">
                <a:extLst>
                  <a:ext uri="{FF2B5EF4-FFF2-40B4-BE49-F238E27FC236}">
                    <a16:creationId xmlns:a16="http://schemas.microsoft.com/office/drawing/2014/main" id="{22750096-0928-4E5F-8811-E4B290683648}"/>
                  </a:ext>
                </a:extLst>
              </p:cNvPr>
              <p:cNvSpPr>
                <a:spLocks/>
              </p:cNvSpPr>
              <p:nvPr/>
            </p:nvSpPr>
            <p:spPr bwMode="auto">
              <a:xfrm>
                <a:off x="4368" y="2759"/>
                <a:ext cx="1233" cy="775"/>
              </a:xfrm>
              <a:custGeom>
                <a:avLst/>
                <a:gdLst>
                  <a:gd name="T0" fmla="*/ 0 w 2004"/>
                  <a:gd name="T1" fmla="*/ 111 h 1260"/>
                  <a:gd name="T2" fmla="*/ 177 w 2004"/>
                  <a:gd name="T3" fmla="*/ 111 h 1260"/>
                  <a:gd name="T4" fmla="*/ 177 w 2004"/>
                  <a:gd name="T5" fmla="*/ 40 h 1260"/>
                  <a:gd name="T6" fmla="*/ 31 w 2004"/>
                  <a:gd name="T7" fmla="*/ 0 h 1260"/>
                  <a:gd name="T8" fmla="*/ 0 w 2004"/>
                  <a:gd name="T9" fmla="*/ 111 h 1260"/>
                  <a:gd name="T10" fmla="*/ 0 60000 65536"/>
                  <a:gd name="T11" fmla="*/ 0 60000 65536"/>
                  <a:gd name="T12" fmla="*/ 0 60000 65536"/>
                  <a:gd name="T13" fmla="*/ 0 60000 65536"/>
                  <a:gd name="T14" fmla="*/ 0 60000 65536"/>
                  <a:gd name="T15" fmla="*/ 0 w 2004"/>
                  <a:gd name="T16" fmla="*/ 0 h 1260"/>
                  <a:gd name="T17" fmla="*/ 2004 w 2004"/>
                  <a:gd name="T18" fmla="*/ 1260 h 1260"/>
                </a:gdLst>
                <a:ahLst/>
                <a:cxnLst>
                  <a:cxn ang="T10">
                    <a:pos x="T0" y="T1"/>
                  </a:cxn>
                  <a:cxn ang="T11">
                    <a:pos x="T2" y="T3"/>
                  </a:cxn>
                  <a:cxn ang="T12">
                    <a:pos x="T4" y="T5"/>
                  </a:cxn>
                  <a:cxn ang="T13">
                    <a:pos x="T6" y="T7"/>
                  </a:cxn>
                  <a:cxn ang="T14">
                    <a:pos x="T8" y="T9"/>
                  </a:cxn>
                </a:cxnLst>
                <a:rect l="T15" t="T16" r="T17" b="T18"/>
                <a:pathLst>
                  <a:path w="2004" h="1260">
                    <a:moveTo>
                      <a:pt x="0" y="1260"/>
                    </a:moveTo>
                    <a:lnTo>
                      <a:pt x="2004" y="1259"/>
                    </a:lnTo>
                    <a:lnTo>
                      <a:pt x="2004" y="459"/>
                    </a:lnTo>
                    <a:lnTo>
                      <a:pt x="351" y="0"/>
                    </a:lnTo>
                    <a:lnTo>
                      <a:pt x="0" y="1260"/>
                    </a:lnTo>
                    <a:close/>
                  </a:path>
                </a:pathLst>
              </a:custGeom>
              <a:solidFill>
                <a:srgbClr val="FF0000"/>
              </a:solidFill>
              <a:ln w="9525">
                <a:solidFill>
                  <a:schemeClr val="tx1"/>
                </a:solidFill>
                <a:round/>
                <a:headEnd/>
                <a:tailEnd/>
              </a:ln>
            </p:spPr>
            <p:txBody>
              <a:bodyPr wrap="none" anchor="ctr"/>
              <a:lstStyle/>
              <a:p>
                <a:endParaRPr lang="zh-CN" altLang="en-US"/>
              </a:p>
            </p:txBody>
          </p:sp>
          <p:sp>
            <p:nvSpPr>
              <p:cNvPr id="38" name="_Area_4">
                <a:extLst>
                  <a:ext uri="{FF2B5EF4-FFF2-40B4-BE49-F238E27FC236}">
                    <a16:creationId xmlns:a16="http://schemas.microsoft.com/office/drawing/2014/main" id="{C82E5921-D654-4190-86B1-E3C7B373735E}"/>
                  </a:ext>
                </a:extLst>
              </p:cNvPr>
              <p:cNvSpPr>
                <a:spLocks/>
              </p:cNvSpPr>
              <p:nvPr/>
            </p:nvSpPr>
            <p:spPr bwMode="auto">
              <a:xfrm>
                <a:off x="4584" y="1570"/>
                <a:ext cx="1017" cy="1471"/>
              </a:xfrm>
              <a:custGeom>
                <a:avLst/>
                <a:gdLst>
                  <a:gd name="T0" fmla="*/ 146 w 1653"/>
                  <a:gd name="T1" fmla="*/ 211 h 2392"/>
                  <a:gd name="T2" fmla="*/ 146 w 1653"/>
                  <a:gd name="T3" fmla="*/ 0 h 2392"/>
                  <a:gd name="T4" fmla="*/ 25 w 1653"/>
                  <a:gd name="T5" fmla="*/ 80 h 2392"/>
                  <a:gd name="T6" fmla="*/ 0 w 1653"/>
                  <a:gd name="T7" fmla="*/ 170 h 2392"/>
                  <a:gd name="T8" fmla="*/ 146 w 1653"/>
                  <a:gd name="T9" fmla="*/ 211 h 2392"/>
                  <a:gd name="T10" fmla="*/ 0 60000 65536"/>
                  <a:gd name="T11" fmla="*/ 0 60000 65536"/>
                  <a:gd name="T12" fmla="*/ 0 60000 65536"/>
                  <a:gd name="T13" fmla="*/ 0 60000 65536"/>
                  <a:gd name="T14" fmla="*/ 0 60000 65536"/>
                  <a:gd name="T15" fmla="*/ 0 w 1653"/>
                  <a:gd name="T16" fmla="*/ 0 h 2392"/>
                  <a:gd name="T17" fmla="*/ 1653 w 1653"/>
                  <a:gd name="T18" fmla="*/ 2392 h 2392"/>
                </a:gdLst>
                <a:ahLst/>
                <a:cxnLst>
                  <a:cxn ang="T10">
                    <a:pos x="T0" y="T1"/>
                  </a:cxn>
                  <a:cxn ang="T11">
                    <a:pos x="T2" y="T3"/>
                  </a:cxn>
                  <a:cxn ang="T12">
                    <a:pos x="T4" y="T5"/>
                  </a:cxn>
                  <a:cxn ang="T13">
                    <a:pos x="T6" y="T7"/>
                  </a:cxn>
                  <a:cxn ang="T14">
                    <a:pos x="T8" y="T9"/>
                  </a:cxn>
                </a:cxnLst>
                <a:rect l="T15" t="T16" r="T17" b="T18"/>
                <a:pathLst>
                  <a:path w="1653" h="2392">
                    <a:moveTo>
                      <a:pt x="1653" y="2392"/>
                    </a:moveTo>
                    <a:lnTo>
                      <a:pt x="1653" y="0"/>
                    </a:lnTo>
                    <a:lnTo>
                      <a:pt x="282" y="910"/>
                    </a:lnTo>
                    <a:lnTo>
                      <a:pt x="0" y="1933"/>
                    </a:lnTo>
                    <a:lnTo>
                      <a:pt x="1653" y="2392"/>
                    </a:lnTo>
                    <a:close/>
                  </a:path>
                </a:pathLst>
              </a:custGeom>
              <a:solidFill>
                <a:srgbClr val="FFC000"/>
              </a:solidFill>
              <a:ln w="9525">
                <a:solidFill>
                  <a:schemeClr val="tx1"/>
                </a:solidFill>
                <a:round/>
                <a:headEnd/>
                <a:tailEnd/>
              </a:ln>
            </p:spPr>
            <p:txBody>
              <a:bodyPr wrap="none" anchor="ctr"/>
              <a:lstStyle/>
              <a:p>
                <a:endParaRPr lang="zh-CN" altLang="en-US"/>
              </a:p>
            </p:txBody>
          </p:sp>
          <p:sp>
            <p:nvSpPr>
              <p:cNvPr id="39" name="_Area_5">
                <a:extLst>
                  <a:ext uri="{FF2B5EF4-FFF2-40B4-BE49-F238E27FC236}">
                    <a16:creationId xmlns:a16="http://schemas.microsoft.com/office/drawing/2014/main" id="{5CAB2DB6-07F8-4468-999B-BAB3EA62129F}"/>
                  </a:ext>
                </a:extLst>
              </p:cNvPr>
              <p:cNvSpPr>
                <a:spLocks/>
              </p:cNvSpPr>
              <p:nvPr/>
            </p:nvSpPr>
            <p:spPr bwMode="auto">
              <a:xfrm>
                <a:off x="4125" y="1570"/>
                <a:ext cx="1476" cy="783"/>
              </a:xfrm>
              <a:custGeom>
                <a:avLst/>
                <a:gdLst>
                  <a:gd name="T0" fmla="*/ 211 w 2400"/>
                  <a:gd name="T1" fmla="*/ 0 h 1273"/>
                  <a:gd name="T2" fmla="*/ 0 w 2400"/>
                  <a:gd name="T3" fmla="*/ 0 h 1273"/>
                  <a:gd name="T4" fmla="*/ 42 w 2400"/>
                  <a:gd name="T5" fmla="*/ 112 h 1273"/>
                  <a:gd name="T6" fmla="*/ 211 w 2400"/>
                  <a:gd name="T7" fmla="*/ 0 h 1273"/>
                  <a:gd name="T8" fmla="*/ 0 60000 65536"/>
                  <a:gd name="T9" fmla="*/ 0 60000 65536"/>
                  <a:gd name="T10" fmla="*/ 0 60000 65536"/>
                  <a:gd name="T11" fmla="*/ 0 60000 65536"/>
                  <a:gd name="T12" fmla="*/ 0 w 2400"/>
                  <a:gd name="T13" fmla="*/ 0 h 1273"/>
                  <a:gd name="T14" fmla="*/ 2400 w 2400"/>
                  <a:gd name="T15" fmla="*/ 1273 h 1273"/>
                </a:gdLst>
                <a:ahLst/>
                <a:cxnLst>
                  <a:cxn ang="T8">
                    <a:pos x="T0" y="T1"/>
                  </a:cxn>
                  <a:cxn ang="T9">
                    <a:pos x="T2" y="T3"/>
                  </a:cxn>
                  <a:cxn ang="T10">
                    <a:pos x="T4" y="T5"/>
                  </a:cxn>
                  <a:cxn ang="T11">
                    <a:pos x="T6" y="T7"/>
                  </a:cxn>
                </a:cxnLst>
                <a:rect l="T12" t="T13" r="T14" b="T15"/>
                <a:pathLst>
                  <a:path w="2400" h="1273">
                    <a:moveTo>
                      <a:pt x="2400" y="0"/>
                    </a:moveTo>
                    <a:lnTo>
                      <a:pt x="0" y="0"/>
                    </a:lnTo>
                    <a:lnTo>
                      <a:pt x="480" y="1273"/>
                    </a:lnTo>
                    <a:lnTo>
                      <a:pt x="2400" y="0"/>
                    </a:lnTo>
                    <a:close/>
                  </a:path>
                </a:pathLst>
              </a:custGeom>
              <a:solidFill>
                <a:srgbClr val="FF0000"/>
              </a:solidFill>
              <a:ln w="9525">
                <a:solidFill>
                  <a:schemeClr val="tx1"/>
                </a:solidFill>
                <a:round/>
                <a:headEnd/>
                <a:tailEnd/>
              </a:ln>
            </p:spPr>
            <p:txBody>
              <a:bodyPr wrap="none" anchor="ctr"/>
              <a:lstStyle/>
              <a:p>
                <a:endParaRPr lang="zh-CN" altLang="en-US"/>
              </a:p>
            </p:txBody>
          </p:sp>
          <p:sp>
            <p:nvSpPr>
              <p:cNvPr id="40" name="_Area_6">
                <a:extLst>
                  <a:ext uri="{FF2B5EF4-FFF2-40B4-BE49-F238E27FC236}">
                    <a16:creationId xmlns:a16="http://schemas.microsoft.com/office/drawing/2014/main" id="{B9742E59-0207-4B1D-9F69-2071267F8D06}"/>
                  </a:ext>
                </a:extLst>
              </p:cNvPr>
              <p:cNvSpPr>
                <a:spLocks/>
              </p:cNvSpPr>
              <p:nvPr/>
            </p:nvSpPr>
            <p:spPr bwMode="auto">
              <a:xfrm>
                <a:off x="3140" y="1570"/>
                <a:ext cx="1279" cy="1082"/>
              </a:xfrm>
              <a:custGeom>
                <a:avLst/>
                <a:gdLst>
                  <a:gd name="T0" fmla="*/ 142 w 2078"/>
                  <a:gd name="T1" fmla="*/ 0 h 1759"/>
                  <a:gd name="T2" fmla="*/ 0 w 2078"/>
                  <a:gd name="T3" fmla="*/ 0 h 1759"/>
                  <a:gd name="T4" fmla="*/ 119 w 2078"/>
                  <a:gd name="T5" fmla="*/ 155 h 1759"/>
                  <a:gd name="T6" fmla="*/ 183 w 2078"/>
                  <a:gd name="T7" fmla="*/ 112 h 1759"/>
                  <a:gd name="T8" fmla="*/ 142 w 2078"/>
                  <a:gd name="T9" fmla="*/ 0 h 1759"/>
                  <a:gd name="T10" fmla="*/ 0 60000 65536"/>
                  <a:gd name="T11" fmla="*/ 0 60000 65536"/>
                  <a:gd name="T12" fmla="*/ 0 60000 65536"/>
                  <a:gd name="T13" fmla="*/ 0 60000 65536"/>
                  <a:gd name="T14" fmla="*/ 0 60000 65536"/>
                  <a:gd name="T15" fmla="*/ 0 w 2078"/>
                  <a:gd name="T16" fmla="*/ 0 h 1759"/>
                  <a:gd name="T17" fmla="*/ 2078 w 2078"/>
                  <a:gd name="T18" fmla="*/ 1759 h 1759"/>
                </a:gdLst>
                <a:ahLst/>
                <a:cxnLst>
                  <a:cxn ang="T10">
                    <a:pos x="T0" y="T1"/>
                  </a:cxn>
                  <a:cxn ang="T11">
                    <a:pos x="T2" y="T3"/>
                  </a:cxn>
                  <a:cxn ang="T12">
                    <a:pos x="T4" y="T5"/>
                  </a:cxn>
                  <a:cxn ang="T13">
                    <a:pos x="T6" y="T7"/>
                  </a:cxn>
                  <a:cxn ang="T14">
                    <a:pos x="T8" y="T9"/>
                  </a:cxn>
                </a:cxnLst>
                <a:rect l="T15" t="T16" r="T17" b="T18"/>
                <a:pathLst>
                  <a:path w="2078" h="1759">
                    <a:moveTo>
                      <a:pt x="1600" y="0"/>
                    </a:moveTo>
                    <a:lnTo>
                      <a:pt x="0" y="0"/>
                    </a:lnTo>
                    <a:lnTo>
                      <a:pt x="1352" y="1759"/>
                    </a:lnTo>
                    <a:lnTo>
                      <a:pt x="2078" y="1275"/>
                    </a:lnTo>
                    <a:lnTo>
                      <a:pt x="1600" y="0"/>
                    </a:lnTo>
                    <a:close/>
                  </a:path>
                </a:pathLst>
              </a:custGeom>
              <a:solidFill>
                <a:srgbClr val="FFC000"/>
              </a:solidFill>
              <a:ln w="9525">
                <a:solidFill>
                  <a:schemeClr val="tx1"/>
                </a:solidFill>
                <a:round/>
                <a:headEnd/>
                <a:tailEnd/>
              </a:ln>
            </p:spPr>
            <p:txBody>
              <a:bodyPr wrap="none" anchor="ctr"/>
              <a:lstStyle/>
              <a:p>
                <a:endParaRPr lang="zh-CN" altLang="en-US"/>
              </a:p>
            </p:txBody>
          </p:sp>
          <p:sp>
            <p:nvSpPr>
              <p:cNvPr id="41" name="_Area_7">
                <a:extLst>
                  <a:ext uri="{FF2B5EF4-FFF2-40B4-BE49-F238E27FC236}">
                    <a16:creationId xmlns:a16="http://schemas.microsoft.com/office/drawing/2014/main" id="{9D958C84-C355-4032-A6AF-BB95156D15EE}"/>
                  </a:ext>
                </a:extLst>
              </p:cNvPr>
              <p:cNvSpPr>
                <a:spLocks/>
              </p:cNvSpPr>
              <p:nvPr/>
            </p:nvSpPr>
            <p:spPr bwMode="auto">
              <a:xfrm>
                <a:off x="2653" y="1570"/>
                <a:ext cx="1319" cy="1963"/>
              </a:xfrm>
              <a:custGeom>
                <a:avLst/>
                <a:gdLst>
                  <a:gd name="T0" fmla="*/ 0 w 2144"/>
                  <a:gd name="T1" fmla="*/ 0 h 3192"/>
                  <a:gd name="T2" fmla="*/ 0 w 2144"/>
                  <a:gd name="T3" fmla="*/ 280 h 3192"/>
                  <a:gd name="T4" fmla="*/ 189 w 2144"/>
                  <a:gd name="T5" fmla="*/ 155 h 3192"/>
                  <a:gd name="T6" fmla="*/ 70 w 2144"/>
                  <a:gd name="T7" fmla="*/ 0 h 3192"/>
                  <a:gd name="T8" fmla="*/ 0 w 2144"/>
                  <a:gd name="T9" fmla="*/ 0 h 3192"/>
                  <a:gd name="T10" fmla="*/ 0 60000 65536"/>
                  <a:gd name="T11" fmla="*/ 0 60000 65536"/>
                  <a:gd name="T12" fmla="*/ 0 60000 65536"/>
                  <a:gd name="T13" fmla="*/ 0 60000 65536"/>
                  <a:gd name="T14" fmla="*/ 0 60000 65536"/>
                  <a:gd name="T15" fmla="*/ 0 w 2144"/>
                  <a:gd name="T16" fmla="*/ 0 h 3192"/>
                  <a:gd name="T17" fmla="*/ 2144 w 2144"/>
                  <a:gd name="T18" fmla="*/ 3192 h 3192"/>
                </a:gdLst>
                <a:ahLst/>
                <a:cxnLst>
                  <a:cxn ang="T10">
                    <a:pos x="T0" y="T1"/>
                  </a:cxn>
                  <a:cxn ang="T11">
                    <a:pos x="T2" y="T3"/>
                  </a:cxn>
                  <a:cxn ang="T12">
                    <a:pos x="T4" y="T5"/>
                  </a:cxn>
                  <a:cxn ang="T13">
                    <a:pos x="T6" y="T7"/>
                  </a:cxn>
                  <a:cxn ang="T14">
                    <a:pos x="T8" y="T9"/>
                  </a:cxn>
                </a:cxnLst>
                <a:rect l="T15" t="T16" r="T17" b="T18"/>
                <a:pathLst>
                  <a:path w="2144" h="3192">
                    <a:moveTo>
                      <a:pt x="0" y="0"/>
                    </a:moveTo>
                    <a:lnTo>
                      <a:pt x="0" y="3192"/>
                    </a:lnTo>
                    <a:lnTo>
                      <a:pt x="2144" y="1759"/>
                    </a:lnTo>
                    <a:lnTo>
                      <a:pt x="792" y="0"/>
                    </a:lnTo>
                    <a:lnTo>
                      <a:pt x="0" y="0"/>
                    </a:lnTo>
                    <a:close/>
                  </a:path>
                </a:pathLst>
              </a:custGeom>
              <a:solidFill>
                <a:srgbClr val="83A355"/>
              </a:solidFill>
              <a:ln w="9525">
                <a:solidFill>
                  <a:schemeClr val="tx1"/>
                </a:solidFill>
                <a:round/>
                <a:headEnd/>
                <a:tailEnd/>
              </a:ln>
            </p:spPr>
            <p:txBody>
              <a:bodyPr wrap="none" anchor="ctr"/>
              <a:lstStyle/>
              <a:p>
                <a:endParaRPr lang="zh-CN" altLang="en-US"/>
              </a:p>
            </p:txBody>
          </p:sp>
        </p:grpSp>
        <p:sp>
          <p:nvSpPr>
            <p:cNvPr id="28" name="Text Box 13">
              <a:extLst>
                <a:ext uri="{FF2B5EF4-FFF2-40B4-BE49-F238E27FC236}">
                  <a16:creationId xmlns:a16="http://schemas.microsoft.com/office/drawing/2014/main" id="{2D573B50-1498-4A09-A1EF-C7BB5B093231}"/>
                </a:ext>
              </a:extLst>
            </p:cNvPr>
            <p:cNvSpPr txBox="1">
              <a:spLocks noChangeArrowheads="1"/>
            </p:cNvSpPr>
            <p:nvPr/>
          </p:nvSpPr>
          <p:spPr bwMode="auto">
            <a:xfrm>
              <a:off x="3347" y="2928"/>
              <a:ext cx="252" cy="219"/>
            </a:xfrm>
            <a:prstGeom prst="rect">
              <a:avLst/>
            </a:prstGeom>
            <a:noFill/>
            <a:ln w="9525">
              <a:noFill/>
              <a:miter lim="800000"/>
              <a:headEnd/>
              <a:tailEnd/>
            </a:ln>
            <a:effec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r>
                <a:rPr lang="en-US" altLang="zh-CN" dirty="0">
                  <a:effectLst>
                    <a:outerShdw blurRad="38100" dist="38100" dir="2700000" algn="tl">
                      <a:srgbClr val="C0C0C0"/>
                    </a:outerShdw>
                  </a:effectLst>
                  <a:latin typeface="Bookman Old Style" pitchFamily="18" charset="0"/>
                  <a:ea typeface="楷体_GB2312" pitchFamily="49" charset="-122"/>
                </a:rPr>
                <a:t>1</a:t>
              </a:r>
            </a:p>
          </p:txBody>
        </p:sp>
        <p:sp>
          <p:nvSpPr>
            <p:cNvPr id="29" name="Text Box 14">
              <a:extLst>
                <a:ext uri="{FF2B5EF4-FFF2-40B4-BE49-F238E27FC236}">
                  <a16:creationId xmlns:a16="http://schemas.microsoft.com/office/drawing/2014/main" id="{5CC733DF-9072-4A5E-92B9-CBA69EF80045}"/>
                </a:ext>
              </a:extLst>
            </p:cNvPr>
            <p:cNvSpPr txBox="1">
              <a:spLocks noChangeArrowheads="1"/>
            </p:cNvSpPr>
            <p:nvPr/>
          </p:nvSpPr>
          <p:spPr bwMode="auto">
            <a:xfrm>
              <a:off x="3872" y="2784"/>
              <a:ext cx="252" cy="219"/>
            </a:xfrm>
            <a:prstGeom prst="rect">
              <a:avLst/>
            </a:prstGeom>
            <a:noFill/>
            <a:ln w="9525">
              <a:noFill/>
              <a:miter lim="800000"/>
              <a:headEnd/>
              <a:tailEnd/>
            </a:ln>
            <a:effec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r>
                <a:rPr lang="en-US" altLang="zh-CN">
                  <a:effectLst>
                    <a:outerShdw blurRad="38100" dist="38100" dir="2700000" algn="tl">
                      <a:srgbClr val="C0C0C0"/>
                    </a:outerShdw>
                  </a:effectLst>
                  <a:latin typeface="Bookman Old Style" pitchFamily="18" charset="0"/>
                  <a:ea typeface="楷体_GB2312" pitchFamily="49" charset="-122"/>
                </a:rPr>
                <a:t>2</a:t>
              </a:r>
            </a:p>
          </p:txBody>
        </p:sp>
        <p:sp>
          <p:nvSpPr>
            <p:cNvPr id="30" name="Text Box 15">
              <a:extLst>
                <a:ext uri="{FF2B5EF4-FFF2-40B4-BE49-F238E27FC236}">
                  <a16:creationId xmlns:a16="http://schemas.microsoft.com/office/drawing/2014/main" id="{97FF9F19-60A4-4D25-9596-E3E4B271FF24}"/>
                </a:ext>
              </a:extLst>
            </p:cNvPr>
            <p:cNvSpPr txBox="1">
              <a:spLocks noChangeArrowheads="1"/>
            </p:cNvSpPr>
            <p:nvPr/>
          </p:nvSpPr>
          <p:spPr bwMode="auto">
            <a:xfrm>
              <a:off x="4464" y="2832"/>
              <a:ext cx="252" cy="219"/>
            </a:xfrm>
            <a:prstGeom prst="rect">
              <a:avLst/>
            </a:prstGeom>
            <a:noFill/>
            <a:ln w="9525">
              <a:noFill/>
              <a:miter lim="800000"/>
              <a:headEnd/>
              <a:tailEnd/>
            </a:ln>
            <a:effec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r>
                <a:rPr lang="en-US" altLang="zh-CN">
                  <a:effectLst>
                    <a:outerShdw blurRad="38100" dist="38100" dir="2700000" algn="tl">
                      <a:srgbClr val="C0C0C0"/>
                    </a:outerShdw>
                  </a:effectLst>
                  <a:latin typeface="Bookman Old Style" pitchFamily="18" charset="0"/>
                  <a:ea typeface="楷体_GB2312" pitchFamily="49" charset="-122"/>
                </a:rPr>
                <a:t>3</a:t>
              </a:r>
            </a:p>
          </p:txBody>
        </p:sp>
        <p:sp>
          <p:nvSpPr>
            <p:cNvPr id="31" name="Text Box 16">
              <a:extLst>
                <a:ext uri="{FF2B5EF4-FFF2-40B4-BE49-F238E27FC236}">
                  <a16:creationId xmlns:a16="http://schemas.microsoft.com/office/drawing/2014/main" id="{384D008C-584B-4F38-A120-AB85CD7A7398}"/>
                </a:ext>
              </a:extLst>
            </p:cNvPr>
            <p:cNvSpPr txBox="1">
              <a:spLocks noChangeArrowheads="1"/>
            </p:cNvSpPr>
            <p:nvPr/>
          </p:nvSpPr>
          <p:spPr bwMode="auto">
            <a:xfrm>
              <a:off x="4586" y="2371"/>
              <a:ext cx="252" cy="219"/>
            </a:xfrm>
            <a:prstGeom prst="rect">
              <a:avLst/>
            </a:prstGeom>
            <a:noFill/>
            <a:ln w="9525">
              <a:noFill/>
              <a:miter lim="800000"/>
              <a:headEnd/>
              <a:tailEnd/>
            </a:ln>
            <a:effec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r>
                <a:rPr lang="en-US" altLang="zh-CN" dirty="0">
                  <a:effectLst>
                    <a:outerShdw blurRad="38100" dist="38100" dir="2700000" algn="tl">
                      <a:srgbClr val="C0C0C0"/>
                    </a:outerShdw>
                  </a:effectLst>
                  <a:latin typeface="Bookman Old Style" pitchFamily="18" charset="0"/>
                  <a:ea typeface="楷体_GB2312" pitchFamily="49" charset="-122"/>
                </a:rPr>
                <a:t>4</a:t>
              </a:r>
            </a:p>
          </p:txBody>
        </p:sp>
        <p:sp>
          <p:nvSpPr>
            <p:cNvPr id="32" name="Text Box 17">
              <a:extLst>
                <a:ext uri="{FF2B5EF4-FFF2-40B4-BE49-F238E27FC236}">
                  <a16:creationId xmlns:a16="http://schemas.microsoft.com/office/drawing/2014/main" id="{02F01B95-FF66-4190-A435-7E32326DD75E}"/>
                </a:ext>
              </a:extLst>
            </p:cNvPr>
            <p:cNvSpPr txBox="1">
              <a:spLocks noChangeArrowheads="1"/>
            </p:cNvSpPr>
            <p:nvPr/>
          </p:nvSpPr>
          <p:spPr bwMode="auto">
            <a:xfrm>
              <a:off x="4301" y="1960"/>
              <a:ext cx="252" cy="219"/>
            </a:xfrm>
            <a:prstGeom prst="rect">
              <a:avLst/>
            </a:prstGeom>
            <a:noFill/>
            <a:ln w="9525">
              <a:noFill/>
              <a:miter lim="800000"/>
              <a:headEnd/>
              <a:tailEnd/>
            </a:ln>
            <a:effec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r>
                <a:rPr lang="en-US" altLang="zh-CN">
                  <a:effectLst>
                    <a:outerShdw blurRad="38100" dist="38100" dir="2700000" algn="tl">
                      <a:srgbClr val="C0C0C0"/>
                    </a:outerShdw>
                  </a:effectLst>
                  <a:latin typeface="Bookman Old Style" pitchFamily="18" charset="0"/>
                  <a:ea typeface="楷体_GB2312" pitchFamily="49" charset="-122"/>
                </a:rPr>
                <a:t>5</a:t>
              </a:r>
            </a:p>
          </p:txBody>
        </p:sp>
        <p:sp>
          <p:nvSpPr>
            <p:cNvPr id="33" name="Text Box 18">
              <a:extLst>
                <a:ext uri="{FF2B5EF4-FFF2-40B4-BE49-F238E27FC236}">
                  <a16:creationId xmlns:a16="http://schemas.microsoft.com/office/drawing/2014/main" id="{861AABAF-4EDC-4D56-A4E2-FF327215C6B6}"/>
                </a:ext>
              </a:extLst>
            </p:cNvPr>
            <p:cNvSpPr txBox="1">
              <a:spLocks noChangeArrowheads="1"/>
            </p:cNvSpPr>
            <p:nvPr/>
          </p:nvSpPr>
          <p:spPr bwMode="auto">
            <a:xfrm>
              <a:off x="3815" y="2105"/>
              <a:ext cx="252" cy="219"/>
            </a:xfrm>
            <a:prstGeom prst="rect">
              <a:avLst/>
            </a:prstGeom>
            <a:noFill/>
            <a:ln w="9525">
              <a:noFill/>
              <a:miter lim="800000"/>
              <a:headEnd/>
              <a:tailEnd/>
            </a:ln>
            <a:effec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r>
                <a:rPr lang="en-US" altLang="zh-CN">
                  <a:effectLst>
                    <a:outerShdw blurRad="38100" dist="38100" dir="2700000" algn="tl">
                      <a:srgbClr val="C0C0C0"/>
                    </a:outerShdw>
                  </a:effectLst>
                  <a:latin typeface="Bookman Old Style" pitchFamily="18" charset="0"/>
                  <a:ea typeface="楷体_GB2312" pitchFamily="49" charset="-122"/>
                </a:rPr>
                <a:t>6</a:t>
              </a:r>
            </a:p>
          </p:txBody>
        </p:sp>
        <p:sp>
          <p:nvSpPr>
            <p:cNvPr id="34" name="Text Box 19">
              <a:extLst>
                <a:ext uri="{FF2B5EF4-FFF2-40B4-BE49-F238E27FC236}">
                  <a16:creationId xmlns:a16="http://schemas.microsoft.com/office/drawing/2014/main" id="{BB015B94-C250-41E6-95C3-45D8852D694C}"/>
                </a:ext>
              </a:extLst>
            </p:cNvPr>
            <p:cNvSpPr txBox="1">
              <a:spLocks noChangeArrowheads="1"/>
            </p:cNvSpPr>
            <p:nvPr/>
          </p:nvSpPr>
          <p:spPr bwMode="auto">
            <a:xfrm>
              <a:off x="3330" y="2371"/>
              <a:ext cx="252" cy="219"/>
            </a:xfrm>
            <a:prstGeom prst="rect">
              <a:avLst/>
            </a:prstGeom>
            <a:noFill/>
            <a:ln w="9525">
              <a:noFill/>
              <a:miter lim="800000"/>
              <a:headEnd/>
              <a:tailEnd/>
            </a:ln>
            <a:effec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r>
                <a:rPr lang="en-US" altLang="zh-CN" dirty="0">
                  <a:effectLst>
                    <a:outerShdw blurRad="38100" dist="38100" dir="2700000" algn="tl">
                      <a:srgbClr val="C0C0C0"/>
                    </a:outerShdw>
                  </a:effectLst>
                  <a:latin typeface="Bookman Old Style" pitchFamily="18" charset="0"/>
                  <a:ea typeface="楷体_GB2312" pitchFamily="49" charset="-122"/>
                </a:rPr>
                <a:t>7</a:t>
              </a:r>
            </a:p>
          </p:txBody>
        </p:sp>
      </p:grpSp>
    </p:spTree>
    <p:extLst>
      <p:ext uri="{BB962C8B-B14F-4D97-AF65-F5344CB8AC3E}">
        <p14:creationId xmlns:p14="http://schemas.microsoft.com/office/powerpoint/2010/main" val="334309370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Left)">
                                      <p:cBhvr>
                                        <p:cTn id="7" dur="500"/>
                                        <p:tgtEl>
                                          <p:spTgt spid="4">
                                            <p:txEl>
                                              <p:pRg st="0" end="0"/>
                                            </p:txEl>
                                          </p:spTgt>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strips(downLeft)">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strips(downLeft)">
                                      <p:cBhvr>
                                        <p:cTn id="16" dur="500"/>
                                        <p:tgtEl>
                                          <p:spTgt spid="4">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dissolve">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9776E18-1094-4FAA-8B50-B327DD3983B3}"/>
              </a:ext>
            </a:extLst>
          </p:cNvPr>
          <p:cNvSpPr>
            <a:spLocks noGrp="1"/>
          </p:cNvSpPr>
          <p:nvPr>
            <p:ph type="body" sz="quarter" idx="13"/>
          </p:nvPr>
        </p:nvSpPr>
        <p:spPr>
          <a:xfrm>
            <a:off x="-498107" y="261275"/>
            <a:ext cx="7330986" cy="864000"/>
          </a:xfrm>
        </p:spPr>
        <p:txBody>
          <a:bodyPr/>
          <a:lstStyle/>
          <a:p>
            <a:r>
              <a:rPr lang="zh-CN" altLang="en-US" dirty="0"/>
              <a:t>求解图着色问题</a:t>
            </a:r>
          </a:p>
        </p:txBody>
      </p:sp>
      <p:sp>
        <p:nvSpPr>
          <p:cNvPr id="3" name="灯片编号占位符 2">
            <a:extLst>
              <a:ext uri="{FF2B5EF4-FFF2-40B4-BE49-F238E27FC236}">
                <a16:creationId xmlns:a16="http://schemas.microsoft.com/office/drawing/2014/main" id="{5C78A521-3091-472A-9700-9B5203D6CCA8}"/>
              </a:ext>
            </a:extLst>
          </p:cNvPr>
          <p:cNvSpPr>
            <a:spLocks noGrp="1"/>
          </p:cNvSpPr>
          <p:nvPr>
            <p:ph type="sldNum" sz="quarter" idx="12"/>
          </p:nvPr>
        </p:nvSpPr>
        <p:spPr/>
        <p:txBody>
          <a:bodyPr/>
          <a:lstStyle/>
          <a:p>
            <a:fld id="{2BF52340-23E5-4DE8-AD85-AB3A652D4927}" type="slidenum">
              <a:rPr lang="zh-CN" altLang="en-US" smtClean="0"/>
              <a:pPr/>
              <a:t>14</a:t>
            </a:fld>
            <a:endParaRPr lang="zh-CN" altLang="en-US"/>
          </a:p>
        </p:txBody>
      </p:sp>
      <p:sp>
        <p:nvSpPr>
          <p:cNvPr id="4" name="矩形 3">
            <a:extLst>
              <a:ext uri="{FF2B5EF4-FFF2-40B4-BE49-F238E27FC236}">
                <a16:creationId xmlns:a16="http://schemas.microsoft.com/office/drawing/2014/main" id="{30FD6B0C-C6F9-48F8-B8A9-AE58853070CD}"/>
              </a:ext>
            </a:extLst>
          </p:cNvPr>
          <p:cNvSpPr/>
          <p:nvPr/>
        </p:nvSpPr>
        <p:spPr>
          <a:xfrm>
            <a:off x="386952" y="1349357"/>
            <a:ext cx="8458467" cy="2997744"/>
          </a:xfrm>
          <a:prstGeom prst="rect">
            <a:avLst/>
          </a:prstGeom>
        </p:spPr>
        <p:txBody>
          <a:bodyPr wrap="square">
            <a:spAutoFit/>
          </a:bodyPr>
          <a:lstStyle/>
          <a:p>
            <a:pPr marL="514350" indent="-514350">
              <a:lnSpc>
                <a:spcPct val="120000"/>
              </a:lnSpc>
              <a:spcBef>
                <a:spcPts val="1200"/>
              </a:spcBef>
            </a:pPr>
            <a:r>
              <a:rPr lang="en-US" altLang="zh-CN" sz="2400" b="1" dirty="0">
                <a:solidFill>
                  <a:srgbClr val="FF0000"/>
                </a:solidFill>
                <a:latin typeface="+mn-ea"/>
              </a:rPr>
              <a:t>2. </a:t>
            </a:r>
            <a:r>
              <a:rPr lang="zh-CN" altLang="en-US" sz="2400" b="1" dirty="0">
                <a:solidFill>
                  <a:srgbClr val="FF0000"/>
                </a:solidFill>
                <a:latin typeface="+mn-ea"/>
              </a:rPr>
              <a:t>问题分析</a:t>
            </a:r>
            <a:endParaRPr lang="en-US" altLang="zh-CN" sz="2400" b="1" dirty="0">
              <a:solidFill>
                <a:srgbClr val="FF0000"/>
              </a:solidFill>
              <a:latin typeface="+mn-ea"/>
            </a:endParaRPr>
          </a:p>
          <a:p>
            <a:pPr>
              <a:lnSpc>
                <a:spcPct val="120000"/>
              </a:lnSpc>
              <a:spcBef>
                <a:spcPts val="1200"/>
              </a:spcBef>
            </a:pPr>
            <a:r>
              <a:rPr lang="zh-CN" altLang="en-US" sz="2000" b="1" dirty="0">
                <a:solidFill>
                  <a:srgbClr val="0000FF"/>
                </a:solidFill>
                <a:latin typeface="+mn-ea"/>
              </a:rPr>
              <a:t>    贪心策略</a:t>
            </a:r>
            <a:endParaRPr lang="en-US" altLang="zh-CN" sz="2000" b="1" dirty="0">
              <a:solidFill>
                <a:srgbClr val="0000FF"/>
              </a:solidFill>
              <a:latin typeface="+mn-ea"/>
            </a:endParaRPr>
          </a:p>
          <a:p>
            <a:pPr marL="628650">
              <a:lnSpc>
                <a:spcPct val="120000"/>
              </a:lnSpc>
              <a:spcBef>
                <a:spcPts val="1200"/>
              </a:spcBef>
            </a:pPr>
            <a:r>
              <a:rPr lang="zh-CN" altLang="en-US" sz="2000" b="1" dirty="0">
                <a:solidFill>
                  <a:srgbClr val="0000FF"/>
                </a:solidFill>
                <a:latin typeface="+mn-ea"/>
              </a:rPr>
              <a:t>（</a:t>
            </a:r>
            <a:r>
              <a:rPr lang="en-US" altLang="zh-CN" sz="2000" b="1" dirty="0">
                <a:solidFill>
                  <a:srgbClr val="0000FF"/>
                </a:solidFill>
                <a:latin typeface="+mn-ea"/>
              </a:rPr>
              <a:t>1</a:t>
            </a:r>
            <a:r>
              <a:rPr lang="zh-CN" altLang="en-US" sz="2000" b="1" dirty="0">
                <a:solidFill>
                  <a:srgbClr val="0000FF"/>
                </a:solidFill>
                <a:latin typeface="+mn-ea"/>
              </a:rPr>
              <a:t>）任选一顶点着颜色</a:t>
            </a:r>
            <a:r>
              <a:rPr lang="en-US" altLang="zh-CN" sz="2000" b="1" dirty="0">
                <a:solidFill>
                  <a:srgbClr val="0000FF"/>
                </a:solidFill>
                <a:latin typeface="+mn-ea"/>
              </a:rPr>
              <a:t>1</a:t>
            </a:r>
            <a:r>
              <a:rPr lang="zh-CN" altLang="en-US" sz="2000" b="1" dirty="0">
                <a:solidFill>
                  <a:srgbClr val="0000FF"/>
                </a:solidFill>
                <a:latin typeface="+mn-ea"/>
              </a:rPr>
              <a:t>，在图中寻找尽可能多的顶点用颜色</a:t>
            </a:r>
            <a:r>
              <a:rPr lang="en-US" altLang="zh-CN" sz="2000" b="1" dirty="0">
                <a:solidFill>
                  <a:srgbClr val="0000FF"/>
                </a:solidFill>
                <a:latin typeface="+mn-ea"/>
              </a:rPr>
              <a:t>1</a:t>
            </a:r>
            <a:r>
              <a:rPr lang="zh-CN" altLang="en-US" sz="2000" b="1" dirty="0">
                <a:solidFill>
                  <a:srgbClr val="0000FF"/>
                </a:solidFill>
                <a:latin typeface="+mn-ea"/>
              </a:rPr>
              <a:t>着色； </a:t>
            </a:r>
            <a:endParaRPr lang="en-US" altLang="zh-CN" sz="2000" b="1" dirty="0">
              <a:solidFill>
                <a:srgbClr val="0000FF"/>
              </a:solidFill>
              <a:latin typeface="+mn-ea"/>
            </a:endParaRPr>
          </a:p>
          <a:p>
            <a:pPr marL="628650">
              <a:lnSpc>
                <a:spcPct val="120000"/>
              </a:lnSpc>
              <a:spcBef>
                <a:spcPts val="1200"/>
              </a:spcBef>
            </a:pPr>
            <a:r>
              <a:rPr lang="zh-CN" altLang="en-US" sz="2000" b="1" dirty="0">
                <a:solidFill>
                  <a:srgbClr val="0000FF"/>
                </a:solidFill>
                <a:latin typeface="+mn-ea"/>
              </a:rPr>
              <a:t>（</a:t>
            </a:r>
            <a:r>
              <a:rPr lang="en-US" altLang="zh-CN" sz="2000" b="1" dirty="0">
                <a:solidFill>
                  <a:srgbClr val="0000FF"/>
                </a:solidFill>
                <a:latin typeface="+mn-ea"/>
              </a:rPr>
              <a:t>2</a:t>
            </a:r>
            <a:r>
              <a:rPr lang="zh-CN" altLang="en-US" sz="2000" b="1" dirty="0">
                <a:solidFill>
                  <a:srgbClr val="0000FF"/>
                </a:solidFill>
                <a:latin typeface="+mn-ea"/>
              </a:rPr>
              <a:t>）选取不能用颜色</a:t>
            </a:r>
            <a:r>
              <a:rPr lang="en-US" altLang="zh-CN" sz="2000" b="1" dirty="0">
                <a:solidFill>
                  <a:srgbClr val="0000FF"/>
                </a:solidFill>
                <a:latin typeface="+mn-ea"/>
              </a:rPr>
              <a:t>1</a:t>
            </a:r>
            <a:r>
              <a:rPr lang="zh-CN" altLang="en-US" sz="2000" b="1" dirty="0">
                <a:solidFill>
                  <a:srgbClr val="0000FF"/>
                </a:solidFill>
                <a:latin typeface="+mn-ea"/>
              </a:rPr>
              <a:t>着色的顶点，用颜色</a:t>
            </a:r>
            <a:r>
              <a:rPr lang="en-US" altLang="zh-CN" sz="2000" b="1" dirty="0">
                <a:solidFill>
                  <a:srgbClr val="0000FF"/>
                </a:solidFill>
                <a:latin typeface="+mn-ea"/>
              </a:rPr>
              <a:t>2</a:t>
            </a:r>
            <a:r>
              <a:rPr lang="zh-CN" altLang="en-US" sz="2000" b="1" dirty="0">
                <a:solidFill>
                  <a:srgbClr val="0000FF"/>
                </a:solidFill>
                <a:latin typeface="+mn-ea"/>
              </a:rPr>
              <a:t>着色，在图中寻找尽可能多的顶点用颜色</a:t>
            </a:r>
            <a:r>
              <a:rPr lang="en-US" altLang="zh-CN" sz="2000" b="1" dirty="0">
                <a:solidFill>
                  <a:srgbClr val="0000FF"/>
                </a:solidFill>
                <a:latin typeface="+mn-ea"/>
              </a:rPr>
              <a:t>2</a:t>
            </a:r>
            <a:r>
              <a:rPr lang="zh-CN" altLang="en-US" sz="2000" b="1" dirty="0">
                <a:solidFill>
                  <a:srgbClr val="0000FF"/>
                </a:solidFill>
                <a:latin typeface="+mn-ea"/>
              </a:rPr>
              <a:t>着色；</a:t>
            </a:r>
            <a:endParaRPr lang="en-US" altLang="zh-CN" sz="2000" b="1" dirty="0">
              <a:solidFill>
                <a:srgbClr val="0000FF"/>
              </a:solidFill>
              <a:latin typeface="+mn-ea"/>
            </a:endParaRPr>
          </a:p>
          <a:p>
            <a:pPr marL="628650">
              <a:lnSpc>
                <a:spcPct val="120000"/>
              </a:lnSpc>
              <a:spcBef>
                <a:spcPts val="1200"/>
              </a:spcBef>
            </a:pPr>
            <a:r>
              <a:rPr lang="zh-CN" altLang="en-US" sz="2000" b="1" dirty="0">
                <a:solidFill>
                  <a:srgbClr val="0000FF"/>
                </a:solidFill>
                <a:latin typeface="+mn-ea"/>
              </a:rPr>
              <a:t>（</a:t>
            </a:r>
            <a:r>
              <a:rPr lang="en-US" altLang="zh-CN" sz="2000" b="1" dirty="0">
                <a:solidFill>
                  <a:srgbClr val="0000FF"/>
                </a:solidFill>
                <a:latin typeface="+mn-ea"/>
              </a:rPr>
              <a:t>3</a:t>
            </a:r>
            <a:r>
              <a:rPr lang="zh-CN" altLang="en-US" sz="2000" b="1" dirty="0">
                <a:solidFill>
                  <a:srgbClr val="0000FF"/>
                </a:solidFill>
                <a:latin typeface="+mn-ea"/>
              </a:rPr>
              <a:t>）直到所有顶点都被着色停止算法。</a:t>
            </a:r>
            <a:endParaRPr lang="en-US" altLang="zh-CN" sz="2000" b="1" dirty="0">
              <a:solidFill>
                <a:srgbClr val="0000FF"/>
              </a:solidFill>
              <a:latin typeface="+mn-ea"/>
            </a:endParaRPr>
          </a:p>
        </p:txBody>
      </p:sp>
    </p:spTree>
    <p:extLst>
      <p:ext uri="{BB962C8B-B14F-4D97-AF65-F5344CB8AC3E}">
        <p14:creationId xmlns:p14="http://schemas.microsoft.com/office/powerpoint/2010/main" val="317413529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20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20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9776E18-1094-4FAA-8B50-B327DD3983B3}"/>
              </a:ext>
            </a:extLst>
          </p:cNvPr>
          <p:cNvSpPr>
            <a:spLocks noGrp="1"/>
          </p:cNvSpPr>
          <p:nvPr>
            <p:ph type="body" sz="quarter" idx="13"/>
          </p:nvPr>
        </p:nvSpPr>
        <p:spPr>
          <a:xfrm>
            <a:off x="-519730" y="213774"/>
            <a:ext cx="7262174" cy="864000"/>
          </a:xfrm>
        </p:spPr>
        <p:txBody>
          <a:bodyPr/>
          <a:lstStyle/>
          <a:p>
            <a:r>
              <a:rPr lang="zh-CN" altLang="en-US" dirty="0"/>
              <a:t>求解图着色问题</a:t>
            </a:r>
          </a:p>
        </p:txBody>
      </p:sp>
      <p:sp>
        <p:nvSpPr>
          <p:cNvPr id="3" name="灯片编号占位符 2">
            <a:extLst>
              <a:ext uri="{FF2B5EF4-FFF2-40B4-BE49-F238E27FC236}">
                <a16:creationId xmlns:a16="http://schemas.microsoft.com/office/drawing/2014/main" id="{5C78A521-3091-472A-9700-9B5203D6CCA8}"/>
              </a:ext>
            </a:extLst>
          </p:cNvPr>
          <p:cNvSpPr>
            <a:spLocks noGrp="1"/>
          </p:cNvSpPr>
          <p:nvPr>
            <p:ph type="sldNum" sz="quarter" idx="12"/>
          </p:nvPr>
        </p:nvSpPr>
        <p:spPr>
          <a:xfrm>
            <a:off x="-21624" y="6351115"/>
            <a:ext cx="386954" cy="365125"/>
          </a:xfrm>
        </p:spPr>
        <p:txBody>
          <a:bodyPr/>
          <a:lstStyle/>
          <a:p>
            <a:fld id="{2BF52340-23E5-4DE8-AD85-AB3A652D4927}" type="slidenum">
              <a:rPr lang="zh-CN" altLang="en-US" smtClean="0"/>
              <a:pPr/>
              <a:t>15</a:t>
            </a:fld>
            <a:endParaRPr lang="zh-CN" altLang="en-US"/>
          </a:p>
        </p:txBody>
      </p:sp>
      <p:sp>
        <p:nvSpPr>
          <p:cNvPr id="4" name="矩形 3">
            <a:extLst>
              <a:ext uri="{FF2B5EF4-FFF2-40B4-BE49-F238E27FC236}">
                <a16:creationId xmlns:a16="http://schemas.microsoft.com/office/drawing/2014/main" id="{3B728FFD-26AF-43B4-8886-0414CF61A8E5}"/>
              </a:ext>
            </a:extLst>
          </p:cNvPr>
          <p:cNvSpPr/>
          <p:nvPr/>
        </p:nvSpPr>
        <p:spPr>
          <a:xfrm>
            <a:off x="281354" y="1133886"/>
            <a:ext cx="2013976" cy="470257"/>
          </a:xfrm>
          <a:prstGeom prst="rect">
            <a:avLst/>
          </a:prstGeom>
        </p:spPr>
        <p:txBody>
          <a:bodyPr wrap="square">
            <a:spAutoFit/>
          </a:bodyPr>
          <a:lstStyle/>
          <a:p>
            <a:pPr marL="514350" indent="-514350" algn="l">
              <a:lnSpc>
                <a:spcPct val="110000"/>
              </a:lnSpc>
              <a:spcBef>
                <a:spcPct val="50000"/>
              </a:spcBef>
            </a:pPr>
            <a:r>
              <a:rPr lang="en-US" altLang="zh-CN" sz="2400" b="1" dirty="0">
                <a:solidFill>
                  <a:srgbClr val="FF0000"/>
                </a:solidFill>
                <a:latin typeface="+mn-ea"/>
              </a:rPr>
              <a:t>3. </a:t>
            </a:r>
            <a:r>
              <a:rPr lang="zh-CN" altLang="en-US" sz="2400" b="1" dirty="0">
                <a:solidFill>
                  <a:srgbClr val="FF0000"/>
                </a:solidFill>
                <a:latin typeface="+mn-ea"/>
              </a:rPr>
              <a:t>算法设计</a:t>
            </a:r>
            <a:endParaRPr lang="en-US" altLang="zh-CN" sz="2400" b="1" dirty="0">
              <a:solidFill>
                <a:srgbClr val="FF0000"/>
              </a:solidFill>
              <a:latin typeface="+mn-ea"/>
            </a:endParaRPr>
          </a:p>
        </p:txBody>
      </p:sp>
      <p:sp>
        <p:nvSpPr>
          <p:cNvPr id="6" name="Text Box 10">
            <a:extLst>
              <a:ext uri="{FF2B5EF4-FFF2-40B4-BE49-F238E27FC236}">
                <a16:creationId xmlns:a16="http://schemas.microsoft.com/office/drawing/2014/main" id="{B8862493-49D1-4730-BF27-212466B80CD4}"/>
              </a:ext>
            </a:extLst>
          </p:cNvPr>
          <p:cNvSpPr txBox="1">
            <a:spLocks noChangeArrowheads="1"/>
          </p:cNvSpPr>
          <p:nvPr/>
        </p:nvSpPr>
        <p:spPr bwMode="auto">
          <a:xfrm>
            <a:off x="332026" y="2265328"/>
            <a:ext cx="8046870" cy="4228778"/>
          </a:xfrm>
          <a:prstGeom prst="rect">
            <a:avLst/>
          </a:prstGeom>
          <a:noFill/>
          <a:ln w="19050">
            <a:solidFill>
              <a:srgbClr val="ED7D3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marL="36000" eaLnBrk="0" hangingPunct="0">
              <a:lnSpc>
                <a:spcPct val="120000"/>
              </a:lnSpc>
              <a:spcAft>
                <a:spcPts val="775"/>
              </a:spcAft>
            </a:pPr>
            <a:r>
              <a:rPr lang="zh-CN" altLang="en-US" b="1" dirty="0">
                <a:solidFill>
                  <a:srgbClr val="0000FF"/>
                </a:solidFill>
                <a:latin typeface="+mn-ea"/>
              </a:rPr>
              <a:t>算法</a:t>
            </a:r>
            <a:r>
              <a:rPr lang="en-US" altLang="zh-CN" b="1" dirty="0">
                <a:solidFill>
                  <a:srgbClr val="0000FF"/>
                </a:solidFill>
                <a:latin typeface="+mn-ea"/>
              </a:rPr>
              <a:t>——</a:t>
            </a:r>
            <a:r>
              <a:rPr lang="zh-CN" altLang="en-US" b="1" dirty="0">
                <a:solidFill>
                  <a:srgbClr val="0000FF"/>
                </a:solidFill>
                <a:latin typeface="+mn-ea"/>
              </a:rPr>
              <a:t>图着色问题</a:t>
            </a:r>
            <a:endParaRPr lang="en-US" altLang="zh-CN" b="1" dirty="0">
              <a:solidFill>
                <a:srgbClr val="0000FF"/>
              </a:solidFill>
              <a:latin typeface="+mn-ea"/>
            </a:endParaRPr>
          </a:p>
          <a:p>
            <a:pPr marL="36000" eaLnBrk="0" hangingPunct="0">
              <a:lnSpc>
                <a:spcPct val="120000"/>
              </a:lnSpc>
              <a:spcAft>
                <a:spcPts val="775"/>
              </a:spcAft>
            </a:pPr>
            <a:r>
              <a:rPr lang="zh-CN" altLang="en-US" b="1" dirty="0">
                <a:solidFill>
                  <a:srgbClr val="0000FF"/>
                </a:solidFill>
                <a:latin typeface="+mn-ea"/>
              </a:rPr>
              <a:t>输入：无向连通图</a:t>
            </a:r>
            <a:r>
              <a:rPr lang="en-US" altLang="zh-CN" b="1" dirty="0">
                <a:solidFill>
                  <a:srgbClr val="0000FF"/>
                </a:solidFill>
                <a:latin typeface="+mn-ea"/>
              </a:rPr>
              <a:t>G=(V,E)</a:t>
            </a:r>
          </a:p>
          <a:p>
            <a:pPr marL="36000" eaLnBrk="0" hangingPunct="0">
              <a:lnSpc>
                <a:spcPct val="120000"/>
              </a:lnSpc>
              <a:spcAft>
                <a:spcPts val="775"/>
              </a:spcAft>
            </a:pPr>
            <a:r>
              <a:rPr lang="zh-CN" altLang="en-US" b="1" dirty="0">
                <a:solidFill>
                  <a:srgbClr val="0000FF"/>
                </a:solidFill>
                <a:latin typeface="+mn-ea"/>
              </a:rPr>
              <a:t>输出：最小色数</a:t>
            </a:r>
            <a:r>
              <a:rPr lang="en-US" altLang="zh-CN" b="1" dirty="0">
                <a:solidFill>
                  <a:srgbClr val="0000FF"/>
                </a:solidFill>
                <a:latin typeface="+mn-ea"/>
              </a:rPr>
              <a:t>k</a:t>
            </a:r>
            <a:endParaRPr lang="zh-CN" altLang="en-US" b="1" dirty="0">
              <a:solidFill>
                <a:srgbClr val="0000FF"/>
              </a:solidFill>
              <a:latin typeface="+mn-ea"/>
            </a:endParaRPr>
          </a:p>
          <a:p>
            <a:pPr marL="36000">
              <a:lnSpc>
                <a:spcPct val="150000"/>
              </a:lnSpc>
              <a:spcAft>
                <a:spcPts val="0"/>
              </a:spcAft>
              <a:buFont typeface="+mj-lt"/>
              <a:buAutoNum type="arabicPeriod"/>
            </a:pPr>
            <a:r>
              <a:rPr lang="zh-CN" altLang="en-US" b="1" dirty="0">
                <a:solidFill>
                  <a:srgbClr val="0000FF"/>
                </a:solidFill>
                <a:latin typeface="+mn-ea"/>
              </a:rPr>
              <a:t> 所有顶点置未着色状态；</a:t>
            </a:r>
          </a:p>
          <a:p>
            <a:pPr marL="36000">
              <a:lnSpc>
                <a:spcPct val="120000"/>
              </a:lnSpc>
              <a:spcAft>
                <a:spcPts val="0"/>
              </a:spcAft>
              <a:buFont typeface="+mj-lt"/>
              <a:buAutoNum type="arabicPeriod"/>
            </a:pPr>
            <a:r>
              <a:rPr lang="zh-CN" altLang="en-US" b="1" dirty="0">
                <a:solidFill>
                  <a:srgbClr val="0000FF"/>
                </a:solidFill>
                <a:latin typeface="+mn-ea"/>
              </a:rPr>
              <a:t> 颜色</a:t>
            </a:r>
            <a:r>
              <a:rPr lang="en-US" altLang="zh-CN" b="1" dirty="0">
                <a:solidFill>
                  <a:srgbClr val="0000FF"/>
                </a:solidFill>
                <a:latin typeface="+mn-ea"/>
              </a:rPr>
              <a:t>k</a:t>
            </a:r>
            <a:r>
              <a:rPr lang="zh-CN" altLang="en-US" b="1" dirty="0">
                <a:solidFill>
                  <a:srgbClr val="0000FF"/>
                </a:solidFill>
                <a:latin typeface="+mn-ea"/>
              </a:rPr>
              <a:t>初始化为</a:t>
            </a:r>
            <a:r>
              <a:rPr lang="en-US" altLang="zh-CN" b="1" dirty="0">
                <a:solidFill>
                  <a:srgbClr val="0000FF"/>
                </a:solidFill>
                <a:latin typeface="+mn-ea"/>
              </a:rPr>
              <a:t>0</a:t>
            </a:r>
            <a:r>
              <a:rPr lang="zh-CN" altLang="en-US" b="1" dirty="0">
                <a:solidFill>
                  <a:srgbClr val="0000FF"/>
                </a:solidFill>
                <a:latin typeface="+mn-ea"/>
              </a:rPr>
              <a:t>；</a:t>
            </a:r>
          </a:p>
          <a:p>
            <a:pPr marL="36000">
              <a:lnSpc>
                <a:spcPct val="120000"/>
              </a:lnSpc>
              <a:buFont typeface="+mj-lt"/>
              <a:buAutoNum type="arabicPeriod"/>
            </a:pPr>
            <a:r>
              <a:rPr lang="zh-CN" altLang="en-US" b="1" dirty="0">
                <a:solidFill>
                  <a:srgbClr val="0000FF"/>
                </a:solidFill>
                <a:latin typeface="+mn-ea"/>
              </a:rPr>
              <a:t> 循环直到所有顶点均着色</a:t>
            </a:r>
          </a:p>
          <a:p>
            <a:pPr marL="36000">
              <a:lnSpc>
                <a:spcPct val="120000"/>
              </a:lnSpc>
            </a:pPr>
            <a:r>
              <a:rPr lang="zh-CN" altLang="en-US" b="1" dirty="0">
                <a:solidFill>
                  <a:srgbClr val="0000FF"/>
                </a:solidFill>
                <a:latin typeface="+mn-ea"/>
              </a:rPr>
              <a:t>     </a:t>
            </a:r>
            <a:r>
              <a:rPr lang="en-US" altLang="zh-CN" b="1" dirty="0">
                <a:solidFill>
                  <a:srgbClr val="0000FF"/>
                </a:solidFill>
                <a:latin typeface="+mn-ea"/>
              </a:rPr>
              <a:t>3.1  </a:t>
            </a:r>
            <a:r>
              <a:rPr lang="zh-CN" altLang="en-US" b="1" dirty="0">
                <a:solidFill>
                  <a:srgbClr val="0000FF"/>
                </a:solidFill>
                <a:latin typeface="+mn-ea"/>
              </a:rPr>
              <a:t>取下一种颜色：</a:t>
            </a:r>
            <a:r>
              <a:rPr lang="en-US" altLang="zh-CN" b="1" dirty="0">
                <a:solidFill>
                  <a:srgbClr val="0000FF"/>
                </a:solidFill>
                <a:latin typeface="+mn-ea"/>
              </a:rPr>
              <a:t>k++;  </a:t>
            </a:r>
          </a:p>
          <a:p>
            <a:pPr marL="36000">
              <a:lnSpc>
                <a:spcPct val="120000"/>
              </a:lnSpc>
            </a:pPr>
            <a:r>
              <a:rPr lang="en-US" altLang="zh-CN" b="1" dirty="0">
                <a:solidFill>
                  <a:srgbClr val="0000FF"/>
                </a:solidFill>
                <a:latin typeface="+mn-ea"/>
              </a:rPr>
              <a:t>     3.2  </a:t>
            </a:r>
            <a:r>
              <a:rPr lang="zh-CN" altLang="en-US" b="1" dirty="0">
                <a:solidFill>
                  <a:srgbClr val="0000FF"/>
                </a:solidFill>
                <a:latin typeface="+mn-ea"/>
              </a:rPr>
              <a:t>依次考察所有顶点： </a:t>
            </a:r>
          </a:p>
          <a:p>
            <a:pPr marL="36000">
              <a:lnSpc>
                <a:spcPct val="120000"/>
              </a:lnSpc>
            </a:pPr>
            <a:r>
              <a:rPr lang="zh-CN" altLang="en-US" b="1" dirty="0">
                <a:solidFill>
                  <a:srgbClr val="0000FF"/>
                </a:solidFill>
                <a:latin typeface="+mn-ea"/>
              </a:rPr>
              <a:t>       </a:t>
            </a:r>
            <a:r>
              <a:rPr lang="en-US" altLang="zh-CN" b="1" dirty="0">
                <a:solidFill>
                  <a:srgbClr val="0000FF"/>
                </a:solidFill>
                <a:latin typeface="+mn-ea"/>
              </a:rPr>
              <a:t>3.2.1  </a:t>
            </a:r>
            <a:r>
              <a:rPr lang="zh-CN" altLang="en-US" b="1" dirty="0">
                <a:solidFill>
                  <a:srgbClr val="0000FF"/>
                </a:solidFill>
                <a:latin typeface="+mn-ea"/>
              </a:rPr>
              <a:t>若顶点</a:t>
            </a:r>
            <a:r>
              <a:rPr lang="en-US" altLang="zh-CN" b="1" dirty="0" err="1">
                <a:solidFill>
                  <a:srgbClr val="0000FF"/>
                </a:solidFill>
                <a:latin typeface="+mn-ea"/>
              </a:rPr>
              <a:t>i</a:t>
            </a:r>
            <a:r>
              <a:rPr lang="zh-CN" altLang="en-US" b="1" dirty="0">
                <a:solidFill>
                  <a:srgbClr val="0000FF"/>
                </a:solidFill>
                <a:latin typeface="+mn-ea"/>
              </a:rPr>
              <a:t>已着色，则转步骤</a:t>
            </a:r>
            <a:r>
              <a:rPr lang="en-US" altLang="zh-CN" b="1" dirty="0">
                <a:solidFill>
                  <a:srgbClr val="0000FF"/>
                </a:solidFill>
                <a:latin typeface="+mn-ea"/>
              </a:rPr>
              <a:t>3.2</a:t>
            </a:r>
            <a:r>
              <a:rPr lang="zh-CN" altLang="en-US" b="1" dirty="0">
                <a:solidFill>
                  <a:srgbClr val="0000FF"/>
                </a:solidFill>
                <a:latin typeface="+mn-ea"/>
              </a:rPr>
              <a:t>，考察下一个顶点</a:t>
            </a:r>
            <a:r>
              <a:rPr lang="en-US" altLang="zh-CN" b="1" dirty="0">
                <a:solidFill>
                  <a:srgbClr val="0000FF"/>
                </a:solidFill>
                <a:latin typeface="+mn-ea"/>
              </a:rPr>
              <a:t>;</a:t>
            </a:r>
          </a:p>
          <a:p>
            <a:pPr marL="36000">
              <a:lnSpc>
                <a:spcPct val="120000"/>
              </a:lnSpc>
            </a:pPr>
            <a:r>
              <a:rPr lang="en-US" altLang="zh-CN" b="1" dirty="0">
                <a:solidFill>
                  <a:srgbClr val="0000FF"/>
                </a:solidFill>
                <a:latin typeface="+mn-ea"/>
              </a:rPr>
              <a:t>       3.2.2  </a:t>
            </a:r>
            <a:r>
              <a:rPr lang="zh-CN" altLang="en-US" b="1" dirty="0">
                <a:solidFill>
                  <a:srgbClr val="0000FF"/>
                </a:solidFill>
                <a:latin typeface="+mn-ea"/>
              </a:rPr>
              <a:t>若顶点</a:t>
            </a:r>
            <a:r>
              <a:rPr lang="en-US" altLang="zh-CN" b="1" dirty="0" err="1">
                <a:solidFill>
                  <a:srgbClr val="0000FF"/>
                </a:solidFill>
                <a:latin typeface="+mn-ea"/>
              </a:rPr>
              <a:t>i</a:t>
            </a:r>
            <a:r>
              <a:rPr lang="zh-CN" altLang="en-US" b="1" dirty="0">
                <a:solidFill>
                  <a:srgbClr val="0000FF"/>
                </a:solidFill>
                <a:latin typeface="+mn-ea"/>
              </a:rPr>
              <a:t>着颜色</a:t>
            </a:r>
            <a:r>
              <a:rPr lang="en-US" altLang="zh-CN" b="1" dirty="0">
                <a:solidFill>
                  <a:srgbClr val="0000FF"/>
                </a:solidFill>
                <a:latin typeface="+mn-ea"/>
              </a:rPr>
              <a:t>k</a:t>
            </a:r>
            <a:r>
              <a:rPr lang="zh-CN" altLang="en-US" b="1" dirty="0">
                <a:solidFill>
                  <a:srgbClr val="0000FF"/>
                </a:solidFill>
                <a:latin typeface="+mn-ea"/>
              </a:rPr>
              <a:t>不冲突，则</a:t>
            </a:r>
            <a:r>
              <a:rPr lang="en-US" altLang="zh-CN" b="1" dirty="0">
                <a:solidFill>
                  <a:srgbClr val="0000FF"/>
                </a:solidFill>
                <a:latin typeface="+mn-ea"/>
              </a:rPr>
              <a:t>color[</a:t>
            </a:r>
            <a:r>
              <a:rPr lang="en-US" altLang="zh-CN" b="1" dirty="0" err="1">
                <a:solidFill>
                  <a:srgbClr val="0000FF"/>
                </a:solidFill>
                <a:latin typeface="+mn-ea"/>
              </a:rPr>
              <a:t>i</a:t>
            </a:r>
            <a:r>
              <a:rPr lang="en-US" altLang="zh-CN" b="1" dirty="0">
                <a:solidFill>
                  <a:srgbClr val="0000FF"/>
                </a:solidFill>
                <a:latin typeface="+mn-ea"/>
              </a:rPr>
              <a:t>]=k;</a:t>
            </a:r>
          </a:p>
          <a:p>
            <a:pPr marL="36000">
              <a:lnSpc>
                <a:spcPct val="120000"/>
              </a:lnSpc>
              <a:buFont typeface="+mj-lt"/>
              <a:buAutoNum type="arabicPeriod" startAt="4"/>
            </a:pPr>
            <a:r>
              <a:rPr lang="zh-CN" altLang="en-US" b="1" dirty="0">
                <a:solidFill>
                  <a:srgbClr val="0000FF"/>
                </a:solidFill>
                <a:latin typeface="+mn-ea"/>
              </a:rPr>
              <a:t> 输出色数</a:t>
            </a:r>
            <a:r>
              <a:rPr lang="en-US" altLang="zh-CN" b="1" dirty="0">
                <a:solidFill>
                  <a:srgbClr val="0000FF"/>
                </a:solidFill>
                <a:latin typeface="+mn-ea"/>
              </a:rPr>
              <a:t>k;</a:t>
            </a:r>
          </a:p>
          <a:p>
            <a:pPr algn="just">
              <a:lnSpc>
                <a:spcPct val="120000"/>
              </a:lnSpc>
            </a:pPr>
            <a:endParaRPr lang="zh-CN" altLang="en-US" b="1" dirty="0">
              <a:solidFill>
                <a:srgbClr val="0000FF"/>
              </a:solidFill>
              <a:latin typeface="+mn-ea"/>
              <a:ea typeface="+mn-ea"/>
            </a:endParaRPr>
          </a:p>
        </p:txBody>
      </p:sp>
      <p:sp>
        <p:nvSpPr>
          <p:cNvPr id="10" name="Text Box 15">
            <a:extLst>
              <a:ext uri="{FF2B5EF4-FFF2-40B4-BE49-F238E27FC236}">
                <a16:creationId xmlns:a16="http://schemas.microsoft.com/office/drawing/2014/main" id="{52047662-8789-4AE7-A48A-200E8F907217}"/>
              </a:ext>
            </a:extLst>
          </p:cNvPr>
          <p:cNvSpPr txBox="1">
            <a:spLocks noChangeArrowheads="1"/>
          </p:cNvSpPr>
          <p:nvPr/>
        </p:nvSpPr>
        <p:spPr bwMode="auto">
          <a:xfrm>
            <a:off x="223936" y="1693102"/>
            <a:ext cx="85095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sz="2000" b="1" dirty="0">
                <a:solidFill>
                  <a:srgbClr val="0000FF"/>
                </a:solidFill>
                <a:latin typeface="+mn-ea"/>
              </a:rPr>
              <a:t>设数组</a:t>
            </a:r>
            <a:r>
              <a:rPr kumimoji="1" lang="en-US" altLang="zh-CN" sz="2000" b="1" dirty="0">
                <a:solidFill>
                  <a:srgbClr val="0000FF"/>
                </a:solidFill>
                <a:latin typeface="+mn-ea"/>
              </a:rPr>
              <a:t>color[n]</a:t>
            </a:r>
            <a:r>
              <a:rPr kumimoji="1" lang="zh-CN" altLang="en-US" sz="2000" b="1" dirty="0">
                <a:solidFill>
                  <a:srgbClr val="0000FF"/>
                </a:solidFill>
                <a:latin typeface="+mn-ea"/>
              </a:rPr>
              <a:t>表示顶点的着色情况，贪心法求解图着色问题的算法如下： </a:t>
            </a:r>
          </a:p>
        </p:txBody>
      </p:sp>
    </p:spTree>
    <p:extLst>
      <p:ext uri="{BB962C8B-B14F-4D97-AF65-F5344CB8AC3E}">
        <p14:creationId xmlns:p14="http://schemas.microsoft.com/office/powerpoint/2010/main" val="156866836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fade">
                                      <p:cBhvr>
                                        <p:cTn id="16" dur="20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20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2000"/>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2000"/>
                                        <p:tgtEl>
                                          <p:spTgt spid="6">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fade">
                                      <p:cBhvr>
                                        <p:cTn id="36" dur="2000"/>
                                        <p:tgtEl>
                                          <p:spTgt spid="6">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fade">
                                      <p:cBhvr>
                                        <p:cTn id="41" dur="2000"/>
                                        <p:tgtEl>
                                          <p:spTgt spid="6">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6" end="6"/>
                                            </p:txEl>
                                          </p:spTgt>
                                        </p:tgtEl>
                                        <p:attrNameLst>
                                          <p:attrName>style.visibility</p:attrName>
                                        </p:attrNameLst>
                                      </p:cBhvr>
                                      <p:to>
                                        <p:strVal val="visible"/>
                                      </p:to>
                                    </p:set>
                                    <p:animEffect transition="in" filter="fade">
                                      <p:cBhvr>
                                        <p:cTn id="46" dur="2000"/>
                                        <p:tgtEl>
                                          <p:spTgt spid="6">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animEffect transition="in" filter="fade">
                                      <p:cBhvr>
                                        <p:cTn id="51" dur="2000"/>
                                        <p:tgtEl>
                                          <p:spTgt spid="6">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
                                            <p:txEl>
                                              <p:pRg st="8" end="8"/>
                                            </p:txEl>
                                          </p:spTgt>
                                        </p:tgtEl>
                                        <p:attrNameLst>
                                          <p:attrName>style.visibility</p:attrName>
                                        </p:attrNameLst>
                                      </p:cBhvr>
                                      <p:to>
                                        <p:strVal val="visible"/>
                                      </p:to>
                                    </p:set>
                                    <p:animEffect transition="in" filter="fade">
                                      <p:cBhvr>
                                        <p:cTn id="56" dur="2000"/>
                                        <p:tgtEl>
                                          <p:spTgt spid="6">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Effect transition="in" filter="fade">
                                      <p:cBhvr>
                                        <p:cTn id="61" dur="2000"/>
                                        <p:tgtEl>
                                          <p:spTgt spid="6">
                                            <p:txEl>
                                              <p:pRg st="9" end="9"/>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
                                            <p:txEl>
                                              <p:pRg st="10" end="10"/>
                                            </p:txEl>
                                          </p:spTgt>
                                        </p:tgtEl>
                                        <p:attrNameLst>
                                          <p:attrName>style.visibility</p:attrName>
                                        </p:attrNameLst>
                                      </p:cBhvr>
                                      <p:to>
                                        <p:strVal val="visible"/>
                                      </p:to>
                                    </p:set>
                                    <p:animEffect transition="in" filter="fade">
                                      <p:cBhvr>
                                        <p:cTn id="66" dur="20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8AE2003-5A6A-43FE-BF53-5B0794FFF162}"/>
              </a:ext>
            </a:extLst>
          </p:cNvPr>
          <p:cNvSpPr>
            <a:spLocks noGrp="1"/>
          </p:cNvSpPr>
          <p:nvPr>
            <p:ph type="body" sz="quarter" idx="13"/>
          </p:nvPr>
        </p:nvSpPr>
        <p:spPr>
          <a:xfrm>
            <a:off x="-498107" y="261275"/>
            <a:ext cx="7200358" cy="864000"/>
          </a:xfrm>
        </p:spPr>
        <p:txBody>
          <a:bodyPr/>
          <a:lstStyle/>
          <a:p>
            <a:r>
              <a:rPr lang="zh-CN" altLang="en-US" dirty="0"/>
              <a:t>求解图着色问题</a:t>
            </a:r>
          </a:p>
        </p:txBody>
      </p:sp>
      <p:sp>
        <p:nvSpPr>
          <p:cNvPr id="3" name="灯片编号占位符 2">
            <a:extLst>
              <a:ext uri="{FF2B5EF4-FFF2-40B4-BE49-F238E27FC236}">
                <a16:creationId xmlns:a16="http://schemas.microsoft.com/office/drawing/2014/main" id="{CFF7A905-1056-491C-87E1-D5EAF5BA31B1}"/>
              </a:ext>
            </a:extLst>
          </p:cNvPr>
          <p:cNvSpPr>
            <a:spLocks noGrp="1"/>
          </p:cNvSpPr>
          <p:nvPr>
            <p:ph type="sldNum" sz="quarter" idx="12"/>
          </p:nvPr>
        </p:nvSpPr>
        <p:spPr/>
        <p:txBody>
          <a:bodyPr/>
          <a:lstStyle/>
          <a:p>
            <a:fld id="{2BF52340-23E5-4DE8-AD85-AB3A652D4927}" type="slidenum">
              <a:rPr lang="zh-CN" altLang="en-US" smtClean="0"/>
              <a:pPr/>
              <a:t>16</a:t>
            </a:fld>
            <a:endParaRPr lang="zh-CN" altLang="en-US"/>
          </a:p>
        </p:txBody>
      </p:sp>
      <p:sp>
        <p:nvSpPr>
          <p:cNvPr id="4" name="标题 1">
            <a:extLst>
              <a:ext uri="{FF2B5EF4-FFF2-40B4-BE49-F238E27FC236}">
                <a16:creationId xmlns:a16="http://schemas.microsoft.com/office/drawing/2014/main" id="{E6E55FF2-3559-48E7-8EA1-82FBF36F2022}"/>
              </a:ext>
            </a:extLst>
          </p:cNvPr>
          <p:cNvSpPr txBox="1">
            <a:spLocks/>
          </p:cNvSpPr>
          <p:nvPr/>
        </p:nvSpPr>
        <p:spPr>
          <a:xfrm>
            <a:off x="390769" y="1384376"/>
            <a:ext cx="1951637" cy="511454"/>
          </a:xfrm>
          <a:prstGeom prst="rect">
            <a:avLst/>
          </a:prstGeom>
        </p:spPr>
        <p:txBody>
          <a:bodyP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marL="514350" indent="-514350">
              <a:lnSpc>
                <a:spcPct val="120000"/>
              </a:lnSpc>
            </a:pPr>
            <a:r>
              <a:rPr lang="en-US" altLang="zh-CN" sz="2400" dirty="0">
                <a:solidFill>
                  <a:srgbClr val="FF0000"/>
                </a:solidFill>
                <a:latin typeface="+mn-ea"/>
              </a:rPr>
              <a:t>4. </a:t>
            </a:r>
            <a:r>
              <a:rPr lang="zh-CN" altLang="en-US" sz="2400" dirty="0">
                <a:solidFill>
                  <a:srgbClr val="FF0000"/>
                </a:solidFill>
                <a:latin typeface="+mn-ea"/>
              </a:rPr>
              <a:t>算法分析</a:t>
            </a:r>
            <a:endParaRPr lang="zh-CN" altLang="en-US" sz="2400" dirty="0">
              <a:solidFill>
                <a:srgbClr val="FF0000"/>
              </a:solidFill>
            </a:endParaRPr>
          </a:p>
        </p:txBody>
      </p:sp>
      <p:pic>
        <p:nvPicPr>
          <p:cNvPr id="6" name="图片 5">
            <a:extLst>
              <a:ext uri="{FF2B5EF4-FFF2-40B4-BE49-F238E27FC236}">
                <a16:creationId xmlns:a16="http://schemas.microsoft.com/office/drawing/2014/main" id="{211D7A30-E1A0-49E2-BA27-DE13C5D4E6EC}"/>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49839" y="3429002"/>
            <a:ext cx="1125810" cy="2439954"/>
          </a:xfrm>
          <a:prstGeom prst="rect">
            <a:avLst/>
          </a:prstGeom>
        </p:spPr>
      </p:pic>
      <p:sp>
        <p:nvSpPr>
          <p:cNvPr id="7" name="思想气泡: 云 6">
            <a:extLst>
              <a:ext uri="{FF2B5EF4-FFF2-40B4-BE49-F238E27FC236}">
                <a16:creationId xmlns:a16="http://schemas.microsoft.com/office/drawing/2014/main" id="{DDB2FFEF-281C-4BA0-950F-E0CA9E004A49}"/>
              </a:ext>
            </a:extLst>
          </p:cNvPr>
          <p:cNvSpPr/>
          <p:nvPr/>
        </p:nvSpPr>
        <p:spPr>
          <a:xfrm>
            <a:off x="2506146" y="3752699"/>
            <a:ext cx="2143693" cy="1417018"/>
          </a:xfrm>
          <a:prstGeom prst="cloudCallout">
            <a:avLst>
              <a:gd name="adj1" fmla="val 64548"/>
              <a:gd name="adj2" fmla="val 25320"/>
            </a:avLst>
          </a:prstGeom>
          <a:noFill/>
          <a:ln w="2857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00FF"/>
                </a:solidFill>
                <a:latin typeface="+mn-ea"/>
                <a:cs typeface="Arabic Typesetting" panose="020B0604020202020204" pitchFamily="66" charset="-78"/>
              </a:rPr>
              <a:t>最优解</a:t>
            </a:r>
          </a:p>
        </p:txBody>
      </p:sp>
      <p:sp>
        <p:nvSpPr>
          <p:cNvPr id="9" name="矩形 8">
            <a:extLst>
              <a:ext uri="{FF2B5EF4-FFF2-40B4-BE49-F238E27FC236}">
                <a16:creationId xmlns:a16="http://schemas.microsoft.com/office/drawing/2014/main" id="{BD830F12-C30F-4D12-B8C2-043659F50E6E}"/>
              </a:ext>
            </a:extLst>
          </p:cNvPr>
          <p:cNvSpPr/>
          <p:nvPr/>
        </p:nvSpPr>
        <p:spPr>
          <a:xfrm>
            <a:off x="522514" y="2045127"/>
            <a:ext cx="7959013" cy="830997"/>
          </a:xfrm>
          <a:prstGeom prst="rect">
            <a:avLst/>
          </a:prstGeom>
        </p:spPr>
        <p:txBody>
          <a:bodyPr wrap="square">
            <a:spAutoFit/>
          </a:bodyPr>
          <a:lstStyle/>
          <a:p>
            <a:pPr>
              <a:lnSpc>
                <a:spcPct val="120000"/>
              </a:lnSpc>
              <a:spcBef>
                <a:spcPts val="1200"/>
              </a:spcBef>
            </a:pPr>
            <a:r>
              <a:rPr lang="zh-CN" altLang="en-US" sz="2000" b="1" dirty="0">
                <a:solidFill>
                  <a:srgbClr val="0000FF"/>
                </a:solidFill>
                <a:latin typeface="+mn-ea"/>
                <a:cs typeface="Consolas" panose="020B0609020204030204" pitchFamily="49" charset="0"/>
              </a:rPr>
              <a:t>      本算法需要试探</a:t>
            </a:r>
            <a:r>
              <a:rPr lang="en-US" altLang="zh-CN" sz="2000" b="1" dirty="0">
                <a:solidFill>
                  <a:srgbClr val="0000FF"/>
                </a:solidFill>
                <a:latin typeface="+mn-ea"/>
                <a:cs typeface="Consolas" panose="020B0609020204030204" pitchFamily="49" charset="0"/>
              </a:rPr>
              <a:t>k</a:t>
            </a:r>
            <a:r>
              <a:rPr lang="zh-CN" altLang="en-US" sz="2000" b="1" dirty="0">
                <a:solidFill>
                  <a:srgbClr val="0000FF"/>
                </a:solidFill>
                <a:latin typeface="+mn-ea"/>
                <a:cs typeface="Consolas" panose="020B0609020204030204" pitchFamily="49" charset="0"/>
              </a:rPr>
              <a:t>种颜色，每种颜色，需要对所有顶点进行冲突测试，假设无向图有</a:t>
            </a:r>
            <a:r>
              <a:rPr lang="en-US" altLang="zh-CN" sz="2000" b="1" dirty="0">
                <a:solidFill>
                  <a:srgbClr val="0000FF"/>
                </a:solidFill>
                <a:latin typeface="+mn-ea"/>
                <a:cs typeface="Consolas" panose="020B0609020204030204" pitchFamily="49" charset="0"/>
              </a:rPr>
              <a:t>n</a:t>
            </a:r>
            <a:r>
              <a:rPr lang="zh-CN" altLang="en-US" sz="2000" b="1" dirty="0">
                <a:solidFill>
                  <a:srgbClr val="0000FF"/>
                </a:solidFill>
                <a:latin typeface="+mn-ea"/>
                <a:cs typeface="Consolas" panose="020B0609020204030204" pitchFamily="49" charset="0"/>
              </a:rPr>
              <a:t>个顶点，算法的时间复杂性是</a:t>
            </a:r>
            <a:r>
              <a:rPr lang="en-US" altLang="zh-CN" sz="2000" b="1" dirty="0">
                <a:solidFill>
                  <a:srgbClr val="0000FF"/>
                </a:solidFill>
                <a:latin typeface="+mn-ea"/>
                <a:cs typeface="Consolas" panose="020B0609020204030204" pitchFamily="49" charset="0"/>
              </a:rPr>
              <a:t>O(k*n</a:t>
            </a:r>
            <a:r>
              <a:rPr lang="zh-CN" altLang="en-US" sz="2000" b="1" dirty="0">
                <a:solidFill>
                  <a:srgbClr val="0000FF"/>
                </a:solidFill>
                <a:latin typeface="+mn-ea"/>
                <a:cs typeface="Consolas" panose="020B0609020204030204" pitchFamily="49" charset="0"/>
              </a:rPr>
              <a:t>）。</a:t>
            </a:r>
          </a:p>
        </p:txBody>
      </p:sp>
    </p:spTree>
    <p:extLst>
      <p:ext uri="{BB962C8B-B14F-4D97-AF65-F5344CB8AC3E}">
        <p14:creationId xmlns:p14="http://schemas.microsoft.com/office/powerpoint/2010/main" val="43972368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iterate type="wd">
                                    <p:tmPct val="10000"/>
                                  </p:iterate>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600"/>
                            </p:stCondLst>
                            <p:childTnLst>
                              <p:par>
                                <p:cTn id="21" presetID="42"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anim calcmode="lin" valueType="num">
                                      <p:cBhvr>
                                        <p:cTn id="24" dur="500" fill="hold"/>
                                        <p:tgtEl>
                                          <p:spTgt spid="6"/>
                                        </p:tgtEl>
                                        <p:attrNameLst>
                                          <p:attrName>ppt_x</p:attrName>
                                        </p:attrNameLst>
                                      </p:cBhvr>
                                      <p:tavLst>
                                        <p:tav tm="0">
                                          <p:val>
                                            <p:strVal val="#ppt_x"/>
                                          </p:val>
                                        </p:tav>
                                        <p:tav tm="100000">
                                          <p:val>
                                            <p:strVal val="#ppt_x"/>
                                          </p:val>
                                        </p:tav>
                                      </p:tavLst>
                                    </p:anim>
                                    <p:anim calcmode="lin" valueType="num">
                                      <p:cBhvr>
                                        <p:cTn id="2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9776E18-1094-4FAA-8B50-B327DD3983B3}"/>
              </a:ext>
            </a:extLst>
          </p:cNvPr>
          <p:cNvSpPr>
            <a:spLocks noGrp="1"/>
          </p:cNvSpPr>
          <p:nvPr>
            <p:ph type="body" sz="quarter" idx="13"/>
          </p:nvPr>
        </p:nvSpPr>
        <p:spPr>
          <a:xfrm>
            <a:off x="-498107" y="261275"/>
            <a:ext cx="7170212" cy="864000"/>
          </a:xfrm>
        </p:spPr>
        <p:txBody>
          <a:bodyPr/>
          <a:lstStyle/>
          <a:p>
            <a:r>
              <a:rPr lang="zh-CN" altLang="en-US" dirty="0"/>
              <a:t>求解图着色问题</a:t>
            </a:r>
          </a:p>
        </p:txBody>
      </p:sp>
      <p:sp>
        <p:nvSpPr>
          <p:cNvPr id="3" name="灯片编号占位符 2">
            <a:extLst>
              <a:ext uri="{FF2B5EF4-FFF2-40B4-BE49-F238E27FC236}">
                <a16:creationId xmlns:a16="http://schemas.microsoft.com/office/drawing/2014/main" id="{5C78A521-3091-472A-9700-9B5203D6CCA8}"/>
              </a:ext>
            </a:extLst>
          </p:cNvPr>
          <p:cNvSpPr>
            <a:spLocks noGrp="1"/>
          </p:cNvSpPr>
          <p:nvPr>
            <p:ph type="sldNum" sz="quarter" idx="12"/>
          </p:nvPr>
        </p:nvSpPr>
        <p:spPr/>
        <p:txBody>
          <a:bodyPr/>
          <a:lstStyle/>
          <a:p>
            <a:fld id="{2BF52340-23E5-4DE8-AD85-AB3A652D4927}" type="slidenum">
              <a:rPr lang="zh-CN" altLang="en-US" smtClean="0"/>
              <a:pPr/>
              <a:t>17</a:t>
            </a:fld>
            <a:endParaRPr lang="zh-CN" altLang="en-US"/>
          </a:p>
        </p:txBody>
      </p:sp>
      <p:grpSp>
        <p:nvGrpSpPr>
          <p:cNvPr id="4" name="Group 13">
            <a:extLst>
              <a:ext uri="{FF2B5EF4-FFF2-40B4-BE49-F238E27FC236}">
                <a16:creationId xmlns:a16="http://schemas.microsoft.com/office/drawing/2014/main" id="{30EBEFB5-A3D4-4E85-A0DE-DA29EC3DB483}"/>
              </a:ext>
            </a:extLst>
          </p:cNvPr>
          <p:cNvGrpSpPr>
            <a:grpSpLocks/>
          </p:cNvGrpSpPr>
          <p:nvPr/>
        </p:nvGrpSpPr>
        <p:grpSpPr bwMode="auto">
          <a:xfrm>
            <a:off x="4522327" y="1307829"/>
            <a:ext cx="2762728" cy="1485644"/>
            <a:chOff x="569" y="2026"/>
            <a:chExt cx="2097" cy="746"/>
          </a:xfrm>
        </p:grpSpPr>
        <p:sp>
          <p:nvSpPr>
            <p:cNvPr id="6" name="Oval 14">
              <a:extLst>
                <a:ext uri="{FF2B5EF4-FFF2-40B4-BE49-F238E27FC236}">
                  <a16:creationId xmlns:a16="http://schemas.microsoft.com/office/drawing/2014/main" id="{0CD5F73C-82B2-40C6-8C82-A634250EA654}"/>
                </a:ext>
              </a:extLst>
            </p:cNvPr>
            <p:cNvSpPr>
              <a:spLocks noChangeArrowheads="1"/>
            </p:cNvSpPr>
            <p:nvPr/>
          </p:nvSpPr>
          <p:spPr bwMode="auto">
            <a:xfrm>
              <a:off x="569" y="2295"/>
              <a:ext cx="199" cy="160"/>
            </a:xfrm>
            <a:prstGeom prst="ellipse">
              <a:avLst/>
            </a:prstGeom>
            <a:solidFill>
              <a:schemeClr val="bg1"/>
            </a:solidFill>
            <a:ln w="9525">
              <a:solidFill>
                <a:srgbClr val="000000"/>
              </a:solidFill>
              <a:round/>
              <a:headEnd/>
              <a:tailEnd/>
            </a:ln>
          </p:spPr>
          <p:txBody>
            <a:bodyPr lIns="43200" tIns="0" rIns="0" bIns="0"/>
            <a:lstStyle/>
            <a:p>
              <a:pPr algn="just" eaLnBrk="0" hangingPunct="0">
                <a:lnSpc>
                  <a:spcPct val="80000"/>
                </a:lnSpc>
              </a:pPr>
              <a:r>
                <a:rPr lang="en-US" altLang="zh-CN" sz="2400" dirty="0">
                  <a:solidFill>
                    <a:schemeClr val="tx1"/>
                  </a:solidFill>
                  <a:latin typeface="Times New Roman" pitchFamily="18" charset="0"/>
                </a:rPr>
                <a:t>1</a:t>
              </a:r>
            </a:p>
          </p:txBody>
        </p:sp>
        <p:sp>
          <p:nvSpPr>
            <p:cNvPr id="7" name="Oval 15">
              <a:extLst>
                <a:ext uri="{FF2B5EF4-FFF2-40B4-BE49-F238E27FC236}">
                  <a16:creationId xmlns:a16="http://schemas.microsoft.com/office/drawing/2014/main" id="{035EBDDB-516C-49AB-8CEE-B7FD07F3552C}"/>
                </a:ext>
              </a:extLst>
            </p:cNvPr>
            <p:cNvSpPr>
              <a:spLocks noChangeArrowheads="1"/>
            </p:cNvSpPr>
            <p:nvPr/>
          </p:nvSpPr>
          <p:spPr bwMode="auto">
            <a:xfrm>
              <a:off x="1241" y="2301"/>
              <a:ext cx="199" cy="160"/>
            </a:xfrm>
            <a:prstGeom prst="ellipse">
              <a:avLst/>
            </a:prstGeom>
            <a:solidFill>
              <a:schemeClr val="bg1"/>
            </a:solidFill>
            <a:ln w="9525">
              <a:solidFill>
                <a:srgbClr val="000000"/>
              </a:solidFill>
              <a:round/>
              <a:headEnd/>
              <a:tailEnd/>
            </a:ln>
          </p:spPr>
          <p:txBody>
            <a:bodyPr lIns="43200" tIns="0" rIns="0" bIns="0"/>
            <a:lstStyle/>
            <a:p>
              <a:pPr algn="just" eaLnBrk="0" hangingPunct="0">
                <a:lnSpc>
                  <a:spcPct val="80000"/>
                </a:lnSpc>
              </a:pPr>
              <a:r>
                <a:rPr lang="en-US" altLang="zh-CN" sz="2400" dirty="0">
                  <a:solidFill>
                    <a:schemeClr val="tx1"/>
                  </a:solidFill>
                  <a:latin typeface="Times New Roman" pitchFamily="18" charset="0"/>
                </a:rPr>
                <a:t>2</a:t>
              </a:r>
            </a:p>
          </p:txBody>
        </p:sp>
        <p:sp>
          <p:nvSpPr>
            <p:cNvPr id="8" name="Line 16">
              <a:extLst>
                <a:ext uri="{FF2B5EF4-FFF2-40B4-BE49-F238E27FC236}">
                  <a16:creationId xmlns:a16="http://schemas.microsoft.com/office/drawing/2014/main" id="{6614992B-C2FB-4FBA-92F7-CA1AAF3C0E52}"/>
                </a:ext>
              </a:extLst>
            </p:cNvPr>
            <p:cNvSpPr>
              <a:spLocks noChangeShapeType="1"/>
            </p:cNvSpPr>
            <p:nvPr/>
          </p:nvSpPr>
          <p:spPr bwMode="auto">
            <a:xfrm>
              <a:off x="780" y="2378"/>
              <a:ext cx="4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1"/>
                </a:solidFill>
              </a:endParaRPr>
            </a:p>
          </p:txBody>
        </p:sp>
        <p:sp>
          <p:nvSpPr>
            <p:cNvPr id="9" name="Oval 17">
              <a:extLst>
                <a:ext uri="{FF2B5EF4-FFF2-40B4-BE49-F238E27FC236}">
                  <a16:creationId xmlns:a16="http://schemas.microsoft.com/office/drawing/2014/main" id="{187C2CCA-E3F7-4F70-A2E8-5FE7F7C253B8}"/>
                </a:ext>
              </a:extLst>
            </p:cNvPr>
            <p:cNvSpPr>
              <a:spLocks noChangeArrowheads="1"/>
            </p:cNvSpPr>
            <p:nvPr/>
          </p:nvSpPr>
          <p:spPr bwMode="auto">
            <a:xfrm>
              <a:off x="1869" y="2026"/>
              <a:ext cx="199" cy="160"/>
            </a:xfrm>
            <a:prstGeom prst="ellipse">
              <a:avLst/>
            </a:prstGeom>
            <a:solidFill>
              <a:schemeClr val="bg1"/>
            </a:solidFill>
            <a:ln w="9525">
              <a:solidFill>
                <a:srgbClr val="000000"/>
              </a:solidFill>
              <a:round/>
              <a:headEnd/>
              <a:tailEnd/>
            </a:ln>
          </p:spPr>
          <p:txBody>
            <a:bodyPr lIns="43200" tIns="0" rIns="0" bIns="0"/>
            <a:lstStyle/>
            <a:p>
              <a:pPr algn="just" eaLnBrk="0" hangingPunct="0">
                <a:lnSpc>
                  <a:spcPct val="80000"/>
                </a:lnSpc>
              </a:pPr>
              <a:r>
                <a:rPr lang="en-US" altLang="zh-CN" sz="2400" dirty="0">
                  <a:solidFill>
                    <a:schemeClr val="tx1"/>
                  </a:solidFill>
                  <a:latin typeface="Times New Roman" pitchFamily="18" charset="0"/>
                </a:rPr>
                <a:t>3</a:t>
              </a:r>
            </a:p>
          </p:txBody>
        </p:sp>
        <p:sp>
          <p:nvSpPr>
            <p:cNvPr id="10" name="Oval 18">
              <a:extLst>
                <a:ext uri="{FF2B5EF4-FFF2-40B4-BE49-F238E27FC236}">
                  <a16:creationId xmlns:a16="http://schemas.microsoft.com/office/drawing/2014/main" id="{C5BFE460-E9C4-4331-A72D-2BA651747208}"/>
                </a:ext>
              </a:extLst>
            </p:cNvPr>
            <p:cNvSpPr>
              <a:spLocks noChangeArrowheads="1"/>
            </p:cNvSpPr>
            <p:nvPr/>
          </p:nvSpPr>
          <p:spPr bwMode="auto">
            <a:xfrm>
              <a:off x="1851" y="2612"/>
              <a:ext cx="199" cy="160"/>
            </a:xfrm>
            <a:prstGeom prst="ellipse">
              <a:avLst/>
            </a:prstGeom>
            <a:solidFill>
              <a:schemeClr val="bg1"/>
            </a:solidFill>
            <a:ln w="9525">
              <a:solidFill>
                <a:srgbClr val="000000"/>
              </a:solidFill>
              <a:round/>
              <a:headEnd/>
              <a:tailEnd/>
            </a:ln>
          </p:spPr>
          <p:txBody>
            <a:bodyPr lIns="43200" tIns="0" rIns="0" bIns="0"/>
            <a:lstStyle/>
            <a:p>
              <a:pPr algn="just" eaLnBrk="0" hangingPunct="0">
                <a:lnSpc>
                  <a:spcPct val="80000"/>
                </a:lnSpc>
              </a:pPr>
              <a:r>
                <a:rPr lang="en-US" altLang="zh-CN" sz="2400" dirty="0">
                  <a:solidFill>
                    <a:schemeClr val="tx1"/>
                  </a:solidFill>
                  <a:latin typeface="Times New Roman" pitchFamily="18" charset="0"/>
                </a:rPr>
                <a:t>4</a:t>
              </a:r>
            </a:p>
          </p:txBody>
        </p:sp>
        <p:sp>
          <p:nvSpPr>
            <p:cNvPr id="11" name="Oval 19">
              <a:extLst>
                <a:ext uri="{FF2B5EF4-FFF2-40B4-BE49-F238E27FC236}">
                  <a16:creationId xmlns:a16="http://schemas.microsoft.com/office/drawing/2014/main" id="{4F4680EB-8098-4A0A-9B53-1098274590FC}"/>
                </a:ext>
              </a:extLst>
            </p:cNvPr>
            <p:cNvSpPr>
              <a:spLocks noChangeArrowheads="1"/>
            </p:cNvSpPr>
            <p:nvPr/>
          </p:nvSpPr>
          <p:spPr bwMode="auto">
            <a:xfrm>
              <a:off x="2467" y="2330"/>
              <a:ext cx="199" cy="160"/>
            </a:xfrm>
            <a:prstGeom prst="ellipse">
              <a:avLst/>
            </a:prstGeom>
            <a:solidFill>
              <a:schemeClr val="bg1"/>
            </a:solidFill>
            <a:ln w="9525">
              <a:solidFill>
                <a:srgbClr val="000000"/>
              </a:solidFill>
              <a:round/>
              <a:headEnd/>
              <a:tailEnd/>
            </a:ln>
          </p:spPr>
          <p:txBody>
            <a:bodyPr lIns="43200" tIns="0" rIns="0" bIns="0"/>
            <a:lstStyle/>
            <a:p>
              <a:pPr algn="just" eaLnBrk="0" hangingPunct="0">
                <a:lnSpc>
                  <a:spcPct val="80000"/>
                </a:lnSpc>
              </a:pPr>
              <a:r>
                <a:rPr lang="en-US" altLang="zh-CN" sz="2400" dirty="0">
                  <a:solidFill>
                    <a:schemeClr val="tx1"/>
                  </a:solidFill>
                  <a:latin typeface="Times New Roman" pitchFamily="18" charset="0"/>
                </a:rPr>
                <a:t>5</a:t>
              </a:r>
            </a:p>
          </p:txBody>
        </p:sp>
        <p:sp>
          <p:nvSpPr>
            <p:cNvPr id="12" name="Line 20">
              <a:extLst>
                <a:ext uri="{FF2B5EF4-FFF2-40B4-BE49-F238E27FC236}">
                  <a16:creationId xmlns:a16="http://schemas.microsoft.com/office/drawing/2014/main" id="{8AB7BE9A-8784-4FD4-A102-93FC83910A96}"/>
                </a:ext>
              </a:extLst>
            </p:cNvPr>
            <p:cNvSpPr>
              <a:spLocks noChangeShapeType="1"/>
            </p:cNvSpPr>
            <p:nvPr/>
          </p:nvSpPr>
          <p:spPr bwMode="auto">
            <a:xfrm flipV="1">
              <a:off x="1434" y="2132"/>
              <a:ext cx="442" cy="2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1"/>
                </a:solidFill>
              </a:endParaRPr>
            </a:p>
          </p:txBody>
        </p:sp>
        <p:sp>
          <p:nvSpPr>
            <p:cNvPr id="13" name="Line 21">
              <a:extLst>
                <a:ext uri="{FF2B5EF4-FFF2-40B4-BE49-F238E27FC236}">
                  <a16:creationId xmlns:a16="http://schemas.microsoft.com/office/drawing/2014/main" id="{659EF797-D2AE-4682-95B4-3A29E3A954CB}"/>
                </a:ext>
              </a:extLst>
            </p:cNvPr>
            <p:cNvSpPr>
              <a:spLocks noChangeShapeType="1"/>
            </p:cNvSpPr>
            <p:nvPr/>
          </p:nvSpPr>
          <p:spPr bwMode="auto">
            <a:xfrm>
              <a:off x="1434" y="2426"/>
              <a:ext cx="429" cy="2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1"/>
                </a:solidFill>
              </a:endParaRPr>
            </a:p>
          </p:txBody>
        </p:sp>
        <p:sp>
          <p:nvSpPr>
            <p:cNvPr id="14" name="Line 22">
              <a:extLst>
                <a:ext uri="{FF2B5EF4-FFF2-40B4-BE49-F238E27FC236}">
                  <a16:creationId xmlns:a16="http://schemas.microsoft.com/office/drawing/2014/main" id="{14AD7030-9799-4A83-8910-13CC3254C24D}"/>
                </a:ext>
              </a:extLst>
            </p:cNvPr>
            <p:cNvSpPr>
              <a:spLocks noChangeShapeType="1"/>
            </p:cNvSpPr>
            <p:nvPr/>
          </p:nvSpPr>
          <p:spPr bwMode="auto">
            <a:xfrm flipV="1">
              <a:off x="2050" y="2479"/>
              <a:ext cx="460" cy="2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1"/>
                </a:solidFill>
              </a:endParaRPr>
            </a:p>
          </p:txBody>
        </p:sp>
        <p:sp>
          <p:nvSpPr>
            <p:cNvPr id="15" name="Line 23">
              <a:extLst>
                <a:ext uri="{FF2B5EF4-FFF2-40B4-BE49-F238E27FC236}">
                  <a16:creationId xmlns:a16="http://schemas.microsoft.com/office/drawing/2014/main" id="{91F66B99-92DC-47F1-BC42-834F6EE84809}"/>
                </a:ext>
              </a:extLst>
            </p:cNvPr>
            <p:cNvSpPr>
              <a:spLocks noChangeShapeType="1"/>
            </p:cNvSpPr>
            <p:nvPr/>
          </p:nvSpPr>
          <p:spPr bwMode="auto">
            <a:xfrm flipH="1" flipV="1">
              <a:off x="2068" y="2122"/>
              <a:ext cx="436" cy="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1"/>
                </a:solidFill>
              </a:endParaRPr>
            </a:p>
          </p:txBody>
        </p:sp>
      </p:grpSp>
      <p:grpSp>
        <p:nvGrpSpPr>
          <p:cNvPr id="5" name="Group 13">
            <a:extLst>
              <a:ext uri="{FF2B5EF4-FFF2-40B4-BE49-F238E27FC236}">
                <a16:creationId xmlns:a16="http://schemas.microsoft.com/office/drawing/2014/main" id="{00C7DC63-7C6E-406A-803F-2C1E917E62A1}"/>
              </a:ext>
            </a:extLst>
          </p:cNvPr>
          <p:cNvGrpSpPr>
            <a:grpSpLocks/>
          </p:cNvGrpSpPr>
          <p:nvPr/>
        </p:nvGrpSpPr>
        <p:grpSpPr bwMode="auto">
          <a:xfrm>
            <a:off x="4522328" y="3055960"/>
            <a:ext cx="2802920" cy="1415588"/>
            <a:chOff x="569" y="2026"/>
            <a:chExt cx="2097" cy="746"/>
          </a:xfrm>
        </p:grpSpPr>
        <p:sp>
          <p:nvSpPr>
            <p:cNvPr id="28" name="Oval 14">
              <a:extLst>
                <a:ext uri="{FF2B5EF4-FFF2-40B4-BE49-F238E27FC236}">
                  <a16:creationId xmlns:a16="http://schemas.microsoft.com/office/drawing/2014/main" id="{AA4B788A-540D-43BA-8322-FD318BA0BEF1}"/>
                </a:ext>
              </a:extLst>
            </p:cNvPr>
            <p:cNvSpPr>
              <a:spLocks noChangeArrowheads="1"/>
            </p:cNvSpPr>
            <p:nvPr/>
          </p:nvSpPr>
          <p:spPr bwMode="auto">
            <a:xfrm>
              <a:off x="569" y="2295"/>
              <a:ext cx="199" cy="160"/>
            </a:xfrm>
            <a:prstGeom prst="ellipse">
              <a:avLst/>
            </a:prstGeom>
            <a:solidFill>
              <a:srgbClr val="99FF33"/>
            </a:solidFill>
            <a:ln w="9525">
              <a:solidFill>
                <a:srgbClr val="000000"/>
              </a:solidFill>
              <a:round/>
              <a:headEnd/>
              <a:tailEnd/>
            </a:ln>
          </p:spPr>
          <p:txBody>
            <a:bodyPr lIns="43200" tIns="0" rIns="0" bIns="0"/>
            <a:lstStyle/>
            <a:p>
              <a:pPr algn="just" eaLnBrk="0" hangingPunct="0">
                <a:lnSpc>
                  <a:spcPct val="80000"/>
                </a:lnSpc>
              </a:pPr>
              <a:r>
                <a:rPr lang="en-US" altLang="zh-CN" sz="2400" dirty="0">
                  <a:solidFill>
                    <a:schemeClr val="tx1"/>
                  </a:solidFill>
                  <a:latin typeface="Times New Roman" pitchFamily="18" charset="0"/>
                </a:rPr>
                <a:t>1</a:t>
              </a:r>
            </a:p>
          </p:txBody>
        </p:sp>
        <p:sp>
          <p:nvSpPr>
            <p:cNvPr id="29" name="Oval 15">
              <a:extLst>
                <a:ext uri="{FF2B5EF4-FFF2-40B4-BE49-F238E27FC236}">
                  <a16:creationId xmlns:a16="http://schemas.microsoft.com/office/drawing/2014/main" id="{8B851021-065B-4216-8891-897476587E89}"/>
                </a:ext>
              </a:extLst>
            </p:cNvPr>
            <p:cNvSpPr>
              <a:spLocks noChangeArrowheads="1"/>
            </p:cNvSpPr>
            <p:nvPr/>
          </p:nvSpPr>
          <p:spPr bwMode="auto">
            <a:xfrm>
              <a:off x="1241" y="2301"/>
              <a:ext cx="199" cy="160"/>
            </a:xfrm>
            <a:prstGeom prst="ellipse">
              <a:avLst/>
            </a:prstGeom>
            <a:solidFill>
              <a:schemeClr val="hlink"/>
            </a:solidFill>
            <a:ln w="9525">
              <a:solidFill>
                <a:srgbClr val="000000"/>
              </a:solidFill>
              <a:round/>
              <a:headEnd/>
              <a:tailEnd/>
            </a:ln>
          </p:spPr>
          <p:txBody>
            <a:bodyPr lIns="43200" tIns="0" rIns="0" bIns="0"/>
            <a:lstStyle/>
            <a:p>
              <a:pPr algn="just" eaLnBrk="0" hangingPunct="0">
                <a:lnSpc>
                  <a:spcPct val="80000"/>
                </a:lnSpc>
              </a:pPr>
              <a:r>
                <a:rPr lang="en-US" altLang="zh-CN" sz="2400">
                  <a:solidFill>
                    <a:schemeClr val="tx1"/>
                  </a:solidFill>
                  <a:latin typeface="Times New Roman" pitchFamily="18" charset="0"/>
                </a:rPr>
                <a:t>2</a:t>
              </a:r>
            </a:p>
          </p:txBody>
        </p:sp>
        <p:sp>
          <p:nvSpPr>
            <p:cNvPr id="30" name="Line 16">
              <a:extLst>
                <a:ext uri="{FF2B5EF4-FFF2-40B4-BE49-F238E27FC236}">
                  <a16:creationId xmlns:a16="http://schemas.microsoft.com/office/drawing/2014/main" id="{4C507901-4851-4CA8-92B3-E20CDFE783FC}"/>
                </a:ext>
              </a:extLst>
            </p:cNvPr>
            <p:cNvSpPr>
              <a:spLocks noChangeShapeType="1"/>
            </p:cNvSpPr>
            <p:nvPr/>
          </p:nvSpPr>
          <p:spPr bwMode="auto">
            <a:xfrm>
              <a:off x="780" y="2378"/>
              <a:ext cx="4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1"/>
                </a:solidFill>
              </a:endParaRPr>
            </a:p>
          </p:txBody>
        </p:sp>
        <p:sp>
          <p:nvSpPr>
            <p:cNvPr id="31" name="Oval 17">
              <a:extLst>
                <a:ext uri="{FF2B5EF4-FFF2-40B4-BE49-F238E27FC236}">
                  <a16:creationId xmlns:a16="http://schemas.microsoft.com/office/drawing/2014/main" id="{44C09AB9-DD7C-454A-A6CD-A3D1A312FE48}"/>
                </a:ext>
              </a:extLst>
            </p:cNvPr>
            <p:cNvSpPr>
              <a:spLocks noChangeArrowheads="1"/>
            </p:cNvSpPr>
            <p:nvPr/>
          </p:nvSpPr>
          <p:spPr bwMode="auto">
            <a:xfrm>
              <a:off x="1869" y="2026"/>
              <a:ext cx="199" cy="160"/>
            </a:xfrm>
            <a:prstGeom prst="ellipse">
              <a:avLst/>
            </a:prstGeom>
            <a:solidFill>
              <a:srgbClr val="99FF33"/>
            </a:solidFill>
            <a:ln w="9525">
              <a:solidFill>
                <a:srgbClr val="000000"/>
              </a:solidFill>
              <a:round/>
              <a:headEnd/>
              <a:tailEnd/>
            </a:ln>
          </p:spPr>
          <p:txBody>
            <a:bodyPr lIns="43200" tIns="0" rIns="0" bIns="0"/>
            <a:lstStyle/>
            <a:p>
              <a:pPr algn="just" eaLnBrk="0" hangingPunct="0">
                <a:lnSpc>
                  <a:spcPct val="80000"/>
                </a:lnSpc>
              </a:pPr>
              <a:r>
                <a:rPr lang="en-US" altLang="zh-CN" sz="2400">
                  <a:solidFill>
                    <a:schemeClr val="tx1"/>
                  </a:solidFill>
                  <a:latin typeface="Times New Roman" pitchFamily="18" charset="0"/>
                </a:rPr>
                <a:t>3</a:t>
              </a:r>
            </a:p>
          </p:txBody>
        </p:sp>
        <p:sp>
          <p:nvSpPr>
            <p:cNvPr id="32" name="Oval 18">
              <a:extLst>
                <a:ext uri="{FF2B5EF4-FFF2-40B4-BE49-F238E27FC236}">
                  <a16:creationId xmlns:a16="http://schemas.microsoft.com/office/drawing/2014/main" id="{106B4E31-9E8E-42A2-A86D-CA9F90E015AB}"/>
                </a:ext>
              </a:extLst>
            </p:cNvPr>
            <p:cNvSpPr>
              <a:spLocks noChangeArrowheads="1"/>
            </p:cNvSpPr>
            <p:nvPr/>
          </p:nvSpPr>
          <p:spPr bwMode="auto">
            <a:xfrm>
              <a:off x="1851" y="2612"/>
              <a:ext cx="199" cy="160"/>
            </a:xfrm>
            <a:prstGeom prst="ellipse">
              <a:avLst/>
            </a:prstGeom>
            <a:solidFill>
              <a:srgbClr val="99FF33"/>
            </a:solidFill>
            <a:ln w="9525">
              <a:solidFill>
                <a:srgbClr val="000000"/>
              </a:solidFill>
              <a:round/>
              <a:headEnd/>
              <a:tailEnd/>
            </a:ln>
          </p:spPr>
          <p:txBody>
            <a:bodyPr lIns="43200" tIns="0" rIns="0" bIns="0"/>
            <a:lstStyle/>
            <a:p>
              <a:pPr algn="just" eaLnBrk="0" hangingPunct="0">
                <a:lnSpc>
                  <a:spcPct val="80000"/>
                </a:lnSpc>
              </a:pPr>
              <a:r>
                <a:rPr lang="en-US" altLang="zh-CN" sz="2400">
                  <a:solidFill>
                    <a:schemeClr val="tx1"/>
                  </a:solidFill>
                  <a:latin typeface="Times New Roman" pitchFamily="18" charset="0"/>
                </a:rPr>
                <a:t>4</a:t>
              </a:r>
            </a:p>
          </p:txBody>
        </p:sp>
        <p:sp>
          <p:nvSpPr>
            <p:cNvPr id="33" name="Oval 19">
              <a:extLst>
                <a:ext uri="{FF2B5EF4-FFF2-40B4-BE49-F238E27FC236}">
                  <a16:creationId xmlns:a16="http://schemas.microsoft.com/office/drawing/2014/main" id="{D6FB26AC-ACC8-4CCA-962E-745DCAFDB8CE}"/>
                </a:ext>
              </a:extLst>
            </p:cNvPr>
            <p:cNvSpPr>
              <a:spLocks noChangeArrowheads="1"/>
            </p:cNvSpPr>
            <p:nvPr/>
          </p:nvSpPr>
          <p:spPr bwMode="auto">
            <a:xfrm>
              <a:off x="2467" y="2330"/>
              <a:ext cx="199" cy="160"/>
            </a:xfrm>
            <a:prstGeom prst="ellipse">
              <a:avLst/>
            </a:prstGeom>
            <a:solidFill>
              <a:schemeClr val="hlink"/>
            </a:solidFill>
            <a:ln w="9525">
              <a:solidFill>
                <a:srgbClr val="000000"/>
              </a:solidFill>
              <a:round/>
              <a:headEnd/>
              <a:tailEnd/>
            </a:ln>
          </p:spPr>
          <p:txBody>
            <a:bodyPr lIns="43200" tIns="0" rIns="0" bIns="0"/>
            <a:lstStyle/>
            <a:p>
              <a:pPr algn="just" eaLnBrk="0" hangingPunct="0">
                <a:lnSpc>
                  <a:spcPct val="80000"/>
                </a:lnSpc>
              </a:pPr>
              <a:r>
                <a:rPr lang="en-US" altLang="zh-CN" sz="2400">
                  <a:solidFill>
                    <a:schemeClr val="tx1"/>
                  </a:solidFill>
                  <a:latin typeface="Times New Roman" pitchFamily="18" charset="0"/>
                </a:rPr>
                <a:t>5</a:t>
              </a:r>
            </a:p>
          </p:txBody>
        </p:sp>
        <p:sp>
          <p:nvSpPr>
            <p:cNvPr id="34" name="Line 20">
              <a:extLst>
                <a:ext uri="{FF2B5EF4-FFF2-40B4-BE49-F238E27FC236}">
                  <a16:creationId xmlns:a16="http://schemas.microsoft.com/office/drawing/2014/main" id="{6C7E3DD4-3E00-44D2-9903-D3167152E021}"/>
                </a:ext>
              </a:extLst>
            </p:cNvPr>
            <p:cNvSpPr>
              <a:spLocks noChangeShapeType="1"/>
            </p:cNvSpPr>
            <p:nvPr/>
          </p:nvSpPr>
          <p:spPr bwMode="auto">
            <a:xfrm flipV="1">
              <a:off x="1434" y="2132"/>
              <a:ext cx="442" cy="2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1"/>
                </a:solidFill>
              </a:endParaRPr>
            </a:p>
          </p:txBody>
        </p:sp>
        <p:sp>
          <p:nvSpPr>
            <p:cNvPr id="35" name="Line 21">
              <a:extLst>
                <a:ext uri="{FF2B5EF4-FFF2-40B4-BE49-F238E27FC236}">
                  <a16:creationId xmlns:a16="http://schemas.microsoft.com/office/drawing/2014/main" id="{ABCFD6AA-E46E-4F11-8FE1-490F024A0CB6}"/>
                </a:ext>
              </a:extLst>
            </p:cNvPr>
            <p:cNvSpPr>
              <a:spLocks noChangeShapeType="1"/>
            </p:cNvSpPr>
            <p:nvPr/>
          </p:nvSpPr>
          <p:spPr bwMode="auto">
            <a:xfrm>
              <a:off x="1434" y="2426"/>
              <a:ext cx="429" cy="2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1"/>
                </a:solidFill>
              </a:endParaRPr>
            </a:p>
          </p:txBody>
        </p:sp>
        <p:sp>
          <p:nvSpPr>
            <p:cNvPr id="36" name="Line 22">
              <a:extLst>
                <a:ext uri="{FF2B5EF4-FFF2-40B4-BE49-F238E27FC236}">
                  <a16:creationId xmlns:a16="http://schemas.microsoft.com/office/drawing/2014/main" id="{A3DB5224-19AE-4059-ACE6-C91F808B1D2B}"/>
                </a:ext>
              </a:extLst>
            </p:cNvPr>
            <p:cNvSpPr>
              <a:spLocks noChangeShapeType="1"/>
            </p:cNvSpPr>
            <p:nvPr/>
          </p:nvSpPr>
          <p:spPr bwMode="auto">
            <a:xfrm flipV="1">
              <a:off x="2050" y="2479"/>
              <a:ext cx="460" cy="2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1"/>
                </a:solidFill>
              </a:endParaRPr>
            </a:p>
          </p:txBody>
        </p:sp>
        <p:sp>
          <p:nvSpPr>
            <p:cNvPr id="37" name="Line 23">
              <a:extLst>
                <a:ext uri="{FF2B5EF4-FFF2-40B4-BE49-F238E27FC236}">
                  <a16:creationId xmlns:a16="http://schemas.microsoft.com/office/drawing/2014/main" id="{CFA30C20-77E6-4991-A9AE-ACF396DB1125}"/>
                </a:ext>
              </a:extLst>
            </p:cNvPr>
            <p:cNvSpPr>
              <a:spLocks noChangeShapeType="1"/>
            </p:cNvSpPr>
            <p:nvPr/>
          </p:nvSpPr>
          <p:spPr bwMode="auto">
            <a:xfrm flipH="1" flipV="1">
              <a:off x="2068" y="2122"/>
              <a:ext cx="436" cy="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1"/>
                </a:solidFill>
              </a:endParaRPr>
            </a:p>
          </p:txBody>
        </p:sp>
      </p:grpSp>
      <p:grpSp>
        <p:nvGrpSpPr>
          <p:cNvPr id="16" name="Group 13">
            <a:extLst>
              <a:ext uri="{FF2B5EF4-FFF2-40B4-BE49-F238E27FC236}">
                <a16:creationId xmlns:a16="http://schemas.microsoft.com/office/drawing/2014/main" id="{CB4FC0A2-876F-4D98-984A-522D6CD9C014}"/>
              </a:ext>
            </a:extLst>
          </p:cNvPr>
          <p:cNvGrpSpPr>
            <a:grpSpLocks/>
          </p:cNvGrpSpPr>
          <p:nvPr/>
        </p:nvGrpSpPr>
        <p:grpSpPr bwMode="auto">
          <a:xfrm>
            <a:off x="592622" y="1295751"/>
            <a:ext cx="2713278" cy="1487674"/>
            <a:chOff x="569" y="2026"/>
            <a:chExt cx="2097" cy="746"/>
          </a:xfrm>
        </p:grpSpPr>
        <p:sp>
          <p:nvSpPr>
            <p:cNvPr id="39" name="Oval 14">
              <a:extLst>
                <a:ext uri="{FF2B5EF4-FFF2-40B4-BE49-F238E27FC236}">
                  <a16:creationId xmlns:a16="http://schemas.microsoft.com/office/drawing/2014/main" id="{DBBF02BD-6023-444F-B1BC-5A716CF58654}"/>
                </a:ext>
              </a:extLst>
            </p:cNvPr>
            <p:cNvSpPr>
              <a:spLocks noChangeArrowheads="1"/>
            </p:cNvSpPr>
            <p:nvPr/>
          </p:nvSpPr>
          <p:spPr bwMode="auto">
            <a:xfrm>
              <a:off x="569" y="2295"/>
              <a:ext cx="199" cy="160"/>
            </a:xfrm>
            <a:prstGeom prst="ellipse">
              <a:avLst/>
            </a:prstGeom>
            <a:solidFill>
              <a:schemeClr val="bg1"/>
            </a:solidFill>
            <a:ln w="9525">
              <a:solidFill>
                <a:srgbClr val="000000"/>
              </a:solidFill>
              <a:round/>
              <a:headEnd/>
              <a:tailEnd/>
            </a:ln>
          </p:spPr>
          <p:txBody>
            <a:bodyPr lIns="43200" tIns="0" rIns="0" bIns="0"/>
            <a:lstStyle/>
            <a:p>
              <a:pPr algn="just" eaLnBrk="0" hangingPunct="0">
                <a:lnSpc>
                  <a:spcPct val="80000"/>
                </a:lnSpc>
              </a:pPr>
              <a:r>
                <a:rPr lang="en-US" altLang="zh-CN" sz="2400" dirty="0">
                  <a:solidFill>
                    <a:schemeClr val="tx1"/>
                  </a:solidFill>
                  <a:latin typeface="Times New Roman" pitchFamily="18" charset="0"/>
                </a:rPr>
                <a:t>1</a:t>
              </a:r>
            </a:p>
          </p:txBody>
        </p:sp>
        <p:sp>
          <p:nvSpPr>
            <p:cNvPr id="40" name="Oval 15">
              <a:extLst>
                <a:ext uri="{FF2B5EF4-FFF2-40B4-BE49-F238E27FC236}">
                  <a16:creationId xmlns:a16="http://schemas.microsoft.com/office/drawing/2014/main" id="{C0CDF670-1040-4479-82CA-1C19F5EF4EBB}"/>
                </a:ext>
              </a:extLst>
            </p:cNvPr>
            <p:cNvSpPr>
              <a:spLocks noChangeArrowheads="1"/>
            </p:cNvSpPr>
            <p:nvPr/>
          </p:nvSpPr>
          <p:spPr bwMode="auto">
            <a:xfrm>
              <a:off x="1241" y="2301"/>
              <a:ext cx="199" cy="160"/>
            </a:xfrm>
            <a:prstGeom prst="ellipse">
              <a:avLst/>
            </a:prstGeom>
            <a:solidFill>
              <a:schemeClr val="bg1"/>
            </a:solidFill>
            <a:ln w="9525">
              <a:solidFill>
                <a:srgbClr val="000000"/>
              </a:solidFill>
              <a:round/>
              <a:headEnd/>
              <a:tailEnd/>
            </a:ln>
          </p:spPr>
          <p:txBody>
            <a:bodyPr lIns="43200" tIns="0" rIns="0" bIns="0"/>
            <a:lstStyle/>
            <a:p>
              <a:pPr algn="just" eaLnBrk="0" hangingPunct="0">
                <a:lnSpc>
                  <a:spcPct val="80000"/>
                </a:lnSpc>
              </a:pPr>
              <a:r>
                <a:rPr lang="en-US" altLang="zh-CN" sz="2400" dirty="0">
                  <a:solidFill>
                    <a:schemeClr val="tx1"/>
                  </a:solidFill>
                  <a:latin typeface="Times New Roman" pitchFamily="18" charset="0"/>
                </a:rPr>
                <a:t>3</a:t>
              </a:r>
            </a:p>
          </p:txBody>
        </p:sp>
        <p:sp>
          <p:nvSpPr>
            <p:cNvPr id="41" name="Line 16">
              <a:extLst>
                <a:ext uri="{FF2B5EF4-FFF2-40B4-BE49-F238E27FC236}">
                  <a16:creationId xmlns:a16="http://schemas.microsoft.com/office/drawing/2014/main" id="{1C32BABB-E0C1-4BB9-B22C-B8E3484DEC5D}"/>
                </a:ext>
              </a:extLst>
            </p:cNvPr>
            <p:cNvSpPr>
              <a:spLocks noChangeShapeType="1"/>
            </p:cNvSpPr>
            <p:nvPr/>
          </p:nvSpPr>
          <p:spPr bwMode="auto">
            <a:xfrm>
              <a:off x="780" y="2378"/>
              <a:ext cx="4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1"/>
                </a:solidFill>
              </a:endParaRPr>
            </a:p>
          </p:txBody>
        </p:sp>
        <p:sp>
          <p:nvSpPr>
            <p:cNvPr id="42" name="Oval 17">
              <a:extLst>
                <a:ext uri="{FF2B5EF4-FFF2-40B4-BE49-F238E27FC236}">
                  <a16:creationId xmlns:a16="http://schemas.microsoft.com/office/drawing/2014/main" id="{0C4E09CE-E0F8-40E0-861F-76DAE6A1E424}"/>
                </a:ext>
              </a:extLst>
            </p:cNvPr>
            <p:cNvSpPr>
              <a:spLocks noChangeArrowheads="1"/>
            </p:cNvSpPr>
            <p:nvPr/>
          </p:nvSpPr>
          <p:spPr bwMode="auto">
            <a:xfrm>
              <a:off x="1869" y="2026"/>
              <a:ext cx="199" cy="160"/>
            </a:xfrm>
            <a:prstGeom prst="ellipse">
              <a:avLst/>
            </a:prstGeom>
            <a:solidFill>
              <a:schemeClr val="bg1"/>
            </a:solidFill>
            <a:ln w="9525">
              <a:solidFill>
                <a:srgbClr val="000000"/>
              </a:solidFill>
              <a:round/>
              <a:headEnd/>
              <a:tailEnd/>
            </a:ln>
          </p:spPr>
          <p:txBody>
            <a:bodyPr lIns="43200" tIns="0" rIns="0" bIns="0"/>
            <a:lstStyle/>
            <a:p>
              <a:pPr algn="just" eaLnBrk="0" hangingPunct="0">
                <a:lnSpc>
                  <a:spcPct val="80000"/>
                </a:lnSpc>
              </a:pPr>
              <a:r>
                <a:rPr lang="en-US" altLang="zh-CN" sz="2400" dirty="0">
                  <a:solidFill>
                    <a:schemeClr val="tx1"/>
                  </a:solidFill>
                  <a:latin typeface="Times New Roman" pitchFamily="18" charset="0"/>
                </a:rPr>
                <a:t>4</a:t>
              </a:r>
            </a:p>
          </p:txBody>
        </p:sp>
        <p:sp>
          <p:nvSpPr>
            <p:cNvPr id="43" name="Oval 18">
              <a:extLst>
                <a:ext uri="{FF2B5EF4-FFF2-40B4-BE49-F238E27FC236}">
                  <a16:creationId xmlns:a16="http://schemas.microsoft.com/office/drawing/2014/main" id="{55CD6416-4CA7-4D7C-BD05-62C0BCF59EAE}"/>
                </a:ext>
              </a:extLst>
            </p:cNvPr>
            <p:cNvSpPr>
              <a:spLocks noChangeArrowheads="1"/>
            </p:cNvSpPr>
            <p:nvPr/>
          </p:nvSpPr>
          <p:spPr bwMode="auto">
            <a:xfrm>
              <a:off x="1851" y="2612"/>
              <a:ext cx="199" cy="160"/>
            </a:xfrm>
            <a:prstGeom prst="ellipse">
              <a:avLst/>
            </a:prstGeom>
            <a:solidFill>
              <a:schemeClr val="bg1"/>
            </a:solidFill>
            <a:ln w="9525">
              <a:solidFill>
                <a:srgbClr val="000000"/>
              </a:solidFill>
              <a:round/>
              <a:headEnd/>
              <a:tailEnd/>
            </a:ln>
          </p:spPr>
          <p:txBody>
            <a:bodyPr lIns="43200" tIns="0" rIns="0" bIns="0"/>
            <a:lstStyle/>
            <a:p>
              <a:pPr algn="just" eaLnBrk="0" hangingPunct="0">
                <a:lnSpc>
                  <a:spcPct val="80000"/>
                </a:lnSpc>
              </a:pPr>
              <a:r>
                <a:rPr lang="en-US" altLang="zh-CN" sz="2400" dirty="0">
                  <a:solidFill>
                    <a:schemeClr val="tx1"/>
                  </a:solidFill>
                  <a:latin typeface="Times New Roman" pitchFamily="18" charset="0"/>
                </a:rPr>
                <a:t>5</a:t>
              </a:r>
            </a:p>
          </p:txBody>
        </p:sp>
        <p:sp>
          <p:nvSpPr>
            <p:cNvPr id="44" name="Oval 19">
              <a:extLst>
                <a:ext uri="{FF2B5EF4-FFF2-40B4-BE49-F238E27FC236}">
                  <a16:creationId xmlns:a16="http://schemas.microsoft.com/office/drawing/2014/main" id="{68253073-BF41-40E5-8D8C-623F79EF20A2}"/>
                </a:ext>
              </a:extLst>
            </p:cNvPr>
            <p:cNvSpPr>
              <a:spLocks noChangeArrowheads="1"/>
            </p:cNvSpPr>
            <p:nvPr/>
          </p:nvSpPr>
          <p:spPr bwMode="auto">
            <a:xfrm>
              <a:off x="2467" y="2330"/>
              <a:ext cx="199" cy="160"/>
            </a:xfrm>
            <a:prstGeom prst="ellipse">
              <a:avLst/>
            </a:prstGeom>
            <a:solidFill>
              <a:schemeClr val="bg1"/>
            </a:solidFill>
            <a:ln w="9525">
              <a:solidFill>
                <a:srgbClr val="000000"/>
              </a:solidFill>
              <a:round/>
              <a:headEnd/>
              <a:tailEnd/>
            </a:ln>
          </p:spPr>
          <p:txBody>
            <a:bodyPr lIns="43200" tIns="0" rIns="0" bIns="0"/>
            <a:lstStyle/>
            <a:p>
              <a:pPr algn="just" eaLnBrk="0" hangingPunct="0">
                <a:lnSpc>
                  <a:spcPct val="80000"/>
                </a:lnSpc>
              </a:pPr>
              <a:r>
                <a:rPr lang="en-US" altLang="zh-CN" sz="2400" dirty="0">
                  <a:solidFill>
                    <a:schemeClr val="tx1"/>
                  </a:solidFill>
                  <a:latin typeface="Times New Roman" pitchFamily="18" charset="0"/>
                </a:rPr>
                <a:t>2</a:t>
              </a:r>
            </a:p>
          </p:txBody>
        </p:sp>
        <p:sp>
          <p:nvSpPr>
            <p:cNvPr id="45" name="Line 20">
              <a:extLst>
                <a:ext uri="{FF2B5EF4-FFF2-40B4-BE49-F238E27FC236}">
                  <a16:creationId xmlns:a16="http://schemas.microsoft.com/office/drawing/2014/main" id="{90D032F9-5D5F-4AE3-9CC9-264BDAA86349}"/>
                </a:ext>
              </a:extLst>
            </p:cNvPr>
            <p:cNvSpPr>
              <a:spLocks noChangeShapeType="1"/>
            </p:cNvSpPr>
            <p:nvPr/>
          </p:nvSpPr>
          <p:spPr bwMode="auto">
            <a:xfrm flipV="1">
              <a:off x="1434" y="2132"/>
              <a:ext cx="442" cy="2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1"/>
                </a:solidFill>
              </a:endParaRPr>
            </a:p>
          </p:txBody>
        </p:sp>
        <p:sp>
          <p:nvSpPr>
            <p:cNvPr id="46" name="Line 21">
              <a:extLst>
                <a:ext uri="{FF2B5EF4-FFF2-40B4-BE49-F238E27FC236}">
                  <a16:creationId xmlns:a16="http://schemas.microsoft.com/office/drawing/2014/main" id="{17FAF29C-4E5C-4EC8-A192-8452655C463D}"/>
                </a:ext>
              </a:extLst>
            </p:cNvPr>
            <p:cNvSpPr>
              <a:spLocks noChangeShapeType="1"/>
            </p:cNvSpPr>
            <p:nvPr/>
          </p:nvSpPr>
          <p:spPr bwMode="auto">
            <a:xfrm>
              <a:off x="1434" y="2426"/>
              <a:ext cx="429" cy="2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1"/>
                </a:solidFill>
              </a:endParaRPr>
            </a:p>
          </p:txBody>
        </p:sp>
        <p:sp>
          <p:nvSpPr>
            <p:cNvPr id="47" name="Line 22">
              <a:extLst>
                <a:ext uri="{FF2B5EF4-FFF2-40B4-BE49-F238E27FC236}">
                  <a16:creationId xmlns:a16="http://schemas.microsoft.com/office/drawing/2014/main" id="{9AE54EF5-8F07-4C6A-8714-828535C709DF}"/>
                </a:ext>
              </a:extLst>
            </p:cNvPr>
            <p:cNvSpPr>
              <a:spLocks noChangeShapeType="1"/>
            </p:cNvSpPr>
            <p:nvPr/>
          </p:nvSpPr>
          <p:spPr bwMode="auto">
            <a:xfrm flipV="1">
              <a:off x="2050" y="2479"/>
              <a:ext cx="460" cy="2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1"/>
                </a:solidFill>
              </a:endParaRPr>
            </a:p>
          </p:txBody>
        </p:sp>
        <p:sp>
          <p:nvSpPr>
            <p:cNvPr id="48" name="Line 23">
              <a:extLst>
                <a:ext uri="{FF2B5EF4-FFF2-40B4-BE49-F238E27FC236}">
                  <a16:creationId xmlns:a16="http://schemas.microsoft.com/office/drawing/2014/main" id="{9F74D68C-3305-4BC4-BE44-FE3F26983186}"/>
                </a:ext>
              </a:extLst>
            </p:cNvPr>
            <p:cNvSpPr>
              <a:spLocks noChangeShapeType="1"/>
            </p:cNvSpPr>
            <p:nvPr/>
          </p:nvSpPr>
          <p:spPr bwMode="auto">
            <a:xfrm flipH="1" flipV="1">
              <a:off x="2068" y="2122"/>
              <a:ext cx="436" cy="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1"/>
                </a:solidFill>
              </a:endParaRPr>
            </a:p>
          </p:txBody>
        </p:sp>
      </p:grpSp>
      <p:grpSp>
        <p:nvGrpSpPr>
          <p:cNvPr id="17" name="Group 2">
            <a:extLst>
              <a:ext uri="{FF2B5EF4-FFF2-40B4-BE49-F238E27FC236}">
                <a16:creationId xmlns:a16="http://schemas.microsoft.com/office/drawing/2014/main" id="{EEB13E8E-D881-4235-8C7B-9BE4270135F1}"/>
              </a:ext>
            </a:extLst>
          </p:cNvPr>
          <p:cNvGrpSpPr>
            <a:grpSpLocks/>
          </p:cNvGrpSpPr>
          <p:nvPr/>
        </p:nvGrpSpPr>
        <p:grpSpPr bwMode="auto">
          <a:xfrm>
            <a:off x="534536" y="2921749"/>
            <a:ext cx="2701026" cy="1539719"/>
            <a:chOff x="2958" y="2042"/>
            <a:chExt cx="2097" cy="746"/>
          </a:xfrm>
        </p:grpSpPr>
        <p:sp>
          <p:nvSpPr>
            <p:cNvPr id="50" name="Oval 3">
              <a:extLst>
                <a:ext uri="{FF2B5EF4-FFF2-40B4-BE49-F238E27FC236}">
                  <a16:creationId xmlns:a16="http://schemas.microsoft.com/office/drawing/2014/main" id="{3FB17E3C-048C-415C-AC22-E084AC6EDAD8}"/>
                </a:ext>
              </a:extLst>
            </p:cNvPr>
            <p:cNvSpPr>
              <a:spLocks noChangeArrowheads="1"/>
            </p:cNvSpPr>
            <p:nvPr/>
          </p:nvSpPr>
          <p:spPr bwMode="auto">
            <a:xfrm>
              <a:off x="4259" y="2042"/>
              <a:ext cx="199" cy="160"/>
            </a:xfrm>
            <a:prstGeom prst="ellipse">
              <a:avLst/>
            </a:prstGeom>
            <a:solidFill>
              <a:schemeClr val="hlink"/>
            </a:solidFill>
            <a:ln w="9525">
              <a:solidFill>
                <a:srgbClr val="000000"/>
              </a:solidFill>
              <a:round/>
              <a:headEnd/>
              <a:tailEnd/>
            </a:ln>
          </p:spPr>
          <p:txBody>
            <a:bodyPr lIns="43200" tIns="0" rIns="0" bIns="0"/>
            <a:lstStyle/>
            <a:p>
              <a:pPr algn="just" eaLnBrk="0" hangingPunct="0">
                <a:lnSpc>
                  <a:spcPct val="80000"/>
                </a:lnSpc>
              </a:pPr>
              <a:r>
                <a:rPr lang="en-US" altLang="zh-CN" sz="2400" dirty="0">
                  <a:solidFill>
                    <a:schemeClr val="tx1"/>
                  </a:solidFill>
                  <a:latin typeface="Times New Roman" pitchFamily="18" charset="0"/>
                </a:rPr>
                <a:t>4</a:t>
              </a:r>
            </a:p>
          </p:txBody>
        </p:sp>
        <p:sp>
          <p:nvSpPr>
            <p:cNvPr id="51" name="Oval 4">
              <a:extLst>
                <a:ext uri="{FF2B5EF4-FFF2-40B4-BE49-F238E27FC236}">
                  <a16:creationId xmlns:a16="http://schemas.microsoft.com/office/drawing/2014/main" id="{F3C68DE5-BE9D-4DB8-AF86-EE81A01D4B42}"/>
                </a:ext>
              </a:extLst>
            </p:cNvPr>
            <p:cNvSpPr>
              <a:spLocks noChangeArrowheads="1"/>
            </p:cNvSpPr>
            <p:nvPr/>
          </p:nvSpPr>
          <p:spPr bwMode="auto">
            <a:xfrm>
              <a:off x="4240" y="2628"/>
              <a:ext cx="199" cy="160"/>
            </a:xfrm>
            <a:prstGeom prst="ellipse">
              <a:avLst/>
            </a:prstGeom>
            <a:solidFill>
              <a:schemeClr val="hlink"/>
            </a:solidFill>
            <a:ln w="9525">
              <a:solidFill>
                <a:srgbClr val="000000"/>
              </a:solidFill>
              <a:round/>
              <a:headEnd/>
              <a:tailEnd/>
            </a:ln>
          </p:spPr>
          <p:txBody>
            <a:bodyPr lIns="43200" tIns="0" rIns="0" bIns="0"/>
            <a:lstStyle/>
            <a:p>
              <a:pPr algn="just" eaLnBrk="0" hangingPunct="0">
                <a:lnSpc>
                  <a:spcPct val="80000"/>
                </a:lnSpc>
              </a:pPr>
              <a:r>
                <a:rPr lang="en-US" altLang="zh-CN" sz="2400" dirty="0">
                  <a:solidFill>
                    <a:schemeClr val="tx1"/>
                  </a:solidFill>
                  <a:latin typeface="Times New Roman" pitchFamily="18" charset="0"/>
                </a:rPr>
                <a:t>5</a:t>
              </a:r>
            </a:p>
          </p:txBody>
        </p:sp>
        <p:sp>
          <p:nvSpPr>
            <p:cNvPr id="52" name="Oval 5">
              <a:extLst>
                <a:ext uri="{FF2B5EF4-FFF2-40B4-BE49-F238E27FC236}">
                  <a16:creationId xmlns:a16="http://schemas.microsoft.com/office/drawing/2014/main" id="{6F1DED82-2BD2-4379-B869-C9A5DB825FC4}"/>
                </a:ext>
              </a:extLst>
            </p:cNvPr>
            <p:cNvSpPr>
              <a:spLocks noChangeArrowheads="1"/>
            </p:cNvSpPr>
            <p:nvPr/>
          </p:nvSpPr>
          <p:spPr bwMode="auto">
            <a:xfrm>
              <a:off x="4856" y="2346"/>
              <a:ext cx="199" cy="160"/>
            </a:xfrm>
            <a:prstGeom prst="ellipse">
              <a:avLst/>
            </a:prstGeom>
            <a:solidFill>
              <a:srgbClr val="99FF33"/>
            </a:solidFill>
            <a:ln w="9525">
              <a:solidFill>
                <a:srgbClr val="000000"/>
              </a:solidFill>
              <a:round/>
              <a:headEnd/>
              <a:tailEnd/>
            </a:ln>
          </p:spPr>
          <p:txBody>
            <a:bodyPr lIns="43200" tIns="0" rIns="0" bIns="0"/>
            <a:lstStyle/>
            <a:p>
              <a:pPr algn="just" eaLnBrk="0" hangingPunct="0">
                <a:lnSpc>
                  <a:spcPct val="80000"/>
                </a:lnSpc>
              </a:pPr>
              <a:r>
                <a:rPr lang="en-US" altLang="zh-CN" sz="2400" dirty="0">
                  <a:solidFill>
                    <a:schemeClr val="tx1"/>
                  </a:solidFill>
                  <a:latin typeface="Times New Roman" pitchFamily="18" charset="0"/>
                </a:rPr>
                <a:t>2</a:t>
              </a:r>
            </a:p>
          </p:txBody>
        </p:sp>
        <p:sp>
          <p:nvSpPr>
            <p:cNvPr id="53" name="Line 6">
              <a:extLst>
                <a:ext uri="{FF2B5EF4-FFF2-40B4-BE49-F238E27FC236}">
                  <a16:creationId xmlns:a16="http://schemas.microsoft.com/office/drawing/2014/main" id="{548AB542-57A6-4671-B5F3-080C540879BC}"/>
                </a:ext>
              </a:extLst>
            </p:cNvPr>
            <p:cNvSpPr>
              <a:spLocks noChangeShapeType="1"/>
            </p:cNvSpPr>
            <p:nvPr/>
          </p:nvSpPr>
          <p:spPr bwMode="auto">
            <a:xfrm flipV="1">
              <a:off x="3823" y="2148"/>
              <a:ext cx="442" cy="2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1"/>
                </a:solidFill>
              </a:endParaRPr>
            </a:p>
          </p:txBody>
        </p:sp>
        <p:sp>
          <p:nvSpPr>
            <p:cNvPr id="54" name="Line 7">
              <a:extLst>
                <a:ext uri="{FF2B5EF4-FFF2-40B4-BE49-F238E27FC236}">
                  <a16:creationId xmlns:a16="http://schemas.microsoft.com/office/drawing/2014/main" id="{03F3E595-5F72-453C-B1BF-18612E8E9093}"/>
                </a:ext>
              </a:extLst>
            </p:cNvPr>
            <p:cNvSpPr>
              <a:spLocks noChangeShapeType="1"/>
            </p:cNvSpPr>
            <p:nvPr/>
          </p:nvSpPr>
          <p:spPr bwMode="auto">
            <a:xfrm>
              <a:off x="3823" y="2442"/>
              <a:ext cx="429" cy="2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1"/>
                </a:solidFill>
              </a:endParaRPr>
            </a:p>
          </p:txBody>
        </p:sp>
        <p:sp>
          <p:nvSpPr>
            <p:cNvPr id="55" name="Line 8">
              <a:extLst>
                <a:ext uri="{FF2B5EF4-FFF2-40B4-BE49-F238E27FC236}">
                  <a16:creationId xmlns:a16="http://schemas.microsoft.com/office/drawing/2014/main" id="{29598E96-46C6-470F-9F58-FC88DDA3C867}"/>
                </a:ext>
              </a:extLst>
            </p:cNvPr>
            <p:cNvSpPr>
              <a:spLocks noChangeShapeType="1"/>
            </p:cNvSpPr>
            <p:nvPr/>
          </p:nvSpPr>
          <p:spPr bwMode="auto">
            <a:xfrm flipV="1">
              <a:off x="4439" y="2495"/>
              <a:ext cx="461" cy="2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1"/>
                </a:solidFill>
              </a:endParaRPr>
            </a:p>
          </p:txBody>
        </p:sp>
        <p:sp>
          <p:nvSpPr>
            <p:cNvPr id="56" name="Line 9">
              <a:extLst>
                <a:ext uri="{FF2B5EF4-FFF2-40B4-BE49-F238E27FC236}">
                  <a16:creationId xmlns:a16="http://schemas.microsoft.com/office/drawing/2014/main" id="{1EDFE201-C850-4F3C-ADF9-33D484B4D022}"/>
                </a:ext>
              </a:extLst>
            </p:cNvPr>
            <p:cNvSpPr>
              <a:spLocks noChangeShapeType="1"/>
            </p:cNvSpPr>
            <p:nvPr/>
          </p:nvSpPr>
          <p:spPr bwMode="auto">
            <a:xfrm flipH="1" flipV="1">
              <a:off x="4458" y="2138"/>
              <a:ext cx="435" cy="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1"/>
                </a:solidFill>
              </a:endParaRPr>
            </a:p>
          </p:txBody>
        </p:sp>
        <p:sp>
          <p:nvSpPr>
            <p:cNvPr id="57" name="Oval 10">
              <a:extLst>
                <a:ext uri="{FF2B5EF4-FFF2-40B4-BE49-F238E27FC236}">
                  <a16:creationId xmlns:a16="http://schemas.microsoft.com/office/drawing/2014/main" id="{6AB473C3-C6FF-4D0C-9D53-343617B0174F}"/>
                </a:ext>
              </a:extLst>
            </p:cNvPr>
            <p:cNvSpPr>
              <a:spLocks noChangeArrowheads="1"/>
            </p:cNvSpPr>
            <p:nvPr/>
          </p:nvSpPr>
          <p:spPr bwMode="auto">
            <a:xfrm>
              <a:off x="2958" y="2311"/>
              <a:ext cx="199" cy="160"/>
            </a:xfrm>
            <a:prstGeom prst="ellipse">
              <a:avLst/>
            </a:prstGeom>
            <a:solidFill>
              <a:srgbClr val="99FF33"/>
            </a:solidFill>
            <a:ln w="9525">
              <a:solidFill>
                <a:srgbClr val="000000"/>
              </a:solidFill>
              <a:round/>
              <a:headEnd/>
              <a:tailEnd/>
            </a:ln>
          </p:spPr>
          <p:txBody>
            <a:bodyPr lIns="43200" tIns="0" rIns="0" bIns="0"/>
            <a:lstStyle/>
            <a:p>
              <a:pPr algn="just" eaLnBrk="0" hangingPunct="0">
                <a:lnSpc>
                  <a:spcPct val="80000"/>
                </a:lnSpc>
              </a:pPr>
              <a:r>
                <a:rPr lang="en-US" altLang="zh-CN" sz="2400">
                  <a:solidFill>
                    <a:schemeClr val="tx1"/>
                  </a:solidFill>
                  <a:latin typeface="Times New Roman" pitchFamily="18" charset="0"/>
                </a:rPr>
                <a:t>1</a:t>
              </a:r>
            </a:p>
          </p:txBody>
        </p:sp>
        <p:sp>
          <p:nvSpPr>
            <p:cNvPr id="58" name="Oval 11">
              <a:extLst>
                <a:ext uri="{FF2B5EF4-FFF2-40B4-BE49-F238E27FC236}">
                  <a16:creationId xmlns:a16="http://schemas.microsoft.com/office/drawing/2014/main" id="{9A591AF1-D214-4F3F-86D6-3971F1807779}"/>
                </a:ext>
              </a:extLst>
            </p:cNvPr>
            <p:cNvSpPr>
              <a:spLocks noChangeArrowheads="1"/>
            </p:cNvSpPr>
            <p:nvPr/>
          </p:nvSpPr>
          <p:spPr bwMode="auto">
            <a:xfrm>
              <a:off x="3630" y="2317"/>
              <a:ext cx="199" cy="160"/>
            </a:xfrm>
            <a:prstGeom prst="ellipse">
              <a:avLst/>
            </a:prstGeom>
            <a:solidFill>
              <a:srgbClr val="FF9900"/>
            </a:solidFill>
            <a:ln w="9525">
              <a:solidFill>
                <a:srgbClr val="000000"/>
              </a:solidFill>
              <a:round/>
              <a:headEnd/>
              <a:tailEnd/>
            </a:ln>
          </p:spPr>
          <p:txBody>
            <a:bodyPr lIns="43200" tIns="0" rIns="0" bIns="0"/>
            <a:lstStyle/>
            <a:p>
              <a:pPr algn="just" eaLnBrk="0" hangingPunct="0">
                <a:lnSpc>
                  <a:spcPct val="80000"/>
                </a:lnSpc>
              </a:pPr>
              <a:r>
                <a:rPr lang="en-US" altLang="zh-CN" sz="2400" dirty="0">
                  <a:solidFill>
                    <a:schemeClr val="tx1"/>
                  </a:solidFill>
                  <a:latin typeface="Times New Roman" pitchFamily="18" charset="0"/>
                </a:rPr>
                <a:t>3</a:t>
              </a:r>
            </a:p>
          </p:txBody>
        </p:sp>
        <p:sp>
          <p:nvSpPr>
            <p:cNvPr id="59" name="Line 12">
              <a:extLst>
                <a:ext uri="{FF2B5EF4-FFF2-40B4-BE49-F238E27FC236}">
                  <a16:creationId xmlns:a16="http://schemas.microsoft.com/office/drawing/2014/main" id="{2298CD84-24DD-4E9C-9568-6596C4EABE3A}"/>
                </a:ext>
              </a:extLst>
            </p:cNvPr>
            <p:cNvSpPr>
              <a:spLocks noChangeShapeType="1"/>
            </p:cNvSpPr>
            <p:nvPr/>
          </p:nvSpPr>
          <p:spPr bwMode="auto">
            <a:xfrm>
              <a:off x="3170" y="239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1"/>
                </a:solidFill>
              </a:endParaRPr>
            </a:p>
          </p:txBody>
        </p:sp>
      </p:grpSp>
      <p:sp>
        <p:nvSpPr>
          <p:cNvPr id="60" name="文本框 59">
            <a:extLst>
              <a:ext uri="{FF2B5EF4-FFF2-40B4-BE49-F238E27FC236}">
                <a16:creationId xmlns:a16="http://schemas.microsoft.com/office/drawing/2014/main" id="{17C3157D-3DD8-487E-8E72-4F94BC49B31C}"/>
              </a:ext>
            </a:extLst>
          </p:cNvPr>
          <p:cNvSpPr txBox="1"/>
          <p:nvPr/>
        </p:nvSpPr>
        <p:spPr>
          <a:xfrm>
            <a:off x="5644138" y="4675085"/>
            <a:ext cx="1058130" cy="369332"/>
          </a:xfrm>
          <a:prstGeom prst="rect">
            <a:avLst/>
          </a:prstGeom>
          <a:noFill/>
        </p:spPr>
        <p:txBody>
          <a:bodyPr wrap="square" rtlCol="0">
            <a:spAutoFit/>
          </a:bodyPr>
          <a:lstStyle/>
          <a:p>
            <a:r>
              <a:rPr lang="zh-CN" altLang="en-US" b="1" dirty="0">
                <a:solidFill>
                  <a:srgbClr val="002060"/>
                </a:solidFill>
              </a:rPr>
              <a:t>最优解</a:t>
            </a:r>
          </a:p>
        </p:txBody>
      </p:sp>
      <p:sp>
        <p:nvSpPr>
          <p:cNvPr id="61" name="文本框 60">
            <a:extLst>
              <a:ext uri="{FF2B5EF4-FFF2-40B4-BE49-F238E27FC236}">
                <a16:creationId xmlns:a16="http://schemas.microsoft.com/office/drawing/2014/main" id="{E555E7C2-292F-4E00-A456-B03B966C995E}"/>
              </a:ext>
            </a:extLst>
          </p:cNvPr>
          <p:cNvSpPr txBox="1"/>
          <p:nvPr/>
        </p:nvSpPr>
        <p:spPr>
          <a:xfrm>
            <a:off x="1890210" y="4594703"/>
            <a:ext cx="1094143" cy="369332"/>
          </a:xfrm>
          <a:prstGeom prst="rect">
            <a:avLst/>
          </a:prstGeom>
          <a:noFill/>
        </p:spPr>
        <p:txBody>
          <a:bodyPr wrap="square" rtlCol="0">
            <a:spAutoFit/>
          </a:bodyPr>
          <a:lstStyle/>
          <a:p>
            <a:r>
              <a:rPr lang="zh-CN" altLang="en-US" b="1" dirty="0">
                <a:solidFill>
                  <a:srgbClr val="002060"/>
                </a:solidFill>
              </a:rPr>
              <a:t>近似解</a:t>
            </a:r>
          </a:p>
        </p:txBody>
      </p:sp>
      <p:sp>
        <p:nvSpPr>
          <p:cNvPr id="62" name="矩形 61">
            <a:extLst>
              <a:ext uri="{FF2B5EF4-FFF2-40B4-BE49-F238E27FC236}">
                <a16:creationId xmlns:a16="http://schemas.microsoft.com/office/drawing/2014/main" id="{9F60DA95-3682-4C82-B398-2946911B5519}"/>
              </a:ext>
            </a:extLst>
          </p:cNvPr>
          <p:cNvSpPr/>
          <p:nvPr/>
        </p:nvSpPr>
        <p:spPr>
          <a:xfrm>
            <a:off x="812573" y="5660632"/>
            <a:ext cx="7071794" cy="400110"/>
          </a:xfrm>
          <a:prstGeom prst="rect">
            <a:avLst/>
          </a:prstGeom>
        </p:spPr>
        <p:txBody>
          <a:bodyPr wrap="square">
            <a:spAutoFit/>
          </a:bodyPr>
          <a:lstStyle/>
          <a:p>
            <a:pPr lvl="0"/>
            <a:r>
              <a:rPr kumimoji="1" lang="zh-CN" altLang="en-US" sz="2000" b="1" dirty="0">
                <a:solidFill>
                  <a:srgbClr val="FF0000"/>
                </a:solidFill>
                <a:latin typeface="+mn-ea"/>
              </a:rPr>
              <a:t>贪心法求解图着色问题所得的结果不一定是最优解</a:t>
            </a:r>
            <a:endParaRPr lang="zh-CN" altLang="en-US" sz="2000" b="1" dirty="0">
              <a:solidFill>
                <a:srgbClr val="FF0000"/>
              </a:solidFill>
              <a:latin typeface="+mn-ea"/>
            </a:endParaRPr>
          </a:p>
        </p:txBody>
      </p:sp>
    </p:spTree>
    <p:extLst>
      <p:ext uri="{BB962C8B-B14F-4D97-AF65-F5344CB8AC3E}">
        <p14:creationId xmlns:p14="http://schemas.microsoft.com/office/powerpoint/2010/main" val="116234888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20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2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20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0844" y="1537068"/>
            <a:ext cx="8461996" cy="3269613"/>
          </a:xfrm>
          <a:prstGeom prst="rect">
            <a:avLst/>
          </a:prstGeom>
          <a:noFill/>
        </p:spPr>
        <p:txBody>
          <a:bodyPr wrap="square" rtlCol="0">
            <a:spAutoFit/>
          </a:bodyPr>
          <a:lstStyle/>
          <a:p>
            <a:pPr>
              <a:lnSpc>
                <a:spcPct val="150000"/>
              </a:lnSpc>
            </a:pPr>
            <a:r>
              <a:rPr lang="en-US" altLang="zh-CN" sz="2000" b="1" dirty="0">
                <a:solidFill>
                  <a:srgbClr val="0000FF"/>
                </a:solidFill>
                <a:latin typeface="Consolas" pitchFamily="49" charset="0"/>
                <a:cs typeface="Consolas" pitchFamily="49" charset="0"/>
              </a:rPr>
              <a:t>   </a:t>
            </a:r>
            <a:r>
              <a:rPr lang="zh-CN" altLang="zh-CN" sz="2000" b="1" dirty="0">
                <a:solidFill>
                  <a:srgbClr val="FF0000"/>
                </a:solidFill>
                <a:latin typeface="Consolas" pitchFamily="49" charset="0"/>
                <a:cs typeface="Consolas" pitchFamily="49" charset="0"/>
              </a:rPr>
              <a:t>【问题描述】</a:t>
            </a:r>
            <a:r>
              <a:rPr lang="zh-CN" altLang="zh-CN" sz="2000" b="1" dirty="0">
                <a:solidFill>
                  <a:srgbClr val="0000FF"/>
                </a:solidFill>
                <a:latin typeface="Consolas" pitchFamily="49" charset="0"/>
                <a:cs typeface="Consolas" pitchFamily="49" charset="0"/>
              </a:rPr>
              <a:t>假设有一个需要使用某一资源的</a:t>
            </a:r>
            <a:r>
              <a:rPr lang="en-US" altLang="zh-CN" sz="2000" b="1" i="1" dirty="0">
                <a:solidFill>
                  <a:srgbClr val="0000FF"/>
                </a:solidFill>
                <a:latin typeface="Consolas" pitchFamily="49" charset="0"/>
                <a:cs typeface="Consolas" pitchFamily="49" charset="0"/>
              </a:rPr>
              <a:t>n</a:t>
            </a:r>
            <a:r>
              <a:rPr lang="zh-CN" altLang="zh-CN" sz="2000" b="1" dirty="0">
                <a:solidFill>
                  <a:srgbClr val="0000FF"/>
                </a:solidFill>
                <a:latin typeface="Consolas" pitchFamily="49" charset="0"/>
                <a:cs typeface="Consolas" pitchFamily="49" charset="0"/>
              </a:rPr>
              <a:t>个活动所组成的集合</a:t>
            </a:r>
            <a:r>
              <a:rPr lang="en-US" altLang="zh-CN" sz="2000" b="1" i="1" dirty="0">
                <a:solidFill>
                  <a:srgbClr val="0000FF"/>
                </a:solidFill>
                <a:latin typeface="Consolas" pitchFamily="49" charset="0"/>
                <a:cs typeface="Consolas" pitchFamily="49" charset="0"/>
              </a:rPr>
              <a:t>S</a:t>
            </a:r>
            <a:r>
              <a:rPr lang="zh-CN" altLang="zh-CN"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S</a:t>
            </a:r>
            <a:r>
              <a:rPr lang="en-US" altLang="zh-CN" sz="2000" b="1" dirty="0">
                <a:solidFill>
                  <a:srgbClr val="0000FF"/>
                </a:solidFill>
                <a:latin typeface="Consolas" pitchFamily="49" charset="0"/>
                <a:cs typeface="Consolas" pitchFamily="49" charset="0"/>
              </a:rPr>
              <a:t>={1</a:t>
            </a:r>
            <a:r>
              <a:rPr lang="zh-CN" altLang="zh-CN"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a:t>
            </a:r>
            <a:r>
              <a:rPr lang="zh-CN" altLang="zh-CN"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n</a:t>
            </a:r>
            <a:r>
              <a:rPr lang="en-US" altLang="zh-CN" sz="2000" b="1" dirty="0">
                <a:solidFill>
                  <a:srgbClr val="0000FF"/>
                </a:solidFill>
                <a:latin typeface="Consolas" pitchFamily="49" charset="0"/>
                <a:cs typeface="Consolas" pitchFamily="49" charset="0"/>
              </a:rPr>
              <a:t>}</a:t>
            </a:r>
            <a:r>
              <a:rPr lang="zh-CN" altLang="zh-CN" sz="2000" b="1" dirty="0">
                <a:solidFill>
                  <a:srgbClr val="0000FF"/>
                </a:solidFill>
                <a:latin typeface="Consolas" pitchFamily="49" charset="0"/>
                <a:cs typeface="Consolas" pitchFamily="49" charset="0"/>
              </a:rPr>
              <a:t>。该资源任何时刻只能被一个活动所占用，活动</a:t>
            </a:r>
            <a:r>
              <a:rPr lang="en-US" altLang="zh-CN" sz="2000" b="1" i="1" dirty="0">
                <a:solidFill>
                  <a:srgbClr val="0000FF"/>
                </a:solidFill>
                <a:latin typeface="Consolas" pitchFamily="49" charset="0"/>
                <a:cs typeface="Consolas" pitchFamily="49" charset="0"/>
              </a:rPr>
              <a:t>i</a:t>
            </a:r>
            <a:r>
              <a:rPr lang="zh-CN" altLang="zh-CN" sz="2000" b="1" dirty="0">
                <a:solidFill>
                  <a:srgbClr val="0000FF"/>
                </a:solidFill>
                <a:latin typeface="Consolas" pitchFamily="49" charset="0"/>
                <a:cs typeface="Consolas" pitchFamily="49" charset="0"/>
              </a:rPr>
              <a:t>有一个开始时间</a:t>
            </a:r>
            <a:r>
              <a:rPr lang="en-US" altLang="zh-CN" sz="2000" b="1" i="1" dirty="0">
                <a:solidFill>
                  <a:srgbClr val="0000FF"/>
                </a:solidFill>
                <a:latin typeface="Consolas" pitchFamily="49" charset="0"/>
                <a:cs typeface="Consolas" pitchFamily="49" charset="0"/>
              </a:rPr>
              <a:t>b</a:t>
            </a:r>
            <a:r>
              <a:rPr lang="en-US" altLang="zh-CN" sz="2000" b="1" i="1" baseline="-25000" dirty="0">
                <a:solidFill>
                  <a:srgbClr val="0000FF"/>
                </a:solidFill>
                <a:latin typeface="Consolas" pitchFamily="49" charset="0"/>
                <a:cs typeface="Consolas" pitchFamily="49" charset="0"/>
              </a:rPr>
              <a:t>i</a:t>
            </a:r>
            <a:r>
              <a:rPr lang="zh-CN" altLang="zh-CN" sz="2000" b="1" dirty="0">
                <a:solidFill>
                  <a:srgbClr val="0000FF"/>
                </a:solidFill>
                <a:latin typeface="Consolas" pitchFamily="49" charset="0"/>
                <a:cs typeface="Consolas" pitchFamily="49" charset="0"/>
              </a:rPr>
              <a:t>和结束时间</a:t>
            </a:r>
            <a:r>
              <a:rPr lang="en-US" altLang="zh-CN" sz="2000" b="1" i="1" dirty="0">
                <a:solidFill>
                  <a:srgbClr val="0000FF"/>
                </a:solidFill>
                <a:latin typeface="Consolas" pitchFamily="49" charset="0"/>
                <a:cs typeface="Consolas" pitchFamily="49" charset="0"/>
              </a:rPr>
              <a:t>e</a:t>
            </a:r>
            <a:r>
              <a:rPr lang="en-US" altLang="zh-CN" sz="2000" b="1" i="1" baseline="-25000" dirty="0">
                <a:solidFill>
                  <a:srgbClr val="0000FF"/>
                </a:solidFill>
                <a:latin typeface="Consolas" pitchFamily="49" charset="0"/>
                <a:cs typeface="Consolas" pitchFamily="49" charset="0"/>
              </a:rPr>
              <a:t>i</a:t>
            </a:r>
            <a:r>
              <a:rPr lang="zh-CN" altLang="zh-CN"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b</a:t>
            </a:r>
            <a:r>
              <a:rPr lang="en-US" altLang="zh-CN" sz="2000" b="1" i="1" baseline="-25000" dirty="0">
                <a:solidFill>
                  <a:srgbClr val="0000FF"/>
                </a:solidFill>
                <a:latin typeface="Consolas" pitchFamily="49" charset="0"/>
                <a:cs typeface="Consolas" pitchFamily="49" charset="0"/>
              </a:rPr>
              <a:t>i</a:t>
            </a:r>
            <a:r>
              <a:rPr lang="en-US" altLang="zh-CN" sz="2000" b="1" dirty="0">
                <a:solidFill>
                  <a:srgbClr val="0000FF"/>
                </a:solidFill>
                <a:latin typeface="Consolas" pitchFamily="49" charset="0"/>
                <a:cs typeface="Consolas" pitchFamily="49" charset="0"/>
              </a:rPr>
              <a:t>&lt;</a:t>
            </a:r>
            <a:r>
              <a:rPr lang="en-US" altLang="zh-CN" sz="2000" b="1" i="1" dirty="0">
                <a:solidFill>
                  <a:srgbClr val="0000FF"/>
                </a:solidFill>
                <a:latin typeface="Consolas" pitchFamily="49" charset="0"/>
                <a:cs typeface="Consolas" pitchFamily="49" charset="0"/>
              </a:rPr>
              <a:t>e</a:t>
            </a:r>
            <a:r>
              <a:rPr lang="en-US" altLang="zh-CN" sz="2000" b="1" i="1" baseline="-25000" dirty="0">
                <a:solidFill>
                  <a:srgbClr val="0000FF"/>
                </a:solidFill>
                <a:latin typeface="Consolas" pitchFamily="49" charset="0"/>
                <a:cs typeface="Consolas" pitchFamily="49" charset="0"/>
              </a:rPr>
              <a:t>i</a:t>
            </a:r>
            <a:r>
              <a:rPr lang="zh-CN" altLang="zh-CN" sz="2000" b="1" dirty="0">
                <a:solidFill>
                  <a:srgbClr val="0000FF"/>
                </a:solidFill>
                <a:latin typeface="Consolas" pitchFamily="49" charset="0"/>
                <a:cs typeface="Consolas" pitchFamily="49" charset="0"/>
              </a:rPr>
              <a:t>），其执行时间为</a:t>
            </a:r>
            <a:r>
              <a:rPr lang="en-US" altLang="zh-CN" sz="2000" b="1" i="1" dirty="0">
                <a:solidFill>
                  <a:srgbClr val="0000FF"/>
                </a:solidFill>
                <a:latin typeface="Consolas" pitchFamily="49" charset="0"/>
                <a:cs typeface="Consolas" pitchFamily="49" charset="0"/>
              </a:rPr>
              <a:t>e</a:t>
            </a:r>
            <a:r>
              <a:rPr lang="en-US" altLang="zh-CN" sz="2000" b="1" i="1" baseline="-25000" dirty="0">
                <a:solidFill>
                  <a:srgbClr val="0000FF"/>
                </a:solidFill>
                <a:latin typeface="Consolas" pitchFamily="49" charset="0"/>
                <a:cs typeface="Consolas" pitchFamily="49" charset="0"/>
              </a:rPr>
              <a:t>i</a:t>
            </a:r>
            <a:r>
              <a:rPr lang="en-US" altLang="zh-CN"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b</a:t>
            </a:r>
            <a:r>
              <a:rPr lang="en-US" altLang="zh-CN" sz="2000" b="1" i="1" baseline="-25000" dirty="0">
                <a:solidFill>
                  <a:srgbClr val="0000FF"/>
                </a:solidFill>
                <a:latin typeface="Consolas" pitchFamily="49" charset="0"/>
                <a:cs typeface="Consolas" pitchFamily="49" charset="0"/>
              </a:rPr>
              <a:t>i</a:t>
            </a:r>
            <a:r>
              <a:rPr lang="zh-CN" altLang="zh-CN" sz="2000" b="1" dirty="0">
                <a:solidFill>
                  <a:srgbClr val="0000FF"/>
                </a:solidFill>
                <a:latin typeface="Consolas" pitchFamily="49" charset="0"/>
                <a:cs typeface="Consolas" pitchFamily="49" charset="0"/>
              </a:rPr>
              <a:t>，假设最早活动执行时间为</a:t>
            </a:r>
            <a:r>
              <a:rPr lang="en-US" altLang="zh-CN" sz="2000" b="1" dirty="0">
                <a:solidFill>
                  <a:srgbClr val="0000FF"/>
                </a:solidFill>
                <a:latin typeface="Consolas" pitchFamily="49" charset="0"/>
                <a:cs typeface="Consolas" pitchFamily="49" charset="0"/>
              </a:rPr>
              <a:t>0</a:t>
            </a:r>
            <a:r>
              <a:rPr lang="zh-CN" altLang="zh-CN" sz="2000" b="1" dirty="0">
                <a:solidFill>
                  <a:srgbClr val="0000FF"/>
                </a:solidFill>
                <a:latin typeface="Consolas" pitchFamily="49" charset="0"/>
                <a:cs typeface="Consolas" pitchFamily="49" charset="0"/>
              </a:rPr>
              <a:t>。</a:t>
            </a:r>
            <a:endParaRPr lang="en-US" altLang="zh-CN" sz="2000" b="1" dirty="0">
              <a:solidFill>
                <a:srgbClr val="0000FF"/>
              </a:solidFill>
              <a:latin typeface="Consolas" pitchFamily="49" charset="0"/>
              <a:cs typeface="Consolas" pitchFamily="49" charset="0"/>
            </a:endParaRPr>
          </a:p>
          <a:p>
            <a:pPr>
              <a:lnSpc>
                <a:spcPct val="150000"/>
              </a:lnSpc>
            </a:pPr>
            <a:r>
              <a:rPr lang="en-US" altLang="zh-CN" sz="2000" b="1" dirty="0">
                <a:solidFill>
                  <a:srgbClr val="0000FF"/>
                </a:solidFill>
                <a:latin typeface="Consolas" pitchFamily="49" charset="0"/>
                <a:cs typeface="Consolas" pitchFamily="49" charset="0"/>
              </a:rPr>
              <a:t>    </a:t>
            </a:r>
            <a:r>
              <a:rPr lang="zh-CN" altLang="zh-CN" sz="2000" b="1" dirty="0">
                <a:solidFill>
                  <a:srgbClr val="0000FF"/>
                </a:solidFill>
                <a:latin typeface="Consolas" pitchFamily="49" charset="0"/>
                <a:cs typeface="Consolas" pitchFamily="49" charset="0"/>
              </a:rPr>
              <a:t>一旦某个活动开始执行，中间不能被打断，直到其执行完毕。若活动</a:t>
            </a:r>
            <a:r>
              <a:rPr lang="en-US" altLang="zh-CN" sz="2000" b="1" i="1" dirty="0">
                <a:solidFill>
                  <a:srgbClr val="0000FF"/>
                </a:solidFill>
                <a:latin typeface="Consolas" pitchFamily="49" charset="0"/>
                <a:cs typeface="Consolas" pitchFamily="49" charset="0"/>
              </a:rPr>
              <a:t>i</a:t>
            </a:r>
            <a:r>
              <a:rPr lang="zh-CN" altLang="zh-CN" sz="2000" b="1" dirty="0">
                <a:solidFill>
                  <a:srgbClr val="0000FF"/>
                </a:solidFill>
                <a:latin typeface="Consolas" pitchFamily="49" charset="0"/>
                <a:cs typeface="Consolas" pitchFamily="49" charset="0"/>
              </a:rPr>
              <a:t>和活动</a:t>
            </a:r>
            <a:r>
              <a:rPr lang="en-US" altLang="zh-CN" sz="2000" b="1" i="1" dirty="0">
                <a:solidFill>
                  <a:srgbClr val="0000FF"/>
                </a:solidFill>
                <a:latin typeface="Consolas" pitchFamily="49" charset="0"/>
                <a:cs typeface="Consolas" pitchFamily="49" charset="0"/>
              </a:rPr>
              <a:t>j</a:t>
            </a:r>
            <a:r>
              <a:rPr lang="zh-CN" altLang="zh-CN" sz="2000" b="1" dirty="0">
                <a:solidFill>
                  <a:srgbClr val="0000FF"/>
                </a:solidFill>
                <a:latin typeface="Consolas" pitchFamily="49" charset="0"/>
                <a:cs typeface="Consolas" pitchFamily="49" charset="0"/>
              </a:rPr>
              <a:t>有</a:t>
            </a:r>
            <a:r>
              <a:rPr lang="en-US" altLang="zh-CN" sz="2000" b="1" i="1" dirty="0">
                <a:solidFill>
                  <a:srgbClr val="0000FF"/>
                </a:solidFill>
                <a:latin typeface="Consolas" pitchFamily="49" charset="0"/>
                <a:cs typeface="Consolas" pitchFamily="49" charset="0"/>
              </a:rPr>
              <a:t>b</a:t>
            </a:r>
            <a:r>
              <a:rPr lang="en-US" altLang="zh-CN" sz="2000" b="1" i="1" baseline="-25000" dirty="0">
                <a:solidFill>
                  <a:srgbClr val="0000FF"/>
                </a:solidFill>
                <a:latin typeface="Consolas" pitchFamily="49" charset="0"/>
                <a:cs typeface="Consolas" pitchFamily="49" charset="0"/>
              </a:rPr>
              <a:t>i</a:t>
            </a:r>
            <a:r>
              <a:rPr lang="zh-CN" altLang="zh-CN"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e</a:t>
            </a:r>
            <a:r>
              <a:rPr lang="en-US" altLang="zh-CN" sz="2000" b="1" i="1" baseline="-25000" dirty="0">
                <a:solidFill>
                  <a:srgbClr val="0000FF"/>
                </a:solidFill>
                <a:latin typeface="Consolas" pitchFamily="49" charset="0"/>
                <a:cs typeface="Consolas" pitchFamily="49" charset="0"/>
              </a:rPr>
              <a:t>j</a:t>
            </a:r>
            <a:r>
              <a:rPr lang="zh-CN" altLang="zh-CN" sz="2000" b="1" dirty="0">
                <a:solidFill>
                  <a:srgbClr val="0000FF"/>
                </a:solidFill>
                <a:latin typeface="Consolas" pitchFamily="49" charset="0"/>
                <a:cs typeface="Consolas" pitchFamily="49" charset="0"/>
              </a:rPr>
              <a:t>或</a:t>
            </a:r>
            <a:r>
              <a:rPr lang="en-US" altLang="zh-CN" sz="2000" b="1" i="1" dirty="0">
                <a:solidFill>
                  <a:srgbClr val="0000FF"/>
                </a:solidFill>
                <a:latin typeface="Consolas" pitchFamily="49" charset="0"/>
                <a:cs typeface="Consolas" pitchFamily="49" charset="0"/>
              </a:rPr>
              <a:t>b</a:t>
            </a:r>
            <a:r>
              <a:rPr lang="en-US" altLang="zh-CN" sz="2000" b="1" i="1" baseline="-25000" dirty="0">
                <a:solidFill>
                  <a:srgbClr val="0000FF"/>
                </a:solidFill>
                <a:latin typeface="Consolas" pitchFamily="49" charset="0"/>
                <a:cs typeface="Consolas" pitchFamily="49" charset="0"/>
              </a:rPr>
              <a:t>j</a:t>
            </a:r>
            <a:r>
              <a:rPr lang="zh-CN" altLang="zh-CN"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e</a:t>
            </a:r>
            <a:r>
              <a:rPr lang="en-US" altLang="zh-CN" sz="2000" b="1" i="1" baseline="-25000" dirty="0">
                <a:solidFill>
                  <a:srgbClr val="0000FF"/>
                </a:solidFill>
                <a:latin typeface="Consolas" pitchFamily="49" charset="0"/>
                <a:cs typeface="Consolas" pitchFamily="49" charset="0"/>
              </a:rPr>
              <a:t>i</a:t>
            </a:r>
            <a:r>
              <a:rPr lang="zh-CN" altLang="zh-CN" sz="2000" b="1" dirty="0">
                <a:solidFill>
                  <a:srgbClr val="0000FF"/>
                </a:solidFill>
                <a:latin typeface="Consolas" pitchFamily="49" charset="0"/>
                <a:cs typeface="Consolas" pitchFamily="49" charset="0"/>
              </a:rPr>
              <a:t>，则称这两个活动</a:t>
            </a:r>
            <a:r>
              <a:rPr lang="zh-CN" altLang="zh-CN" sz="2000" b="1" dirty="0">
                <a:solidFill>
                  <a:srgbClr val="C00000"/>
                </a:solidFill>
                <a:latin typeface="Consolas" pitchFamily="49" charset="0"/>
                <a:cs typeface="Consolas" pitchFamily="49" charset="0"/>
              </a:rPr>
              <a:t>兼容</a:t>
            </a:r>
            <a:r>
              <a:rPr lang="zh-CN" altLang="zh-CN" sz="2000" b="1" dirty="0">
                <a:solidFill>
                  <a:srgbClr val="0000FF"/>
                </a:solidFill>
                <a:latin typeface="Consolas" pitchFamily="49" charset="0"/>
                <a:cs typeface="Consolas" pitchFamily="49" charset="0"/>
              </a:rPr>
              <a:t>。</a:t>
            </a:r>
            <a:endParaRPr lang="en-US" altLang="zh-CN" sz="2000" b="1" dirty="0">
              <a:solidFill>
                <a:srgbClr val="0000FF"/>
              </a:solidFill>
              <a:latin typeface="Consolas" pitchFamily="49" charset="0"/>
              <a:cs typeface="Consolas" pitchFamily="49" charset="0"/>
            </a:endParaRPr>
          </a:p>
          <a:p>
            <a:pPr>
              <a:lnSpc>
                <a:spcPct val="150000"/>
              </a:lnSpc>
            </a:pPr>
            <a:r>
              <a:rPr lang="en-US" altLang="zh-CN" sz="2000" b="1" dirty="0">
                <a:solidFill>
                  <a:srgbClr val="0000FF"/>
                </a:solidFill>
                <a:latin typeface="Consolas" pitchFamily="49" charset="0"/>
                <a:cs typeface="Consolas" pitchFamily="49" charset="0"/>
              </a:rPr>
              <a:t>    </a:t>
            </a:r>
            <a:r>
              <a:rPr lang="zh-CN" altLang="zh-CN" sz="2000" b="1" dirty="0">
                <a:solidFill>
                  <a:srgbClr val="0000FF"/>
                </a:solidFill>
                <a:latin typeface="Consolas" pitchFamily="49" charset="0"/>
                <a:cs typeface="Consolas" pitchFamily="49" charset="0"/>
              </a:rPr>
              <a:t>设计算法求一种最优活动安排方案，使得</a:t>
            </a:r>
            <a:r>
              <a:rPr lang="zh-CN" altLang="zh-CN" sz="2000" b="1" dirty="0">
                <a:solidFill>
                  <a:srgbClr val="9900FF"/>
                </a:solidFill>
                <a:effectLst>
                  <a:outerShdw blurRad="38100" dist="38100" dir="2700000" algn="tl">
                    <a:srgbClr val="000000">
                      <a:alpha val="43137"/>
                    </a:srgbClr>
                  </a:outerShdw>
                </a:effectLst>
                <a:latin typeface="Consolas" pitchFamily="49" charset="0"/>
                <a:cs typeface="Consolas" pitchFamily="49" charset="0"/>
              </a:rPr>
              <a:t>所有安排的活动个数最多</a:t>
            </a:r>
            <a:r>
              <a:rPr lang="zh-CN" altLang="zh-CN" sz="2000" b="1" dirty="0">
                <a:solidFill>
                  <a:srgbClr val="0000FF"/>
                </a:solidFill>
                <a:latin typeface="Consolas" pitchFamily="49" charset="0"/>
                <a:cs typeface="Consolas" pitchFamily="49" charset="0"/>
              </a:rPr>
              <a:t>。</a:t>
            </a:r>
          </a:p>
        </p:txBody>
      </p:sp>
      <p:sp>
        <p:nvSpPr>
          <p:cNvPr id="6" name="文本占位符 5"/>
          <p:cNvSpPr>
            <a:spLocks noGrp="1"/>
          </p:cNvSpPr>
          <p:nvPr>
            <p:ph type="body" sz="quarter" idx="13"/>
          </p:nvPr>
        </p:nvSpPr>
        <p:spPr/>
        <p:txBody>
          <a:bodyPr/>
          <a:lstStyle/>
          <a:p>
            <a:pPr lvl="0"/>
            <a:r>
              <a:rPr lang="en-US" altLang="zh-CN" dirty="0" err="1">
                <a:sym typeface="+mn-ea"/>
              </a:rPr>
              <a:t>求解活动安排问题</a:t>
            </a:r>
            <a:endParaRPr lang="en-US" altLang="zh-CN" dirty="0">
              <a:sym typeface="+mn-ea"/>
            </a:endParaRPr>
          </a:p>
        </p:txBody>
      </p:sp>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256674" y="1695643"/>
            <a:ext cx="8569325" cy="2954655"/>
          </a:xfrm>
          <a:prstGeom prst="rect">
            <a:avLst/>
          </a:prstGeom>
          <a:noFill/>
          <a:ln w="9525">
            <a:noFill/>
            <a:miter lim="800000"/>
          </a:ln>
          <a:effectLst/>
        </p:spPr>
        <p:txBody>
          <a:bodyPr>
            <a:spAutoFit/>
          </a:bodyPr>
          <a:lstStyle/>
          <a:p>
            <a:pPr>
              <a:lnSpc>
                <a:spcPct val="150000"/>
              </a:lnSpc>
            </a:pPr>
            <a:r>
              <a:rPr lang="en-US" altLang="zh-CN" sz="2000" b="1" dirty="0">
                <a:solidFill>
                  <a:srgbClr val="0000FF"/>
                </a:solidFill>
                <a:latin typeface="+mn-ea"/>
                <a:cs typeface="Consolas" panose="020B0609020204030204" pitchFamily="49" charset="0"/>
              </a:rPr>
              <a:t>     </a:t>
            </a:r>
            <a:r>
              <a:rPr lang="zh-CN" altLang="zh-CN" sz="2400" b="1" dirty="0">
                <a:solidFill>
                  <a:srgbClr val="FF0000"/>
                </a:solidFill>
                <a:latin typeface="+mn-ea"/>
                <a:cs typeface="Consolas" panose="020B0609020204030204" pitchFamily="49" charset="0"/>
              </a:rPr>
              <a:t>【问题求解】</a:t>
            </a:r>
            <a:endParaRPr lang="en-US" altLang="zh-CN" sz="2000" b="1" dirty="0">
              <a:solidFill>
                <a:srgbClr val="FF0000"/>
              </a:solidFill>
              <a:latin typeface="+mn-ea"/>
              <a:cs typeface="Consolas" panose="020B0609020204030204" pitchFamily="49" charset="0"/>
            </a:endParaRPr>
          </a:p>
          <a:p>
            <a:pPr>
              <a:lnSpc>
                <a:spcPct val="150000"/>
              </a:lnSpc>
            </a:pPr>
            <a:r>
              <a:rPr lang="en-US" altLang="zh-CN" sz="2000" b="1" dirty="0">
                <a:solidFill>
                  <a:srgbClr val="FF0000"/>
                </a:solidFill>
                <a:latin typeface="+mn-ea"/>
                <a:cs typeface="Consolas" panose="020B0609020204030204" pitchFamily="49" charset="0"/>
              </a:rPr>
              <a:t>       </a:t>
            </a:r>
            <a:r>
              <a:rPr lang="zh-CN" altLang="zh-CN" sz="2000" b="1" dirty="0">
                <a:solidFill>
                  <a:srgbClr val="0000FF"/>
                </a:solidFill>
                <a:latin typeface="+mn-ea"/>
                <a:cs typeface="Consolas" panose="020B0609020204030204" pitchFamily="49" charset="0"/>
              </a:rPr>
              <a:t>假设活动时间的参考原点为</a:t>
            </a:r>
            <a:r>
              <a:rPr lang="en-US" altLang="zh-CN" sz="2000" b="1" dirty="0">
                <a:solidFill>
                  <a:srgbClr val="0000FF"/>
                </a:solidFill>
                <a:latin typeface="+mn-ea"/>
                <a:cs typeface="Consolas" panose="020B0609020204030204" pitchFamily="49" charset="0"/>
              </a:rPr>
              <a:t>0</a:t>
            </a:r>
            <a:r>
              <a:rPr lang="zh-CN" altLang="zh-CN" sz="2000" b="1" dirty="0">
                <a:solidFill>
                  <a:srgbClr val="0000FF"/>
                </a:solidFill>
                <a:latin typeface="+mn-ea"/>
                <a:cs typeface="Consolas" panose="020B0609020204030204" pitchFamily="49" charset="0"/>
              </a:rPr>
              <a:t>。一个活动</a:t>
            </a:r>
            <a:r>
              <a:rPr lang="en-US" altLang="zh-CN" sz="2000" b="1" i="1" dirty="0">
                <a:solidFill>
                  <a:srgbClr val="0000FF"/>
                </a:solidFill>
                <a:latin typeface="+mn-ea"/>
                <a:cs typeface="Consolas" panose="020B0609020204030204" pitchFamily="49" charset="0"/>
              </a:rPr>
              <a:t>i</a:t>
            </a:r>
            <a:r>
              <a:rPr lang="zh-CN" altLang="zh-CN" sz="2000" b="1" dirty="0">
                <a:solidFill>
                  <a:srgbClr val="0000FF"/>
                </a:solidFill>
                <a:latin typeface="+mn-ea"/>
                <a:cs typeface="Consolas" panose="020B0609020204030204" pitchFamily="49" charset="0"/>
              </a:rPr>
              <a:t>（</a:t>
            </a:r>
            <a:r>
              <a:rPr lang="en-US" altLang="zh-CN" sz="2000" b="1" dirty="0">
                <a:solidFill>
                  <a:srgbClr val="0000FF"/>
                </a:solidFill>
                <a:latin typeface="+mn-ea"/>
                <a:cs typeface="Consolas" panose="020B0609020204030204" pitchFamily="49" charset="0"/>
              </a:rPr>
              <a:t>1</a:t>
            </a:r>
            <a:r>
              <a:rPr lang="zh-CN" altLang="zh-CN" sz="2000" b="1" dirty="0">
                <a:solidFill>
                  <a:srgbClr val="0000FF"/>
                </a:solidFill>
                <a:latin typeface="+mn-ea"/>
                <a:cs typeface="Consolas" panose="020B0609020204030204" pitchFamily="49" charset="0"/>
              </a:rPr>
              <a:t>≤</a:t>
            </a:r>
            <a:r>
              <a:rPr lang="en-US" altLang="zh-CN" sz="2000" b="1" i="1" dirty="0">
                <a:solidFill>
                  <a:srgbClr val="0000FF"/>
                </a:solidFill>
                <a:latin typeface="+mn-ea"/>
                <a:cs typeface="Consolas" panose="020B0609020204030204" pitchFamily="49" charset="0"/>
              </a:rPr>
              <a:t>i</a:t>
            </a:r>
            <a:r>
              <a:rPr lang="zh-CN" altLang="zh-CN" sz="2000" b="1" dirty="0">
                <a:solidFill>
                  <a:srgbClr val="0000FF"/>
                </a:solidFill>
                <a:latin typeface="+mn-ea"/>
                <a:cs typeface="Consolas" panose="020B0609020204030204" pitchFamily="49" charset="0"/>
              </a:rPr>
              <a:t>≤</a:t>
            </a:r>
            <a:r>
              <a:rPr lang="en-US" altLang="zh-CN" sz="2000" b="1" i="1" dirty="0">
                <a:solidFill>
                  <a:srgbClr val="0000FF"/>
                </a:solidFill>
                <a:latin typeface="+mn-ea"/>
                <a:cs typeface="Consolas" panose="020B0609020204030204" pitchFamily="49" charset="0"/>
              </a:rPr>
              <a:t>n</a:t>
            </a:r>
            <a:r>
              <a:rPr lang="zh-CN" altLang="zh-CN" sz="2000" b="1" dirty="0">
                <a:solidFill>
                  <a:srgbClr val="0000FF"/>
                </a:solidFill>
                <a:latin typeface="+mn-ea"/>
                <a:cs typeface="Consolas" panose="020B0609020204030204" pitchFamily="49" charset="0"/>
              </a:rPr>
              <a:t>）用一个区间</a:t>
            </a:r>
            <a:r>
              <a:rPr lang="en-US" altLang="zh-CN" sz="2000" b="1" dirty="0">
                <a:solidFill>
                  <a:srgbClr val="0000FF"/>
                </a:solidFill>
                <a:latin typeface="+mn-ea"/>
                <a:cs typeface="Consolas" panose="020B0609020204030204" pitchFamily="49" charset="0"/>
              </a:rPr>
              <a:t>[</a:t>
            </a:r>
            <a:r>
              <a:rPr lang="en-US" altLang="zh-CN" sz="2000" b="1" i="1" dirty="0">
                <a:solidFill>
                  <a:srgbClr val="0000FF"/>
                </a:solidFill>
                <a:latin typeface="+mn-ea"/>
                <a:cs typeface="Consolas" panose="020B0609020204030204" pitchFamily="49" charset="0"/>
              </a:rPr>
              <a:t>b</a:t>
            </a:r>
            <a:r>
              <a:rPr lang="en-US" altLang="zh-CN" sz="2000" b="1" i="1" baseline="-25000" dirty="0">
                <a:solidFill>
                  <a:srgbClr val="0000FF"/>
                </a:solidFill>
                <a:latin typeface="+mn-ea"/>
                <a:cs typeface="Consolas" panose="020B0609020204030204" pitchFamily="49" charset="0"/>
              </a:rPr>
              <a:t>i</a:t>
            </a:r>
            <a:r>
              <a:rPr lang="zh-CN" altLang="zh-CN" sz="2000" b="1" dirty="0">
                <a:solidFill>
                  <a:srgbClr val="0000FF"/>
                </a:solidFill>
                <a:latin typeface="+mn-ea"/>
                <a:cs typeface="Consolas" panose="020B0609020204030204" pitchFamily="49" charset="0"/>
              </a:rPr>
              <a:t>，</a:t>
            </a:r>
            <a:r>
              <a:rPr lang="en-US" altLang="zh-CN" sz="2000" b="1" i="1" dirty="0">
                <a:solidFill>
                  <a:srgbClr val="0000FF"/>
                </a:solidFill>
                <a:latin typeface="+mn-ea"/>
                <a:cs typeface="Consolas" panose="020B0609020204030204" pitchFamily="49" charset="0"/>
              </a:rPr>
              <a:t>e</a:t>
            </a:r>
            <a:r>
              <a:rPr lang="en-US" altLang="zh-CN" sz="2000" b="1" i="1" baseline="-25000" dirty="0">
                <a:solidFill>
                  <a:srgbClr val="0000FF"/>
                </a:solidFill>
                <a:latin typeface="+mn-ea"/>
                <a:cs typeface="Consolas" panose="020B0609020204030204" pitchFamily="49" charset="0"/>
              </a:rPr>
              <a:t>i</a:t>
            </a:r>
            <a:r>
              <a:rPr lang="en-US" altLang="zh-CN" sz="2000" b="1" dirty="0">
                <a:solidFill>
                  <a:srgbClr val="0000FF"/>
                </a:solidFill>
                <a:latin typeface="+mn-ea"/>
                <a:cs typeface="Consolas" panose="020B0609020204030204" pitchFamily="49" charset="0"/>
              </a:rPr>
              <a:t>)</a:t>
            </a:r>
            <a:r>
              <a:rPr lang="zh-CN" altLang="zh-CN" sz="2000" b="1" dirty="0">
                <a:solidFill>
                  <a:srgbClr val="0000FF"/>
                </a:solidFill>
                <a:latin typeface="+mn-ea"/>
                <a:cs typeface="Consolas" panose="020B0609020204030204" pitchFamily="49" charset="0"/>
              </a:rPr>
              <a:t>表示，当活动按结束时间（右端点）递增排序后，两个活动</a:t>
            </a:r>
            <a:r>
              <a:rPr lang="en-US" altLang="zh-CN" sz="2000" b="1" dirty="0">
                <a:solidFill>
                  <a:srgbClr val="0000FF"/>
                </a:solidFill>
                <a:latin typeface="+mn-ea"/>
                <a:cs typeface="Consolas" panose="020B0609020204030204" pitchFamily="49" charset="0"/>
              </a:rPr>
              <a:t>[</a:t>
            </a:r>
            <a:r>
              <a:rPr lang="en-US" altLang="zh-CN" sz="2000" b="1" i="1" dirty="0">
                <a:solidFill>
                  <a:srgbClr val="0000FF"/>
                </a:solidFill>
                <a:latin typeface="+mn-ea"/>
                <a:cs typeface="Consolas" panose="020B0609020204030204" pitchFamily="49" charset="0"/>
              </a:rPr>
              <a:t>b</a:t>
            </a:r>
            <a:r>
              <a:rPr lang="en-US" altLang="zh-CN" sz="2000" b="1" i="1" baseline="-25000" dirty="0">
                <a:solidFill>
                  <a:srgbClr val="0000FF"/>
                </a:solidFill>
                <a:latin typeface="+mn-ea"/>
                <a:cs typeface="Consolas" panose="020B0609020204030204" pitchFamily="49" charset="0"/>
              </a:rPr>
              <a:t>i</a:t>
            </a:r>
            <a:r>
              <a:rPr lang="zh-CN" altLang="zh-CN" sz="2000" b="1" dirty="0">
                <a:solidFill>
                  <a:srgbClr val="0000FF"/>
                </a:solidFill>
                <a:latin typeface="+mn-ea"/>
                <a:cs typeface="Consolas" panose="020B0609020204030204" pitchFamily="49" charset="0"/>
              </a:rPr>
              <a:t>，</a:t>
            </a:r>
            <a:r>
              <a:rPr lang="en-US" altLang="zh-CN" sz="2000" b="1" i="1" dirty="0">
                <a:solidFill>
                  <a:srgbClr val="0000FF"/>
                </a:solidFill>
                <a:latin typeface="+mn-ea"/>
                <a:cs typeface="Consolas" panose="020B0609020204030204" pitchFamily="49" charset="0"/>
              </a:rPr>
              <a:t>e</a:t>
            </a:r>
            <a:r>
              <a:rPr lang="en-US" altLang="zh-CN" sz="2000" b="1" i="1" baseline="-25000" dirty="0">
                <a:solidFill>
                  <a:srgbClr val="0000FF"/>
                </a:solidFill>
                <a:latin typeface="+mn-ea"/>
                <a:cs typeface="Consolas" panose="020B0609020204030204" pitchFamily="49" charset="0"/>
              </a:rPr>
              <a:t>i</a:t>
            </a:r>
            <a:r>
              <a:rPr lang="en-US" altLang="zh-CN" sz="2000" b="1" dirty="0">
                <a:solidFill>
                  <a:srgbClr val="0000FF"/>
                </a:solidFill>
                <a:latin typeface="+mn-ea"/>
                <a:cs typeface="Consolas" panose="020B0609020204030204" pitchFamily="49" charset="0"/>
              </a:rPr>
              <a:t>)</a:t>
            </a:r>
            <a:r>
              <a:rPr lang="zh-CN" altLang="zh-CN" sz="2000" b="1" dirty="0">
                <a:solidFill>
                  <a:srgbClr val="0000FF"/>
                </a:solidFill>
                <a:latin typeface="+mn-ea"/>
                <a:cs typeface="Consolas" panose="020B0609020204030204" pitchFamily="49" charset="0"/>
              </a:rPr>
              <a:t>和</a:t>
            </a:r>
            <a:r>
              <a:rPr lang="en-US" altLang="zh-CN" sz="2000" b="1" dirty="0">
                <a:solidFill>
                  <a:srgbClr val="0000FF"/>
                </a:solidFill>
                <a:latin typeface="+mn-ea"/>
                <a:cs typeface="Consolas" panose="020B0609020204030204" pitchFamily="49" charset="0"/>
              </a:rPr>
              <a:t>[</a:t>
            </a:r>
            <a:r>
              <a:rPr lang="en-US" altLang="zh-CN" sz="2000" b="1" i="1" dirty="0">
                <a:solidFill>
                  <a:srgbClr val="0000FF"/>
                </a:solidFill>
                <a:latin typeface="+mn-ea"/>
                <a:cs typeface="Consolas" panose="020B0609020204030204" pitchFamily="49" charset="0"/>
              </a:rPr>
              <a:t>b</a:t>
            </a:r>
            <a:r>
              <a:rPr lang="en-US" altLang="zh-CN" sz="2000" b="1" i="1" baseline="-25000" dirty="0">
                <a:solidFill>
                  <a:srgbClr val="0000FF"/>
                </a:solidFill>
                <a:latin typeface="+mn-ea"/>
                <a:cs typeface="Consolas" panose="020B0609020204030204" pitchFamily="49" charset="0"/>
              </a:rPr>
              <a:t>j</a:t>
            </a:r>
            <a:r>
              <a:rPr lang="zh-CN" altLang="zh-CN" sz="2000" b="1" dirty="0">
                <a:solidFill>
                  <a:srgbClr val="0000FF"/>
                </a:solidFill>
                <a:latin typeface="+mn-ea"/>
                <a:cs typeface="Consolas" panose="020B0609020204030204" pitchFamily="49" charset="0"/>
              </a:rPr>
              <a:t>，</a:t>
            </a:r>
            <a:r>
              <a:rPr lang="en-US" altLang="zh-CN" sz="2000" b="1" i="1" dirty="0">
                <a:solidFill>
                  <a:srgbClr val="0000FF"/>
                </a:solidFill>
                <a:latin typeface="+mn-ea"/>
                <a:cs typeface="Consolas" panose="020B0609020204030204" pitchFamily="49" charset="0"/>
              </a:rPr>
              <a:t>e</a:t>
            </a:r>
            <a:r>
              <a:rPr lang="en-US" altLang="zh-CN" sz="2000" b="1" i="1" baseline="-25000" dirty="0">
                <a:solidFill>
                  <a:srgbClr val="0000FF"/>
                </a:solidFill>
                <a:latin typeface="+mn-ea"/>
                <a:cs typeface="Consolas" panose="020B0609020204030204" pitchFamily="49" charset="0"/>
              </a:rPr>
              <a:t>j</a:t>
            </a:r>
            <a:r>
              <a:rPr lang="en-US" altLang="zh-CN" sz="2000" b="1" dirty="0">
                <a:solidFill>
                  <a:srgbClr val="0000FF"/>
                </a:solidFill>
                <a:latin typeface="+mn-ea"/>
                <a:cs typeface="Consolas" panose="020B0609020204030204" pitchFamily="49" charset="0"/>
              </a:rPr>
              <a:t>)</a:t>
            </a:r>
            <a:r>
              <a:rPr lang="zh-CN" altLang="zh-CN" sz="2000" b="1" dirty="0">
                <a:solidFill>
                  <a:srgbClr val="0000FF"/>
                </a:solidFill>
                <a:latin typeface="+mn-ea"/>
                <a:cs typeface="Consolas" panose="020B0609020204030204" pitchFamily="49" charset="0"/>
              </a:rPr>
              <a:t>兼容（满足</a:t>
            </a:r>
            <a:r>
              <a:rPr lang="en-US" altLang="zh-CN" sz="2000" b="1" i="1" dirty="0">
                <a:solidFill>
                  <a:srgbClr val="0000FF"/>
                </a:solidFill>
                <a:latin typeface="+mn-ea"/>
                <a:cs typeface="Consolas" panose="020B0609020204030204" pitchFamily="49" charset="0"/>
              </a:rPr>
              <a:t>b</a:t>
            </a:r>
            <a:r>
              <a:rPr lang="en-US" altLang="zh-CN" sz="2000" b="1" i="1" baseline="-25000" dirty="0">
                <a:solidFill>
                  <a:srgbClr val="0000FF"/>
                </a:solidFill>
                <a:latin typeface="+mn-ea"/>
                <a:cs typeface="Consolas" panose="020B0609020204030204" pitchFamily="49" charset="0"/>
              </a:rPr>
              <a:t>i</a:t>
            </a:r>
            <a:r>
              <a:rPr lang="zh-CN" altLang="zh-CN" sz="2000" b="1" dirty="0">
                <a:solidFill>
                  <a:srgbClr val="0000FF"/>
                </a:solidFill>
                <a:latin typeface="+mn-ea"/>
                <a:cs typeface="Consolas" panose="020B0609020204030204" pitchFamily="49" charset="0"/>
              </a:rPr>
              <a:t>≥</a:t>
            </a:r>
            <a:r>
              <a:rPr lang="en-US" altLang="zh-CN" sz="2000" b="1" i="1" dirty="0">
                <a:solidFill>
                  <a:srgbClr val="0000FF"/>
                </a:solidFill>
                <a:latin typeface="+mn-ea"/>
                <a:cs typeface="Consolas" panose="020B0609020204030204" pitchFamily="49" charset="0"/>
              </a:rPr>
              <a:t>e</a:t>
            </a:r>
            <a:r>
              <a:rPr lang="en-US" altLang="zh-CN" sz="2000" b="1" i="1" baseline="-25000" dirty="0">
                <a:solidFill>
                  <a:srgbClr val="0000FF"/>
                </a:solidFill>
                <a:latin typeface="+mn-ea"/>
                <a:cs typeface="Consolas" panose="020B0609020204030204" pitchFamily="49" charset="0"/>
              </a:rPr>
              <a:t>j</a:t>
            </a:r>
            <a:r>
              <a:rPr lang="zh-CN" altLang="zh-CN" sz="2000" b="1" dirty="0">
                <a:solidFill>
                  <a:srgbClr val="0000FF"/>
                </a:solidFill>
                <a:latin typeface="+mn-ea"/>
                <a:cs typeface="Consolas" panose="020B0609020204030204" pitchFamily="49" charset="0"/>
              </a:rPr>
              <a:t>或</a:t>
            </a:r>
            <a:r>
              <a:rPr lang="en-US" altLang="zh-CN" sz="2000" b="1" i="1" dirty="0">
                <a:solidFill>
                  <a:srgbClr val="0000FF"/>
                </a:solidFill>
                <a:latin typeface="+mn-ea"/>
                <a:cs typeface="Consolas" panose="020B0609020204030204" pitchFamily="49" charset="0"/>
              </a:rPr>
              <a:t>b</a:t>
            </a:r>
            <a:r>
              <a:rPr lang="en-US" altLang="zh-CN" sz="2000" b="1" i="1" baseline="-25000" dirty="0">
                <a:solidFill>
                  <a:srgbClr val="0000FF"/>
                </a:solidFill>
                <a:latin typeface="+mn-ea"/>
                <a:cs typeface="Consolas" panose="020B0609020204030204" pitchFamily="49" charset="0"/>
              </a:rPr>
              <a:t>j</a:t>
            </a:r>
            <a:r>
              <a:rPr lang="zh-CN" altLang="zh-CN" sz="2000" b="1" dirty="0">
                <a:solidFill>
                  <a:srgbClr val="0000FF"/>
                </a:solidFill>
                <a:latin typeface="+mn-ea"/>
                <a:cs typeface="Consolas" panose="020B0609020204030204" pitchFamily="49" charset="0"/>
              </a:rPr>
              <a:t>≥</a:t>
            </a:r>
            <a:r>
              <a:rPr lang="en-US" altLang="zh-CN" sz="2000" b="1" i="1" dirty="0">
                <a:solidFill>
                  <a:srgbClr val="0000FF"/>
                </a:solidFill>
                <a:latin typeface="+mn-ea"/>
                <a:cs typeface="Consolas" panose="020B0609020204030204" pitchFamily="49" charset="0"/>
              </a:rPr>
              <a:t>e</a:t>
            </a:r>
            <a:r>
              <a:rPr lang="en-US" altLang="zh-CN" sz="2000" b="1" i="1" baseline="-25000" dirty="0">
                <a:solidFill>
                  <a:srgbClr val="0000FF"/>
                </a:solidFill>
                <a:latin typeface="+mn-ea"/>
                <a:cs typeface="Consolas" panose="020B0609020204030204" pitchFamily="49" charset="0"/>
              </a:rPr>
              <a:t>i</a:t>
            </a:r>
            <a:r>
              <a:rPr lang="zh-CN" altLang="zh-CN" sz="2000" b="1" dirty="0">
                <a:solidFill>
                  <a:srgbClr val="0000FF"/>
                </a:solidFill>
                <a:latin typeface="+mn-ea"/>
                <a:cs typeface="Consolas" panose="020B0609020204030204" pitchFamily="49" charset="0"/>
              </a:rPr>
              <a:t>）实际上就是指它们</a:t>
            </a:r>
            <a:r>
              <a:rPr lang="zh-CN" altLang="zh-CN" sz="2000" b="1" dirty="0">
                <a:solidFill>
                  <a:srgbClr val="C00000"/>
                </a:solidFill>
                <a:latin typeface="+mn-ea"/>
                <a:cs typeface="Consolas" panose="020B0609020204030204" pitchFamily="49" charset="0"/>
              </a:rPr>
              <a:t>不相交</a:t>
            </a:r>
            <a:r>
              <a:rPr lang="zh-CN" altLang="zh-CN" sz="2000" b="1" dirty="0">
                <a:solidFill>
                  <a:srgbClr val="0000FF"/>
                </a:solidFill>
                <a:latin typeface="+mn-ea"/>
                <a:cs typeface="Consolas" panose="020B0609020204030204" pitchFamily="49" charset="0"/>
              </a:rPr>
              <a:t>。</a:t>
            </a:r>
          </a:p>
          <a:p>
            <a:pPr>
              <a:lnSpc>
                <a:spcPct val="150000"/>
              </a:lnSpc>
            </a:pPr>
            <a:r>
              <a:rPr lang="en-US" altLang="zh-CN" sz="2000" b="1" dirty="0">
                <a:solidFill>
                  <a:srgbClr val="0000FF"/>
                </a:solidFill>
                <a:latin typeface="+mn-ea"/>
                <a:cs typeface="Consolas" panose="020B0609020204030204" pitchFamily="49" charset="0"/>
              </a:rPr>
              <a:t>       </a:t>
            </a:r>
            <a:r>
              <a:rPr lang="zh-CN" altLang="zh-CN" sz="2000" b="1" dirty="0">
                <a:solidFill>
                  <a:srgbClr val="0000FF"/>
                </a:solidFill>
                <a:latin typeface="+mn-ea"/>
                <a:cs typeface="Consolas" panose="020B0609020204030204" pitchFamily="49" charset="0"/>
              </a:rPr>
              <a:t>用数组</a:t>
            </a:r>
            <a:r>
              <a:rPr lang="en-US" altLang="zh-CN" sz="2000" b="1" i="1" dirty="0">
                <a:solidFill>
                  <a:srgbClr val="0000FF"/>
                </a:solidFill>
                <a:latin typeface="+mn-ea"/>
                <a:cs typeface="Consolas" panose="020B0609020204030204" pitchFamily="49" charset="0"/>
              </a:rPr>
              <a:t>A</a:t>
            </a:r>
            <a:r>
              <a:rPr lang="zh-CN" altLang="zh-CN" sz="2000" b="1" dirty="0">
                <a:solidFill>
                  <a:srgbClr val="0000FF"/>
                </a:solidFill>
                <a:latin typeface="+mn-ea"/>
                <a:cs typeface="Consolas" panose="020B0609020204030204" pitchFamily="49" charset="0"/>
              </a:rPr>
              <a:t>存放所有的活动，</a:t>
            </a:r>
            <a:r>
              <a:rPr lang="en-US" altLang="zh-CN" sz="2000" b="1" i="1" dirty="0">
                <a:solidFill>
                  <a:srgbClr val="0000FF"/>
                </a:solidFill>
                <a:latin typeface="+mn-ea"/>
                <a:cs typeface="Consolas" panose="020B0609020204030204" pitchFamily="49" charset="0"/>
              </a:rPr>
              <a:t>A</a:t>
            </a:r>
            <a:r>
              <a:rPr lang="en-US" altLang="zh-CN" sz="2000" b="1" dirty="0">
                <a:solidFill>
                  <a:srgbClr val="0000FF"/>
                </a:solidFill>
                <a:latin typeface="+mn-ea"/>
                <a:cs typeface="Consolas" panose="020B0609020204030204" pitchFamily="49" charset="0"/>
              </a:rPr>
              <a:t>[</a:t>
            </a:r>
            <a:r>
              <a:rPr lang="en-US" altLang="zh-CN" sz="2000" b="1" i="1" dirty="0">
                <a:solidFill>
                  <a:srgbClr val="0000FF"/>
                </a:solidFill>
                <a:latin typeface="+mn-ea"/>
                <a:cs typeface="Consolas" panose="020B0609020204030204" pitchFamily="49" charset="0"/>
              </a:rPr>
              <a:t>i</a:t>
            </a:r>
            <a:r>
              <a:rPr lang="en-US" altLang="zh-CN" sz="2000" b="1" dirty="0">
                <a:solidFill>
                  <a:srgbClr val="0000FF"/>
                </a:solidFill>
                <a:latin typeface="+mn-ea"/>
                <a:cs typeface="Consolas" panose="020B0609020204030204" pitchFamily="49" charset="0"/>
              </a:rPr>
              <a:t>].</a:t>
            </a:r>
            <a:r>
              <a:rPr lang="en-US" altLang="zh-CN" sz="2000" b="1" i="1" dirty="0">
                <a:solidFill>
                  <a:srgbClr val="0000FF"/>
                </a:solidFill>
                <a:latin typeface="+mn-ea"/>
                <a:cs typeface="Consolas" panose="020B0609020204030204" pitchFamily="49" charset="0"/>
              </a:rPr>
              <a:t>b</a:t>
            </a:r>
            <a:r>
              <a:rPr lang="zh-CN" altLang="zh-CN" sz="2000" b="1" dirty="0">
                <a:solidFill>
                  <a:srgbClr val="0000FF"/>
                </a:solidFill>
                <a:latin typeface="+mn-ea"/>
                <a:cs typeface="Consolas" panose="020B0609020204030204" pitchFamily="49" charset="0"/>
              </a:rPr>
              <a:t>（</a:t>
            </a:r>
            <a:r>
              <a:rPr lang="en-US" altLang="zh-CN" sz="2000" b="1" dirty="0">
                <a:solidFill>
                  <a:srgbClr val="0000FF"/>
                </a:solidFill>
                <a:latin typeface="+mn-ea"/>
                <a:cs typeface="Consolas" panose="020B0609020204030204" pitchFamily="49" charset="0"/>
              </a:rPr>
              <a:t>1</a:t>
            </a:r>
            <a:r>
              <a:rPr lang="zh-CN" altLang="zh-CN" sz="2000" b="1" dirty="0">
                <a:solidFill>
                  <a:srgbClr val="0000FF"/>
                </a:solidFill>
                <a:latin typeface="+mn-ea"/>
                <a:cs typeface="Consolas" panose="020B0609020204030204" pitchFamily="49" charset="0"/>
              </a:rPr>
              <a:t>≤</a:t>
            </a:r>
            <a:r>
              <a:rPr lang="en-US" altLang="zh-CN" sz="2000" b="1" i="1" dirty="0">
                <a:solidFill>
                  <a:srgbClr val="0000FF"/>
                </a:solidFill>
                <a:latin typeface="+mn-ea"/>
                <a:cs typeface="Consolas" panose="020B0609020204030204" pitchFamily="49" charset="0"/>
              </a:rPr>
              <a:t>i</a:t>
            </a:r>
            <a:r>
              <a:rPr lang="zh-CN" altLang="zh-CN" sz="2000" b="1" dirty="0">
                <a:solidFill>
                  <a:srgbClr val="0000FF"/>
                </a:solidFill>
                <a:latin typeface="+mn-ea"/>
                <a:cs typeface="Consolas" panose="020B0609020204030204" pitchFamily="49" charset="0"/>
              </a:rPr>
              <a:t>≤</a:t>
            </a:r>
            <a:r>
              <a:rPr lang="en-US" altLang="zh-CN" sz="2000" b="1" i="1" dirty="0">
                <a:solidFill>
                  <a:srgbClr val="0000FF"/>
                </a:solidFill>
                <a:latin typeface="+mn-ea"/>
                <a:cs typeface="Consolas" panose="020B0609020204030204" pitchFamily="49" charset="0"/>
              </a:rPr>
              <a:t>n</a:t>
            </a:r>
            <a:r>
              <a:rPr lang="zh-CN" altLang="zh-CN" sz="2000" b="1" dirty="0">
                <a:solidFill>
                  <a:srgbClr val="0000FF"/>
                </a:solidFill>
                <a:latin typeface="+mn-ea"/>
                <a:cs typeface="Consolas" panose="020B0609020204030204" pitchFamily="49" charset="0"/>
              </a:rPr>
              <a:t>），存放活动起始时间，</a:t>
            </a:r>
            <a:r>
              <a:rPr lang="en-US" altLang="zh-CN" sz="2000" b="1" i="1" dirty="0">
                <a:solidFill>
                  <a:srgbClr val="0000FF"/>
                </a:solidFill>
                <a:latin typeface="+mn-ea"/>
                <a:cs typeface="Consolas" panose="020B0609020204030204" pitchFamily="49" charset="0"/>
              </a:rPr>
              <a:t>A</a:t>
            </a:r>
            <a:r>
              <a:rPr lang="en-US" altLang="zh-CN" sz="2000" b="1" dirty="0">
                <a:solidFill>
                  <a:srgbClr val="0000FF"/>
                </a:solidFill>
                <a:latin typeface="+mn-ea"/>
                <a:cs typeface="Consolas" panose="020B0609020204030204" pitchFamily="49" charset="0"/>
              </a:rPr>
              <a:t>[</a:t>
            </a:r>
            <a:r>
              <a:rPr lang="en-US" altLang="zh-CN" sz="2000" b="1" i="1" dirty="0">
                <a:solidFill>
                  <a:srgbClr val="0000FF"/>
                </a:solidFill>
                <a:latin typeface="+mn-ea"/>
                <a:cs typeface="Consolas" panose="020B0609020204030204" pitchFamily="49" charset="0"/>
              </a:rPr>
              <a:t>i</a:t>
            </a:r>
            <a:r>
              <a:rPr lang="en-US" altLang="zh-CN" sz="2000" b="1" dirty="0">
                <a:solidFill>
                  <a:srgbClr val="0000FF"/>
                </a:solidFill>
                <a:latin typeface="+mn-ea"/>
                <a:cs typeface="Consolas" panose="020B0609020204030204" pitchFamily="49" charset="0"/>
              </a:rPr>
              <a:t>].</a:t>
            </a:r>
            <a:r>
              <a:rPr lang="en-US" altLang="zh-CN" sz="2000" b="1" i="1" dirty="0">
                <a:solidFill>
                  <a:srgbClr val="0000FF"/>
                </a:solidFill>
                <a:latin typeface="+mn-ea"/>
                <a:cs typeface="Consolas" panose="020B0609020204030204" pitchFamily="49" charset="0"/>
              </a:rPr>
              <a:t>e</a:t>
            </a:r>
            <a:r>
              <a:rPr lang="zh-CN" altLang="zh-CN" sz="2000" b="1" dirty="0">
                <a:solidFill>
                  <a:srgbClr val="0000FF"/>
                </a:solidFill>
                <a:latin typeface="+mn-ea"/>
                <a:cs typeface="Consolas" panose="020B0609020204030204" pitchFamily="49" charset="0"/>
              </a:rPr>
              <a:t>存放活动结束时间。</a:t>
            </a:r>
          </a:p>
        </p:txBody>
      </p:sp>
      <p:sp>
        <p:nvSpPr>
          <p:cNvPr id="3" name="文本占位符 2"/>
          <p:cNvSpPr>
            <a:spLocks noGrp="1"/>
          </p:cNvSpPr>
          <p:nvPr>
            <p:ph type="body" sz="quarter" idx="13"/>
          </p:nvPr>
        </p:nvSpPr>
        <p:spPr/>
        <p:txBody>
          <a:bodyPr/>
          <a:lstStyle/>
          <a:p>
            <a:pPr lvl="0"/>
            <a:r>
              <a:rPr lang="en-US" altLang="zh-CN" dirty="0">
                <a:sym typeface="+mn-ea"/>
              </a:rPr>
              <a:t>5.3 求解活动安排问题</a:t>
            </a:r>
          </a:p>
        </p:txBody>
      </p:sp>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p:cNvSpPr txBox="1">
            <a:spLocks noChangeArrowheads="1"/>
          </p:cNvSpPr>
          <p:nvPr/>
        </p:nvSpPr>
        <p:spPr bwMode="auto">
          <a:xfrm>
            <a:off x="395288" y="1238801"/>
            <a:ext cx="3598862"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pPr>
            <a:r>
              <a:rPr lang="zh-CN" altLang="en-US" sz="2400" b="1" dirty="0">
                <a:solidFill>
                  <a:srgbClr val="FF0000"/>
                </a:solidFill>
                <a:latin typeface="+mn-ea"/>
                <a:cs typeface="Consolas" panose="020B0609020204030204" pitchFamily="49" charset="0"/>
              </a:rPr>
              <a:t>什么是贪心法</a:t>
            </a:r>
          </a:p>
        </p:txBody>
      </p:sp>
      <p:sp>
        <p:nvSpPr>
          <p:cNvPr id="150534" name="Text Box 6"/>
          <p:cNvSpPr txBox="1">
            <a:spLocks noChangeArrowheads="1"/>
          </p:cNvSpPr>
          <p:nvPr/>
        </p:nvSpPr>
        <p:spPr bwMode="auto">
          <a:xfrm>
            <a:off x="486974" y="1797698"/>
            <a:ext cx="8349116" cy="5262979"/>
          </a:xfrm>
          <a:prstGeom prst="rect">
            <a:avLst/>
          </a:prstGeom>
          <a:noFill/>
          <a:ln w="9525">
            <a:noFill/>
            <a:miter lim="800000"/>
          </a:ln>
          <a:effectLst/>
        </p:spPr>
        <p:txBody>
          <a:bodyPr wrap="square">
            <a:spAutoFit/>
          </a:bodyPr>
          <a:lstStyle/>
          <a:p>
            <a:pPr>
              <a:lnSpc>
                <a:spcPct val="150000"/>
              </a:lnSpc>
            </a:pPr>
            <a:r>
              <a:rPr lang="en-US" altLang="zh-CN" sz="2400" b="1" dirty="0">
                <a:solidFill>
                  <a:srgbClr val="0000FF"/>
                </a:solidFill>
                <a:latin typeface="+mn-ea"/>
                <a:cs typeface="Times New Roman" panose="02020603050405020304" pitchFamily="18" charset="0"/>
              </a:rPr>
              <a:t>       </a:t>
            </a:r>
            <a:r>
              <a:rPr lang="zh-CN" altLang="zh-CN" sz="2000" b="1" dirty="0">
                <a:solidFill>
                  <a:srgbClr val="0000FF"/>
                </a:solidFill>
                <a:latin typeface="+mn-ea"/>
                <a:cs typeface="Times New Roman" panose="02020603050405020304" pitchFamily="18" charset="0"/>
              </a:rPr>
              <a:t>贪心法的</a:t>
            </a:r>
            <a:r>
              <a:rPr lang="zh-CN" altLang="zh-CN" sz="2000" b="1" dirty="0">
                <a:solidFill>
                  <a:srgbClr val="FF0000"/>
                </a:solidFill>
                <a:latin typeface="+mn-ea"/>
                <a:cs typeface="Times New Roman" panose="02020603050405020304" pitchFamily="18" charset="0"/>
              </a:rPr>
              <a:t>基本思路</a:t>
            </a:r>
            <a:r>
              <a:rPr lang="zh-CN" altLang="zh-CN" sz="2000" b="1" dirty="0">
                <a:solidFill>
                  <a:srgbClr val="0000FF"/>
                </a:solidFill>
                <a:latin typeface="+mn-ea"/>
                <a:cs typeface="Times New Roman" panose="02020603050405020304" pitchFamily="18" charset="0"/>
              </a:rPr>
              <a:t>是在对问题求解时总是做出在当前看来是最好的选择</a:t>
            </a:r>
            <a:r>
              <a:rPr lang="zh-CN" altLang="en-US" sz="2000" b="1" dirty="0">
                <a:solidFill>
                  <a:srgbClr val="0000FF"/>
                </a:solidFill>
                <a:latin typeface="+mn-ea"/>
                <a:cs typeface="Times New Roman" panose="02020603050405020304" pitchFamily="18" charset="0"/>
              </a:rPr>
              <a:t>，</a:t>
            </a:r>
            <a:r>
              <a:rPr lang="zh-CN" altLang="zh-CN" sz="2000" b="1" dirty="0">
                <a:solidFill>
                  <a:srgbClr val="0000FF"/>
                </a:solidFill>
                <a:latin typeface="+mn-ea"/>
                <a:cs typeface="Times New Roman" panose="02020603050405020304" pitchFamily="18" charset="0"/>
              </a:rPr>
              <a:t>也就是说贪心法不从整体最优上加以考虑</a:t>
            </a:r>
            <a:r>
              <a:rPr lang="zh-CN" altLang="en-US" sz="2000" b="1" dirty="0">
                <a:solidFill>
                  <a:srgbClr val="0000FF"/>
                </a:solidFill>
                <a:latin typeface="+mn-ea"/>
                <a:cs typeface="Times New Roman" panose="02020603050405020304" pitchFamily="18" charset="0"/>
              </a:rPr>
              <a:t>，</a:t>
            </a:r>
            <a:r>
              <a:rPr lang="zh-CN" altLang="zh-CN" sz="2000" b="1" dirty="0">
                <a:solidFill>
                  <a:srgbClr val="0000FF"/>
                </a:solidFill>
                <a:latin typeface="+mn-ea"/>
                <a:cs typeface="Times New Roman" panose="02020603050405020304" pitchFamily="18" charset="0"/>
              </a:rPr>
              <a:t>所做出的仅是在某种意义上的局部最优</a:t>
            </a:r>
            <a:r>
              <a:rPr lang="zh-CN" altLang="en-US" sz="2000" b="1" dirty="0">
                <a:solidFill>
                  <a:srgbClr val="0000FF"/>
                </a:solidFill>
                <a:latin typeface="+mn-ea"/>
                <a:cs typeface="Times New Roman" panose="02020603050405020304" pitchFamily="18" charset="0"/>
              </a:rPr>
              <a:t>选择</a:t>
            </a:r>
            <a:r>
              <a:rPr lang="zh-CN" altLang="zh-CN" sz="2000" b="1" dirty="0">
                <a:solidFill>
                  <a:srgbClr val="0000FF"/>
                </a:solidFill>
                <a:latin typeface="+mn-ea"/>
                <a:cs typeface="Times New Roman" panose="02020603050405020304" pitchFamily="18" charset="0"/>
              </a:rPr>
              <a:t>。</a:t>
            </a:r>
            <a:r>
              <a:rPr kumimoji="1" lang="zh-CN" altLang="en-US" sz="2000" b="1" dirty="0">
                <a:solidFill>
                  <a:srgbClr val="0000FF"/>
                </a:solidFill>
                <a:latin typeface="+mn-ea"/>
              </a:rPr>
              <a:t>这种局部最优选择并不总能获得</a:t>
            </a:r>
            <a:r>
              <a:rPr kumimoji="1" lang="zh-CN" altLang="en-US" sz="2000" b="1" dirty="0">
                <a:solidFill>
                  <a:srgbClr val="FF0000"/>
                </a:solidFill>
                <a:latin typeface="+mn-ea"/>
              </a:rPr>
              <a:t>整体最优解</a:t>
            </a:r>
            <a:r>
              <a:rPr kumimoji="1" lang="zh-CN" altLang="en-US" sz="2000" b="1" dirty="0">
                <a:solidFill>
                  <a:srgbClr val="0000FF"/>
                </a:solidFill>
                <a:latin typeface="+mn-ea"/>
              </a:rPr>
              <a:t>（</a:t>
            </a:r>
            <a:r>
              <a:rPr kumimoji="1" lang="en-US" altLang="zh-CN" sz="2000" b="1" dirty="0">
                <a:solidFill>
                  <a:srgbClr val="0000FF"/>
                </a:solidFill>
                <a:latin typeface="+mn-ea"/>
              </a:rPr>
              <a:t>Optimal Solution</a:t>
            </a:r>
            <a:r>
              <a:rPr kumimoji="1" lang="zh-CN" altLang="en-US" sz="2000" b="1" dirty="0">
                <a:solidFill>
                  <a:srgbClr val="0000FF"/>
                </a:solidFill>
                <a:latin typeface="+mn-ea"/>
              </a:rPr>
              <a:t>），但通常能获得</a:t>
            </a:r>
            <a:r>
              <a:rPr kumimoji="1" lang="zh-CN" altLang="en-US" sz="2000" b="1" dirty="0">
                <a:solidFill>
                  <a:srgbClr val="FF0000"/>
                </a:solidFill>
                <a:latin typeface="+mn-ea"/>
              </a:rPr>
              <a:t>近似最优解</a:t>
            </a:r>
            <a:r>
              <a:rPr kumimoji="1" lang="zh-CN" altLang="en-US" sz="2000" b="1" dirty="0">
                <a:solidFill>
                  <a:srgbClr val="0000FF"/>
                </a:solidFill>
                <a:latin typeface="+mn-ea"/>
              </a:rPr>
              <a:t>。如果一个问题的最优解只能用蛮力法穷举得到，则贪心法不失为寻找问题近似最优解的一个较好办法。</a:t>
            </a:r>
            <a:endParaRPr lang="en-US" altLang="zh-CN" sz="2400" b="1" dirty="0">
              <a:solidFill>
                <a:srgbClr val="0000FF"/>
              </a:solidFill>
              <a:latin typeface="+mn-ea"/>
              <a:cs typeface="Times New Roman" panose="02020603050405020304" pitchFamily="18" charset="0"/>
            </a:endParaRPr>
          </a:p>
          <a:p>
            <a:pPr>
              <a:lnSpc>
                <a:spcPct val="150000"/>
              </a:lnSpc>
            </a:pPr>
            <a:r>
              <a:rPr lang="en-US" altLang="zh-CN" sz="2000" b="1" dirty="0">
                <a:solidFill>
                  <a:srgbClr val="0000FF"/>
                </a:solidFill>
                <a:latin typeface="+mn-ea"/>
                <a:cs typeface="Times New Roman" panose="02020603050405020304" pitchFamily="18" charset="0"/>
              </a:rPr>
              <a:t>      </a:t>
            </a:r>
            <a:r>
              <a:rPr lang="zh-CN" altLang="zh-CN" sz="2000" b="1" dirty="0">
                <a:solidFill>
                  <a:srgbClr val="0000FF"/>
                </a:solidFill>
                <a:latin typeface="+mn-ea"/>
                <a:cs typeface="Times New Roman" panose="02020603050405020304" pitchFamily="18" charset="0"/>
              </a:rPr>
              <a:t>人们通常希望找到整体最优解</a:t>
            </a:r>
            <a:r>
              <a:rPr lang="zh-CN" altLang="en-US" sz="2000" b="1" dirty="0">
                <a:solidFill>
                  <a:srgbClr val="0000FF"/>
                </a:solidFill>
                <a:latin typeface="+mn-ea"/>
                <a:cs typeface="Times New Roman" panose="02020603050405020304" pitchFamily="18" charset="0"/>
              </a:rPr>
              <a:t>，</a:t>
            </a:r>
            <a:r>
              <a:rPr lang="zh-CN" altLang="zh-CN" sz="2000" b="1" dirty="0">
                <a:solidFill>
                  <a:srgbClr val="0000FF"/>
                </a:solidFill>
                <a:latin typeface="+mn-ea"/>
                <a:cs typeface="Times New Roman" panose="02020603050405020304" pitchFamily="18" charset="0"/>
              </a:rPr>
              <a:t>所以</a:t>
            </a:r>
            <a:r>
              <a:rPr lang="zh-CN" altLang="en-US" sz="2000" b="1" dirty="0">
                <a:solidFill>
                  <a:srgbClr val="0000FF"/>
                </a:solidFill>
                <a:latin typeface="+mn-ea"/>
                <a:cs typeface="Times New Roman" panose="02020603050405020304" pitchFamily="18" charset="0"/>
              </a:rPr>
              <a:t>采用</a:t>
            </a:r>
            <a:r>
              <a:rPr lang="zh-CN" altLang="zh-CN" sz="2000" b="1" dirty="0">
                <a:solidFill>
                  <a:srgbClr val="0000FF"/>
                </a:solidFill>
                <a:latin typeface="+mn-ea"/>
                <a:cs typeface="Times New Roman" panose="02020603050405020304" pitchFamily="18" charset="0"/>
              </a:rPr>
              <a:t>贪心法</a:t>
            </a:r>
            <a:r>
              <a:rPr lang="zh-CN" altLang="en-US" sz="2000" b="1" dirty="0">
                <a:solidFill>
                  <a:srgbClr val="FF0000"/>
                </a:solidFill>
                <a:latin typeface="+mn-ea"/>
                <a:cs typeface="Times New Roman" panose="02020603050405020304" pitchFamily="18" charset="0"/>
              </a:rPr>
              <a:t>需要</a:t>
            </a:r>
            <a:r>
              <a:rPr lang="zh-CN" altLang="zh-CN" sz="2000" b="1" dirty="0">
                <a:solidFill>
                  <a:srgbClr val="FF0000"/>
                </a:solidFill>
                <a:latin typeface="+mn-ea"/>
                <a:cs typeface="Times New Roman" panose="02020603050405020304" pitchFamily="18" charset="0"/>
              </a:rPr>
              <a:t>证明</a:t>
            </a:r>
            <a:r>
              <a:rPr lang="zh-CN" altLang="zh-CN" sz="2000" b="1" dirty="0">
                <a:solidFill>
                  <a:srgbClr val="0000FF"/>
                </a:solidFill>
                <a:latin typeface="+mn-ea"/>
                <a:cs typeface="Times New Roman" panose="02020603050405020304" pitchFamily="18" charset="0"/>
              </a:rPr>
              <a:t>设计的算法确实是整体最优解或求解了它要解决的问题。</a:t>
            </a:r>
            <a:endParaRPr lang="en-US" altLang="zh-CN" sz="2000" b="1" dirty="0">
              <a:solidFill>
                <a:srgbClr val="0000FF"/>
              </a:solidFill>
              <a:latin typeface="+mn-ea"/>
              <a:cs typeface="Times New Roman" panose="02020603050405020304" pitchFamily="18" charset="0"/>
            </a:endParaRPr>
          </a:p>
          <a:p>
            <a:pPr>
              <a:lnSpc>
                <a:spcPct val="150000"/>
              </a:lnSpc>
            </a:pPr>
            <a:r>
              <a:rPr lang="zh-CN" altLang="en-US" sz="2000" b="1" dirty="0">
                <a:solidFill>
                  <a:srgbClr val="0000FF"/>
                </a:solidFill>
                <a:latin typeface="+mn-ea"/>
                <a:cs typeface="Times New Roman" panose="02020603050405020304" pitchFamily="18" charset="0"/>
              </a:rPr>
              <a:t>      贪心算法对许多问题能产生整体最优解：（单源）最短路经问题，最小生成树问题，哈夫曼编码问题等。</a:t>
            </a:r>
            <a:endParaRPr lang="en-US" altLang="zh-CN" sz="2000" b="1" dirty="0">
              <a:solidFill>
                <a:srgbClr val="0000FF"/>
              </a:solidFill>
              <a:latin typeface="+mn-ea"/>
              <a:cs typeface="Times New Roman" panose="02020603050405020304" pitchFamily="18" charset="0"/>
            </a:endParaRPr>
          </a:p>
          <a:p>
            <a:pPr>
              <a:lnSpc>
                <a:spcPct val="150000"/>
              </a:lnSpc>
            </a:pPr>
            <a:endParaRPr lang="zh-CN" altLang="zh-CN" sz="2000" b="1" dirty="0">
              <a:solidFill>
                <a:srgbClr val="0000FF"/>
              </a:solidFill>
              <a:latin typeface="+mn-ea"/>
              <a:cs typeface="Times New Roman" panose="02020603050405020304" pitchFamily="18" charset="0"/>
            </a:endParaRPr>
          </a:p>
        </p:txBody>
      </p:sp>
      <p:sp>
        <p:nvSpPr>
          <p:cNvPr id="6" name="文本占位符 5"/>
          <p:cNvSpPr>
            <a:spLocks noGrp="1"/>
          </p:cNvSpPr>
          <p:nvPr>
            <p:ph type="body" sz="quarter" idx="13"/>
          </p:nvPr>
        </p:nvSpPr>
        <p:spPr/>
        <p:txBody>
          <a:bodyPr/>
          <a:lstStyle/>
          <a:p>
            <a:r>
              <a:rPr lang="zh-CN" altLang="zh-CN" sz="3600" dirty="0">
                <a:sym typeface="+mn-ea"/>
              </a:rPr>
              <a:t>贪心法概述</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534">
                                            <p:txEl>
                                              <p:pRg st="0" end="0"/>
                                            </p:txEl>
                                          </p:spTgt>
                                        </p:tgtEl>
                                        <p:attrNameLst>
                                          <p:attrName>style.visibility</p:attrName>
                                        </p:attrNameLst>
                                      </p:cBhvr>
                                      <p:to>
                                        <p:strVal val="visible"/>
                                      </p:to>
                                    </p:set>
                                    <p:animEffect transition="in" filter="fade">
                                      <p:cBhvr>
                                        <p:cTn id="7" dur="2000"/>
                                        <p:tgtEl>
                                          <p:spTgt spid="1505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0534">
                                            <p:txEl>
                                              <p:pRg st="1" end="1"/>
                                            </p:txEl>
                                          </p:spTgt>
                                        </p:tgtEl>
                                        <p:attrNameLst>
                                          <p:attrName>style.visibility</p:attrName>
                                        </p:attrNameLst>
                                      </p:cBhvr>
                                      <p:to>
                                        <p:strVal val="visible"/>
                                      </p:to>
                                    </p:set>
                                    <p:animEffect transition="in" filter="fade">
                                      <p:cBhvr>
                                        <p:cTn id="12" dur="2000"/>
                                        <p:tgtEl>
                                          <p:spTgt spid="1505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0534">
                                            <p:txEl>
                                              <p:pRg st="2" end="2"/>
                                            </p:txEl>
                                          </p:spTgt>
                                        </p:tgtEl>
                                        <p:attrNameLst>
                                          <p:attrName>style.visibility</p:attrName>
                                        </p:attrNameLst>
                                      </p:cBhvr>
                                      <p:to>
                                        <p:strVal val="visible"/>
                                      </p:to>
                                    </p:set>
                                    <p:animEffect transition="in" filter="fade">
                                      <p:cBhvr>
                                        <p:cTn id="17" dur="2000"/>
                                        <p:tgtEl>
                                          <p:spTgt spid="1505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627321" y="1695643"/>
            <a:ext cx="7846828" cy="2031325"/>
          </a:xfrm>
          <a:prstGeom prst="rect">
            <a:avLst/>
          </a:prstGeom>
          <a:noFill/>
          <a:ln w="9525">
            <a:noFill/>
            <a:miter lim="800000"/>
          </a:ln>
          <a:effectLst/>
        </p:spPr>
        <p:txBody>
          <a:bodyPr wrap="square">
            <a:spAutoFit/>
          </a:bodyPr>
          <a:lstStyle/>
          <a:p>
            <a:pPr>
              <a:lnSpc>
                <a:spcPct val="150000"/>
              </a:lnSpc>
            </a:pPr>
            <a:r>
              <a:rPr lang="zh-CN" altLang="zh-CN" sz="2400" b="1" dirty="0">
                <a:solidFill>
                  <a:srgbClr val="FF0000"/>
                </a:solidFill>
                <a:latin typeface="+mn-ea"/>
                <a:cs typeface="Consolas" panose="020B0609020204030204" pitchFamily="49" charset="0"/>
              </a:rPr>
              <a:t>【</a:t>
            </a:r>
            <a:r>
              <a:rPr lang="zh-CN" altLang="en-US" sz="2400" b="1" dirty="0">
                <a:solidFill>
                  <a:srgbClr val="FF0000"/>
                </a:solidFill>
                <a:latin typeface="+mn-ea"/>
                <a:cs typeface="Consolas" panose="020B0609020204030204" pitchFamily="49" charset="0"/>
              </a:rPr>
              <a:t>贪心策略</a:t>
            </a:r>
            <a:r>
              <a:rPr lang="zh-CN" altLang="zh-CN" sz="2400" b="1" dirty="0">
                <a:solidFill>
                  <a:srgbClr val="FF0000"/>
                </a:solidFill>
                <a:latin typeface="+mn-ea"/>
                <a:cs typeface="Consolas" panose="020B0609020204030204" pitchFamily="49" charset="0"/>
              </a:rPr>
              <a:t>】</a:t>
            </a:r>
            <a:endParaRPr lang="en-US" altLang="zh-CN" sz="2400" b="1" dirty="0">
              <a:solidFill>
                <a:srgbClr val="FF0000"/>
              </a:solidFill>
              <a:latin typeface="+mn-ea"/>
              <a:cs typeface="Consolas" panose="020B0609020204030204" pitchFamily="49" charset="0"/>
            </a:endParaRPr>
          </a:p>
          <a:p>
            <a:pPr>
              <a:lnSpc>
                <a:spcPct val="150000"/>
              </a:lnSpc>
            </a:pPr>
            <a:r>
              <a:rPr lang="en-US" altLang="zh-CN" sz="2000" b="1" dirty="0">
                <a:solidFill>
                  <a:srgbClr val="FF0000"/>
                </a:solidFill>
                <a:latin typeface="+mn-ea"/>
                <a:cs typeface="Consolas" panose="020B0609020204030204" pitchFamily="49" charset="0"/>
              </a:rPr>
              <a:t>      </a:t>
            </a:r>
            <a:r>
              <a:rPr lang="zh-CN" altLang="en-US" sz="2000" b="1" dirty="0">
                <a:solidFill>
                  <a:srgbClr val="0000FF"/>
                </a:solidFill>
                <a:latin typeface="+mn-ea"/>
                <a:cs typeface="Consolas" panose="020B0609020204030204" pitchFamily="49" charset="0"/>
              </a:rPr>
              <a:t>每一步总是选择这样一个活动来占用资源，它能够使得余下的未调度的时间最大化，使得兼容的活动尽可能多</a:t>
            </a:r>
            <a:r>
              <a:rPr lang="zh-CN" altLang="zh-CN" sz="2000" b="1" dirty="0">
                <a:solidFill>
                  <a:srgbClr val="0000FF"/>
                </a:solidFill>
                <a:latin typeface="+mn-ea"/>
                <a:cs typeface="Consolas" panose="020B0609020204030204" pitchFamily="49" charset="0"/>
              </a:rPr>
              <a:t>。</a:t>
            </a:r>
            <a:r>
              <a:rPr lang="zh-CN" altLang="en-US" sz="2000" b="1" dirty="0">
                <a:solidFill>
                  <a:srgbClr val="0000FF"/>
                </a:solidFill>
                <a:latin typeface="+mn-ea"/>
                <a:cs typeface="Consolas" panose="020B0609020204030204" pitchFamily="49" charset="0"/>
              </a:rPr>
              <a:t>因此，将活动按结束时间递增排序，每次总是选择最早结束的兼容活动。</a:t>
            </a:r>
            <a:endParaRPr lang="zh-CN" altLang="zh-CN" sz="2000" b="1" dirty="0">
              <a:solidFill>
                <a:srgbClr val="0000FF"/>
              </a:solidFill>
              <a:latin typeface="+mn-ea"/>
              <a:cs typeface="Consolas" panose="020B0609020204030204" pitchFamily="49" charset="0"/>
            </a:endParaRPr>
          </a:p>
        </p:txBody>
      </p:sp>
      <p:sp>
        <p:nvSpPr>
          <p:cNvPr id="3" name="文本占位符 2"/>
          <p:cNvSpPr>
            <a:spLocks noGrp="1"/>
          </p:cNvSpPr>
          <p:nvPr>
            <p:ph type="body" sz="quarter" idx="13"/>
          </p:nvPr>
        </p:nvSpPr>
        <p:spPr/>
        <p:txBody>
          <a:bodyPr/>
          <a:lstStyle/>
          <a:p>
            <a:pPr lvl="0"/>
            <a:r>
              <a:rPr lang="en-US" altLang="zh-CN" dirty="0" err="1">
                <a:sym typeface="+mn-ea"/>
              </a:rPr>
              <a:t>求解活动安排问题</a:t>
            </a:r>
            <a:endParaRPr lang="en-US" altLang="zh-CN" dirty="0">
              <a:sym typeface="+mn-ea"/>
            </a:endParaRPr>
          </a:p>
        </p:txBody>
      </p:sp>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14348" y="1515862"/>
          <a:ext cx="7643871" cy="1323981"/>
        </p:xfrm>
        <a:graphic>
          <a:graphicData uri="http://schemas.openxmlformats.org/drawingml/2006/table">
            <a:tbl>
              <a:tblPr/>
              <a:tblGrid>
                <a:gridCol w="1297487">
                  <a:extLst>
                    <a:ext uri="{9D8B030D-6E8A-4147-A177-3AD203B41FA5}">
                      <a16:colId xmlns:a16="http://schemas.microsoft.com/office/drawing/2014/main" val="20000"/>
                    </a:ext>
                  </a:extLst>
                </a:gridCol>
                <a:gridCol w="576944">
                  <a:extLst>
                    <a:ext uri="{9D8B030D-6E8A-4147-A177-3AD203B41FA5}">
                      <a16:colId xmlns:a16="http://schemas.microsoft.com/office/drawing/2014/main" val="20001"/>
                    </a:ext>
                  </a:extLst>
                </a:gridCol>
                <a:gridCol w="576944">
                  <a:extLst>
                    <a:ext uri="{9D8B030D-6E8A-4147-A177-3AD203B41FA5}">
                      <a16:colId xmlns:a16="http://schemas.microsoft.com/office/drawing/2014/main" val="20002"/>
                    </a:ext>
                  </a:extLst>
                </a:gridCol>
                <a:gridCol w="576944">
                  <a:extLst>
                    <a:ext uri="{9D8B030D-6E8A-4147-A177-3AD203B41FA5}">
                      <a16:colId xmlns:a16="http://schemas.microsoft.com/office/drawing/2014/main" val="20003"/>
                    </a:ext>
                  </a:extLst>
                </a:gridCol>
                <a:gridCol w="576944">
                  <a:extLst>
                    <a:ext uri="{9D8B030D-6E8A-4147-A177-3AD203B41FA5}">
                      <a16:colId xmlns:a16="http://schemas.microsoft.com/office/drawing/2014/main" val="20004"/>
                    </a:ext>
                  </a:extLst>
                </a:gridCol>
                <a:gridCol w="576944">
                  <a:extLst>
                    <a:ext uri="{9D8B030D-6E8A-4147-A177-3AD203B41FA5}">
                      <a16:colId xmlns:a16="http://schemas.microsoft.com/office/drawing/2014/main" val="20005"/>
                    </a:ext>
                  </a:extLst>
                </a:gridCol>
                <a:gridCol w="576944">
                  <a:extLst>
                    <a:ext uri="{9D8B030D-6E8A-4147-A177-3AD203B41FA5}">
                      <a16:colId xmlns:a16="http://schemas.microsoft.com/office/drawing/2014/main" val="20006"/>
                    </a:ext>
                  </a:extLst>
                </a:gridCol>
                <a:gridCol w="576944">
                  <a:extLst>
                    <a:ext uri="{9D8B030D-6E8A-4147-A177-3AD203B41FA5}">
                      <a16:colId xmlns:a16="http://schemas.microsoft.com/office/drawing/2014/main" val="20007"/>
                    </a:ext>
                  </a:extLst>
                </a:gridCol>
                <a:gridCol w="576944">
                  <a:extLst>
                    <a:ext uri="{9D8B030D-6E8A-4147-A177-3AD203B41FA5}">
                      <a16:colId xmlns:a16="http://schemas.microsoft.com/office/drawing/2014/main" val="20008"/>
                    </a:ext>
                  </a:extLst>
                </a:gridCol>
                <a:gridCol w="576944">
                  <a:extLst>
                    <a:ext uri="{9D8B030D-6E8A-4147-A177-3AD203B41FA5}">
                      <a16:colId xmlns:a16="http://schemas.microsoft.com/office/drawing/2014/main" val="20009"/>
                    </a:ext>
                  </a:extLst>
                </a:gridCol>
                <a:gridCol w="576944">
                  <a:extLst>
                    <a:ext uri="{9D8B030D-6E8A-4147-A177-3AD203B41FA5}">
                      <a16:colId xmlns:a16="http://schemas.microsoft.com/office/drawing/2014/main" val="20010"/>
                    </a:ext>
                  </a:extLst>
                </a:gridCol>
                <a:gridCol w="576944">
                  <a:extLst>
                    <a:ext uri="{9D8B030D-6E8A-4147-A177-3AD203B41FA5}">
                      <a16:colId xmlns:a16="http://schemas.microsoft.com/office/drawing/2014/main" val="20011"/>
                    </a:ext>
                  </a:extLst>
                </a:gridCol>
              </a:tblGrid>
              <a:tr h="441327">
                <a:tc>
                  <a:txBody>
                    <a:bodyPr/>
                    <a:lstStyle/>
                    <a:p>
                      <a:pPr indent="0" algn="ctr">
                        <a:lnSpc>
                          <a:spcPct val="150000"/>
                        </a:lnSpc>
                        <a:spcAft>
                          <a:spcPts val="0"/>
                        </a:spcAft>
                      </a:pPr>
                      <a:r>
                        <a:rPr lang="en-US" sz="1800" b="1" i="1" kern="100" dirty="0">
                          <a:solidFill>
                            <a:srgbClr val="00B0F0"/>
                          </a:solidFill>
                          <a:latin typeface="+mn-ea"/>
                          <a:ea typeface="+mn-ea"/>
                          <a:cs typeface="Consolas" panose="020B0609020204030204" pitchFamily="49" charset="0"/>
                        </a:rPr>
                        <a:t>i</a:t>
                      </a:r>
                      <a:endParaRPr lang="zh-CN" sz="1800" b="1" kern="100" dirty="0">
                        <a:solidFill>
                          <a:srgbClr val="00B0F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C00000"/>
                          </a:solidFill>
                          <a:latin typeface="+mn-ea"/>
                          <a:ea typeface="+mn-ea"/>
                          <a:cs typeface="Consolas" panose="020B0609020204030204" pitchFamily="49" charset="0"/>
                        </a:rPr>
                        <a:t>1</a:t>
                      </a:r>
                      <a:endParaRPr lang="zh-CN" sz="1800" b="1" kern="100" dirty="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Aft>
                          <a:spcPts val="0"/>
                        </a:spcAft>
                      </a:pPr>
                      <a:r>
                        <a:rPr lang="en-US" sz="1800" b="1" kern="100">
                          <a:solidFill>
                            <a:srgbClr val="C00000"/>
                          </a:solidFill>
                          <a:latin typeface="+mn-ea"/>
                          <a:ea typeface="+mn-ea"/>
                          <a:cs typeface="Consolas" panose="020B0609020204030204" pitchFamily="49" charset="0"/>
                        </a:rPr>
                        <a:t>2</a:t>
                      </a:r>
                      <a:endParaRPr lang="zh-CN" sz="1800" b="1" kern="10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mn-ea"/>
                          <a:ea typeface="+mn-ea"/>
                          <a:cs typeface="Consolas" panose="020B0609020204030204" pitchFamily="49" charset="0"/>
                        </a:rPr>
                        <a:t>3</a:t>
                      </a:r>
                      <a:endParaRPr lang="zh-CN" sz="1800" b="1" kern="10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C00000"/>
                          </a:solidFill>
                          <a:latin typeface="+mn-ea"/>
                          <a:ea typeface="+mn-ea"/>
                          <a:cs typeface="Consolas" panose="020B0609020204030204" pitchFamily="49" charset="0"/>
                        </a:rPr>
                        <a:t>4</a:t>
                      </a:r>
                      <a:endParaRPr lang="zh-CN" sz="1800" b="1" kern="100" dirty="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Aft>
                          <a:spcPts val="0"/>
                        </a:spcAft>
                      </a:pPr>
                      <a:r>
                        <a:rPr lang="en-US" sz="1800" b="1" kern="100">
                          <a:solidFill>
                            <a:srgbClr val="C00000"/>
                          </a:solidFill>
                          <a:latin typeface="+mn-ea"/>
                          <a:ea typeface="+mn-ea"/>
                          <a:cs typeface="Consolas" panose="020B0609020204030204" pitchFamily="49" charset="0"/>
                        </a:rPr>
                        <a:t>5</a:t>
                      </a:r>
                      <a:endParaRPr lang="zh-CN" sz="1800" b="1" kern="10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mn-ea"/>
                          <a:ea typeface="+mn-ea"/>
                          <a:cs typeface="Consolas" panose="020B0609020204030204" pitchFamily="49" charset="0"/>
                        </a:rPr>
                        <a:t>6</a:t>
                      </a:r>
                      <a:endParaRPr lang="zh-CN" sz="1800" b="1" kern="10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mn-ea"/>
                          <a:ea typeface="+mn-ea"/>
                          <a:cs typeface="Consolas" panose="020B0609020204030204" pitchFamily="49" charset="0"/>
                        </a:rPr>
                        <a:t>7</a:t>
                      </a:r>
                      <a:endParaRPr lang="zh-CN" sz="1800" b="1" kern="10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C00000"/>
                          </a:solidFill>
                          <a:latin typeface="+mn-ea"/>
                          <a:ea typeface="+mn-ea"/>
                          <a:cs typeface="Consolas" panose="020B0609020204030204" pitchFamily="49" charset="0"/>
                        </a:rPr>
                        <a:t>8</a:t>
                      </a:r>
                      <a:endParaRPr lang="zh-CN" sz="1800" b="1" kern="100" dirty="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Aft>
                          <a:spcPts val="0"/>
                        </a:spcAft>
                      </a:pPr>
                      <a:r>
                        <a:rPr lang="en-US" sz="1800" b="1" kern="100">
                          <a:solidFill>
                            <a:srgbClr val="C00000"/>
                          </a:solidFill>
                          <a:latin typeface="+mn-ea"/>
                          <a:ea typeface="+mn-ea"/>
                          <a:cs typeface="Consolas" panose="020B0609020204030204" pitchFamily="49" charset="0"/>
                        </a:rPr>
                        <a:t>9</a:t>
                      </a:r>
                      <a:endParaRPr lang="zh-CN" sz="1800" b="1" kern="10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mn-ea"/>
                          <a:ea typeface="+mn-ea"/>
                          <a:cs typeface="Consolas" panose="020B0609020204030204" pitchFamily="49" charset="0"/>
                        </a:rPr>
                        <a:t>10</a:t>
                      </a:r>
                      <a:endParaRPr lang="zh-CN" sz="1800" b="1" kern="10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C00000"/>
                          </a:solidFill>
                          <a:latin typeface="+mn-ea"/>
                          <a:ea typeface="+mn-ea"/>
                          <a:cs typeface="Consolas" panose="020B0609020204030204" pitchFamily="49" charset="0"/>
                        </a:rPr>
                        <a:t>11</a:t>
                      </a:r>
                      <a:endParaRPr lang="zh-CN" sz="1800" b="1" kern="100" dirty="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441327">
                <a:tc>
                  <a:txBody>
                    <a:bodyPr/>
                    <a:lstStyle/>
                    <a:p>
                      <a:pPr indent="0" algn="ctr">
                        <a:lnSpc>
                          <a:spcPct val="150000"/>
                        </a:lnSpc>
                        <a:spcAft>
                          <a:spcPts val="0"/>
                        </a:spcAft>
                      </a:pPr>
                      <a:r>
                        <a:rPr lang="zh-CN" sz="1800" b="1" kern="100">
                          <a:solidFill>
                            <a:srgbClr val="00B0F0"/>
                          </a:solidFill>
                          <a:latin typeface="+mn-ea"/>
                          <a:ea typeface="+mn-ea"/>
                          <a:cs typeface="Consolas" panose="020B0609020204030204" pitchFamily="49" charset="0"/>
                        </a:rPr>
                        <a:t>开始时间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0000FF"/>
                          </a:solidFill>
                          <a:latin typeface="+mn-ea"/>
                          <a:ea typeface="+mn-ea"/>
                          <a:cs typeface="Consolas" panose="020B0609020204030204" pitchFamily="49" charset="0"/>
                        </a:rPr>
                        <a:t>1</a:t>
                      </a:r>
                      <a:endParaRPr lang="zh-CN" sz="1800" b="1" kern="100" dirty="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3</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0</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0000FF"/>
                          </a:solidFill>
                          <a:latin typeface="+mn-ea"/>
                          <a:ea typeface="+mn-ea"/>
                          <a:cs typeface="Consolas" panose="020B0609020204030204" pitchFamily="49" charset="0"/>
                        </a:rPr>
                        <a:t>5</a:t>
                      </a:r>
                      <a:endParaRPr lang="zh-CN" sz="1800" b="1" kern="100" dirty="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3</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5</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6</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0000FF"/>
                          </a:solidFill>
                          <a:latin typeface="+mn-ea"/>
                          <a:ea typeface="+mn-ea"/>
                          <a:cs typeface="Consolas" panose="020B0609020204030204" pitchFamily="49" charset="0"/>
                        </a:rPr>
                        <a:t>8</a:t>
                      </a:r>
                      <a:endParaRPr lang="zh-CN" sz="1800" b="1" kern="100" dirty="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8</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2</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0000FF"/>
                          </a:solidFill>
                          <a:latin typeface="+mn-ea"/>
                          <a:ea typeface="+mn-ea"/>
                          <a:cs typeface="Consolas" panose="020B0609020204030204" pitchFamily="49" charset="0"/>
                        </a:rPr>
                        <a:t>12</a:t>
                      </a:r>
                      <a:endParaRPr lang="zh-CN" sz="1800" b="1" kern="100" dirty="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441327">
                <a:tc>
                  <a:txBody>
                    <a:bodyPr/>
                    <a:lstStyle/>
                    <a:p>
                      <a:pPr indent="0" algn="ctr">
                        <a:lnSpc>
                          <a:spcPct val="150000"/>
                        </a:lnSpc>
                        <a:spcAft>
                          <a:spcPts val="0"/>
                        </a:spcAft>
                      </a:pPr>
                      <a:r>
                        <a:rPr lang="zh-CN" sz="1800" b="1" kern="100">
                          <a:solidFill>
                            <a:srgbClr val="00B0F0"/>
                          </a:solidFill>
                          <a:latin typeface="+mn-ea"/>
                          <a:ea typeface="+mn-ea"/>
                          <a:cs typeface="Consolas" panose="020B0609020204030204" pitchFamily="49" charset="0"/>
                        </a:rPr>
                        <a:t>结束时间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0000FF"/>
                          </a:solidFill>
                          <a:latin typeface="+mn-ea"/>
                          <a:ea typeface="+mn-ea"/>
                          <a:cs typeface="Consolas" panose="020B0609020204030204" pitchFamily="49" charset="0"/>
                        </a:rPr>
                        <a:t>4</a:t>
                      </a:r>
                      <a:endParaRPr lang="zh-CN" sz="1800" b="1" kern="100" dirty="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5</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6</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0000FF"/>
                          </a:solidFill>
                          <a:latin typeface="+mn-ea"/>
                          <a:ea typeface="+mn-ea"/>
                          <a:cs typeface="Consolas" panose="020B0609020204030204" pitchFamily="49" charset="0"/>
                        </a:rPr>
                        <a:t>7</a:t>
                      </a:r>
                      <a:endParaRPr lang="zh-CN" sz="1800" b="1" kern="100" dirty="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8</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9</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10</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0000FF"/>
                          </a:solidFill>
                          <a:latin typeface="+mn-ea"/>
                          <a:ea typeface="+mn-ea"/>
                          <a:cs typeface="Consolas" panose="020B0609020204030204" pitchFamily="49" charset="0"/>
                        </a:rPr>
                        <a:t>11</a:t>
                      </a:r>
                      <a:endParaRPr lang="zh-CN" sz="1800" b="1" kern="100" dirty="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12</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13</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0000FF"/>
                          </a:solidFill>
                          <a:latin typeface="+mn-ea"/>
                          <a:ea typeface="+mn-ea"/>
                          <a:cs typeface="Consolas" panose="020B0609020204030204" pitchFamily="49" charset="0"/>
                        </a:rPr>
                        <a:t>15</a:t>
                      </a:r>
                      <a:endParaRPr lang="zh-CN" sz="1800" b="1" kern="100" dirty="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bl>
          </a:graphicData>
        </a:graphic>
      </p:graphicFrame>
      <p:sp>
        <p:nvSpPr>
          <p:cNvPr id="3" name="TextBox 2"/>
          <p:cNvSpPr txBox="1"/>
          <p:nvPr/>
        </p:nvSpPr>
        <p:spPr>
          <a:xfrm>
            <a:off x="642910" y="922058"/>
            <a:ext cx="7929618" cy="400110"/>
          </a:xfrm>
          <a:prstGeom prst="rect">
            <a:avLst/>
          </a:prstGeom>
          <a:noFill/>
        </p:spPr>
        <p:txBody>
          <a:bodyPr wrap="square" rtlCol="0">
            <a:spAutoFit/>
          </a:bodyPr>
          <a:lstStyle/>
          <a:p>
            <a:r>
              <a:rPr lang="zh-CN" altLang="zh-CN" sz="2000" b="1">
                <a:solidFill>
                  <a:srgbClr val="0000FF"/>
                </a:solidFill>
                <a:latin typeface="+mn-ea"/>
                <a:cs typeface="Consolas" panose="020B0609020204030204" pitchFamily="49" charset="0"/>
              </a:rPr>
              <a:t>例如，对于</a:t>
            </a:r>
            <a:r>
              <a:rPr lang="zh-CN" altLang="en-US" sz="2000" b="1">
                <a:solidFill>
                  <a:srgbClr val="0000FF"/>
                </a:solidFill>
                <a:latin typeface="+mn-ea"/>
                <a:cs typeface="Consolas" panose="020B0609020204030204" pitchFamily="49" charset="0"/>
              </a:rPr>
              <a:t>下</a:t>
            </a:r>
            <a:r>
              <a:rPr lang="zh-CN" altLang="zh-CN" sz="2000" b="1">
                <a:solidFill>
                  <a:srgbClr val="0000FF"/>
                </a:solidFill>
                <a:latin typeface="+mn-ea"/>
                <a:cs typeface="Consolas" panose="020B0609020204030204" pitchFamily="49" charset="0"/>
              </a:rPr>
              <a:t>表的</a:t>
            </a:r>
            <a:r>
              <a:rPr lang="en-US" altLang="zh-CN" sz="2000" b="1" i="1">
                <a:solidFill>
                  <a:srgbClr val="0000FF"/>
                </a:solidFill>
                <a:latin typeface="+mn-ea"/>
                <a:cs typeface="Consolas" panose="020B0609020204030204" pitchFamily="49" charset="0"/>
              </a:rPr>
              <a:t>n</a:t>
            </a:r>
            <a:r>
              <a:rPr lang="en-US" altLang="zh-CN" sz="2000" b="1">
                <a:solidFill>
                  <a:srgbClr val="0000FF"/>
                </a:solidFill>
                <a:latin typeface="+mn-ea"/>
                <a:cs typeface="Consolas" panose="020B0609020204030204" pitchFamily="49" charset="0"/>
              </a:rPr>
              <a:t>=11</a:t>
            </a:r>
            <a:r>
              <a:rPr lang="zh-CN" altLang="zh-CN" sz="2000" b="1">
                <a:solidFill>
                  <a:srgbClr val="0000FF"/>
                </a:solidFill>
                <a:latin typeface="+mn-ea"/>
                <a:cs typeface="Consolas" panose="020B0609020204030204" pitchFamily="49" charset="0"/>
              </a:rPr>
              <a:t>个活动（已按结束时间递增排序）</a:t>
            </a:r>
            <a:r>
              <a:rPr lang="en-US" altLang="zh-CN" sz="2000" b="1" i="1">
                <a:solidFill>
                  <a:srgbClr val="0000FF"/>
                </a:solidFill>
                <a:latin typeface="+mn-ea"/>
                <a:cs typeface="Consolas" panose="020B0609020204030204" pitchFamily="49" charset="0"/>
              </a:rPr>
              <a:t>A</a:t>
            </a:r>
            <a:r>
              <a:rPr lang="zh-CN" altLang="en-US" sz="2000" b="1">
                <a:solidFill>
                  <a:srgbClr val="0000FF"/>
                </a:solidFill>
                <a:latin typeface="+mn-ea"/>
                <a:cs typeface="Consolas" panose="020B0609020204030204" pitchFamily="49" charset="0"/>
              </a:rPr>
              <a:t>：</a:t>
            </a:r>
          </a:p>
        </p:txBody>
      </p:sp>
      <p:sp>
        <p:nvSpPr>
          <p:cNvPr id="8" name="TextBox 7"/>
          <p:cNvSpPr txBox="1"/>
          <p:nvPr/>
        </p:nvSpPr>
        <p:spPr>
          <a:xfrm>
            <a:off x="642910" y="3008216"/>
            <a:ext cx="3929090" cy="400110"/>
          </a:xfrm>
          <a:prstGeom prst="rect">
            <a:avLst/>
          </a:prstGeom>
          <a:noFill/>
        </p:spPr>
        <p:txBody>
          <a:bodyPr wrap="square" rtlCol="0">
            <a:spAutoFit/>
          </a:bodyPr>
          <a:lstStyle/>
          <a:p>
            <a:r>
              <a:rPr lang="zh-CN" altLang="en-US" sz="2000" b="1" dirty="0">
                <a:solidFill>
                  <a:srgbClr val="0000FF"/>
                </a:solidFill>
                <a:latin typeface="+mn-ea"/>
                <a:cs typeface="Consolas" panose="020B0609020204030204" pitchFamily="49" charset="0"/>
              </a:rPr>
              <a:t>产生最大兼容活动集合的过程：</a:t>
            </a:r>
          </a:p>
        </p:txBody>
      </p:sp>
      <p:sp>
        <p:nvSpPr>
          <p:cNvPr id="9" name="TextBox 8"/>
          <p:cNvSpPr txBox="1"/>
          <p:nvPr/>
        </p:nvSpPr>
        <p:spPr>
          <a:xfrm>
            <a:off x="928662" y="3508282"/>
            <a:ext cx="1571636" cy="313932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1800" b="1" dirty="0">
                <a:solidFill>
                  <a:srgbClr val="0000FF"/>
                </a:solidFill>
                <a:latin typeface="+mn-ea"/>
                <a:cs typeface="Consolas" panose="020B0609020204030204" pitchFamily="49" charset="0"/>
              </a:rPr>
              <a:t>活动</a:t>
            </a:r>
            <a:r>
              <a:rPr lang="en-US" altLang="zh-CN" sz="1800" b="1" dirty="0">
                <a:solidFill>
                  <a:srgbClr val="0000FF"/>
                </a:solidFill>
                <a:latin typeface="+mn-ea"/>
                <a:cs typeface="Consolas" panose="020B0609020204030204" pitchFamily="49" charset="0"/>
              </a:rPr>
              <a:t>1    </a:t>
            </a:r>
            <a:r>
              <a:rPr lang="en-US" altLang="zh-CN" sz="1800" b="1" dirty="0">
                <a:solidFill>
                  <a:srgbClr val="FF0000"/>
                </a:solidFill>
                <a:latin typeface="+mn-ea"/>
                <a:cs typeface="Consolas" panose="020B0609020204030204" pitchFamily="49" charset="0"/>
              </a:rPr>
              <a:t>√</a:t>
            </a:r>
          </a:p>
          <a:p>
            <a:r>
              <a:rPr lang="zh-CN" altLang="en-US" sz="1800" b="1" dirty="0">
                <a:solidFill>
                  <a:srgbClr val="0000FF"/>
                </a:solidFill>
                <a:latin typeface="+mn-ea"/>
                <a:cs typeface="Consolas" panose="020B0609020204030204" pitchFamily="49" charset="0"/>
              </a:rPr>
              <a:t>活动</a:t>
            </a:r>
            <a:r>
              <a:rPr lang="en-US" altLang="zh-CN" sz="1800" b="1" dirty="0">
                <a:solidFill>
                  <a:srgbClr val="0000FF"/>
                </a:solidFill>
                <a:latin typeface="+mn-ea"/>
                <a:cs typeface="Consolas" panose="020B0609020204030204" pitchFamily="49" charset="0"/>
              </a:rPr>
              <a:t>2    </a:t>
            </a:r>
            <a:r>
              <a:rPr lang="en-US" altLang="zh-CN" sz="1800" b="1" dirty="0">
                <a:solidFill>
                  <a:srgbClr val="FF0000"/>
                </a:solidFill>
                <a:latin typeface="+mn-ea"/>
                <a:cs typeface="Consolas" panose="020B0609020204030204" pitchFamily="49" charset="0"/>
                <a:sym typeface="Symbol" panose="05050102010706020507"/>
              </a:rPr>
              <a:t></a:t>
            </a:r>
          </a:p>
          <a:p>
            <a:r>
              <a:rPr lang="zh-CN" altLang="en-US" sz="1800" b="1" dirty="0">
                <a:solidFill>
                  <a:srgbClr val="0000FF"/>
                </a:solidFill>
                <a:latin typeface="+mn-ea"/>
                <a:cs typeface="Consolas" panose="020B0609020204030204" pitchFamily="49" charset="0"/>
              </a:rPr>
              <a:t>活动</a:t>
            </a:r>
            <a:r>
              <a:rPr lang="en-US" altLang="zh-CN" sz="1800" b="1" dirty="0">
                <a:solidFill>
                  <a:srgbClr val="0000FF"/>
                </a:solidFill>
                <a:latin typeface="+mn-ea"/>
                <a:cs typeface="Consolas" panose="020B0609020204030204" pitchFamily="49" charset="0"/>
              </a:rPr>
              <a:t>3    </a:t>
            </a:r>
            <a:r>
              <a:rPr lang="en-US" altLang="zh-CN" sz="1800" b="1" dirty="0">
                <a:solidFill>
                  <a:srgbClr val="FF0000"/>
                </a:solidFill>
                <a:latin typeface="+mn-ea"/>
                <a:cs typeface="Consolas" panose="020B0609020204030204" pitchFamily="49" charset="0"/>
                <a:sym typeface="Symbol" panose="05050102010706020507"/>
              </a:rPr>
              <a:t></a:t>
            </a:r>
          </a:p>
          <a:p>
            <a:r>
              <a:rPr lang="zh-CN" altLang="en-US" sz="1800" b="1" dirty="0">
                <a:solidFill>
                  <a:srgbClr val="0000FF"/>
                </a:solidFill>
                <a:latin typeface="+mn-ea"/>
                <a:cs typeface="Consolas" panose="020B0609020204030204" pitchFamily="49" charset="0"/>
              </a:rPr>
              <a:t>活动</a:t>
            </a:r>
            <a:r>
              <a:rPr lang="en-US" altLang="zh-CN" sz="1800" b="1" dirty="0">
                <a:solidFill>
                  <a:srgbClr val="0000FF"/>
                </a:solidFill>
                <a:latin typeface="+mn-ea"/>
                <a:cs typeface="Consolas" panose="020B0609020204030204" pitchFamily="49" charset="0"/>
              </a:rPr>
              <a:t>4    </a:t>
            </a:r>
            <a:r>
              <a:rPr lang="en-US" altLang="zh-CN" sz="1800" b="1" dirty="0">
                <a:solidFill>
                  <a:srgbClr val="FF0000"/>
                </a:solidFill>
                <a:latin typeface="+mn-ea"/>
                <a:cs typeface="Consolas" panose="020B0609020204030204" pitchFamily="49" charset="0"/>
              </a:rPr>
              <a:t>√</a:t>
            </a:r>
          </a:p>
          <a:p>
            <a:r>
              <a:rPr lang="zh-CN" altLang="en-US" sz="1800" b="1" dirty="0">
                <a:solidFill>
                  <a:srgbClr val="0000FF"/>
                </a:solidFill>
                <a:latin typeface="+mn-ea"/>
                <a:cs typeface="Consolas" panose="020B0609020204030204" pitchFamily="49" charset="0"/>
              </a:rPr>
              <a:t>活动</a:t>
            </a:r>
            <a:r>
              <a:rPr lang="en-US" altLang="zh-CN" sz="1800" b="1" dirty="0">
                <a:solidFill>
                  <a:srgbClr val="0000FF"/>
                </a:solidFill>
                <a:latin typeface="+mn-ea"/>
                <a:cs typeface="Consolas" panose="020B0609020204030204" pitchFamily="49" charset="0"/>
              </a:rPr>
              <a:t>5    </a:t>
            </a:r>
            <a:r>
              <a:rPr lang="en-US" altLang="zh-CN" sz="1800" b="1" dirty="0">
                <a:solidFill>
                  <a:srgbClr val="FF0000"/>
                </a:solidFill>
                <a:latin typeface="+mn-ea"/>
                <a:cs typeface="Consolas" panose="020B0609020204030204" pitchFamily="49" charset="0"/>
                <a:sym typeface="Symbol" panose="05050102010706020507"/>
              </a:rPr>
              <a:t></a:t>
            </a:r>
          </a:p>
          <a:p>
            <a:r>
              <a:rPr lang="zh-CN" altLang="en-US" sz="1800" b="1" dirty="0">
                <a:solidFill>
                  <a:srgbClr val="0000FF"/>
                </a:solidFill>
                <a:latin typeface="+mn-ea"/>
                <a:cs typeface="Consolas" panose="020B0609020204030204" pitchFamily="49" charset="0"/>
              </a:rPr>
              <a:t>活动</a:t>
            </a:r>
            <a:r>
              <a:rPr lang="en-US" altLang="zh-CN" sz="1800" b="1" dirty="0">
                <a:solidFill>
                  <a:srgbClr val="0000FF"/>
                </a:solidFill>
                <a:latin typeface="+mn-ea"/>
                <a:cs typeface="Consolas" panose="020B0609020204030204" pitchFamily="49" charset="0"/>
              </a:rPr>
              <a:t>6    </a:t>
            </a:r>
            <a:r>
              <a:rPr lang="en-US" altLang="zh-CN" sz="1800" b="1" dirty="0">
                <a:solidFill>
                  <a:srgbClr val="FF0000"/>
                </a:solidFill>
                <a:latin typeface="+mn-ea"/>
                <a:cs typeface="Consolas" panose="020B0609020204030204" pitchFamily="49" charset="0"/>
                <a:sym typeface="Symbol" panose="05050102010706020507"/>
              </a:rPr>
              <a:t></a:t>
            </a:r>
          </a:p>
          <a:p>
            <a:r>
              <a:rPr lang="zh-CN" altLang="en-US" sz="1800" b="1" dirty="0">
                <a:solidFill>
                  <a:srgbClr val="0000FF"/>
                </a:solidFill>
                <a:latin typeface="+mn-ea"/>
                <a:cs typeface="Consolas" panose="020B0609020204030204" pitchFamily="49" charset="0"/>
              </a:rPr>
              <a:t>活动</a:t>
            </a:r>
            <a:r>
              <a:rPr lang="en-US" altLang="zh-CN" sz="1800" b="1" dirty="0">
                <a:solidFill>
                  <a:srgbClr val="0000FF"/>
                </a:solidFill>
                <a:latin typeface="+mn-ea"/>
                <a:cs typeface="Consolas" panose="020B0609020204030204" pitchFamily="49" charset="0"/>
              </a:rPr>
              <a:t>7    </a:t>
            </a:r>
            <a:r>
              <a:rPr lang="en-US" altLang="zh-CN" sz="1800" b="1" dirty="0">
                <a:solidFill>
                  <a:srgbClr val="FF0000"/>
                </a:solidFill>
                <a:latin typeface="+mn-ea"/>
                <a:cs typeface="Consolas" panose="020B0609020204030204" pitchFamily="49" charset="0"/>
                <a:sym typeface="Symbol" panose="05050102010706020507"/>
              </a:rPr>
              <a:t></a:t>
            </a:r>
          </a:p>
          <a:p>
            <a:r>
              <a:rPr lang="zh-CN" altLang="en-US" sz="1800" b="1" dirty="0">
                <a:solidFill>
                  <a:srgbClr val="0000FF"/>
                </a:solidFill>
                <a:latin typeface="+mn-ea"/>
                <a:cs typeface="Consolas" panose="020B0609020204030204" pitchFamily="49" charset="0"/>
              </a:rPr>
              <a:t>活动</a:t>
            </a:r>
            <a:r>
              <a:rPr lang="en-US" altLang="zh-CN" sz="1800" b="1" dirty="0">
                <a:solidFill>
                  <a:srgbClr val="0000FF"/>
                </a:solidFill>
                <a:latin typeface="+mn-ea"/>
                <a:cs typeface="Consolas" panose="020B0609020204030204" pitchFamily="49" charset="0"/>
              </a:rPr>
              <a:t>8    </a:t>
            </a:r>
            <a:r>
              <a:rPr lang="en-US" altLang="zh-CN" sz="1800" b="1" dirty="0">
                <a:solidFill>
                  <a:srgbClr val="FF0000"/>
                </a:solidFill>
                <a:latin typeface="+mn-ea"/>
                <a:cs typeface="Consolas" panose="020B0609020204030204" pitchFamily="49" charset="0"/>
              </a:rPr>
              <a:t>√</a:t>
            </a:r>
            <a:endParaRPr lang="en-US" altLang="zh-CN" sz="1800" b="1" dirty="0">
              <a:solidFill>
                <a:srgbClr val="FF0000"/>
              </a:solidFill>
              <a:latin typeface="+mn-ea"/>
              <a:cs typeface="Consolas" panose="020B0609020204030204" pitchFamily="49" charset="0"/>
              <a:sym typeface="Symbol" panose="05050102010706020507"/>
            </a:endParaRPr>
          </a:p>
          <a:p>
            <a:r>
              <a:rPr lang="zh-CN" altLang="en-US" sz="1800" b="1" dirty="0">
                <a:solidFill>
                  <a:srgbClr val="0000FF"/>
                </a:solidFill>
                <a:latin typeface="+mn-ea"/>
                <a:cs typeface="Consolas" panose="020B0609020204030204" pitchFamily="49" charset="0"/>
              </a:rPr>
              <a:t>活动</a:t>
            </a:r>
            <a:r>
              <a:rPr lang="en-US" altLang="zh-CN" sz="1800" b="1" dirty="0">
                <a:solidFill>
                  <a:srgbClr val="0000FF"/>
                </a:solidFill>
                <a:latin typeface="+mn-ea"/>
                <a:cs typeface="Consolas" panose="020B0609020204030204" pitchFamily="49" charset="0"/>
              </a:rPr>
              <a:t>9    </a:t>
            </a:r>
            <a:r>
              <a:rPr lang="en-US" altLang="zh-CN" sz="1800" b="1" dirty="0">
                <a:solidFill>
                  <a:srgbClr val="FF0000"/>
                </a:solidFill>
                <a:latin typeface="+mn-ea"/>
                <a:cs typeface="Consolas" panose="020B0609020204030204" pitchFamily="49" charset="0"/>
                <a:sym typeface="Symbol" panose="05050102010706020507"/>
              </a:rPr>
              <a:t></a:t>
            </a:r>
          </a:p>
          <a:p>
            <a:r>
              <a:rPr lang="zh-CN" altLang="en-US" sz="1800" b="1" dirty="0">
                <a:solidFill>
                  <a:srgbClr val="0000FF"/>
                </a:solidFill>
                <a:latin typeface="+mn-ea"/>
                <a:cs typeface="Consolas" panose="020B0609020204030204" pitchFamily="49" charset="0"/>
              </a:rPr>
              <a:t>活动</a:t>
            </a:r>
            <a:r>
              <a:rPr lang="en-US" altLang="zh-CN" sz="1800" b="1" dirty="0">
                <a:solidFill>
                  <a:srgbClr val="0000FF"/>
                </a:solidFill>
                <a:latin typeface="+mn-ea"/>
                <a:cs typeface="Consolas" panose="020B0609020204030204" pitchFamily="49" charset="0"/>
              </a:rPr>
              <a:t>10   </a:t>
            </a:r>
            <a:r>
              <a:rPr lang="en-US" altLang="zh-CN" sz="1800" b="1" dirty="0">
                <a:solidFill>
                  <a:srgbClr val="FF0000"/>
                </a:solidFill>
                <a:latin typeface="+mn-ea"/>
                <a:cs typeface="Consolas" panose="020B0609020204030204" pitchFamily="49" charset="0"/>
                <a:sym typeface="Symbol" panose="05050102010706020507"/>
              </a:rPr>
              <a:t></a:t>
            </a:r>
          </a:p>
          <a:p>
            <a:r>
              <a:rPr lang="zh-CN" altLang="en-US" sz="1800" b="1" dirty="0">
                <a:solidFill>
                  <a:srgbClr val="0000FF"/>
                </a:solidFill>
                <a:latin typeface="+mn-ea"/>
                <a:cs typeface="Consolas" panose="020B0609020204030204" pitchFamily="49" charset="0"/>
              </a:rPr>
              <a:t>活动</a:t>
            </a:r>
            <a:r>
              <a:rPr lang="en-US" altLang="zh-CN" sz="1800" b="1" dirty="0">
                <a:solidFill>
                  <a:srgbClr val="0000FF"/>
                </a:solidFill>
                <a:latin typeface="+mn-ea"/>
                <a:cs typeface="Consolas" panose="020B0609020204030204" pitchFamily="49" charset="0"/>
              </a:rPr>
              <a:t>11   </a:t>
            </a:r>
            <a:r>
              <a:rPr lang="en-US" altLang="zh-CN" sz="1800" b="1" dirty="0">
                <a:solidFill>
                  <a:srgbClr val="FF0000"/>
                </a:solidFill>
                <a:latin typeface="+mn-ea"/>
                <a:cs typeface="Consolas" panose="020B0609020204030204" pitchFamily="49" charset="0"/>
              </a:rPr>
              <a:t>√</a:t>
            </a:r>
            <a:endParaRPr lang="en-US" altLang="zh-CN" sz="1800" b="1" dirty="0">
              <a:solidFill>
                <a:srgbClr val="FF0000"/>
              </a:solidFill>
              <a:latin typeface="+mn-ea"/>
              <a:cs typeface="Consolas" panose="020B0609020204030204" pitchFamily="49" charset="0"/>
              <a:sym typeface="Symbol" panose="05050102010706020507"/>
            </a:endParaRPr>
          </a:p>
        </p:txBody>
      </p:sp>
      <p:sp>
        <p:nvSpPr>
          <p:cNvPr id="10" name="TextBox 9"/>
          <p:cNvSpPr txBox="1"/>
          <p:nvPr/>
        </p:nvSpPr>
        <p:spPr>
          <a:xfrm>
            <a:off x="4143372" y="4079786"/>
            <a:ext cx="2786082" cy="461665"/>
          </a:xfrm>
          <a:prstGeom prst="rect">
            <a:avLst/>
          </a:prstGeom>
          <a:noFill/>
        </p:spPr>
        <p:txBody>
          <a:bodyPr wrap="square" rtlCol="0">
            <a:spAutoFit/>
          </a:bodyPr>
          <a:lstStyle/>
          <a:p>
            <a:r>
              <a:rPr lang="zh-CN" altLang="en-US" sz="2400" b="1" dirty="0">
                <a:solidFill>
                  <a:srgbClr val="0000FF"/>
                </a:solidFill>
                <a:latin typeface="+mn-ea"/>
                <a:cs typeface="Consolas" panose="020B0609020204030204" pitchFamily="49" charset="0"/>
              </a:rPr>
              <a:t>最大兼容活动集合：</a:t>
            </a:r>
            <a:endParaRPr lang="zh-CN" altLang="en-US" sz="2400" b="1" dirty="0">
              <a:latin typeface="+mn-ea"/>
              <a:cs typeface="Consolas" panose="020B0609020204030204" pitchFamily="49" charset="0"/>
            </a:endParaRPr>
          </a:p>
        </p:txBody>
      </p:sp>
      <p:sp>
        <p:nvSpPr>
          <p:cNvPr id="11" name="TextBox 10"/>
          <p:cNvSpPr txBox="1"/>
          <p:nvPr/>
        </p:nvSpPr>
        <p:spPr>
          <a:xfrm>
            <a:off x="4786314" y="4579852"/>
            <a:ext cx="857256" cy="400110"/>
          </a:xfrm>
          <a:prstGeom prst="rect">
            <a:avLst/>
          </a:prstGeom>
          <a:noFill/>
        </p:spPr>
        <p:txBody>
          <a:bodyPr wrap="square" rtlCol="0">
            <a:spAutoFit/>
          </a:bodyPr>
          <a:lstStyle/>
          <a:p>
            <a:r>
              <a:rPr lang="zh-CN" altLang="en-US" sz="2000" b="1">
                <a:solidFill>
                  <a:srgbClr val="0000FF"/>
                </a:solidFill>
                <a:latin typeface="+mn-ea"/>
                <a:cs typeface="Consolas" panose="020B0609020204030204" pitchFamily="49" charset="0"/>
              </a:rPr>
              <a:t>活动</a:t>
            </a:r>
            <a:r>
              <a:rPr lang="en-US" altLang="zh-CN" sz="2000" b="1">
                <a:solidFill>
                  <a:srgbClr val="0000FF"/>
                </a:solidFill>
                <a:latin typeface="+mn-ea"/>
                <a:cs typeface="Consolas" panose="020B0609020204030204" pitchFamily="49" charset="0"/>
              </a:rPr>
              <a:t>1</a:t>
            </a:r>
            <a:endParaRPr lang="zh-CN" altLang="en-US" sz="2000" b="1">
              <a:solidFill>
                <a:srgbClr val="0000FF"/>
              </a:solidFill>
              <a:latin typeface="+mn-ea"/>
              <a:cs typeface="Consolas" panose="020B0609020204030204" pitchFamily="49" charset="0"/>
            </a:endParaRPr>
          </a:p>
        </p:txBody>
      </p:sp>
      <p:sp>
        <p:nvSpPr>
          <p:cNvPr id="12" name="TextBox 11"/>
          <p:cNvSpPr txBox="1"/>
          <p:nvPr/>
        </p:nvSpPr>
        <p:spPr>
          <a:xfrm>
            <a:off x="5643570" y="4579852"/>
            <a:ext cx="857256" cy="400110"/>
          </a:xfrm>
          <a:prstGeom prst="rect">
            <a:avLst/>
          </a:prstGeom>
          <a:noFill/>
        </p:spPr>
        <p:txBody>
          <a:bodyPr wrap="square" rtlCol="0">
            <a:spAutoFit/>
          </a:bodyPr>
          <a:lstStyle/>
          <a:p>
            <a:r>
              <a:rPr lang="zh-CN" altLang="en-US" sz="2000" b="1">
                <a:solidFill>
                  <a:srgbClr val="0000FF"/>
                </a:solidFill>
                <a:latin typeface="+mn-ea"/>
                <a:cs typeface="Consolas" panose="020B0609020204030204" pitchFamily="49" charset="0"/>
              </a:rPr>
              <a:t>活动</a:t>
            </a:r>
            <a:r>
              <a:rPr lang="en-US" altLang="zh-CN" sz="2000" b="1">
                <a:solidFill>
                  <a:srgbClr val="0000FF"/>
                </a:solidFill>
                <a:latin typeface="+mn-ea"/>
                <a:cs typeface="Consolas" panose="020B0609020204030204" pitchFamily="49" charset="0"/>
              </a:rPr>
              <a:t>4</a:t>
            </a:r>
            <a:endParaRPr lang="zh-CN" altLang="en-US" sz="2000" b="1">
              <a:solidFill>
                <a:srgbClr val="0000FF"/>
              </a:solidFill>
              <a:latin typeface="+mn-ea"/>
              <a:cs typeface="Consolas" panose="020B0609020204030204" pitchFamily="49" charset="0"/>
            </a:endParaRPr>
          </a:p>
        </p:txBody>
      </p:sp>
      <p:sp>
        <p:nvSpPr>
          <p:cNvPr id="13" name="TextBox 12"/>
          <p:cNvSpPr txBox="1"/>
          <p:nvPr/>
        </p:nvSpPr>
        <p:spPr>
          <a:xfrm>
            <a:off x="6572264" y="4579852"/>
            <a:ext cx="857256" cy="400110"/>
          </a:xfrm>
          <a:prstGeom prst="rect">
            <a:avLst/>
          </a:prstGeom>
          <a:noFill/>
        </p:spPr>
        <p:txBody>
          <a:bodyPr wrap="square" rtlCol="0">
            <a:spAutoFit/>
          </a:bodyPr>
          <a:lstStyle/>
          <a:p>
            <a:r>
              <a:rPr lang="zh-CN" altLang="en-US" sz="2000" b="1">
                <a:solidFill>
                  <a:srgbClr val="0000FF"/>
                </a:solidFill>
                <a:latin typeface="+mn-ea"/>
                <a:cs typeface="Consolas" panose="020B0609020204030204" pitchFamily="49" charset="0"/>
              </a:rPr>
              <a:t>活动</a:t>
            </a:r>
            <a:r>
              <a:rPr lang="en-US" altLang="zh-CN" sz="2000" b="1">
                <a:solidFill>
                  <a:srgbClr val="0000FF"/>
                </a:solidFill>
                <a:latin typeface="+mn-ea"/>
                <a:cs typeface="Consolas" panose="020B0609020204030204" pitchFamily="49" charset="0"/>
              </a:rPr>
              <a:t>8</a:t>
            </a:r>
            <a:endParaRPr lang="zh-CN" altLang="en-US" sz="2000" b="1">
              <a:solidFill>
                <a:srgbClr val="0000FF"/>
              </a:solidFill>
              <a:latin typeface="+mn-ea"/>
              <a:cs typeface="Consolas" panose="020B0609020204030204" pitchFamily="49" charset="0"/>
            </a:endParaRPr>
          </a:p>
        </p:txBody>
      </p:sp>
      <p:sp>
        <p:nvSpPr>
          <p:cNvPr id="14" name="TextBox 13"/>
          <p:cNvSpPr txBox="1"/>
          <p:nvPr/>
        </p:nvSpPr>
        <p:spPr>
          <a:xfrm>
            <a:off x="7500958" y="4579852"/>
            <a:ext cx="1071570" cy="400110"/>
          </a:xfrm>
          <a:prstGeom prst="rect">
            <a:avLst/>
          </a:prstGeom>
          <a:noFill/>
        </p:spPr>
        <p:txBody>
          <a:bodyPr wrap="square" rtlCol="0">
            <a:spAutoFit/>
          </a:bodyPr>
          <a:lstStyle/>
          <a:p>
            <a:r>
              <a:rPr lang="zh-CN" altLang="en-US" sz="2000" b="1">
                <a:solidFill>
                  <a:srgbClr val="0000FF"/>
                </a:solidFill>
                <a:latin typeface="+mn-ea"/>
                <a:cs typeface="Consolas" panose="020B0609020204030204" pitchFamily="49" charset="0"/>
              </a:rPr>
              <a:t>活动</a:t>
            </a:r>
            <a:r>
              <a:rPr lang="en-US" altLang="zh-CN" sz="2000" b="1">
                <a:solidFill>
                  <a:srgbClr val="0000FF"/>
                </a:solidFill>
                <a:latin typeface="+mn-ea"/>
                <a:cs typeface="Consolas" panose="020B0609020204030204" pitchFamily="49" charset="0"/>
              </a:rPr>
              <a:t>11</a:t>
            </a:r>
            <a:endParaRPr lang="zh-CN" altLang="en-US" sz="2000" b="1">
              <a:solidFill>
                <a:srgbClr val="0000FF"/>
              </a:solidFill>
              <a:latin typeface="+mn-ea"/>
              <a:cs typeface="Consolas" panose="020B0609020204030204" pitchFamily="49" charset="0"/>
            </a:endParaRPr>
          </a:p>
        </p:txBody>
      </p:sp>
      <p:grpSp>
        <p:nvGrpSpPr>
          <p:cNvPr id="4" name="组合 16"/>
          <p:cNvGrpSpPr/>
          <p:nvPr/>
        </p:nvGrpSpPr>
        <p:grpSpPr>
          <a:xfrm>
            <a:off x="5072066" y="5151356"/>
            <a:ext cx="3071834" cy="685862"/>
            <a:chOff x="5072066" y="5000636"/>
            <a:chExt cx="3071834" cy="685862"/>
          </a:xfrm>
        </p:grpSpPr>
        <p:sp>
          <p:nvSpPr>
            <p:cNvPr id="15" name="右大括号 14"/>
            <p:cNvSpPr/>
            <p:nvPr/>
          </p:nvSpPr>
          <p:spPr>
            <a:xfrm rot="5400000">
              <a:off x="6500826" y="3571876"/>
              <a:ext cx="214314" cy="3071834"/>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b="1">
                <a:latin typeface="+mn-ea"/>
              </a:endParaRPr>
            </a:p>
          </p:txBody>
        </p:sp>
        <p:sp>
          <p:nvSpPr>
            <p:cNvPr id="16" name="TextBox 15"/>
            <p:cNvSpPr txBox="1"/>
            <p:nvPr/>
          </p:nvSpPr>
          <p:spPr>
            <a:xfrm>
              <a:off x="5715008" y="5286388"/>
              <a:ext cx="1785950" cy="400110"/>
            </a:xfrm>
            <a:prstGeom prst="rect">
              <a:avLst/>
            </a:prstGeom>
            <a:noFill/>
          </p:spPr>
          <p:txBody>
            <a:bodyPr wrap="square" rtlCol="0">
              <a:spAutoFit/>
            </a:bodyPr>
            <a:lstStyle/>
            <a:p>
              <a:pPr algn="ctr"/>
              <a:r>
                <a:rPr lang="zh-CN" altLang="en-US" sz="2000" b="1">
                  <a:solidFill>
                    <a:srgbClr val="0000FF"/>
                  </a:solidFill>
                  <a:latin typeface="+mn-ea"/>
                </a:rPr>
                <a:t>求解结果</a:t>
              </a: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9">
                                            <p:txEl>
                                              <p:pRg st="10" end="10"/>
                                            </p:txEl>
                                          </p:spTgt>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5865" y="1146754"/>
            <a:ext cx="8572560" cy="559571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2000" b="1" dirty="0">
                <a:solidFill>
                  <a:srgbClr val="FF0000"/>
                </a:solidFill>
                <a:latin typeface="Consolas" pitchFamily="49" charset="0"/>
                <a:cs typeface="Consolas" pitchFamily="49" charset="0"/>
              </a:rPr>
              <a:t>//</a:t>
            </a:r>
            <a:r>
              <a:rPr lang="zh-CN" altLang="zh-CN" sz="2000" b="1" dirty="0">
                <a:solidFill>
                  <a:srgbClr val="FF0000"/>
                </a:solidFill>
                <a:latin typeface="Consolas" pitchFamily="49" charset="0"/>
                <a:cs typeface="Consolas" pitchFamily="49" charset="0"/>
              </a:rPr>
              <a:t>问题表示</a:t>
            </a:r>
          </a:p>
          <a:p>
            <a:r>
              <a:rPr lang="en-US" altLang="zh-CN" sz="2000" b="1" dirty="0">
                <a:solidFill>
                  <a:srgbClr val="0000FF"/>
                </a:solidFill>
                <a:latin typeface="Consolas" pitchFamily="49" charset="0"/>
                <a:cs typeface="Consolas" pitchFamily="49" charset="0"/>
              </a:rPr>
              <a:t>struct Action			</a:t>
            </a:r>
            <a:r>
              <a:rPr lang="en-US" altLang="zh-CN" sz="2000" b="1" dirty="0">
                <a:solidFill>
                  <a:srgbClr val="00B050"/>
                </a:solidFill>
                <a:latin typeface="Consolas" pitchFamily="49" charset="0"/>
                <a:cs typeface="Consolas" pitchFamily="49" charset="0"/>
              </a:rPr>
              <a:t>//</a:t>
            </a:r>
            <a:r>
              <a:rPr lang="zh-CN" altLang="zh-CN" sz="2000" b="1" dirty="0">
                <a:solidFill>
                  <a:srgbClr val="00B050"/>
                </a:solidFill>
                <a:latin typeface="Consolas" pitchFamily="49" charset="0"/>
                <a:cs typeface="Consolas" pitchFamily="49" charset="0"/>
              </a:rPr>
              <a:t>活动的类型声明</a:t>
            </a:r>
          </a:p>
          <a:p>
            <a:r>
              <a:rPr lang="en-US" altLang="zh-CN" sz="2000" b="1" dirty="0">
                <a:solidFill>
                  <a:srgbClr val="0000FF"/>
                </a:solidFill>
                <a:latin typeface="Consolas" pitchFamily="49" charset="0"/>
                <a:cs typeface="Consolas" pitchFamily="49" charset="0"/>
              </a:rPr>
              <a:t>{  int b;			</a:t>
            </a:r>
            <a:r>
              <a:rPr lang="en-US" altLang="zh-CN" sz="2000" b="1" dirty="0">
                <a:solidFill>
                  <a:srgbClr val="00B050"/>
                </a:solidFill>
                <a:latin typeface="Consolas" pitchFamily="49" charset="0"/>
                <a:cs typeface="Consolas" pitchFamily="49" charset="0"/>
              </a:rPr>
              <a:t>//</a:t>
            </a:r>
            <a:r>
              <a:rPr lang="zh-CN" altLang="zh-CN" sz="2000" b="1" dirty="0">
                <a:solidFill>
                  <a:srgbClr val="00B050"/>
                </a:solidFill>
                <a:latin typeface="Consolas" pitchFamily="49" charset="0"/>
                <a:cs typeface="Consolas" pitchFamily="49" charset="0"/>
              </a:rPr>
              <a:t>活动起始时间</a:t>
            </a:r>
          </a:p>
          <a:p>
            <a:r>
              <a:rPr lang="en-US" altLang="zh-CN" sz="2000" b="1" dirty="0">
                <a:solidFill>
                  <a:srgbClr val="0000FF"/>
                </a:solidFill>
                <a:latin typeface="Consolas" pitchFamily="49" charset="0"/>
                <a:cs typeface="Consolas" pitchFamily="49" charset="0"/>
              </a:rPr>
              <a:t>   int e;			</a:t>
            </a:r>
            <a:r>
              <a:rPr lang="en-US" altLang="zh-CN" sz="2000" b="1" dirty="0">
                <a:solidFill>
                  <a:srgbClr val="00B050"/>
                </a:solidFill>
                <a:latin typeface="Consolas" pitchFamily="49" charset="0"/>
                <a:cs typeface="Consolas" pitchFamily="49" charset="0"/>
              </a:rPr>
              <a:t>//</a:t>
            </a:r>
            <a:r>
              <a:rPr lang="zh-CN" altLang="zh-CN" sz="2000" b="1" dirty="0">
                <a:solidFill>
                  <a:srgbClr val="00B050"/>
                </a:solidFill>
                <a:latin typeface="Consolas" pitchFamily="49" charset="0"/>
                <a:cs typeface="Consolas" pitchFamily="49" charset="0"/>
              </a:rPr>
              <a:t>活动结束时间</a:t>
            </a:r>
          </a:p>
          <a:p>
            <a:r>
              <a:rPr lang="en-US" altLang="zh-CN" sz="2000" b="1" dirty="0">
                <a:solidFill>
                  <a:srgbClr val="0000FF"/>
                </a:solidFill>
                <a:latin typeface="Consolas" pitchFamily="49" charset="0"/>
                <a:cs typeface="Consolas" pitchFamily="49" charset="0"/>
              </a:rPr>
              <a:t>   bool operator&lt;(const Action &amp;s) const</a:t>
            </a:r>
            <a:r>
              <a:rPr lang="en-US" altLang="zh-CN" sz="2000" b="1" dirty="0">
                <a:solidFill>
                  <a:srgbClr val="00B050"/>
                </a:solidFill>
                <a:latin typeface="Consolas" pitchFamily="49" charset="0"/>
                <a:cs typeface="Consolas" pitchFamily="49" charset="0"/>
              </a:rPr>
              <a:t>//</a:t>
            </a:r>
            <a:r>
              <a:rPr lang="zh-CN" altLang="zh-CN" sz="2000" b="1" dirty="0">
                <a:solidFill>
                  <a:srgbClr val="00B050"/>
                </a:solidFill>
                <a:latin typeface="Consolas" pitchFamily="49" charset="0"/>
                <a:cs typeface="Consolas" pitchFamily="49" charset="0"/>
              </a:rPr>
              <a:t>重载</a:t>
            </a:r>
            <a:r>
              <a:rPr lang="en-US" altLang="zh-CN" sz="2000" b="1" dirty="0">
                <a:solidFill>
                  <a:srgbClr val="00B050"/>
                </a:solidFill>
                <a:latin typeface="Consolas" pitchFamily="49" charset="0"/>
                <a:cs typeface="Consolas" pitchFamily="49" charset="0"/>
              </a:rPr>
              <a:t>&lt;</a:t>
            </a:r>
            <a:r>
              <a:rPr lang="zh-CN" altLang="zh-CN" sz="2000" b="1" dirty="0">
                <a:solidFill>
                  <a:srgbClr val="00B050"/>
                </a:solidFill>
                <a:latin typeface="Consolas" pitchFamily="49" charset="0"/>
                <a:cs typeface="Consolas" pitchFamily="49" charset="0"/>
              </a:rPr>
              <a:t>关系函数</a:t>
            </a:r>
          </a:p>
          <a:p>
            <a:r>
              <a:rPr lang="en-US" altLang="zh-CN" sz="2000" b="1" dirty="0">
                <a:solidFill>
                  <a:srgbClr val="0000FF"/>
                </a:solidFill>
                <a:latin typeface="Consolas" pitchFamily="49" charset="0"/>
                <a:cs typeface="Consolas" pitchFamily="49" charset="0"/>
              </a:rPr>
              <a:t>   {</a:t>
            </a:r>
            <a:endParaRPr lang="zh-CN" altLang="zh-CN" sz="2000" b="1" dirty="0">
              <a:solidFill>
                <a:srgbClr val="0000FF"/>
              </a:solidFill>
              <a:latin typeface="Consolas" pitchFamily="49" charset="0"/>
              <a:cs typeface="Consolas" pitchFamily="49" charset="0"/>
            </a:endParaRPr>
          </a:p>
          <a:p>
            <a:r>
              <a:rPr lang="en-US" altLang="zh-CN" sz="2000" b="1" dirty="0">
                <a:solidFill>
                  <a:srgbClr val="0000FF"/>
                </a:solidFill>
                <a:latin typeface="Consolas" pitchFamily="49" charset="0"/>
                <a:cs typeface="Consolas" pitchFamily="49" charset="0"/>
              </a:rPr>
              <a:t>	return e&lt;=s.e;	</a:t>
            </a:r>
            <a:r>
              <a:rPr lang="en-US" altLang="zh-CN" sz="2000" b="1" dirty="0">
                <a:solidFill>
                  <a:srgbClr val="00B050"/>
                </a:solidFill>
                <a:latin typeface="Consolas" pitchFamily="49" charset="0"/>
                <a:cs typeface="Consolas" pitchFamily="49" charset="0"/>
              </a:rPr>
              <a:t>//</a:t>
            </a:r>
            <a:r>
              <a:rPr lang="zh-CN" altLang="zh-CN" sz="2000" b="1" dirty="0">
                <a:solidFill>
                  <a:srgbClr val="00B050"/>
                </a:solidFill>
                <a:latin typeface="Consolas" pitchFamily="49" charset="0"/>
                <a:cs typeface="Consolas" pitchFamily="49" charset="0"/>
              </a:rPr>
              <a:t>用于按活动结束时间递增排序</a:t>
            </a:r>
          </a:p>
          <a:p>
            <a:r>
              <a:rPr lang="en-US" altLang="zh-CN" sz="2000" b="1" dirty="0">
                <a:solidFill>
                  <a:srgbClr val="0000FF"/>
                </a:solidFill>
                <a:latin typeface="Consolas" pitchFamily="49" charset="0"/>
                <a:cs typeface="Consolas" pitchFamily="49" charset="0"/>
              </a:rPr>
              <a:t>   }</a:t>
            </a:r>
            <a:endParaRPr lang="zh-CN" altLang="zh-CN" sz="2000" b="1" dirty="0">
              <a:solidFill>
                <a:srgbClr val="0000FF"/>
              </a:solidFill>
              <a:latin typeface="Consolas" pitchFamily="49" charset="0"/>
              <a:cs typeface="Consolas" pitchFamily="49" charset="0"/>
            </a:endParaRPr>
          </a:p>
          <a:p>
            <a:r>
              <a:rPr lang="en-US" altLang="zh-CN" sz="2000" b="1" dirty="0">
                <a:solidFill>
                  <a:srgbClr val="0000FF"/>
                </a:solidFill>
                <a:latin typeface="Consolas" pitchFamily="49" charset="0"/>
                <a:cs typeface="Consolas" pitchFamily="49" charset="0"/>
              </a:rPr>
              <a:t>};</a:t>
            </a:r>
            <a:endParaRPr lang="zh-CN" altLang="zh-CN" sz="2000" b="1" dirty="0">
              <a:solidFill>
                <a:srgbClr val="0000FF"/>
              </a:solidFill>
              <a:latin typeface="Consolas" pitchFamily="49" charset="0"/>
              <a:cs typeface="Consolas" pitchFamily="49" charset="0"/>
            </a:endParaRPr>
          </a:p>
          <a:p>
            <a:r>
              <a:rPr lang="en-US" altLang="zh-CN" sz="2000" b="1" dirty="0">
                <a:solidFill>
                  <a:srgbClr val="0000FF"/>
                </a:solidFill>
                <a:latin typeface="Consolas" pitchFamily="49" charset="0"/>
                <a:cs typeface="Consolas" pitchFamily="49" charset="0"/>
              </a:rPr>
              <a:t>int n=11;</a:t>
            </a:r>
            <a:endParaRPr lang="zh-CN" altLang="zh-CN" sz="2000" b="1" dirty="0">
              <a:solidFill>
                <a:srgbClr val="0000FF"/>
              </a:solidFill>
              <a:latin typeface="Consolas" pitchFamily="49" charset="0"/>
              <a:cs typeface="Consolas" pitchFamily="49" charset="0"/>
            </a:endParaRPr>
          </a:p>
          <a:p>
            <a:r>
              <a:rPr lang="en-US" altLang="zh-CN" sz="2000" b="1" dirty="0">
                <a:solidFill>
                  <a:srgbClr val="0000FF"/>
                </a:solidFill>
                <a:latin typeface="Consolas" pitchFamily="49" charset="0"/>
                <a:cs typeface="Consolas" pitchFamily="49" charset="0"/>
              </a:rPr>
              <a:t>Action A[]={{0},{1,4},{3,5},{0,6},{5,7},{3,8},{5,9},{6,10},{8,11},</a:t>
            </a:r>
            <a:endParaRPr lang="zh-CN" altLang="zh-CN" sz="2000" b="1" dirty="0">
              <a:solidFill>
                <a:srgbClr val="0000FF"/>
              </a:solidFill>
              <a:latin typeface="Consolas" pitchFamily="49" charset="0"/>
              <a:cs typeface="Consolas" pitchFamily="49" charset="0"/>
            </a:endParaRPr>
          </a:p>
          <a:p>
            <a:r>
              <a:rPr lang="en-US" altLang="zh-CN" sz="2000" b="1" dirty="0">
                <a:solidFill>
                  <a:srgbClr val="0000FF"/>
                </a:solidFill>
                <a:latin typeface="Consolas" pitchFamily="49" charset="0"/>
                <a:cs typeface="Consolas" pitchFamily="49" charset="0"/>
              </a:rPr>
              <a:t>	 {8,12},{2,13},{12,15}};	</a:t>
            </a:r>
            <a:r>
              <a:rPr lang="en-US" altLang="zh-CN" sz="2000" b="1" dirty="0">
                <a:solidFill>
                  <a:srgbClr val="00B050"/>
                </a:solidFill>
                <a:latin typeface="Consolas" pitchFamily="49" charset="0"/>
                <a:cs typeface="Consolas" pitchFamily="49" charset="0"/>
              </a:rPr>
              <a:t>//</a:t>
            </a:r>
            <a:r>
              <a:rPr lang="zh-CN" altLang="zh-CN" sz="2000" b="1" dirty="0">
                <a:solidFill>
                  <a:srgbClr val="00B050"/>
                </a:solidFill>
                <a:latin typeface="Consolas" pitchFamily="49" charset="0"/>
                <a:cs typeface="Consolas" pitchFamily="49" charset="0"/>
              </a:rPr>
              <a:t>下标</a:t>
            </a:r>
            <a:r>
              <a:rPr lang="en-US" altLang="zh-CN" sz="2000" b="1" dirty="0">
                <a:solidFill>
                  <a:srgbClr val="00B050"/>
                </a:solidFill>
                <a:latin typeface="Consolas" pitchFamily="49" charset="0"/>
                <a:cs typeface="Consolas" pitchFamily="49" charset="0"/>
              </a:rPr>
              <a:t>0</a:t>
            </a:r>
            <a:r>
              <a:rPr lang="zh-CN" altLang="zh-CN" sz="2000" b="1" dirty="0">
                <a:solidFill>
                  <a:srgbClr val="00B050"/>
                </a:solidFill>
                <a:latin typeface="Consolas" pitchFamily="49" charset="0"/>
                <a:cs typeface="Consolas" pitchFamily="49" charset="0"/>
              </a:rPr>
              <a:t>不用</a:t>
            </a:r>
          </a:p>
          <a:p>
            <a:pPr>
              <a:lnSpc>
                <a:spcPct val="200000"/>
              </a:lnSpc>
            </a:pPr>
            <a:r>
              <a:rPr lang="en-US" altLang="zh-CN" sz="2000" b="1" dirty="0">
                <a:solidFill>
                  <a:srgbClr val="FF0000"/>
                </a:solidFill>
                <a:latin typeface="Consolas" pitchFamily="49" charset="0"/>
                <a:cs typeface="Consolas" pitchFamily="49" charset="0"/>
              </a:rPr>
              <a:t>//</a:t>
            </a:r>
            <a:r>
              <a:rPr lang="zh-CN" altLang="zh-CN" sz="2000" b="1" dirty="0">
                <a:solidFill>
                  <a:srgbClr val="FF0000"/>
                </a:solidFill>
                <a:latin typeface="Consolas" pitchFamily="49" charset="0"/>
                <a:cs typeface="Consolas" pitchFamily="49" charset="0"/>
              </a:rPr>
              <a:t>求解结果表示</a:t>
            </a:r>
          </a:p>
          <a:p>
            <a:r>
              <a:rPr lang="en-US" altLang="zh-CN" sz="2000" b="1" dirty="0">
                <a:solidFill>
                  <a:srgbClr val="0000FF"/>
                </a:solidFill>
                <a:latin typeface="Consolas" pitchFamily="49" charset="0"/>
                <a:cs typeface="Consolas" pitchFamily="49" charset="0"/>
              </a:rPr>
              <a:t>bool flag[MAX];		</a:t>
            </a:r>
            <a:r>
              <a:rPr lang="en-US" altLang="zh-CN" sz="2000" b="1" dirty="0">
                <a:solidFill>
                  <a:srgbClr val="00B050"/>
                </a:solidFill>
                <a:latin typeface="Consolas" pitchFamily="49" charset="0"/>
                <a:cs typeface="Consolas" pitchFamily="49" charset="0"/>
              </a:rPr>
              <a:t>//</a:t>
            </a:r>
            <a:r>
              <a:rPr lang="zh-CN" altLang="zh-CN" sz="2000" b="1" dirty="0">
                <a:solidFill>
                  <a:srgbClr val="00B050"/>
                </a:solidFill>
                <a:latin typeface="Consolas" pitchFamily="49" charset="0"/>
                <a:cs typeface="Consolas" pitchFamily="49" charset="0"/>
              </a:rPr>
              <a:t>标记选择的活动</a:t>
            </a:r>
          </a:p>
          <a:p>
            <a:r>
              <a:rPr lang="en-US" altLang="zh-CN" sz="2000" b="1" dirty="0">
                <a:solidFill>
                  <a:srgbClr val="0000FF"/>
                </a:solidFill>
                <a:latin typeface="Consolas" pitchFamily="49" charset="0"/>
                <a:cs typeface="Consolas" pitchFamily="49" charset="0"/>
              </a:rPr>
              <a:t>int Count=0;			</a:t>
            </a:r>
            <a:r>
              <a:rPr lang="en-US" altLang="zh-CN" sz="2000" b="1" dirty="0">
                <a:solidFill>
                  <a:srgbClr val="00B050"/>
                </a:solidFill>
                <a:latin typeface="Consolas" pitchFamily="49" charset="0"/>
                <a:cs typeface="Consolas" pitchFamily="49" charset="0"/>
              </a:rPr>
              <a:t>//</a:t>
            </a:r>
            <a:r>
              <a:rPr lang="zh-CN" altLang="zh-CN" sz="2000" b="1" dirty="0">
                <a:solidFill>
                  <a:srgbClr val="00B050"/>
                </a:solidFill>
                <a:latin typeface="Consolas" pitchFamily="49" charset="0"/>
                <a:cs typeface="Consolas" pitchFamily="49" charset="0"/>
              </a:rPr>
              <a:t>选取的兼容活动个数</a:t>
            </a:r>
          </a:p>
        </p:txBody>
      </p:sp>
      <p:sp>
        <p:nvSpPr>
          <p:cNvPr id="3" name="文本占位符 2"/>
          <p:cNvSpPr>
            <a:spLocks noGrp="1"/>
          </p:cNvSpPr>
          <p:nvPr>
            <p:ph type="body" sz="quarter" idx="13"/>
          </p:nvPr>
        </p:nvSpPr>
        <p:spPr/>
        <p:txBody>
          <a:bodyPr/>
          <a:lstStyle/>
          <a:p>
            <a:pPr lvl="0"/>
            <a:r>
              <a:rPr lang="en-US" altLang="zh-CN" dirty="0" err="1">
                <a:sym typeface="+mn-ea"/>
              </a:rPr>
              <a:t>求解活动安排问题</a:t>
            </a:r>
            <a:endParaRPr lang="en-US" altLang="zh-CN" dirty="0">
              <a:sym typeface="+mn-ea"/>
            </a:endParaRPr>
          </a:p>
        </p:txBody>
      </p:sp>
    </p:spTree>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898" y="1318359"/>
            <a:ext cx="8929718" cy="4980164"/>
          </a:xfrm>
          <a:prstGeom prst="rect">
            <a:avLst/>
          </a:prstGeom>
          <a:ln/>
        </p:spPr>
        <p:style>
          <a:lnRef idx="2">
            <a:schemeClr val="accent2"/>
          </a:lnRef>
          <a:fillRef idx="1">
            <a:schemeClr val="lt1"/>
          </a:fillRef>
          <a:effectRef idx="0">
            <a:schemeClr val="accent2"/>
          </a:effectRef>
          <a:fontRef idx="minor">
            <a:schemeClr val="dk1"/>
          </a:fontRef>
        </p:style>
        <p:txBody>
          <a:bodyPr wrap="square" lIns="180000" tIns="180000" bIns="180000" rtlCol="0">
            <a:spAutoFit/>
          </a:bodyPr>
          <a:lstStyle/>
          <a:p>
            <a:pPr>
              <a:lnSpc>
                <a:spcPct val="150000"/>
              </a:lnSpc>
            </a:pPr>
            <a:r>
              <a:rPr lang="en-US" altLang="zh-CN" sz="2000" b="1" dirty="0">
                <a:solidFill>
                  <a:srgbClr val="FF0000"/>
                </a:solidFill>
                <a:latin typeface="+mn-ea"/>
                <a:cs typeface="Consolas" panose="020B0609020204030204" pitchFamily="49" charset="0"/>
              </a:rPr>
              <a:t>void solve()				//</a:t>
            </a:r>
            <a:r>
              <a:rPr lang="zh-CN" altLang="zh-CN" sz="2000" b="1" dirty="0">
                <a:solidFill>
                  <a:srgbClr val="FF0000"/>
                </a:solidFill>
                <a:latin typeface="+mn-ea"/>
                <a:cs typeface="Consolas" panose="020B0609020204030204" pitchFamily="49" charset="0"/>
              </a:rPr>
              <a:t>求解最大兼容活动子集</a:t>
            </a:r>
          </a:p>
          <a:p>
            <a:pPr>
              <a:lnSpc>
                <a:spcPct val="150000"/>
              </a:lnSpc>
            </a:pPr>
            <a:r>
              <a:rPr lang="en-US" altLang="zh-CN" sz="2000" b="1" dirty="0">
                <a:solidFill>
                  <a:srgbClr val="0000FF"/>
                </a:solidFill>
                <a:latin typeface="+mn-ea"/>
                <a:cs typeface="Consolas" panose="020B0609020204030204" pitchFamily="49" charset="0"/>
              </a:rPr>
              <a:t>{    memset(flag,0,sizeof(flag));	</a:t>
            </a:r>
            <a:r>
              <a:rPr lang="en-US" altLang="zh-CN" sz="2000" b="1" dirty="0">
                <a:solidFill>
                  <a:srgbClr val="00B0F0"/>
                </a:solidFill>
                <a:latin typeface="+mn-ea"/>
                <a:cs typeface="Consolas" panose="020B0609020204030204" pitchFamily="49" charset="0"/>
              </a:rPr>
              <a:t>//</a:t>
            </a:r>
            <a:r>
              <a:rPr lang="zh-CN" altLang="zh-CN" sz="2000" b="1" dirty="0">
                <a:solidFill>
                  <a:srgbClr val="00B0F0"/>
                </a:solidFill>
                <a:latin typeface="+mn-ea"/>
                <a:cs typeface="Consolas" panose="020B0609020204030204" pitchFamily="49" charset="0"/>
              </a:rPr>
              <a:t>初始化为</a:t>
            </a:r>
            <a:r>
              <a:rPr lang="en-US" altLang="zh-CN" sz="2000" b="1" dirty="0">
                <a:solidFill>
                  <a:srgbClr val="00B0F0"/>
                </a:solidFill>
                <a:latin typeface="+mn-ea"/>
                <a:cs typeface="Consolas" panose="020B0609020204030204" pitchFamily="49" charset="0"/>
              </a:rPr>
              <a:t>false</a:t>
            </a:r>
            <a:endParaRPr lang="zh-CN" altLang="zh-CN" sz="2000" b="1" dirty="0">
              <a:solidFill>
                <a:srgbClr val="00B0F0"/>
              </a:solidFill>
              <a:latin typeface="+mn-ea"/>
              <a:cs typeface="Consolas" panose="020B0609020204030204" pitchFamily="49" charset="0"/>
            </a:endParaRPr>
          </a:p>
          <a:p>
            <a:pPr>
              <a:lnSpc>
                <a:spcPct val="150000"/>
              </a:lnSpc>
            </a:pPr>
            <a:r>
              <a:rPr lang="en-US" altLang="zh-CN" sz="2000" b="1" dirty="0">
                <a:solidFill>
                  <a:srgbClr val="0000FF"/>
                </a:solidFill>
                <a:latin typeface="+mn-ea"/>
                <a:cs typeface="Consolas" panose="020B0609020204030204" pitchFamily="49" charset="0"/>
              </a:rPr>
              <a:t>     sort(A+1,A+n+1);			</a:t>
            </a:r>
            <a:r>
              <a:rPr lang="en-US" altLang="zh-CN" sz="2000" b="1" dirty="0">
                <a:solidFill>
                  <a:srgbClr val="00B0F0"/>
                </a:solidFill>
                <a:latin typeface="+mn-ea"/>
                <a:cs typeface="Consolas" panose="020B0609020204030204" pitchFamily="49" charset="0"/>
              </a:rPr>
              <a:t>//A[1..n]</a:t>
            </a:r>
            <a:r>
              <a:rPr lang="zh-CN" altLang="zh-CN" sz="2000" b="1" dirty="0">
                <a:solidFill>
                  <a:srgbClr val="00B0F0"/>
                </a:solidFill>
                <a:latin typeface="+mn-ea"/>
                <a:cs typeface="Consolas" panose="020B0609020204030204" pitchFamily="49" charset="0"/>
              </a:rPr>
              <a:t>按活动结束时间递增排序</a:t>
            </a:r>
          </a:p>
          <a:p>
            <a:pPr>
              <a:lnSpc>
                <a:spcPct val="150000"/>
              </a:lnSpc>
            </a:pPr>
            <a:r>
              <a:rPr lang="en-US" altLang="zh-CN" sz="2000" b="1" dirty="0">
                <a:solidFill>
                  <a:srgbClr val="0000FF"/>
                </a:solidFill>
                <a:latin typeface="+mn-ea"/>
                <a:cs typeface="Consolas" panose="020B0609020204030204" pitchFamily="49" charset="0"/>
              </a:rPr>
              <a:t>     int </a:t>
            </a:r>
            <a:r>
              <a:rPr lang="en-US" altLang="zh-CN" sz="2000" b="1" dirty="0">
                <a:solidFill>
                  <a:srgbClr val="9900FF"/>
                </a:solidFill>
                <a:latin typeface="+mn-ea"/>
                <a:cs typeface="Consolas" panose="020B0609020204030204" pitchFamily="49" charset="0"/>
              </a:rPr>
              <a:t>preend</a:t>
            </a:r>
            <a:r>
              <a:rPr lang="en-US" altLang="zh-CN" sz="2000" b="1" dirty="0">
                <a:solidFill>
                  <a:srgbClr val="0000FF"/>
                </a:solidFill>
                <a:latin typeface="+mn-ea"/>
                <a:cs typeface="Consolas" panose="020B0609020204030204" pitchFamily="49" charset="0"/>
              </a:rPr>
              <a:t>=0;			</a:t>
            </a:r>
            <a:r>
              <a:rPr lang="en-US" altLang="zh-CN" sz="2000" b="1" dirty="0">
                <a:solidFill>
                  <a:srgbClr val="00B0F0"/>
                </a:solidFill>
                <a:latin typeface="+mn-ea"/>
                <a:cs typeface="Consolas" panose="020B0609020204030204" pitchFamily="49" charset="0"/>
              </a:rPr>
              <a:t>//</a:t>
            </a:r>
            <a:r>
              <a:rPr lang="zh-CN" altLang="zh-CN" sz="2000" b="1" dirty="0">
                <a:solidFill>
                  <a:srgbClr val="00B0F0"/>
                </a:solidFill>
                <a:latin typeface="+mn-ea"/>
                <a:cs typeface="Consolas" panose="020B0609020204030204" pitchFamily="49" charset="0"/>
              </a:rPr>
              <a:t>前一个兼容活动的结束时间</a:t>
            </a:r>
          </a:p>
          <a:p>
            <a:pPr>
              <a:lnSpc>
                <a:spcPct val="150000"/>
              </a:lnSpc>
            </a:pPr>
            <a:r>
              <a:rPr lang="en-US" altLang="zh-CN" sz="2000" b="1" dirty="0">
                <a:solidFill>
                  <a:srgbClr val="0000FF"/>
                </a:solidFill>
                <a:latin typeface="+mn-ea"/>
                <a:cs typeface="Consolas" panose="020B0609020204030204" pitchFamily="49" charset="0"/>
              </a:rPr>
              <a:t>     for (int i=1;i&lt;=n;i++)		</a:t>
            </a:r>
            <a:r>
              <a:rPr lang="en-US" altLang="zh-CN" sz="2000" b="1" dirty="0">
                <a:solidFill>
                  <a:srgbClr val="00B0F0"/>
                </a:solidFill>
                <a:latin typeface="+mn-ea"/>
                <a:cs typeface="Consolas" panose="020B0609020204030204" pitchFamily="49" charset="0"/>
              </a:rPr>
              <a:t>//</a:t>
            </a:r>
            <a:r>
              <a:rPr lang="zh-CN" altLang="zh-CN" sz="2000" b="1" dirty="0">
                <a:solidFill>
                  <a:srgbClr val="00B0F0"/>
                </a:solidFill>
                <a:latin typeface="+mn-ea"/>
                <a:cs typeface="Consolas" panose="020B0609020204030204" pitchFamily="49" charset="0"/>
              </a:rPr>
              <a:t>扫描所有活动</a:t>
            </a:r>
          </a:p>
          <a:p>
            <a:pPr>
              <a:lnSpc>
                <a:spcPct val="150000"/>
              </a:lnSpc>
            </a:pPr>
            <a:r>
              <a:rPr lang="en-US" altLang="zh-CN" sz="2000" b="1" dirty="0">
                <a:solidFill>
                  <a:srgbClr val="0000FF"/>
                </a:solidFill>
                <a:latin typeface="+mn-ea"/>
                <a:cs typeface="Consolas" panose="020B0609020204030204" pitchFamily="49" charset="0"/>
              </a:rPr>
              <a:t>          if (A[i].b&gt;=</a:t>
            </a:r>
            <a:r>
              <a:rPr lang="en-US" altLang="zh-CN" sz="2000" b="1" dirty="0">
                <a:solidFill>
                  <a:srgbClr val="9900FF"/>
                </a:solidFill>
                <a:latin typeface="+mn-ea"/>
                <a:cs typeface="Consolas" panose="020B0609020204030204" pitchFamily="49" charset="0"/>
              </a:rPr>
              <a:t>preend</a:t>
            </a:r>
            <a:r>
              <a:rPr lang="en-US" altLang="zh-CN" sz="2000" b="1" dirty="0">
                <a:solidFill>
                  <a:srgbClr val="0000FF"/>
                </a:solidFill>
                <a:latin typeface="+mn-ea"/>
                <a:cs typeface="Consolas" panose="020B0609020204030204" pitchFamily="49" charset="0"/>
              </a:rPr>
              <a:t>)		</a:t>
            </a:r>
            <a:r>
              <a:rPr lang="en-US" altLang="zh-CN" sz="2000" b="1" dirty="0">
                <a:solidFill>
                  <a:srgbClr val="00B0F0"/>
                </a:solidFill>
                <a:latin typeface="+mn-ea"/>
                <a:cs typeface="Consolas" panose="020B0609020204030204" pitchFamily="49" charset="0"/>
              </a:rPr>
              <a:t>//</a:t>
            </a:r>
            <a:r>
              <a:rPr lang="zh-CN" altLang="zh-CN" sz="2000" b="1" dirty="0">
                <a:solidFill>
                  <a:srgbClr val="00B0F0"/>
                </a:solidFill>
                <a:latin typeface="+mn-ea"/>
                <a:cs typeface="Consolas" panose="020B0609020204030204" pitchFamily="49" charset="0"/>
              </a:rPr>
              <a:t>找到一个兼容活动</a:t>
            </a:r>
          </a:p>
          <a:p>
            <a:pPr>
              <a:lnSpc>
                <a:spcPct val="150000"/>
              </a:lnSpc>
            </a:pPr>
            <a:r>
              <a:rPr lang="en-US" altLang="zh-CN" sz="2000" b="1" dirty="0">
                <a:solidFill>
                  <a:srgbClr val="0000FF"/>
                </a:solidFill>
                <a:latin typeface="+mn-ea"/>
                <a:cs typeface="Consolas" panose="020B0609020204030204" pitchFamily="49" charset="0"/>
              </a:rPr>
              <a:t>           {     flag[i]=true;		</a:t>
            </a:r>
            <a:r>
              <a:rPr lang="en-US" altLang="zh-CN" sz="2000" b="1" dirty="0">
                <a:solidFill>
                  <a:srgbClr val="00B0F0"/>
                </a:solidFill>
                <a:latin typeface="+mn-ea"/>
                <a:cs typeface="Consolas" panose="020B0609020204030204" pitchFamily="49" charset="0"/>
              </a:rPr>
              <a:t>//</a:t>
            </a:r>
            <a:r>
              <a:rPr lang="zh-CN" altLang="zh-CN" sz="2000" b="1" dirty="0">
                <a:solidFill>
                  <a:srgbClr val="00B0F0"/>
                </a:solidFill>
                <a:latin typeface="+mn-ea"/>
                <a:cs typeface="Consolas" panose="020B0609020204030204" pitchFamily="49" charset="0"/>
              </a:rPr>
              <a:t>选择</a:t>
            </a:r>
            <a:r>
              <a:rPr lang="en-US" altLang="zh-CN" sz="2000" b="1" dirty="0">
                <a:solidFill>
                  <a:srgbClr val="00B0F0"/>
                </a:solidFill>
                <a:latin typeface="+mn-ea"/>
                <a:cs typeface="Consolas" panose="020B0609020204030204" pitchFamily="49" charset="0"/>
              </a:rPr>
              <a:t>A[i]</a:t>
            </a:r>
            <a:r>
              <a:rPr lang="zh-CN" altLang="zh-CN" sz="2000" b="1" dirty="0">
                <a:solidFill>
                  <a:srgbClr val="00B0F0"/>
                </a:solidFill>
                <a:latin typeface="+mn-ea"/>
                <a:cs typeface="Consolas" panose="020B0609020204030204" pitchFamily="49" charset="0"/>
              </a:rPr>
              <a:t>活动</a:t>
            </a:r>
          </a:p>
          <a:p>
            <a:pPr>
              <a:lnSpc>
                <a:spcPct val="150000"/>
              </a:lnSpc>
            </a:pPr>
            <a:r>
              <a:rPr lang="en-US" altLang="zh-CN" sz="2000" b="1" dirty="0">
                <a:solidFill>
                  <a:srgbClr val="0000FF"/>
                </a:solidFill>
                <a:latin typeface="+mn-ea"/>
                <a:cs typeface="Consolas" panose="020B0609020204030204" pitchFamily="49" charset="0"/>
              </a:rPr>
              <a:t>                 </a:t>
            </a:r>
            <a:r>
              <a:rPr lang="en-US" altLang="zh-CN" sz="2000" b="1" dirty="0">
                <a:solidFill>
                  <a:srgbClr val="9900FF"/>
                </a:solidFill>
                <a:latin typeface="+mn-ea"/>
                <a:cs typeface="Consolas" panose="020B0609020204030204" pitchFamily="49" charset="0"/>
              </a:rPr>
              <a:t>preend</a:t>
            </a:r>
            <a:r>
              <a:rPr lang="en-US" altLang="zh-CN" sz="2000" b="1" dirty="0">
                <a:solidFill>
                  <a:srgbClr val="0000FF"/>
                </a:solidFill>
                <a:latin typeface="+mn-ea"/>
                <a:cs typeface="Consolas" panose="020B0609020204030204" pitchFamily="49" charset="0"/>
              </a:rPr>
              <a:t>=A[i].e;		</a:t>
            </a:r>
            <a:r>
              <a:rPr lang="en-US" altLang="zh-CN" sz="2000" b="1" dirty="0">
                <a:solidFill>
                  <a:srgbClr val="00B0F0"/>
                </a:solidFill>
                <a:latin typeface="+mn-ea"/>
                <a:cs typeface="Consolas" panose="020B0609020204030204" pitchFamily="49" charset="0"/>
              </a:rPr>
              <a:t>//</a:t>
            </a:r>
            <a:r>
              <a:rPr lang="zh-CN" altLang="zh-CN" sz="2000" b="1" dirty="0">
                <a:solidFill>
                  <a:srgbClr val="00B0F0"/>
                </a:solidFill>
                <a:latin typeface="+mn-ea"/>
                <a:cs typeface="Consolas" panose="020B0609020204030204" pitchFamily="49" charset="0"/>
              </a:rPr>
              <a:t>更新</a:t>
            </a:r>
            <a:r>
              <a:rPr lang="en-US" altLang="zh-CN" sz="2000" b="1" dirty="0">
                <a:solidFill>
                  <a:srgbClr val="00B0F0"/>
                </a:solidFill>
                <a:latin typeface="+mn-ea"/>
                <a:cs typeface="Consolas" panose="020B0609020204030204" pitchFamily="49" charset="0"/>
              </a:rPr>
              <a:t>preend</a:t>
            </a:r>
            <a:r>
              <a:rPr lang="zh-CN" altLang="zh-CN" sz="2000" b="1" dirty="0">
                <a:solidFill>
                  <a:srgbClr val="00B0F0"/>
                </a:solidFill>
                <a:latin typeface="+mn-ea"/>
                <a:cs typeface="Consolas" panose="020B0609020204030204" pitchFamily="49" charset="0"/>
              </a:rPr>
              <a:t>值</a:t>
            </a:r>
          </a:p>
          <a:p>
            <a:pPr>
              <a:lnSpc>
                <a:spcPct val="150000"/>
              </a:lnSpc>
            </a:pPr>
            <a:r>
              <a:rPr lang="en-US" altLang="zh-CN" sz="2000" b="1" dirty="0">
                <a:solidFill>
                  <a:srgbClr val="0000FF"/>
                </a:solidFill>
                <a:latin typeface="+mn-ea"/>
                <a:cs typeface="Consolas" panose="020B0609020204030204" pitchFamily="49" charset="0"/>
              </a:rPr>
              <a:t>           }</a:t>
            </a:r>
            <a:endParaRPr lang="zh-CN" altLang="zh-CN" sz="2000" b="1" dirty="0">
              <a:solidFill>
                <a:srgbClr val="0000FF"/>
              </a:solidFill>
              <a:latin typeface="+mn-ea"/>
              <a:cs typeface="Consolas" panose="020B0609020204030204" pitchFamily="49" charset="0"/>
            </a:endParaRPr>
          </a:p>
          <a:p>
            <a:pPr>
              <a:lnSpc>
                <a:spcPct val="150000"/>
              </a:lnSpc>
            </a:pPr>
            <a:r>
              <a:rPr lang="en-US" altLang="zh-CN" sz="2000" b="1" dirty="0">
                <a:solidFill>
                  <a:srgbClr val="0000FF"/>
                </a:solidFill>
                <a:latin typeface="+mn-ea"/>
                <a:cs typeface="Consolas" panose="020B0609020204030204" pitchFamily="49" charset="0"/>
              </a:rPr>
              <a:t>}</a:t>
            </a:r>
            <a:endParaRPr lang="zh-CN" altLang="zh-CN" sz="2000" b="1" dirty="0">
              <a:solidFill>
                <a:srgbClr val="0000FF"/>
              </a:solidFill>
              <a:latin typeface="+mn-ea"/>
              <a:cs typeface="Consolas" panose="020B0609020204030204" pitchFamily="49" charset="0"/>
            </a:endParaRPr>
          </a:p>
        </p:txBody>
      </p:sp>
      <p:sp>
        <p:nvSpPr>
          <p:cNvPr id="3" name="文本占位符 2"/>
          <p:cNvSpPr>
            <a:spLocks noGrp="1"/>
          </p:cNvSpPr>
          <p:nvPr>
            <p:ph type="body" sz="quarter" idx="13"/>
          </p:nvPr>
        </p:nvSpPr>
        <p:spPr/>
        <p:txBody>
          <a:bodyPr/>
          <a:lstStyle/>
          <a:p>
            <a:pPr lvl="0"/>
            <a:r>
              <a:rPr lang="en-US" altLang="zh-CN" dirty="0" err="1">
                <a:sym typeface="+mn-ea"/>
              </a:rPr>
              <a:t>求解活动安排问题</a:t>
            </a:r>
            <a:endParaRPr lang="en-US" altLang="zh-CN" dirty="0">
              <a:sym typeface="+mn-ea"/>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428736"/>
            <a:ext cx="7858180" cy="1422954"/>
          </a:xfrm>
          <a:prstGeom prst="rect">
            <a:avLst/>
          </a:prstGeom>
          <a:noFill/>
        </p:spPr>
        <p:txBody>
          <a:bodyPr wrap="square" rtlCol="0">
            <a:spAutoFit/>
          </a:bodyPr>
          <a:lstStyle/>
          <a:p>
            <a:pPr>
              <a:lnSpc>
                <a:spcPct val="150000"/>
              </a:lnSpc>
            </a:pPr>
            <a:r>
              <a:rPr lang="zh-CN" altLang="zh-CN" sz="2000" b="1" dirty="0">
                <a:solidFill>
                  <a:srgbClr val="FF0000"/>
                </a:solidFill>
                <a:latin typeface="Consolas" pitchFamily="49" charset="0"/>
                <a:cs typeface="Consolas" pitchFamily="49" charset="0"/>
              </a:rPr>
              <a:t>【算法分析】</a:t>
            </a:r>
            <a:endParaRPr lang="en-US" altLang="zh-CN" sz="2000" b="1" dirty="0">
              <a:solidFill>
                <a:srgbClr val="FF0000"/>
              </a:solidFill>
              <a:latin typeface="Consolas" pitchFamily="49" charset="0"/>
              <a:cs typeface="Consolas" pitchFamily="49" charset="0"/>
            </a:endParaRPr>
          </a:p>
          <a:p>
            <a:pPr>
              <a:lnSpc>
                <a:spcPct val="150000"/>
              </a:lnSpc>
            </a:pPr>
            <a:r>
              <a:rPr lang="en-US" altLang="zh-CN" sz="2000" b="1" dirty="0">
                <a:solidFill>
                  <a:srgbClr val="0000FF"/>
                </a:solidFill>
                <a:latin typeface="Consolas" pitchFamily="49" charset="0"/>
                <a:cs typeface="Consolas" pitchFamily="49" charset="0"/>
              </a:rPr>
              <a:t>    </a:t>
            </a:r>
            <a:r>
              <a:rPr lang="zh-CN" altLang="zh-CN" sz="2000" b="1" dirty="0">
                <a:solidFill>
                  <a:srgbClr val="0000FF"/>
                </a:solidFill>
                <a:latin typeface="Consolas" pitchFamily="49" charset="0"/>
                <a:cs typeface="Consolas" pitchFamily="49" charset="0"/>
              </a:rPr>
              <a:t>算法的主要时间花费在排序上，排序时间为</a:t>
            </a:r>
            <a:r>
              <a:rPr lang="en-US" altLang="zh-CN" sz="2000" b="1" dirty="0">
                <a:solidFill>
                  <a:srgbClr val="0000FF"/>
                </a:solidFill>
                <a:latin typeface="Consolas" pitchFamily="49" charset="0"/>
                <a:cs typeface="Consolas" pitchFamily="49" charset="0"/>
              </a:rPr>
              <a:t>O(</a:t>
            </a:r>
            <a:r>
              <a:rPr lang="en-US" altLang="zh-CN" sz="2000" b="1" i="1" dirty="0">
                <a:solidFill>
                  <a:srgbClr val="0000FF"/>
                </a:solidFill>
                <a:latin typeface="Consolas" pitchFamily="49" charset="0"/>
                <a:cs typeface="Consolas" pitchFamily="49" charset="0"/>
              </a:rPr>
              <a:t>n</a:t>
            </a:r>
            <a:r>
              <a:rPr lang="en-US" altLang="zh-CN" sz="2000" b="1" dirty="0">
                <a:solidFill>
                  <a:srgbClr val="0000FF"/>
                </a:solidFill>
                <a:latin typeface="Consolas" pitchFamily="49" charset="0"/>
                <a:cs typeface="Consolas" pitchFamily="49" charset="0"/>
              </a:rPr>
              <a:t>log</a:t>
            </a:r>
            <a:r>
              <a:rPr lang="en-US" altLang="zh-CN" sz="2000" b="1" baseline="-25000" dirty="0">
                <a:solidFill>
                  <a:srgbClr val="0000FF"/>
                </a:solidFill>
                <a:latin typeface="Consolas" pitchFamily="49" charset="0"/>
                <a:cs typeface="Consolas" pitchFamily="49" charset="0"/>
              </a:rPr>
              <a:t>2</a:t>
            </a:r>
            <a:r>
              <a:rPr lang="en-US" altLang="zh-CN" sz="2000" b="1" i="1" dirty="0">
                <a:solidFill>
                  <a:srgbClr val="0000FF"/>
                </a:solidFill>
                <a:latin typeface="Consolas" pitchFamily="49" charset="0"/>
                <a:cs typeface="Consolas" pitchFamily="49" charset="0"/>
              </a:rPr>
              <a:t>n</a:t>
            </a:r>
            <a:r>
              <a:rPr lang="en-US" altLang="zh-CN" sz="2000" b="1" dirty="0">
                <a:solidFill>
                  <a:srgbClr val="0000FF"/>
                </a:solidFill>
                <a:latin typeface="Consolas" pitchFamily="49" charset="0"/>
                <a:cs typeface="Consolas" pitchFamily="49" charset="0"/>
              </a:rPr>
              <a:t>)</a:t>
            </a:r>
            <a:r>
              <a:rPr lang="zh-CN" altLang="zh-CN" sz="2000" b="1" dirty="0">
                <a:solidFill>
                  <a:srgbClr val="0000FF"/>
                </a:solidFill>
                <a:latin typeface="Consolas" pitchFamily="49" charset="0"/>
                <a:cs typeface="Consolas" pitchFamily="49" charset="0"/>
              </a:rPr>
              <a:t>，所以整个算法的时间复杂度为</a:t>
            </a:r>
            <a:r>
              <a:rPr lang="en-US" altLang="zh-CN" sz="2000" b="1" dirty="0">
                <a:solidFill>
                  <a:srgbClr val="0000FF"/>
                </a:solidFill>
                <a:latin typeface="Consolas" pitchFamily="49" charset="0"/>
                <a:cs typeface="Consolas" pitchFamily="49" charset="0"/>
              </a:rPr>
              <a:t>O(</a:t>
            </a:r>
            <a:r>
              <a:rPr lang="en-US" altLang="zh-CN" sz="2000" b="1" i="1" dirty="0">
                <a:solidFill>
                  <a:srgbClr val="0000FF"/>
                </a:solidFill>
                <a:latin typeface="Consolas" pitchFamily="49" charset="0"/>
                <a:cs typeface="Consolas" pitchFamily="49" charset="0"/>
              </a:rPr>
              <a:t>n</a:t>
            </a:r>
            <a:r>
              <a:rPr lang="en-US" altLang="zh-CN" sz="2000" b="1" dirty="0">
                <a:solidFill>
                  <a:srgbClr val="0000FF"/>
                </a:solidFill>
                <a:latin typeface="Consolas" pitchFamily="49" charset="0"/>
                <a:cs typeface="Consolas" pitchFamily="49" charset="0"/>
              </a:rPr>
              <a:t>log</a:t>
            </a:r>
            <a:r>
              <a:rPr lang="en-US" altLang="zh-CN" sz="2000" b="1" baseline="-25000" dirty="0">
                <a:solidFill>
                  <a:srgbClr val="0000FF"/>
                </a:solidFill>
                <a:latin typeface="Consolas" pitchFamily="49" charset="0"/>
                <a:cs typeface="Consolas" pitchFamily="49" charset="0"/>
              </a:rPr>
              <a:t>2</a:t>
            </a:r>
            <a:r>
              <a:rPr lang="en-US" altLang="zh-CN" sz="2000" b="1" i="1" dirty="0">
                <a:solidFill>
                  <a:srgbClr val="0000FF"/>
                </a:solidFill>
                <a:latin typeface="Consolas" pitchFamily="49" charset="0"/>
                <a:cs typeface="Consolas" pitchFamily="49" charset="0"/>
              </a:rPr>
              <a:t>n</a:t>
            </a:r>
            <a:r>
              <a:rPr lang="en-US" altLang="zh-CN" sz="2000" b="1" dirty="0">
                <a:solidFill>
                  <a:srgbClr val="0000FF"/>
                </a:solidFill>
                <a:latin typeface="Consolas" pitchFamily="49" charset="0"/>
                <a:cs typeface="Consolas" pitchFamily="49" charset="0"/>
              </a:rPr>
              <a:t>)</a:t>
            </a:r>
            <a:r>
              <a:rPr lang="zh-CN" altLang="zh-CN" sz="2000" b="1" dirty="0">
                <a:solidFill>
                  <a:srgbClr val="0000FF"/>
                </a:solidFill>
                <a:latin typeface="Consolas" pitchFamily="49" charset="0"/>
                <a:cs typeface="Consolas" pitchFamily="49" charset="0"/>
              </a:rPr>
              <a:t>。</a:t>
            </a:r>
          </a:p>
        </p:txBody>
      </p:sp>
      <p:sp>
        <p:nvSpPr>
          <p:cNvPr id="3" name="文本占位符 2"/>
          <p:cNvSpPr>
            <a:spLocks noGrp="1"/>
          </p:cNvSpPr>
          <p:nvPr>
            <p:ph type="body" sz="quarter" idx="13"/>
          </p:nvPr>
        </p:nvSpPr>
        <p:spPr/>
        <p:txBody>
          <a:bodyPr/>
          <a:lstStyle/>
          <a:p>
            <a:pPr lvl="0"/>
            <a:r>
              <a:rPr lang="en-US" altLang="zh-CN" dirty="0" err="1">
                <a:sym typeface="+mn-ea"/>
              </a:rPr>
              <a:t>求解活动安排问题</a:t>
            </a:r>
            <a:endParaRPr lang="en-US" altLang="zh-CN" dirty="0">
              <a:sym typeface="+mn-ea"/>
            </a:endParaRPr>
          </a:p>
        </p:txBody>
      </p:sp>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5158" y="1624205"/>
            <a:ext cx="7858180" cy="3323987"/>
          </a:xfrm>
          <a:prstGeom prst="rect">
            <a:avLst/>
          </a:prstGeom>
          <a:noFill/>
        </p:spPr>
        <p:txBody>
          <a:bodyPr wrap="square" rtlCol="0">
            <a:spAutoFit/>
          </a:bodyPr>
          <a:lstStyle/>
          <a:p>
            <a:pPr>
              <a:lnSpc>
                <a:spcPct val="150000"/>
              </a:lnSpc>
            </a:pPr>
            <a:r>
              <a:rPr lang="zh-CN" altLang="zh-CN" sz="2000" b="1" dirty="0">
                <a:solidFill>
                  <a:srgbClr val="FF0000"/>
                </a:solidFill>
                <a:latin typeface="Consolas" pitchFamily="49" charset="0"/>
                <a:cs typeface="Consolas" pitchFamily="49" charset="0"/>
              </a:rPr>
              <a:t>【算法证明】</a:t>
            </a:r>
            <a:endParaRPr lang="en-US" altLang="zh-CN" sz="2000" b="1" dirty="0">
              <a:solidFill>
                <a:srgbClr val="FF0000"/>
              </a:solidFill>
              <a:latin typeface="Consolas" pitchFamily="49" charset="0"/>
              <a:cs typeface="Consolas" pitchFamily="49" charset="0"/>
            </a:endParaRPr>
          </a:p>
          <a:p>
            <a:pPr>
              <a:lnSpc>
                <a:spcPct val="150000"/>
              </a:lnSpc>
            </a:pPr>
            <a:r>
              <a:rPr lang="en-US" altLang="zh-CN" sz="2000" b="1" dirty="0">
                <a:solidFill>
                  <a:srgbClr val="FF0000"/>
                </a:solidFill>
                <a:latin typeface="Consolas" pitchFamily="49" charset="0"/>
                <a:cs typeface="Consolas" pitchFamily="49" charset="0"/>
              </a:rPr>
              <a:t>    </a:t>
            </a:r>
            <a:r>
              <a:rPr lang="zh-CN" altLang="zh-CN" sz="2000" b="1" dirty="0">
                <a:solidFill>
                  <a:srgbClr val="0000FF"/>
                </a:solidFill>
                <a:latin typeface="Consolas" pitchFamily="49" charset="0"/>
                <a:cs typeface="Consolas" pitchFamily="49" charset="0"/>
              </a:rPr>
              <a:t>通常证明一个贪心选择得出的解是最优解的一般的方法是，构造一个初始最优解，然后对该解进行修正，使其第一步为一个贪心选择，证明总是存在一个以贪心选择开始的求解方案。</a:t>
            </a:r>
          </a:p>
          <a:p>
            <a:pPr>
              <a:lnSpc>
                <a:spcPct val="150000"/>
              </a:lnSpc>
            </a:pPr>
            <a:r>
              <a:rPr lang="en-US" altLang="zh-CN" sz="2000" b="1" dirty="0">
                <a:solidFill>
                  <a:srgbClr val="0000FF"/>
                </a:solidFill>
                <a:latin typeface="Consolas" pitchFamily="49" charset="0"/>
                <a:cs typeface="Consolas" pitchFamily="49" charset="0"/>
              </a:rPr>
              <a:t>    </a:t>
            </a:r>
            <a:r>
              <a:rPr lang="zh-CN" altLang="zh-CN" sz="2000" b="1" dirty="0">
                <a:solidFill>
                  <a:srgbClr val="0000FF"/>
                </a:solidFill>
                <a:latin typeface="Consolas" pitchFamily="49" charset="0"/>
                <a:cs typeface="Consolas" pitchFamily="49" charset="0"/>
              </a:rPr>
              <a:t>对于本问题，所有活动按结束时间递增排序，就是要证明：</a:t>
            </a:r>
            <a:r>
              <a:rPr lang="zh-CN" altLang="zh-CN" sz="2000" b="1" dirty="0">
                <a:solidFill>
                  <a:srgbClr val="C00000"/>
                </a:solidFill>
                <a:latin typeface="Consolas" pitchFamily="49" charset="0"/>
                <a:cs typeface="Consolas" pitchFamily="49" charset="0"/>
              </a:rPr>
              <a:t>若</a:t>
            </a:r>
            <a:r>
              <a:rPr lang="en-US" altLang="zh-CN" sz="2000" b="1" i="1" dirty="0">
                <a:solidFill>
                  <a:srgbClr val="C00000"/>
                </a:solidFill>
                <a:latin typeface="Consolas" pitchFamily="49" charset="0"/>
                <a:cs typeface="Consolas" pitchFamily="49" charset="0"/>
              </a:rPr>
              <a:t>X</a:t>
            </a:r>
            <a:r>
              <a:rPr lang="zh-CN" altLang="zh-CN" sz="2000" b="1" dirty="0">
                <a:solidFill>
                  <a:srgbClr val="C00000"/>
                </a:solidFill>
                <a:latin typeface="Consolas" pitchFamily="49" charset="0"/>
                <a:cs typeface="Consolas" pitchFamily="49" charset="0"/>
              </a:rPr>
              <a:t>是活动安排问题</a:t>
            </a:r>
            <a:r>
              <a:rPr lang="en-US" altLang="zh-CN" sz="2000" b="1" i="1" dirty="0">
                <a:solidFill>
                  <a:srgbClr val="C00000"/>
                </a:solidFill>
                <a:latin typeface="Consolas" pitchFamily="49" charset="0"/>
                <a:cs typeface="Consolas" pitchFamily="49" charset="0"/>
              </a:rPr>
              <a:t>A</a:t>
            </a:r>
            <a:r>
              <a:rPr lang="zh-CN" altLang="zh-CN" sz="2000" b="1" dirty="0">
                <a:solidFill>
                  <a:srgbClr val="C00000"/>
                </a:solidFill>
                <a:latin typeface="Consolas" pitchFamily="49" charset="0"/>
                <a:cs typeface="Consolas" pitchFamily="49" charset="0"/>
              </a:rPr>
              <a:t>的最优解，</a:t>
            </a:r>
            <a:r>
              <a:rPr lang="en-US" altLang="zh-CN" sz="2000" b="1" i="1" dirty="0">
                <a:solidFill>
                  <a:srgbClr val="C00000"/>
                </a:solidFill>
                <a:latin typeface="Consolas" pitchFamily="49" charset="0"/>
                <a:cs typeface="Consolas" pitchFamily="49" charset="0"/>
              </a:rPr>
              <a:t>X</a:t>
            </a:r>
            <a:r>
              <a:rPr lang="en-US" altLang="zh-CN" sz="2000" b="1" dirty="0">
                <a:solidFill>
                  <a:srgbClr val="C00000"/>
                </a:solidFill>
                <a:latin typeface="Consolas" pitchFamily="49" charset="0"/>
                <a:cs typeface="Consolas" pitchFamily="49" charset="0"/>
              </a:rPr>
              <a:t>=</a:t>
            </a:r>
            <a:r>
              <a:rPr lang="en-US" altLang="zh-CN" sz="2000" b="1" i="1" dirty="0">
                <a:solidFill>
                  <a:srgbClr val="C00000"/>
                </a:solidFill>
                <a:latin typeface="Consolas" pitchFamily="49" charset="0"/>
                <a:cs typeface="Consolas" pitchFamily="49" charset="0"/>
              </a:rPr>
              <a:t>X</a:t>
            </a:r>
            <a:r>
              <a:rPr lang="en-US" altLang="zh-CN" sz="2000" b="1" dirty="0">
                <a:solidFill>
                  <a:srgbClr val="C00000"/>
                </a:solidFill>
                <a:latin typeface="Consolas" pitchFamily="49" charset="0"/>
                <a:cs typeface="Consolas" pitchFamily="49" charset="0"/>
              </a:rPr>
              <a:t>'</a:t>
            </a:r>
            <a:r>
              <a:rPr lang="zh-CN" altLang="zh-CN" sz="2000" b="1" dirty="0">
                <a:solidFill>
                  <a:srgbClr val="C00000"/>
                </a:solidFill>
                <a:latin typeface="Consolas" pitchFamily="49" charset="0"/>
                <a:cs typeface="Consolas" pitchFamily="49" charset="0"/>
              </a:rPr>
              <a:t>∪</a:t>
            </a:r>
            <a:r>
              <a:rPr lang="en-US" altLang="zh-CN" sz="2000" b="1" dirty="0">
                <a:solidFill>
                  <a:srgbClr val="C00000"/>
                </a:solidFill>
                <a:latin typeface="Consolas" pitchFamily="49" charset="0"/>
                <a:cs typeface="Consolas" pitchFamily="49" charset="0"/>
              </a:rPr>
              <a:t>{1}</a:t>
            </a:r>
            <a:r>
              <a:rPr lang="zh-CN" altLang="zh-CN" sz="2000" b="1" dirty="0">
                <a:solidFill>
                  <a:srgbClr val="C00000"/>
                </a:solidFill>
                <a:latin typeface="Consolas" pitchFamily="49" charset="0"/>
                <a:cs typeface="Consolas" pitchFamily="49" charset="0"/>
              </a:rPr>
              <a:t>，则</a:t>
            </a:r>
            <a:r>
              <a:rPr lang="en-US" altLang="zh-CN" sz="2000" b="1" i="1" dirty="0">
                <a:solidFill>
                  <a:srgbClr val="C00000"/>
                </a:solidFill>
                <a:latin typeface="Consolas" pitchFamily="49" charset="0"/>
                <a:cs typeface="Consolas" pitchFamily="49" charset="0"/>
              </a:rPr>
              <a:t>X</a:t>
            </a:r>
            <a:r>
              <a:rPr lang="en-US" altLang="zh-CN" sz="2000" b="1" dirty="0">
                <a:solidFill>
                  <a:srgbClr val="C00000"/>
                </a:solidFill>
                <a:latin typeface="Consolas" pitchFamily="49" charset="0"/>
                <a:cs typeface="Consolas" pitchFamily="49" charset="0"/>
              </a:rPr>
              <a:t>'</a:t>
            </a:r>
            <a:r>
              <a:rPr lang="zh-CN" altLang="zh-CN" sz="2000" b="1" dirty="0">
                <a:solidFill>
                  <a:srgbClr val="C00000"/>
                </a:solidFill>
                <a:latin typeface="Consolas" pitchFamily="49" charset="0"/>
                <a:cs typeface="Consolas" pitchFamily="49" charset="0"/>
              </a:rPr>
              <a:t>是</a:t>
            </a:r>
            <a:r>
              <a:rPr lang="en-US" altLang="zh-CN" sz="2000" b="1" i="1" dirty="0">
                <a:solidFill>
                  <a:srgbClr val="C00000"/>
                </a:solidFill>
                <a:latin typeface="Consolas" pitchFamily="49" charset="0"/>
                <a:cs typeface="Consolas" pitchFamily="49" charset="0"/>
              </a:rPr>
              <a:t>A</a:t>
            </a:r>
            <a:r>
              <a:rPr lang="en-US" altLang="zh-CN" sz="2000" b="1" dirty="0">
                <a:solidFill>
                  <a:srgbClr val="C00000"/>
                </a:solidFill>
                <a:latin typeface="Consolas" pitchFamily="49" charset="0"/>
                <a:cs typeface="Consolas" pitchFamily="49" charset="0"/>
              </a:rPr>
              <a:t>'={</a:t>
            </a:r>
            <a:r>
              <a:rPr lang="en-US" altLang="zh-CN" sz="2000" b="1" i="1" dirty="0">
                <a:solidFill>
                  <a:srgbClr val="C00000"/>
                </a:solidFill>
                <a:latin typeface="Consolas" pitchFamily="49" charset="0"/>
                <a:cs typeface="Consolas" pitchFamily="49" charset="0"/>
              </a:rPr>
              <a:t>i</a:t>
            </a:r>
            <a:r>
              <a:rPr lang="zh-CN" altLang="zh-CN" sz="2000" b="1" dirty="0">
                <a:solidFill>
                  <a:srgbClr val="C00000"/>
                </a:solidFill>
                <a:latin typeface="Consolas" pitchFamily="49" charset="0"/>
                <a:cs typeface="Consolas" pitchFamily="49" charset="0"/>
              </a:rPr>
              <a:t>∈</a:t>
            </a:r>
            <a:r>
              <a:rPr lang="en-US" altLang="zh-CN" sz="2000" b="1" i="1" dirty="0">
                <a:solidFill>
                  <a:srgbClr val="C00000"/>
                </a:solidFill>
                <a:latin typeface="Consolas" pitchFamily="49" charset="0"/>
                <a:cs typeface="Consolas" pitchFamily="49" charset="0"/>
              </a:rPr>
              <a:t>A</a:t>
            </a:r>
            <a:r>
              <a:rPr lang="zh-CN" altLang="zh-CN" sz="2000" b="1" dirty="0">
                <a:solidFill>
                  <a:srgbClr val="C00000"/>
                </a:solidFill>
                <a:latin typeface="Consolas" pitchFamily="49" charset="0"/>
                <a:cs typeface="Consolas" pitchFamily="49" charset="0"/>
              </a:rPr>
              <a:t>：</a:t>
            </a:r>
            <a:r>
              <a:rPr lang="en-US" altLang="zh-CN" sz="2000" b="1" i="1" dirty="0">
                <a:solidFill>
                  <a:srgbClr val="C00000"/>
                </a:solidFill>
                <a:latin typeface="Consolas" pitchFamily="49" charset="0"/>
                <a:cs typeface="Consolas" pitchFamily="49" charset="0"/>
              </a:rPr>
              <a:t>b</a:t>
            </a:r>
            <a:r>
              <a:rPr lang="en-US" altLang="zh-CN" sz="2000" b="1" i="1" baseline="-25000" dirty="0">
                <a:solidFill>
                  <a:srgbClr val="C00000"/>
                </a:solidFill>
                <a:latin typeface="Consolas" pitchFamily="49" charset="0"/>
                <a:cs typeface="Consolas" pitchFamily="49" charset="0"/>
              </a:rPr>
              <a:t>i</a:t>
            </a:r>
            <a:r>
              <a:rPr lang="zh-CN" altLang="zh-CN" sz="2000" b="1" dirty="0">
                <a:solidFill>
                  <a:srgbClr val="C00000"/>
                </a:solidFill>
                <a:latin typeface="Consolas" pitchFamily="49" charset="0"/>
                <a:cs typeface="Consolas" pitchFamily="49" charset="0"/>
              </a:rPr>
              <a:t>≥</a:t>
            </a:r>
            <a:r>
              <a:rPr lang="en-US" altLang="zh-CN" sz="2000" b="1" i="1" dirty="0">
                <a:solidFill>
                  <a:srgbClr val="C00000"/>
                </a:solidFill>
                <a:latin typeface="Consolas" pitchFamily="49" charset="0"/>
                <a:cs typeface="Consolas" pitchFamily="49" charset="0"/>
              </a:rPr>
              <a:t>e</a:t>
            </a:r>
            <a:r>
              <a:rPr lang="en-US" altLang="zh-CN" sz="2000" b="1" baseline="-25000" dirty="0">
                <a:solidFill>
                  <a:srgbClr val="C00000"/>
                </a:solidFill>
                <a:latin typeface="Consolas" pitchFamily="49" charset="0"/>
                <a:cs typeface="Consolas" pitchFamily="49" charset="0"/>
              </a:rPr>
              <a:t>1</a:t>
            </a:r>
            <a:r>
              <a:rPr lang="en-US" altLang="zh-CN" sz="2000" b="1" dirty="0">
                <a:solidFill>
                  <a:srgbClr val="C00000"/>
                </a:solidFill>
                <a:latin typeface="Consolas" pitchFamily="49" charset="0"/>
                <a:cs typeface="Consolas" pitchFamily="49" charset="0"/>
              </a:rPr>
              <a:t>}</a:t>
            </a:r>
            <a:r>
              <a:rPr lang="zh-CN" altLang="zh-CN" sz="2000" b="1" dirty="0">
                <a:solidFill>
                  <a:srgbClr val="C00000"/>
                </a:solidFill>
                <a:latin typeface="Consolas" pitchFamily="49" charset="0"/>
                <a:cs typeface="Consolas" pitchFamily="49" charset="0"/>
              </a:rPr>
              <a:t>的活动安排问题的最优解</a:t>
            </a:r>
            <a:r>
              <a:rPr lang="zh-CN" altLang="zh-CN" sz="2000" b="1" dirty="0">
                <a:solidFill>
                  <a:srgbClr val="0000FF"/>
                </a:solidFill>
                <a:latin typeface="Consolas" pitchFamily="49" charset="0"/>
                <a:cs typeface="Consolas" pitchFamily="49" charset="0"/>
              </a:rPr>
              <a:t>。</a:t>
            </a:r>
          </a:p>
        </p:txBody>
      </p:sp>
      <p:sp>
        <p:nvSpPr>
          <p:cNvPr id="3" name="文本占位符 2"/>
          <p:cNvSpPr>
            <a:spLocks noGrp="1"/>
          </p:cNvSpPr>
          <p:nvPr>
            <p:ph type="body" sz="quarter" idx="13"/>
          </p:nvPr>
        </p:nvSpPr>
        <p:spPr/>
        <p:txBody>
          <a:bodyPr/>
          <a:lstStyle/>
          <a:p>
            <a:pPr lvl="0"/>
            <a:r>
              <a:rPr lang="en-US" altLang="zh-CN" dirty="0" err="1">
                <a:sym typeface="+mn-ea"/>
              </a:rPr>
              <a:t>求解活动安排问题</a:t>
            </a:r>
            <a:endParaRPr lang="en-US" altLang="zh-CN" dirty="0">
              <a:sym typeface="+mn-ea"/>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751" y="1306028"/>
            <a:ext cx="8389460" cy="2477601"/>
          </a:xfrm>
          <a:prstGeom prst="rect">
            <a:avLst/>
          </a:prstGeom>
          <a:noFill/>
        </p:spPr>
        <p:txBody>
          <a:bodyPr wrap="square" rtlCol="0">
            <a:spAutoFit/>
          </a:bodyPr>
          <a:lstStyle/>
          <a:p>
            <a:pPr marL="457200" indent="-457200">
              <a:spcBef>
                <a:spcPts val="600"/>
              </a:spcBef>
            </a:pPr>
            <a:r>
              <a:rPr lang="zh-CN" altLang="en-US" sz="2000" b="1" dirty="0">
                <a:solidFill>
                  <a:srgbClr val="FF0000"/>
                </a:solidFill>
                <a:latin typeface="Consolas" pitchFamily="49" charset="0"/>
                <a:cs typeface="Consolas" pitchFamily="49" charset="0"/>
              </a:rPr>
              <a:t>（</a:t>
            </a:r>
            <a:r>
              <a:rPr lang="en-US" altLang="zh-CN" sz="2000" b="1" dirty="0">
                <a:solidFill>
                  <a:srgbClr val="FF0000"/>
                </a:solidFill>
                <a:latin typeface="Consolas" pitchFamily="49" charset="0"/>
                <a:cs typeface="Consolas" pitchFamily="49" charset="0"/>
              </a:rPr>
              <a:t>1</a:t>
            </a:r>
            <a:r>
              <a:rPr lang="zh-CN" altLang="en-US" sz="2000" b="1" dirty="0">
                <a:solidFill>
                  <a:srgbClr val="FF0000"/>
                </a:solidFill>
                <a:latin typeface="Consolas" pitchFamily="49" charset="0"/>
                <a:cs typeface="Consolas" pitchFamily="49" charset="0"/>
              </a:rPr>
              <a:t>）</a:t>
            </a:r>
            <a:r>
              <a:rPr lang="zh-CN" altLang="zh-CN" sz="2000" b="1" dirty="0">
                <a:solidFill>
                  <a:srgbClr val="FF0000"/>
                </a:solidFill>
                <a:latin typeface="Consolas" pitchFamily="49" charset="0"/>
                <a:cs typeface="Consolas" pitchFamily="49" charset="0"/>
              </a:rPr>
              <a:t>首先证明总存在一个以活动</a:t>
            </a:r>
            <a:r>
              <a:rPr lang="en-US" altLang="zh-CN" sz="2000" b="1" dirty="0">
                <a:solidFill>
                  <a:srgbClr val="FF0000"/>
                </a:solidFill>
                <a:latin typeface="Consolas" pitchFamily="49" charset="0"/>
                <a:cs typeface="Consolas" pitchFamily="49" charset="0"/>
              </a:rPr>
              <a:t>1</a:t>
            </a:r>
            <a:r>
              <a:rPr lang="zh-CN" altLang="zh-CN" sz="2000" b="1" dirty="0">
                <a:solidFill>
                  <a:srgbClr val="FF0000"/>
                </a:solidFill>
                <a:latin typeface="Consolas" pitchFamily="49" charset="0"/>
                <a:cs typeface="Consolas" pitchFamily="49" charset="0"/>
              </a:rPr>
              <a:t>开始的最优解。</a:t>
            </a:r>
            <a:endParaRPr lang="en-US" altLang="zh-CN" sz="2000" b="1" dirty="0">
              <a:solidFill>
                <a:srgbClr val="FF0000"/>
              </a:solidFill>
              <a:latin typeface="Consolas" pitchFamily="49" charset="0"/>
              <a:cs typeface="Consolas" pitchFamily="49" charset="0"/>
            </a:endParaRPr>
          </a:p>
          <a:p>
            <a:pPr>
              <a:spcBef>
                <a:spcPts val="600"/>
              </a:spcBef>
            </a:pPr>
            <a:r>
              <a:rPr lang="en-US" altLang="zh-CN" sz="2000" b="1" dirty="0">
                <a:solidFill>
                  <a:srgbClr val="0000FF"/>
                </a:solidFill>
                <a:latin typeface="Consolas" pitchFamily="49" charset="0"/>
                <a:cs typeface="Consolas" pitchFamily="49" charset="0"/>
              </a:rPr>
              <a:t>    </a:t>
            </a:r>
            <a:r>
              <a:rPr lang="zh-CN" altLang="zh-CN" sz="2000" b="1" dirty="0">
                <a:solidFill>
                  <a:srgbClr val="0000FF"/>
                </a:solidFill>
                <a:latin typeface="Consolas" pitchFamily="49" charset="0"/>
                <a:cs typeface="Consolas" pitchFamily="49" charset="0"/>
              </a:rPr>
              <a:t>如果第一个选中的活动为</a:t>
            </a:r>
            <a:r>
              <a:rPr lang="en-US" altLang="zh-CN" sz="2000" b="1" i="1" dirty="0">
                <a:solidFill>
                  <a:srgbClr val="0000FF"/>
                </a:solidFill>
                <a:latin typeface="Consolas" pitchFamily="49" charset="0"/>
                <a:cs typeface="Consolas" pitchFamily="49" charset="0"/>
              </a:rPr>
              <a:t>k</a:t>
            </a:r>
            <a:r>
              <a:rPr lang="zh-CN" altLang="zh-CN"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k</a:t>
            </a:r>
            <a:r>
              <a:rPr lang="zh-CN" altLang="zh-CN"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1</a:t>
            </a:r>
            <a:r>
              <a:rPr lang="zh-CN" altLang="zh-CN" sz="2000" b="1" dirty="0">
                <a:solidFill>
                  <a:srgbClr val="0000FF"/>
                </a:solidFill>
                <a:latin typeface="Consolas" pitchFamily="49" charset="0"/>
                <a:cs typeface="Consolas" pitchFamily="49" charset="0"/>
              </a:rPr>
              <a:t>），可以构造另一个最优解</a:t>
            </a:r>
            <a:r>
              <a:rPr lang="en-US" altLang="zh-CN" sz="2000" b="1" i="1" dirty="0">
                <a:solidFill>
                  <a:srgbClr val="C00000"/>
                </a:solidFill>
                <a:latin typeface="Consolas" pitchFamily="49" charset="0"/>
                <a:cs typeface="Consolas" pitchFamily="49" charset="0"/>
              </a:rPr>
              <a:t>Y</a:t>
            </a:r>
            <a:r>
              <a:rPr lang="zh-CN" altLang="zh-CN"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Y</a:t>
            </a:r>
            <a:r>
              <a:rPr lang="zh-CN" altLang="zh-CN" sz="2000" b="1" dirty="0">
                <a:solidFill>
                  <a:srgbClr val="0000FF"/>
                </a:solidFill>
                <a:latin typeface="Consolas" pitchFamily="49" charset="0"/>
                <a:cs typeface="Consolas" pitchFamily="49" charset="0"/>
              </a:rPr>
              <a:t>中的活动是兼容的，</a:t>
            </a:r>
            <a:r>
              <a:rPr lang="en-US" altLang="zh-CN" sz="2000" b="1" i="1" dirty="0">
                <a:solidFill>
                  <a:srgbClr val="0000FF"/>
                </a:solidFill>
                <a:latin typeface="Consolas" pitchFamily="49" charset="0"/>
                <a:cs typeface="Consolas" pitchFamily="49" charset="0"/>
              </a:rPr>
              <a:t>Y</a:t>
            </a:r>
            <a:r>
              <a:rPr lang="zh-CN" altLang="zh-CN" sz="2000" b="1" dirty="0">
                <a:solidFill>
                  <a:srgbClr val="0000FF"/>
                </a:solidFill>
                <a:latin typeface="Consolas" pitchFamily="49" charset="0"/>
                <a:cs typeface="Consolas" pitchFamily="49" charset="0"/>
              </a:rPr>
              <a:t>与</a:t>
            </a:r>
            <a:r>
              <a:rPr lang="en-US" altLang="zh-CN" sz="2000" b="1" i="1" dirty="0">
                <a:solidFill>
                  <a:srgbClr val="0000FF"/>
                </a:solidFill>
                <a:latin typeface="Consolas" pitchFamily="49" charset="0"/>
                <a:cs typeface="Consolas" pitchFamily="49" charset="0"/>
              </a:rPr>
              <a:t>X</a:t>
            </a:r>
            <a:r>
              <a:rPr lang="zh-CN" altLang="zh-CN" sz="2000" b="1" dirty="0">
                <a:solidFill>
                  <a:srgbClr val="0000FF"/>
                </a:solidFill>
                <a:latin typeface="Consolas" pitchFamily="49" charset="0"/>
                <a:cs typeface="Consolas" pitchFamily="49" charset="0"/>
              </a:rPr>
              <a:t>的活动数相同。</a:t>
            </a:r>
            <a:endParaRPr lang="en-US" altLang="zh-CN" sz="2000" b="1" dirty="0">
              <a:solidFill>
                <a:srgbClr val="0000FF"/>
              </a:solidFill>
              <a:latin typeface="Consolas" pitchFamily="49" charset="0"/>
              <a:cs typeface="Consolas" pitchFamily="49" charset="0"/>
            </a:endParaRPr>
          </a:p>
          <a:p>
            <a:pPr>
              <a:spcBef>
                <a:spcPts val="600"/>
              </a:spcBef>
            </a:pPr>
            <a:r>
              <a:rPr lang="en-US" altLang="zh-CN" sz="2000" b="1" dirty="0">
                <a:solidFill>
                  <a:srgbClr val="0000FF"/>
                </a:solidFill>
                <a:latin typeface="Consolas" pitchFamily="49" charset="0"/>
                <a:cs typeface="Consolas" pitchFamily="49" charset="0"/>
              </a:rPr>
              <a:t>    </a:t>
            </a:r>
            <a:r>
              <a:rPr lang="zh-CN" altLang="zh-CN" sz="2000" b="1" dirty="0">
                <a:solidFill>
                  <a:srgbClr val="0000FF"/>
                </a:solidFill>
                <a:latin typeface="Consolas" pitchFamily="49" charset="0"/>
                <a:cs typeface="Consolas" pitchFamily="49" charset="0"/>
              </a:rPr>
              <a:t>那么用活动</a:t>
            </a:r>
            <a:r>
              <a:rPr lang="en-US" altLang="zh-CN" sz="2000" b="1" dirty="0">
                <a:solidFill>
                  <a:srgbClr val="0000FF"/>
                </a:solidFill>
                <a:latin typeface="Consolas" pitchFamily="49" charset="0"/>
                <a:cs typeface="Consolas" pitchFamily="49" charset="0"/>
              </a:rPr>
              <a:t>1</a:t>
            </a:r>
            <a:r>
              <a:rPr lang="zh-CN" altLang="zh-CN" sz="2000" b="1" dirty="0">
                <a:solidFill>
                  <a:srgbClr val="0000FF"/>
                </a:solidFill>
                <a:latin typeface="Consolas" pitchFamily="49" charset="0"/>
                <a:cs typeface="Consolas" pitchFamily="49" charset="0"/>
              </a:rPr>
              <a:t>取代活动</a:t>
            </a:r>
            <a:r>
              <a:rPr lang="en-US" altLang="zh-CN" sz="2000" b="1" i="1" dirty="0">
                <a:solidFill>
                  <a:srgbClr val="0000FF"/>
                </a:solidFill>
                <a:latin typeface="Consolas" pitchFamily="49" charset="0"/>
                <a:cs typeface="Consolas" pitchFamily="49" charset="0"/>
              </a:rPr>
              <a:t>k</a:t>
            </a:r>
            <a:r>
              <a:rPr lang="zh-CN" altLang="zh-CN" sz="2000" b="1" dirty="0">
                <a:solidFill>
                  <a:srgbClr val="0000FF"/>
                </a:solidFill>
                <a:latin typeface="Consolas" pitchFamily="49" charset="0"/>
                <a:cs typeface="Consolas" pitchFamily="49" charset="0"/>
              </a:rPr>
              <a:t>得到</a:t>
            </a:r>
            <a:r>
              <a:rPr lang="en-US" altLang="zh-CN" sz="2000" b="1" i="1" dirty="0">
                <a:solidFill>
                  <a:srgbClr val="C00000"/>
                </a:solidFill>
                <a:latin typeface="Consolas" pitchFamily="49" charset="0"/>
                <a:cs typeface="Consolas" pitchFamily="49" charset="0"/>
              </a:rPr>
              <a:t>Y</a:t>
            </a:r>
            <a:r>
              <a:rPr lang="en-US" altLang="zh-CN" sz="2000" b="1" dirty="0">
                <a:solidFill>
                  <a:srgbClr val="C00000"/>
                </a:solidFill>
                <a:latin typeface="Consolas" pitchFamily="49" charset="0"/>
                <a:cs typeface="Consolas" pitchFamily="49" charset="0"/>
              </a:rPr>
              <a:t>'</a:t>
            </a:r>
            <a:r>
              <a:rPr lang="zh-CN" altLang="zh-CN" sz="2000" b="1" dirty="0">
                <a:solidFill>
                  <a:srgbClr val="0000FF"/>
                </a:solidFill>
                <a:latin typeface="Consolas" pitchFamily="49" charset="0"/>
                <a:cs typeface="Consolas" pitchFamily="49" charset="0"/>
              </a:rPr>
              <a:t>，因为</a:t>
            </a:r>
            <a:r>
              <a:rPr lang="en-US" altLang="zh-CN" sz="2000" b="1" i="1" dirty="0">
                <a:solidFill>
                  <a:srgbClr val="0000FF"/>
                </a:solidFill>
                <a:latin typeface="Consolas" pitchFamily="49" charset="0"/>
                <a:cs typeface="Consolas" pitchFamily="49" charset="0"/>
              </a:rPr>
              <a:t>e</a:t>
            </a:r>
            <a:r>
              <a:rPr lang="en-US" altLang="zh-CN" sz="2000" b="1" baseline="-25000" dirty="0">
                <a:solidFill>
                  <a:srgbClr val="0000FF"/>
                </a:solidFill>
                <a:latin typeface="Consolas" pitchFamily="49" charset="0"/>
                <a:cs typeface="Consolas" pitchFamily="49" charset="0"/>
              </a:rPr>
              <a:t>1</a:t>
            </a:r>
            <a:r>
              <a:rPr lang="zh-CN" altLang="zh-CN"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e</a:t>
            </a:r>
            <a:r>
              <a:rPr lang="en-US" altLang="zh-CN" sz="2000" b="1" i="1" baseline="-25000" dirty="0">
                <a:solidFill>
                  <a:srgbClr val="0000FF"/>
                </a:solidFill>
                <a:latin typeface="Consolas" pitchFamily="49" charset="0"/>
                <a:cs typeface="Consolas" pitchFamily="49" charset="0"/>
              </a:rPr>
              <a:t>k</a:t>
            </a:r>
            <a:r>
              <a:rPr lang="zh-CN" altLang="zh-CN" sz="2000" b="1" dirty="0">
                <a:solidFill>
                  <a:srgbClr val="0000FF"/>
                </a:solidFill>
                <a:latin typeface="Consolas" pitchFamily="49" charset="0"/>
                <a:cs typeface="Consolas" pitchFamily="49" charset="0"/>
              </a:rPr>
              <a:t>，所以</a:t>
            </a:r>
            <a:r>
              <a:rPr lang="en-US" altLang="zh-CN" sz="2000" b="1" i="1" dirty="0">
                <a:solidFill>
                  <a:srgbClr val="C00000"/>
                </a:solidFill>
                <a:latin typeface="Consolas" pitchFamily="49" charset="0"/>
                <a:cs typeface="Consolas" pitchFamily="49" charset="0"/>
              </a:rPr>
              <a:t>Y'</a:t>
            </a:r>
            <a:r>
              <a:rPr lang="zh-CN" altLang="zh-CN" sz="2000" b="1" dirty="0">
                <a:solidFill>
                  <a:srgbClr val="0000FF"/>
                </a:solidFill>
                <a:latin typeface="Consolas" pitchFamily="49" charset="0"/>
                <a:cs typeface="Consolas" pitchFamily="49" charset="0"/>
              </a:rPr>
              <a:t>中的活动是兼容的，即</a:t>
            </a:r>
            <a:r>
              <a:rPr lang="en-US" altLang="zh-CN" sz="2000" b="1" i="1" dirty="0">
                <a:solidFill>
                  <a:srgbClr val="C00000"/>
                </a:solidFill>
                <a:latin typeface="Consolas" pitchFamily="49" charset="0"/>
                <a:cs typeface="Consolas" pitchFamily="49" charset="0"/>
              </a:rPr>
              <a:t>Y'</a:t>
            </a:r>
            <a:r>
              <a:rPr lang="zh-CN" altLang="zh-CN" sz="2000" b="1" dirty="0">
                <a:solidFill>
                  <a:srgbClr val="0000FF"/>
                </a:solidFill>
                <a:latin typeface="Consolas" pitchFamily="49" charset="0"/>
                <a:cs typeface="Consolas" pitchFamily="49" charset="0"/>
              </a:rPr>
              <a:t>也是最优的，这就说明总存在一个以活动</a:t>
            </a:r>
            <a:r>
              <a:rPr lang="en-US" altLang="zh-CN" sz="2000" b="1" dirty="0">
                <a:solidFill>
                  <a:srgbClr val="0000FF"/>
                </a:solidFill>
                <a:latin typeface="Consolas" pitchFamily="49" charset="0"/>
                <a:cs typeface="Consolas" pitchFamily="49" charset="0"/>
              </a:rPr>
              <a:t>1</a:t>
            </a:r>
            <a:r>
              <a:rPr lang="zh-CN" altLang="zh-CN" sz="2000" b="1" dirty="0">
                <a:solidFill>
                  <a:srgbClr val="0000FF"/>
                </a:solidFill>
                <a:latin typeface="Consolas" pitchFamily="49" charset="0"/>
                <a:cs typeface="Consolas" pitchFamily="49" charset="0"/>
              </a:rPr>
              <a:t>开始的最优解。</a:t>
            </a:r>
            <a:endParaRPr lang="en-US" altLang="zh-CN" sz="2000" b="1" dirty="0">
              <a:solidFill>
                <a:srgbClr val="0000FF"/>
              </a:solidFill>
              <a:latin typeface="Consolas" pitchFamily="49" charset="0"/>
              <a:cs typeface="Consolas" pitchFamily="49" charset="0"/>
            </a:endParaRPr>
          </a:p>
          <a:p>
            <a:pPr>
              <a:spcBef>
                <a:spcPts val="600"/>
              </a:spcBef>
            </a:pPr>
            <a:r>
              <a:rPr lang="en-US" altLang="zh-CN" sz="2000" b="1" dirty="0">
                <a:solidFill>
                  <a:srgbClr val="0000FF"/>
                </a:solidFill>
                <a:latin typeface="Consolas" pitchFamily="49" charset="0"/>
                <a:cs typeface="Consolas" pitchFamily="49" charset="0"/>
              </a:rPr>
              <a:t>    </a:t>
            </a:r>
            <a:r>
              <a:rPr lang="zh-CN" altLang="zh-CN" sz="2000" b="1" dirty="0">
                <a:solidFill>
                  <a:srgbClr val="0000FF"/>
                </a:solidFill>
                <a:latin typeface="Consolas" pitchFamily="49" charset="0"/>
                <a:cs typeface="Consolas" pitchFamily="49" charset="0"/>
              </a:rPr>
              <a:t>当做出了对活动</a:t>
            </a:r>
            <a:r>
              <a:rPr lang="en-US" altLang="zh-CN" sz="2000" b="1" dirty="0">
                <a:solidFill>
                  <a:srgbClr val="0000FF"/>
                </a:solidFill>
                <a:latin typeface="Consolas" pitchFamily="49" charset="0"/>
                <a:cs typeface="Consolas" pitchFamily="49" charset="0"/>
              </a:rPr>
              <a:t>1</a:t>
            </a:r>
            <a:r>
              <a:rPr lang="zh-CN" altLang="zh-CN" sz="2000" b="1" dirty="0">
                <a:solidFill>
                  <a:srgbClr val="0000FF"/>
                </a:solidFill>
                <a:latin typeface="Consolas" pitchFamily="49" charset="0"/>
                <a:cs typeface="Consolas" pitchFamily="49" charset="0"/>
              </a:rPr>
              <a:t>的贪心选择后，原问题就变成了在活动</a:t>
            </a:r>
            <a:r>
              <a:rPr lang="en-US" altLang="zh-CN" sz="2000" b="1" dirty="0">
                <a:solidFill>
                  <a:srgbClr val="0000FF"/>
                </a:solidFill>
                <a:latin typeface="Consolas" pitchFamily="49" charset="0"/>
                <a:cs typeface="Consolas" pitchFamily="49" charset="0"/>
              </a:rPr>
              <a:t>2</a:t>
            </a:r>
            <a:r>
              <a:rPr lang="zh-CN" altLang="zh-CN"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a:t>
            </a:r>
            <a:r>
              <a:rPr lang="zh-CN" altLang="zh-CN"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n</a:t>
            </a:r>
            <a:r>
              <a:rPr lang="zh-CN" altLang="zh-CN" sz="2000" b="1" dirty="0">
                <a:solidFill>
                  <a:srgbClr val="0000FF"/>
                </a:solidFill>
                <a:latin typeface="Consolas" pitchFamily="49" charset="0"/>
                <a:cs typeface="Consolas" pitchFamily="49" charset="0"/>
              </a:rPr>
              <a:t>中找与活动</a:t>
            </a:r>
            <a:r>
              <a:rPr lang="en-US" altLang="zh-CN" sz="2000" b="1" dirty="0">
                <a:solidFill>
                  <a:srgbClr val="0000FF"/>
                </a:solidFill>
                <a:latin typeface="Consolas" pitchFamily="49" charset="0"/>
                <a:cs typeface="Consolas" pitchFamily="49" charset="0"/>
              </a:rPr>
              <a:t>1</a:t>
            </a:r>
            <a:r>
              <a:rPr lang="zh-CN" altLang="zh-CN" sz="2000" b="1" dirty="0">
                <a:solidFill>
                  <a:srgbClr val="0000FF"/>
                </a:solidFill>
                <a:latin typeface="Consolas" pitchFamily="49" charset="0"/>
                <a:cs typeface="Consolas" pitchFamily="49" charset="0"/>
              </a:rPr>
              <a:t>兼容的那些活动的子问题。</a:t>
            </a:r>
          </a:p>
        </p:txBody>
      </p:sp>
      <p:sp>
        <p:nvSpPr>
          <p:cNvPr id="3" name="文本占位符 2"/>
          <p:cNvSpPr>
            <a:spLocks noGrp="1"/>
          </p:cNvSpPr>
          <p:nvPr>
            <p:ph type="body" sz="quarter" idx="13"/>
          </p:nvPr>
        </p:nvSpPr>
        <p:spPr/>
        <p:txBody>
          <a:bodyPr/>
          <a:lstStyle/>
          <a:p>
            <a:pPr lvl="0"/>
            <a:r>
              <a:rPr lang="en-US" altLang="zh-CN" dirty="0" err="1">
                <a:sym typeface="+mn-ea"/>
              </a:rPr>
              <a:t>求解活动安排问题</a:t>
            </a:r>
            <a:endParaRPr lang="en-US" altLang="zh-CN" dirty="0">
              <a:sym typeface="+mn-ea"/>
            </a:endParaRPr>
          </a:p>
        </p:txBody>
      </p:sp>
      <p:sp>
        <p:nvSpPr>
          <p:cNvPr id="4" name="TextBox 3"/>
          <p:cNvSpPr txBox="1"/>
          <p:nvPr/>
        </p:nvSpPr>
        <p:spPr>
          <a:xfrm>
            <a:off x="400650" y="3925248"/>
            <a:ext cx="8286808" cy="707886"/>
          </a:xfrm>
          <a:prstGeom prst="rect">
            <a:avLst/>
          </a:prstGeom>
          <a:noFill/>
        </p:spPr>
        <p:txBody>
          <a:bodyPr wrap="square" rtlCol="0">
            <a:spAutoFit/>
          </a:bodyPr>
          <a:lstStyle/>
          <a:p>
            <a:r>
              <a:rPr lang="zh-CN" altLang="en-US" sz="2000" b="1" dirty="0">
                <a:solidFill>
                  <a:srgbClr val="FF0000"/>
                </a:solidFill>
                <a:latin typeface="Consolas" pitchFamily="49" charset="0"/>
                <a:cs typeface="Consolas" pitchFamily="49" charset="0"/>
              </a:rPr>
              <a:t>（</a:t>
            </a:r>
            <a:r>
              <a:rPr lang="en-US" altLang="zh-CN" sz="2000" b="1" dirty="0">
                <a:solidFill>
                  <a:srgbClr val="FF0000"/>
                </a:solidFill>
                <a:latin typeface="Consolas" pitchFamily="49" charset="0"/>
                <a:cs typeface="Consolas" pitchFamily="49" charset="0"/>
              </a:rPr>
              <a:t>2</a:t>
            </a:r>
            <a:r>
              <a:rPr lang="zh-CN" altLang="en-US" sz="2000" b="1" dirty="0">
                <a:solidFill>
                  <a:srgbClr val="FF0000"/>
                </a:solidFill>
                <a:latin typeface="Consolas" pitchFamily="49" charset="0"/>
                <a:cs typeface="Consolas" pitchFamily="49" charset="0"/>
              </a:rPr>
              <a:t>）证明</a:t>
            </a:r>
            <a:r>
              <a:rPr lang="zh-CN" altLang="en-US" sz="2000" b="1" dirty="0">
                <a:solidFill>
                  <a:srgbClr val="0000FF"/>
                </a:solidFill>
                <a:latin typeface="Consolas" pitchFamily="49" charset="0"/>
                <a:cs typeface="Consolas" pitchFamily="49" charset="0"/>
              </a:rPr>
              <a:t>：</a:t>
            </a:r>
            <a:r>
              <a:rPr lang="zh-CN" altLang="zh-CN" sz="2000" b="1" dirty="0">
                <a:solidFill>
                  <a:srgbClr val="0000FF"/>
                </a:solidFill>
                <a:latin typeface="Consolas" pitchFamily="49" charset="0"/>
                <a:cs typeface="Consolas" pitchFamily="49" charset="0"/>
              </a:rPr>
              <a:t>如果</a:t>
            </a:r>
            <a:r>
              <a:rPr lang="en-US" altLang="zh-CN" sz="2000" b="1" i="1" dirty="0">
                <a:solidFill>
                  <a:srgbClr val="FF0000"/>
                </a:solidFill>
                <a:latin typeface="Consolas" pitchFamily="49" charset="0"/>
                <a:cs typeface="Consolas" pitchFamily="49" charset="0"/>
              </a:rPr>
              <a:t>X</a:t>
            </a:r>
            <a:r>
              <a:rPr lang="zh-CN" altLang="zh-CN" sz="2000" b="1" dirty="0">
                <a:solidFill>
                  <a:srgbClr val="0000FF"/>
                </a:solidFill>
                <a:latin typeface="Consolas" pitchFamily="49" charset="0"/>
                <a:cs typeface="Consolas" pitchFamily="49" charset="0"/>
              </a:rPr>
              <a:t>为原问题的一个最优解，则</a:t>
            </a:r>
            <a:r>
              <a:rPr lang="en-US" altLang="zh-CN" sz="2000" b="1" i="1" dirty="0">
                <a:solidFill>
                  <a:srgbClr val="C00000"/>
                </a:solidFill>
                <a:latin typeface="Consolas" pitchFamily="49" charset="0"/>
                <a:cs typeface="Consolas" pitchFamily="49" charset="0"/>
              </a:rPr>
              <a:t>X</a:t>
            </a:r>
            <a:r>
              <a:rPr lang="en-US" altLang="zh-CN" sz="2000" b="1" dirty="0">
                <a:solidFill>
                  <a:srgbClr val="C00000"/>
                </a:solidFill>
                <a:latin typeface="Consolas" pitchFamily="49" charset="0"/>
                <a:cs typeface="Consolas" pitchFamily="49" charset="0"/>
              </a:rPr>
              <a:t>'=</a:t>
            </a:r>
            <a:r>
              <a:rPr lang="en-US" altLang="zh-CN" sz="2000" b="1" i="1" dirty="0">
                <a:solidFill>
                  <a:srgbClr val="C00000"/>
                </a:solidFill>
                <a:latin typeface="Consolas" pitchFamily="49" charset="0"/>
                <a:cs typeface="Consolas" pitchFamily="49" charset="0"/>
              </a:rPr>
              <a:t>X</a:t>
            </a:r>
            <a:r>
              <a:rPr lang="en-US" altLang="zh-CN" sz="2000" b="1" dirty="0">
                <a:solidFill>
                  <a:srgbClr val="C00000"/>
                </a:solidFill>
                <a:latin typeface="Consolas" pitchFamily="49" charset="0"/>
                <a:cs typeface="Consolas" pitchFamily="49" charset="0"/>
              </a:rPr>
              <a:t>-{1}</a:t>
            </a:r>
            <a:r>
              <a:rPr lang="zh-CN" altLang="zh-CN" sz="2000" b="1" dirty="0">
                <a:solidFill>
                  <a:srgbClr val="0000FF"/>
                </a:solidFill>
                <a:latin typeface="Consolas" pitchFamily="49" charset="0"/>
                <a:cs typeface="Consolas" pitchFamily="49" charset="0"/>
              </a:rPr>
              <a:t>也是活动选择问题</a:t>
            </a:r>
            <a:r>
              <a:rPr lang="en-US" altLang="zh-CN" sz="2000" b="1" i="1" dirty="0">
                <a:solidFill>
                  <a:srgbClr val="9900FF"/>
                </a:solidFill>
                <a:latin typeface="Consolas" pitchFamily="49" charset="0"/>
                <a:cs typeface="Consolas" pitchFamily="49" charset="0"/>
              </a:rPr>
              <a:t>A</a:t>
            </a:r>
            <a:r>
              <a:rPr lang="pt-BR" altLang="zh-CN" sz="2000" b="1" dirty="0">
                <a:solidFill>
                  <a:srgbClr val="9900FF"/>
                </a:solidFill>
                <a:latin typeface="Consolas" pitchFamily="49" charset="0"/>
                <a:cs typeface="Consolas" pitchFamily="49" charset="0"/>
              </a:rPr>
              <a:t>'={</a:t>
            </a:r>
            <a:r>
              <a:rPr lang="en-US" altLang="zh-CN" sz="2000" b="1" i="1" dirty="0">
                <a:solidFill>
                  <a:srgbClr val="9900FF"/>
                </a:solidFill>
                <a:latin typeface="Consolas" pitchFamily="49" charset="0"/>
                <a:cs typeface="Consolas" pitchFamily="49" charset="0"/>
              </a:rPr>
              <a:t>i</a:t>
            </a:r>
            <a:r>
              <a:rPr lang="zh-CN" altLang="zh-CN" sz="2000" b="1" dirty="0">
                <a:solidFill>
                  <a:srgbClr val="9900FF"/>
                </a:solidFill>
                <a:latin typeface="Consolas" pitchFamily="49" charset="0"/>
                <a:cs typeface="Consolas" pitchFamily="49" charset="0"/>
              </a:rPr>
              <a:t>∈</a:t>
            </a:r>
            <a:r>
              <a:rPr lang="en-US" altLang="zh-CN" sz="2000" b="1" i="1" dirty="0">
                <a:solidFill>
                  <a:srgbClr val="9900FF"/>
                </a:solidFill>
                <a:latin typeface="Consolas" pitchFamily="49" charset="0"/>
                <a:cs typeface="Consolas" pitchFamily="49" charset="0"/>
              </a:rPr>
              <a:t>A</a:t>
            </a:r>
            <a:r>
              <a:rPr lang="en-US" altLang="zh-CN" sz="2000" b="1" dirty="0">
                <a:solidFill>
                  <a:srgbClr val="9900FF"/>
                </a:solidFill>
                <a:latin typeface="Consolas" pitchFamily="49" charset="0"/>
                <a:cs typeface="Consolas" pitchFamily="49" charset="0"/>
              </a:rPr>
              <a:t> </a:t>
            </a:r>
            <a:r>
              <a:rPr lang="pt-BR" altLang="zh-CN" sz="2000" b="1" dirty="0">
                <a:solidFill>
                  <a:srgbClr val="9900FF"/>
                </a:solidFill>
                <a:latin typeface="Consolas" pitchFamily="49" charset="0"/>
                <a:cs typeface="Consolas" pitchFamily="49" charset="0"/>
              </a:rPr>
              <a:t>| </a:t>
            </a:r>
            <a:r>
              <a:rPr lang="en-US" altLang="zh-CN" sz="2000" b="1" i="1" dirty="0">
                <a:solidFill>
                  <a:srgbClr val="9900FF"/>
                </a:solidFill>
                <a:latin typeface="Consolas" pitchFamily="49" charset="0"/>
                <a:cs typeface="Consolas" pitchFamily="49" charset="0"/>
              </a:rPr>
              <a:t>b</a:t>
            </a:r>
            <a:r>
              <a:rPr lang="en-US" altLang="zh-CN" sz="2000" b="1" i="1" baseline="-25000" dirty="0">
                <a:solidFill>
                  <a:srgbClr val="9900FF"/>
                </a:solidFill>
                <a:latin typeface="Consolas" pitchFamily="49" charset="0"/>
                <a:cs typeface="Consolas" pitchFamily="49" charset="0"/>
              </a:rPr>
              <a:t>i</a:t>
            </a:r>
            <a:r>
              <a:rPr lang="zh-CN" altLang="zh-CN" sz="2000" b="1" dirty="0">
                <a:solidFill>
                  <a:srgbClr val="9900FF"/>
                </a:solidFill>
                <a:latin typeface="Consolas" pitchFamily="49" charset="0"/>
                <a:cs typeface="Consolas" pitchFamily="49" charset="0"/>
              </a:rPr>
              <a:t>≥</a:t>
            </a:r>
            <a:r>
              <a:rPr lang="en-US" altLang="zh-CN" sz="2000" b="1" i="1" dirty="0">
                <a:solidFill>
                  <a:srgbClr val="9900FF"/>
                </a:solidFill>
                <a:latin typeface="Consolas" pitchFamily="49" charset="0"/>
                <a:cs typeface="Consolas" pitchFamily="49" charset="0"/>
              </a:rPr>
              <a:t>e</a:t>
            </a:r>
            <a:r>
              <a:rPr lang="pt-BR" altLang="zh-CN" sz="2000" b="1" baseline="-25000" dirty="0">
                <a:solidFill>
                  <a:srgbClr val="9900FF"/>
                </a:solidFill>
                <a:latin typeface="Consolas" pitchFamily="49" charset="0"/>
                <a:cs typeface="Consolas" pitchFamily="49" charset="0"/>
              </a:rPr>
              <a:t>1</a:t>
            </a:r>
            <a:r>
              <a:rPr lang="pt-BR" altLang="zh-CN" sz="2000" b="1" dirty="0">
                <a:solidFill>
                  <a:srgbClr val="9900FF"/>
                </a:solidFill>
                <a:latin typeface="Consolas" pitchFamily="49" charset="0"/>
                <a:cs typeface="Consolas" pitchFamily="49" charset="0"/>
              </a:rPr>
              <a:t>}</a:t>
            </a:r>
            <a:r>
              <a:rPr lang="zh-CN" altLang="zh-CN" sz="2000" b="1" dirty="0">
                <a:solidFill>
                  <a:srgbClr val="0000FF"/>
                </a:solidFill>
                <a:latin typeface="Consolas" pitchFamily="49" charset="0"/>
                <a:cs typeface="Consolas" pitchFamily="49" charset="0"/>
              </a:rPr>
              <a:t>的一个最优解。</a:t>
            </a:r>
          </a:p>
        </p:txBody>
      </p:sp>
      <p:sp>
        <p:nvSpPr>
          <p:cNvPr id="5" name="矩形 4"/>
          <p:cNvSpPr/>
          <p:nvPr/>
        </p:nvSpPr>
        <p:spPr>
          <a:xfrm>
            <a:off x="497392" y="4708999"/>
            <a:ext cx="8294915" cy="1631216"/>
          </a:xfrm>
          <a:prstGeom prst="rect">
            <a:avLst/>
          </a:prstGeom>
        </p:spPr>
        <p:txBody>
          <a:bodyPr wrap="square">
            <a:spAutoFit/>
          </a:bodyPr>
          <a:lstStyle/>
          <a:p>
            <a:r>
              <a:rPr lang="zh-CN" altLang="zh-CN" sz="2000" b="1" dirty="0">
                <a:solidFill>
                  <a:srgbClr val="FF0000"/>
                </a:solidFill>
                <a:latin typeface="Consolas" pitchFamily="49" charset="0"/>
                <a:cs typeface="Consolas" pitchFamily="49" charset="0"/>
              </a:rPr>
              <a:t>反证法</a:t>
            </a:r>
            <a:r>
              <a:rPr lang="zh-CN" altLang="en-US" sz="2000" b="1" dirty="0">
                <a:solidFill>
                  <a:srgbClr val="0000FF"/>
                </a:solidFill>
                <a:latin typeface="Consolas" pitchFamily="49" charset="0"/>
                <a:cs typeface="Consolas" pitchFamily="49" charset="0"/>
              </a:rPr>
              <a:t>：</a:t>
            </a:r>
            <a:endParaRPr lang="en-US" altLang="zh-CN" sz="2000" b="1" dirty="0">
              <a:solidFill>
                <a:srgbClr val="0000FF"/>
              </a:solidFill>
              <a:latin typeface="Consolas" pitchFamily="49" charset="0"/>
              <a:cs typeface="Consolas" pitchFamily="49" charset="0"/>
            </a:endParaRPr>
          </a:p>
          <a:p>
            <a:r>
              <a:rPr lang="en-US" altLang="zh-CN" sz="2000" b="1" dirty="0">
                <a:solidFill>
                  <a:srgbClr val="0000FF"/>
                </a:solidFill>
                <a:latin typeface="Consolas" pitchFamily="49" charset="0"/>
                <a:cs typeface="Consolas" pitchFamily="49" charset="0"/>
              </a:rPr>
              <a:t>   </a:t>
            </a:r>
            <a:r>
              <a:rPr lang="zh-CN" altLang="zh-CN" sz="2000" b="1" dirty="0">
                <a:solidFill>
                  <a:srgbClr val="0000FF"/>
                </a:solidFill>
                <a:latin typeface="Consolas" pitchFamily="49" charset="0"/>
                <a:cs typeface="Consolas" pitchFamily="49" charset="0"/>
              </a:rPr>
              <a:t>如果能找到一个</a:t>
            </a:r>
            <a:r>
              <a:rPr lang="en-US" altLang="zh-CN" sz="2000" b="1" i="1" dirty="0">
                <a:solidFill>
                  <a:srgbClr val="0000FF"/>
                </a:solidFill>
                <a:latin typeface="Consolas" pitchFamily="49" charset="0"/>
                <a:cs typeface="Consolas" pitchFamily="49" charset="0"/>
              </a:rPr>
              <a:t>A</a:t>
            </a:r>
            <a:r>
              <a:rPr lang="en-US" altLang="zh-CN" sz="2000" b="1" dirty="0">
                <a:solidFill>
                  <a:srgbClr val="0000FF"/>
                </a:solidFill>
                <a:latin typeface="Consolas" pitchFamily="49" charset="0"/>
                <a:cs typeface="Consolas" pitchFamily="49" charset="0"/>
              </a:rPr>
              <a:t>'</a:t>
            </a:r>
            <a:r>
              <a:rPr lang="zh-CN" altLang="zh-CN" sz="2000" b="1" dirty="0">
                <a:solidFill>
                  <a:srgbClr val="0000FF"/>
                </a:solidFill>
                <a:latin typeface="Consolas" pitchFamily="49" charset="0"/>
                <a:cs typeface="Consolas" pitchFamily="49" charset="0"/>
              </a:rPr>
              <a:t>的含有比</a:t>
            </a:r>
            <a:r>
              <a:rPr lang="en-US" altLang="zh-CN" sz="2000" b="1" i="1" dirty="0">
                <a:solidFill>
                  <a:srgbClr val="0000FF"/>
                </a:solidFill>
                <a:latin typeface="Consolas" pitchFamily="49" charset="0"/>
                <a:cs typeface="Consolas" pitchFamily="49" charset="0"/>
              </a:rPr>
              <a:t>X</a:t>
            </a:r>
            <a:r>
              <a:rPr lang="en-US" altLang="zh-CN" sz="2000" b="1" dirty="0">
                <a:solidFill>
                  <a:srgbClr val="0000FF"/>
                </a:solidFill>
                <a:latin typeface="Consolas" pitchFamily="49" charset="0"/>
                <a:cs typeface="Consolas" pitchFamily="49" charset="0"/>
              </a:rPr>
              <a:t>'</a:t>
            </a:r>
            <a:r>
              <a:rPr lang="zh-CN" altLang="zh-CN" sz="2000" b="1" dirty="0">
                <a:solidFill>
                  <a:srgbClr val="0000FF"/>
                </a:solidFill>
                <a:latin typeface="Consolas" pitchFamily="49" charset="0"/>
                <a:cs typeface="Consolas" pitchFamily="49" charset="0"/>
              </a:rPr>
              <a:t>更多活动的解</a:t>
            </a:r>
            <a:r>
              <a:rPr lang="en-US" altLang="zh-CN" sz="2000" b="1" i="1" dirty="0">
                <a:solidFill>
                  <a:srgbClr val="FF0000"/>
                </a:solidFill>
                <a:latin typeface="Consolas" pitchFamily="49" charset="0"/>
                <a:cs typeface="Consolas" pitchFamily="49" charset="0"/>
              </a:rPr>
              <a:t>Y</a:t>
            </a:r>
            <a:r>
              <a:rPr lang="en-US" altLang="zh-CN" sz="2000" b="1" dirty="0">
                <a:solidFill>
                  <a:srgbClr val="FF0000"/>
                </a:solidFill>
                <a:latin typeface="Consolas" pitchFamily="49" charset="0"/>
                <a:cs typeface="Consolas" pitchFamily="49" charset="0"/>
              </a:rPr>
              <a:t>'</a:t>
            </a:r>
            <a:r>
              <a:rPr lang="zh-CN" altLang="zh-CN" sz="2000" b="1" dirty="0">
                <a:solidFill>
                  <a:srgbClr val="0000FF"/>
                </a:solidFill>
                <a:latin typeface="Consolas" pitchFamily="49" charset="0"/>
                <a:cs typeface="Consolas" pitchFamily="49" charset="0"/>
              </a:rPr>
              <a:t>，则将活动</a:t>
            </a:r>
            <a:r>
              <a:rPr lang="en-US" altLang="zh-CN" sz="2000" b="1" dirty="0">
                <a:solidFill>
                  <a:srgbClr val="0000FF"/>
                </a:solidFill>
                <a:latin typeface="Consolas" pitchFamily="49" charset="0"/>
                <a:cs typeface="Consolas" pitchFamily="49" charset="0"/>
              </a:rPr>
              <a:t>1</a:t>
            </a:r>
            <a:r>
              <a:rPr lang="zh-CN" altLang="zh-CN" sz="2000" b="1" dirty="0">
                <a:solidFill>
                  <a:srgbClr val="0000FF"/>
                </a:solidFill>
                <a:latin typeface="Consolas" pitchFamily="49" charset="0"/>
                <a:cs typeface="Consolas" pitchFamily="49" charset="0"/>
              </a:rPr>
              <a:t>加入</a:t>
            </a:r>
            <a:r>
              <a:rPr lang="en-US" altLang="zh-CN" sz="2000" b="1" i="1" dirty="0">
                <a:solidFill>
                  <a:srgbClr val="FF0000"/>
                </a:solidFill>
                <a:latin typeface="Consolas" pitchFamily="49" charset="0"/>
                <a:cs typeface="Consolas" pitchFamily="49" charset="0"/>
              </a:rPr>
              <a:t>Y</a:t>
            </a:r>
            <a:r>
              <a:rPr lang="en-US" altLang="zh-CN" sz="2000" b="1" dirty="0">
                <a:solidFill>
                  <a:srgbClr val="FF0000"/>
                </a:solidFill>
                <a:latin typeface="Consolas" pitchFamily="49" charset="0"/>
                <a:cs typeface="Consolas" pitchFamily="49" charset="0"/>
              </a:rPr>
              <a:t>'</a:t>
            </a:r>
            <a:r>
              <a:rPr lang="zh-CN" altLang="zh-CN" sz="2000" b="1" dirty="0">
                <a:solidFill>
                  <a:srgbClr val="0000FF"/>
                </a:solidFill>
                <a:latin typeface="Consolas" pitchFamily="49" charset="0"/>
                <a:cs typeface="Consolas" pitchFamily="49" charset="0"/>
              </a:rPr>
              <a:t>后就得到</a:t>
            </a:r>
            <a:r>
              <a:rPr lang="en-US" altLang="zh-CN" sz="2000" b="1" i="1" dirty="0">
                <a:solidFill>
                  <a:srgbClr val="0000FF"/>
                </a:solidFill>
                <a:latin typeface="Consolas" pitchFamily="49" charset="0"/>
                <a:cs typeface="Consolas" pitchFamily="49" charset="0"/>
              </a:rPr>
              <a:t>A</a:t>
            </a:r>
            <a:r>
              <a:rPr lang="zh-CN" altLang="zh-CN" sz="2000" b="1" dirty="0">
                <a:solidFill>
                  <a:srgbClr val="0000FF"/>
                </a:solidFill>
                <a:latin typeface="Consolas" pitchFamily="49" charset="0"/>
                <a:cs typeface="Consolas" pitchFamily="49" charset="0"/>
              </a:rPr>
              <a:t>的一个包含比</a:t>
            </a:r>
            <a:r>
              <a:rPr lang="en-US" altLang="zh-CN" sz="2000" b="1" i="1" dirty="0">
                <a:solidFill>
                  <a:srgbClr val="0000FF"/>
                </a:solidFill>
                <a:latin typeface="Consolas" pitchFamily="49" charset="0"/>
                <a:cs typeface="Consolas" pitchFamily="49" charset="0"/>
              </a:rPr>
              <a:t>X</a:t>
            </a:r>
            <a:r>
              <a:rPr lang="zh-CN" altLang="zh-CN" sz="2000" b="1" dirty="0">
                <a:solidFill>
                  <a:srgbClr val="0000FF"/>
                </a:solidFill>
                <a:latin typeface="Consolas" pitchFamily="49" charset="0"/>
                <a:cs typeface="Consolas" pitchFamily="49" charset="0"/>
              </a:rPr>
              <a:t>更多活动的解</a:t>
            </a:r>
            <a:r>
              <a:rPr lang="en-US" altLang="zh-CN" sz="2000" b="1" i="1" dirty="0">
                <a:solidFill>
                  <a:srgbClr val="0000FF"/>
                </a:solidFill>
                <a:latin typeface="Consolas" pitchFamily="49" charset="0"/>
                <a:cs typeface="Consolas" pitchFamily="49" charset="0"/>
              </a:rPr>
              <a:t>Y</a:t>
            </a:r>
            <a:r>
              <a:rPr lang="zh-CN" altLang="zh-CN" sz="2000" b="1" dirty="0">
                <a:solidFill>
                  <a:srgbClr val="0000FF"/>
                </a:solidFill>
                <a:latin typeface="Consolas" pitchFamily="49" charset="0"/>
                <a:cs typeface="Consolas" pitchFamily="49" charset="0"/>
              </a:rPr>
              <a:t>，这就与</a:t>
            </a:r>
            <a:r>
              <a:rPr lang="en-US" altLang="zh-CN" sz="2000" b="1" i="1" dirty="0">
                <a:solidFill>
                  <a:srgbClr val="0000FF"/>
                </a:solidFill>
                <a:latin typeface="Consolas" pitchFamily="49" charset="0"/>
                <a:cs typeface="Consolas" pitchFamily="49" charset="0"/>
              </a:rPr>
              <a:t>X</a:t>
            </a:r>
            <a:r>
              <a:rPr lang="zh-CN" altLang="zh-CN" sz="2000" b="1" dirty="0">
                <a:solidFill>
                  <a:srgbClr val="0000FF"/>
                </a:solidFill>
                <a:latin typeface="Consolas" pitchFamily="49" charset="0"/>
                <a:cs typeface="Consolas" pitchFamily="49" charset="0"/>
              </a:rPr>
              <a:t>是最优解的假设相矛盾。</a:t>
            </a:r>
            <a:endParaRPr lang="en-US" altLang="zh-CN" sz="2000" b="1" dirty="0">
              <a:solidFill>
                <a:srgbClr val="0000FF"/>
              </a:solidFill>
              <a:latin typeface="Consolas" pitchFamily="49" charset="0"/>
              <a:cs typeface="Consolas" pitchFamily="49" charset="0"/>
            </a:endParaRPr>
          </a:p>
          <a:p>
            <a:r>
              <a:rPr lang="en-US" altLang="zh-CN" sz="2000" b="1" dirty="0">
                <a:solidFill>
                  <a:srgbClr val="0000FF"/>
                </a:solidFill>
                <a:latin typeface="Consolas" pitchFamily="49" charset="0"/>
                <a:cs typeface="Consolas" pitchFamily="49" charset="0"/>
              </a:rPr>
              <a:t>   </a:t>
            </a:r>
            <a:r>
              <a:rPr lang="zh-CN" altLang="zh-CN" sz="2000" b="1" dirty="0">
                <a:solidFill>
                  <a:srgbClr val="0000FF"/>
                </a:solidFill>
                <a:latin typeface="Consolas" pitchFamily="49" charset="0"/>
                <a:cs typeface="Consolas" pitchFamily="49" charset="0"/>
              </a:rPr>
              <a:t>因此，在每一次贪心选择后，留下的是一个与原问题具有相同形式的最优化问题，即</a:t>
            </a:r>
            <a:r>
              <a:rPr lang="zh-CN" altLang="zh-CN" sz="2000" b="1" dirty="0">
                <a:solidFill>
                  <a:srgbClr val="FF0000"/>
                </a:solidFill>
                <a:latin typeface="Consolas" pitchFamily="49" charset="0"/>
                <a:cs typeface="Consolas" pitchFamily="49" charset="0"/>
              </a:rPr>
              <a:t>最优子结构性质</a:t>
            </a:r>
            <a:r>
              <a:rPr lang="zh-CN" altLang="zh-CN" sz="2000" b="1" dirty="0">
                <a:solidFill>
                  <a:srgbClr val="0000FF"/>
                </a:solidFill>
                <a:latin typeface="Consolas" pitchFamily="49" charset="0"/>
                <a:cs typeface="Consolas" pitchFamily="49" charset="0"/>
              </a:rPr>
              <a:t>。</a:t>
            </a:r>
            <a:endParaRPr lang="zh-CN" altLang="en-US" sz="2000" b="1" dirty="0">
              <a:latin typeface="Consolas" pitchFamily="49" charset="0"/>
              <a:cs typeface="Consolas" pitchFamily="49"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Text Box 3"/>
          <p:cNvSpPr txBox="1">
            <a:spLocks noChangeArrowheads="1"/>
          </p:cNvSpPr>
          <p:nvPr/>
        </p:nvSpPr>
        <p:spPr bwMode="auto">
          <a:xfrm>
            <a:off x="643812" y="1412875"/>
            <a:ext cx="7837715" cy="3016210"/>
          </a:xfrm>
          <a:prstGeom prst="rect">
            <a:avLst/>
          </a:prstGeom>
          <a:noFill/>
          <a:ln w="9525">
            <a:noFill/>
            <a:miter lim="800000"/>
          </a:ln>
          <a:effectLst/>
        </p:spPr>
        <p:txBody>
          <a:bodyPr wrap="square">
            <a:spAutoFit/>
          </a:bodyPr>
          <a:lstStyle/>
          <a:p>
            <a:pPr>
              <a:lnSpc>
                <a:spcPct val="150000"/>
              </a:lnSpc>
              <a:spcBef>
                <a:spcPct val="50000"/>
              </a:spcBef>
            </a:pPr>
            <a:r>
              <a:rPr lang="zh-CN" altLang="en-US" sz="2000" b="1" dirty="0">
                <a:solidFill>
                  <a:srgbClr val="0000FF"/>
                </a:solidFill>
                <a:latin typeface="Consolas" pitchFamily="49" charset="0"/>
                <a:cs typeface="Consolas" pitchFamily="49" charset="0"/>
              </a:rPr>
              <a:t>　　</a:t>
            </a:r>
            <a:r>
              <a:rPr lang="en-US" altLang="zh-CN" sz="2000" b="1" dirty="0">
                <a:solidFill>
                  <a:srgbClr val="FF0000"/>
                </a:solidFill>
                <a:latin typeface="Consolas" pitchFamily="49" charset="0"/>
                <a:cs typeface="Consolas" pitchFamily="49" charset="0"/>
              </a:rPr>
              <a:t>【</a:t>
            </a:r>
            <a:r>
              <a:rPr lang="zh-CN" altLang="en-US" sz="2000" b="1" dirty="0">
                <a:solidFill>
                  <a:srgbClr val="FF0000"/>
                </a:solidFill>
                <a:latin typeface="Consolas" pitchFamily="49" charset="0"/>
                <a:cs typeface="Consolas" pitchFamily="49" charset="0"/>
              </a:rPr>
              <a:t>问题描述</a:t>
            </a:r>
            <a:r>
              <a:rPr lang="en-US" altLang="zh-CN" sz="2000" b="1" dirty="0">
                <a:solidFill>
                  <a:srgbClr val="FF0000"/>
                </a:solidFill>
                <a:latin typeface="Consolas" pitchFamily="49" charset="0"/>
                <a:cs typeface="Consolas" pitchFamily="49" charset="0"/>
              </a:rPr>
              <a:t>】</a:t>
            </a:r>
            <a:r>
              <a:rPr lang="zh-CN" altLang="en-US" sz="2000" b="1" dirty="0">
                <a:solidFill>
                  <a:srgbClr val="0000FF"/>
                </a:solidFill>
                <a:latin typeface="Consolas" pitchFamily="49" charset="0"/>
                <a:cs typeface="Consolas" pitchFamily="49" charset="0"/>
              </a:rPr>
              <a:t>设有编号为</a:t>
            </a:r>
            <a:r>
              <a:rPr lang="en-US" altLang="zh-CN" sz="2000" b="1" dirty="0">
                <a:solidFill>
                  <a:srgbClr val="0000FF"/>
                </a:solidFill>
                <a:latin typeface="Consolas" pitchFamily="49" charset="0"/>
                <a:cs typeface="Consolas" pitchFamily="49" charset="0"/>
              </a:rPr>
              <a:t>1</a:t>
            </a:r>
            <a:r>
              <a:rPr lang="zh-CN" altLang="en-US"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2</a:t>
            </a:r>
            <a:r>
              <a:rPr lang="zh-CN" altLang="en-US"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a:t>
            </a:r>
            <a:r>
              <a:rPr lang="zh-CN" altLang="en-US"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n</a:t>
            </a:r>
            <a:r>
              <a:rPr lang="zh-CN" altLang="en-US" sz="2000" b="1" dirty="0">
                <a:solidFill>
                  <a:srgbClr val="0000FF"/>
                </a:solidFill>
                <a:latin typeface="Consolas" pitchFamily="49" charset="0"/>
                <a:cs typeface="Consolas" pitchFamily="49" charset="0"/>
              </a:rPr>
              <a:t>的</a:t>
            </a:r>
            <a:r>
              <a:rPr lang="en-US" altLang="zh-CN" sz="2000" b="1" i="1" dirty="0">
                <a:solidFill>
                  <a:srgbClr val="0000FF"/>
                </a:solidFill>
                <a:latin typeface="Consolas" pitchFamily="49" charset="0"/>
                <a:cs typeface="Consolas" pitchFamily="49" charset="0"/>
              </a:rPr>
              <a:t>n</a:t>
            </a:r>
            <a:r>
              <a:rPr lang="zh-CN" altLang="en-US" sz="2000" b="1" dirty="0">
                <a:solidFill>
                  <a:srgbClr val="0000FF"/>
                </a:solidFill>
                <a:latin typeface="Consolas" pitchFamily="49" charset="0"/>
                <a:cs typeface="Consolas" pitchFamily="49" charset="0"/>
              </a:rPr>
              <a:t>个物品，它们的重量分别为</a:t>
            </a:r>
            <a:r>
              <a:rPr lang="en-US" altLang="zh-CN" sz="2000" b="1" i="1" dirty="0" err="1">
                <a:solidFill>
                  <a:srgbClr val="0000FF"/>
                </a:solidFill>
                <a:latin typeface="Consolas" pitchFamily="49" charset="0"/>
                <a:cs typeface="Consolas" pitchFamily="49" charset="0"/>
              </a:rPr>
              <a:t>w</a:t>
            </a:r>
            <a:r>
              <a:rPr lang="en-US" altLang="zh-CN" sz="2000" b="1" baseline="-25000" dirty="0" err="1">
                <a:solidFill>
                  <a:srgbClr val="0000FF"/>
                </a:solidFill>
                <a:latin typeface="Consolas" pitchFamily="49" charset="0"/>
                <a:cs typeface="Consolas" pitchFamily="49" charset="0"/>
              </a:rPr>
              <a:t>1</a:t>
            </a:r>
            <a:r>
              <a:rPr lang="zh-CN" altLang="en-US" sz="2000" b="1" dirty="0">
                <a:solidFill>
                  <a:srgbClr val="0000FF"/>
                </a:solidFill>
                <a:latin typeface="Consolas" pitchFamily="49" charset="0"/>
                <a:cs typeface="Consolas" pitchFamily="49" charset="0"/>
              </a:rPr>
              <a:t>、</a:t>
            </a:r>
            <a:r>
              <a:rPr lang="en-US" altLang="zh-CN" sz="2000" b="1" i="1" dirty="0" err="1">
                <a:solidFill>
                  <a:srgbClr val="0000FF"/>
                </a:solidFill>
                <a:latin typeface="Consolas" pitchFamily="49" charset="0"/>
                <a:cs typeface="Consolas" pitchFamily="49" charset="0"/>
              </a:rPr>
              <a:t>w</a:t>
            </a:r>
            <a:r>
              <a:rPr lang="en-US" altLang="zh-CN" sz="2000" b="1" baseline="-25000" dirty="0" err="1">
                <a:solidFill>
                  <a:srgbClr val="0000FF"/>
                </a:solidFill>
                <a:latin typeface="Consolas" pitchFamily="49" charset="0"/>
                <a:cs typeface="Consolas" pitchFamily="49" charset="0"/>
              </a:rPr>
              <a:t>2</a:t>
            </a:r>
            <a:r>
              <a:rPr lang="zh-CN" altLang="en-US"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a:t>
            </a:r>
            <a:r>
              <a:rPr lang="zh-CN" altLang="en-US"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w</a:t>
            </a:r>
            <a:r>
              <a:rPr lang="en-US" altLang="zh-CN" sz="2000" b="1" i="1" baseline="-25000" dirty="0">
                <a:solidFill>
                  <a:srgbClr val="0000FF"/>
                </a:solidFill>
                <a:latin typeface="Consolas" pitchFamily="49" charset="0"/>
                <a:cs typeface="Consolas" pitchFamily="49" charset="0"/>
              </a:rPr>
              <a:t>n</a:t>
            </a:r>
            <a:r>
              <a:rPr lang="zh-CN" altLang="en-US" sz="2000" b="1" dirty="0">
                <a:solidFill>
                  <a:srgbClr val="0000FF"/>
                </a:solidFill>
                <a:latin typeface="Consolas" pitchFamily="49" charset="0"/>
                <a:cs typeface="Consolas" pitchFamily="49" charset="0"/>
              </a:rPr>
              <a:t>，价值分别为</a:t>
            </a:r>
            <a:r>
              <a:rPr lang="en-US" altLang="zh-CN" sz="2000" b="1" i="1" dirty="0" err="1">
                <a:solidFill>
                  <a:srgbClr val="0000FF"/>
                </a:solidFill>
                <a:latin typeface="Consolas" pitchFamily="49" charset="0"/>
                <a:cs typeface="Consolas" pitchFamily="49" charset="0"/>
              </a:rPr>
              <a:t>v</a:t>
            </a:r>
            <a:r>
              <a:rPr lang="en-US" altLang="zh-CN" sz="2000" b="1" baseline="-25000" dirty="0" err="1">
                <a:solidFill>
                  <a:srgbClr val="0000FF"/>
                </a:solidFill>
                <a:latin typeface="Consolas" pitchFamily="49" charset="0"/>
                <a:cs typeface="Consolas" pitchFamily="49" charset="0"/>
              </a:rPr>
              <a:t>1</a:t>
            </a:r>
            <a:r>
              <a:rPr lang="zh-CN" altLang="en-US" sz="2000" b="1" dirty="0">
                <a:solidFill>
                  <a:srgbClr val="0000FF"/>
                </a:solidFill>
                <a:latin typeface="Consolas" pitchFamily="49" charset="0"/>
                <a:cs typeface="Consolas" pitchFamily="49" charset="0"/>
              </a:rPr>
              <a:t>、</a:t>
            </a:r>
            <a:r>
              <a:rPr lang="en-US" altLang="zh-CN" sz="2000" b="1" i="1" dirty="0" err="1">
                <a:solidFill>
                  <a:srgbClr val="0000FF"/>
                </a:solidFill>
                <a:latin typeface="Consolas" pitchFamily="49" charset="0"/>
                <a:cs typeface="Consolas" pitchFamily="49" charset="0"/>
              </a:rPr>
              <a:t>v</a:t>
            </a:r>
            <a:r>
              <a:rPr lang="en-US" altLang="zh-CN" sz="2000" b="1" baseline="-25000" dirty="0" err="1">
                <a:solidFill>
                  <a:srgbClr val="0000FF"/>
                </a:solidFill>
                <a:latin typeface="Consolas" pitchFamily="49" charset="0"/>
                <a:cs typeface="Consolas" pitchFamily="49" charset="0"/>
              </a:rPr>
              <a:t>2</a:t>
            </a:r>
            <a:r>
              <a:rPr lang="zh-CN" altLang="en-US"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a:t>
            </a:r>
            <a:r>
              <a:rPr lang="zh-CN" altLang="en-US"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v</a:t>
            </a:r>
            <a:r>
              <a:rPr lang="en-US" altLang="zh-CN" sz="2000" b="1" i="1" baseline="-25000" dirty="0">
                <a:solidFill>
                  <a:srgbClr val="0000FF"/>
                </a:solidFill>
                <a:latin typeface="Consolas" pitchFamily="49" charset="0"/>
                <a:cs typeface="Consolas" pitchFamily="49" charset="0"/>
              </a:rPr>
              <a:t>n</a:t>
            </a:r>
            <a:r>
              <a:rPr lang="zh-CN" altLang="en-US" sz="2000" b="1" dirty="0">
                <a:solidFill>
                  <a:srgbClr val="0000FF"/>
                </a:solidFill>
                <a:latin typeface="Consolas" pitchFamily="49" charset="0"/>
                <a:cs typeface="Consolas" pitchFamily="49" charset="0"/>
              </a:rPr>
              <a:t>，其中</a:t>
            </a:r>
            <a:r>
              <a:rPr lang="en-US" altLang="zh-CN" sz="2000" b="1" i="1" dirty="0" err="1">
                <a:solidFill>
                  <a:srgbClr val="0000FF"/>
                </a:solidFill>
                <a:latin typeface="Consolas" pitchFamily="49" charset="0"/>
                <a:cs typeface="Consolas" pitchFamily="49" charset="0"/>
              </a:rPr>
              <a:t>w</a:t>
            </a:r>
            <a:r>
              <a:rPr lang="en-US" altLang="zh-CN" sz="2000" b="1" i="1" baseline="-25000" dirty="0" err="1">
                <a:solidFill>
                  <a:srgbClr val="0000FF"/>
                </a:solidFill>
                <a:latin typeface="Consolas" pitchFamily="49" charset="0"/>
                <a:cs typeface="Consolas" pitchFamily="49" charset="0"/>
              </a:rPr>
              <a:t>i</a:t>
            </a:r>
            <a:r>
              <a:rPr lang="zh-CN" altLang="en-US"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v</a:t>
            </a:r>
            <a:r>
              <a:rPr lang="en-US" altLang="zh-CN" sz="2000" b="1" i="1" baseline="-25000" dirty="0">
                <a:solidFill>
                  <a:srgbClr val="0000FF"/>
                </a:solidFill>
                <a:latin typeface="Consolas" pitchFamily="49" charset="0"/>
                <a:cs typeface="Consolas" pitchFamily="49" charset="0"/>
              </a:rPr>
              <a:t>i</a:t>
            </a:r>
            <a:r>
              <a:rPr lang="zh-CN" altLang="en-US" sz="2000" b="1" dirty="0">
                <a:solidFill>
                  <a:srgbClr val="0000FF"/>
                </a:solidFill>
                <a:latin typeface="Consolas" pitchFamily="49" charset="0"/>
                <a:cs typeface="Consolas" pitchFamily="49" charset="0"/>
              </a:rPr>
              <a:t>（</a:t>
            </a:r>
            <a:r>
              <a:rPr lang="en-US" altLang="zh-CN" sz="2000" b="1" dirty="0" err="1">
                <a:solidFill>
                  <a:srgbClr val="0000FF"/>
                </a:solidFill>
                <a:latin typeface="Consolas" pitchFamily="49" charset="0"/>
                <a:cs typeface="Consolas" pitchFamily="49" charset="0"/>
              </a:rPr>
              <a:t>1≤</a:t>
            </a:r>
            <a:r>
              <a:rPr lang="en-US" altLang="zh-CN" sz="2000" b="1" i="1" dirty="0" err="1">
                <a:solidFill>
                  <a:srgbClr val="0000FF"/>
                </a:solidFill>
                <a:latin typeface="Consolas" pitchFamily="49" charset="0"/>
                <a:cs typeface="Consolas" pitchFamily="49" charset="0"/>
              </a:rPr>
              <a:t>i</a:t>
            </a:r>
            <a:r>
              <a:rPr lang="en-US" altLang="zh-CN" sz="2000" b="1" dirty="0" err="1">
                <a:solidFill>
                  <a:srgbClr val="0000FF"/>
                </a:solidFill>
                <a:latin typeface="Consolas" pitchFamily="49" charset="0"/>
                <a:cs typeface="Consolas" pitchFamily="49" charset="0"/>
              </a:rPr>
              <a:t>≤</a:t>
            </a:r>
            <a:r>
              <a:rPr lang="en-US" altLang="zh-CN" sz="2000" b="1" i="1" dirty="0" err="1">
                <a:solidFill>
                  <a:srgbClr val="0000FF"/>
                </a:solidFill>
                <a:latin typeface="Consolas" pitchFamily="49" charset="0"/>
                <a:cs typeface="Consolas" pitchFamily="49" charset="0"/>
              </a:rPr>
              <a:t>n</a:t>
            </a:r>
            <a:r>
              <a:rPr lang="zh-CN" altLang="en-US" sz="2000" b="1" dirty="0">
                <a:solidFill>
                  <a:srgbClr val="0000FF"/>
                </a:solidFill>
                <a:latin typeface="Consolas" pitchFamily="49" charset="0"/>
                <a:cs typeface="Consolas" pitchFamily="49" charset="0"/>
              </a:rPr>
              <a:t>）均为正数。</a:t>
            </a:r>
          </a:p>
          <a:p>
            <a:pPr>
              <a:lnSpc>
                <a:spcPct val="150000"/>
              </a:lnSpc>
              <a:spcBef>
                <a:spcPct val="50000"/>
              </a:spcBef>
            </a:pPr>
            <a:r>
              <a:rPr lang="zh-CN" altLang="en-US" sz="2000" b="1" dirty="0">
                <a:solidFill>
                  <a:srgbClr val="0000FF"/>
                </a:solidFill>
                <a:latin typeface="Consolas" pitchFamily="49" charset="0"/>
                <a:cs typeface="Consolas" pitchFamily="49" charset="0"/>
              </a:rPr>
              <a:t>　　有一个背包可以携带的最大重量不超过</a:t>
            </a:r>
            <a:r>
              <a:rPr lang="en-US" altLang="zh-CN" sz="2000" b="1" i="1" dirty="0">
                <a:solidFill>
                  <a:srgbClr val="0000FF"/>
                </a:solidFill>
                <a:latin typeface="Consolas" pitchFamily="49" charset="0"/>
                <a:cs typeface="Consolas" pitchFamily="49" charset="0"/>
              </a:rPr>
              <a:t>W</a:t>
            </a:r>
            <a:r>
              <a:rPr lang="zh-CN" altLang="en-US" sz="2000" b="1" dirty="0">
                <a:solidFill>
                  <a:srgbClr val="0000FF"/>
                </a:solidFill>
                <a:latin typeface="Consolas" pitchFamily="49" charset="0"/>
                <a:cs typeface="Consolas" pitchFamily="49" charset="0"/>
              </a:rPr>
              <a:t>。求解</a:t>
            </a:r>
            <a:r>
              <a:rPr lang="zh-CN" altLang="en-US" sz="2000" b="1" dirty="0">
                <a:solidFill>
                  <a:srgbClr val="C00000"/>
                </a:solidFill>
                <a:latin typeface="Consolas" pitchFamily="49" charset="0"/>
                <a:cs typeface="Consolas" pitchFamily="49" charset="0"/>
              </a:rPr>
              <a:t>目标</a:t>
            </a:r>
            <a:r>
              <a:rPr lang="zh-CN" altLang="en-US" sz="2000" b="1" dirty="0">
                <a:solidFill>
                  <a:srgbClr val="0000FF"/>
                </a:solidFill>
                <a:latin typeface="Consolas" pitchFamily="49" charset="0"/>
                <a:cs typeface="Consolas" pitchFamily="49" charset="0"/>
              </a:rPr>
              <a:t>：在不超过背包负重的前提下，使背包装入的总价值最大（即效益最大化），与</a:t>
            </a:r>
            <a:r>
              <a:rPr lang="en-US" altLang="zh-CN" sz="2000" b="1" dirty="0">
                <a:solidFill>
                  <a:srgbClr val="0000FF"/>
                </a:solidFill>
                <a:latin typeface="Consolas" pitchFamily="49" charset="0"/>
                <a:cs typeface="Consolas" pitchFamily="49" charset="0"/>
              </a:rPr>
              <a:t>0/1</a:t>
            </a:r>
            <a:r>
              <a:rPr lang="zh-CN" altLang="en-US" sz="2000" b="1" dirty="0">
                <a:solidFill>
                  <a:srgbClr val="0000FF"/>
                </a:solidFill>
                <a:latin typeface="Consolas" pitchFamily="49" charset="0"/>
                <a:cs typeface="Consolas" pitchFamily="49" charset="0"/>
              </a:rPr>
              <a:t>背包问题的区别是，这里的</a:t>
            </a:r>
            <a:r>
              <a:rPr lang="zh-CN" altLang="en-US" sz="2000" b="1" dirty="0">
                <a:solidFill>
                  <a:srgbClr val="FF00FF"/>
                </a:solidFill>
                <a:latin typeface="Consolas" pitchFamily="49" charset="0"/>
                <a:cs typeface="Consolas" pitchFamily="49" charset="0"/>
              </a:rPr>
              <a:t>每个物品可以取一部分装入背包</a:t>
            </a:r>
            <a:r>
              <a:rPr lang="zh-CN" altLang="en-US" sz="2000" b="1" dirty="0">
                <a:solidFill>
                  <a:srgbClr val="0000FF"/>
                </a:solidFill>
                <a:latin typeface="Consolas" pitchFamily="49" charset="0"/>
                <a:cs typeface="Consolas" pitchFamily="49" charset="0"/>
              </a:rPr>
              <a:t>。</a:t>
            </a:r>
          </a:p>
        </p:txBody>
      </p:sp>
      <p:sp>
        <p:nvSpPr>
          <p:cNvPr id="5" name="文本占位符 4"/>
          <p:cNvSpPr>
            <a:spLocks noGrp="1"/>
          </p:cNvSpPr>
          <p:nvPr>
            <p:ph type="body" sz="quarter" idx="13"/>
          </p:nvPr>
        </p:nvSpPr>
        <p:spPr/>
        <p:txBody>
          <a:bodyPr/>
          <a:lstStyle/>
          <a:p>
            <a:pPr lvl="0"/>
            <a:r>
              <a:rPr lang="en-US" altLang="zh-CN" dirty="0" err="1">
                <a:sym typeface="+mn-ea"/>
              </a:rPr>
              <a:t>求解背包问题</a:t>
            </a:r>
            <a:endParaRPr lang="en-US" altLang="zh-CN" dirty="0">
              <a:sym typeface="+mn-ea"/>
            </a:endParaRPr>
          </a:p>
        </p:txBody>
      </p:sp>
    </p:spTree>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395288" y="1369421"/>
            <a:ext cx="8353425" cy="1061829"/>
          </a:xfrm>
          <a:prstGeom prst="rect">
            <a:avLst/>
          </a:prstGeom>
          <a:noFill/>
          <a:ln w="9525">
            <a:noFill/>
            <a:miter lim="800000"/>
          </a:ln>
          <a:effectLst/>
        </p:spPr>
        <p:txBody>
          <a:bodyPr>
            <a:spAutoFit/>
          </a:bodyPr>
          <a:lstStyle/>
          <a:p>
            <a:pPr>
              <a:lnSpc>
                <a:spcPct val="150000"/>
              </a:lnSpc>
              <a:spcBef>
                <a:spcPct val="50000"/>
              </a:spcBef>
            </a:pPr>
            <a:r>
              <a:rPr lang="zh-CN" altLang="en-US" sz="2200" b="1" dirty="0">
                <a:solidFill>
                  <a:srgbClr val="FF0000"/>
                </a:solidFill>
                <a:latin typeface="Consolas" pitchFamily="49" charset="0"/>
                <a:cs typeface="Consolas" pitchFamily="49" charset="0"/>
              </a:rPr>
              <a:t>　　</a:t>
            </a:r>
            <a:r>
              <a:rPr lang="en-US" altLang="zh-CN" sz="2200" b="1" dirty="0">
                <a:solidFill>
                  <a:srgbClr val="FF0000"/>
                </a:solidFill>
                <a:latin typeface="Consolas" pitchFamily="49" charset="0"/>
                <a:cs typeface="Consolas" pitchFamily="49" charset="0"/>
              </a:rPr>
              <a:t>【</a:t>
            </a:r>
            <a:r>
              <a:rPr lang="zh-CN" altLang="en-US" sz="2200" b="1" dirty="0">
                <a:solidFill>
                  <a:srgbClr val="FF0000"/>
                </a:solidFill>
                <a:latin typeface="Consolas" pitchFamily="49" charset="0"/>
                <a:cs typeface="Consolas" pitchFamily="49" charset="0"/>
              </a:rPr>
              <a:t>问题描述</a:t>
            </a:r>
            <a:r>
              <a:rPr lang="en-US" altLang="zh-CN" sz="2200" b="1" dirty="0">
                <a:solidFill>
                  <a:srgbClr val="FF0000"/>
                </a:solidFill>
                <a:latin typeface="Consolas" pitchFamily="49" charset="0"/>
                <a:cs typeface="Consolas" pitchFamily="49" charset="0"/>
              </a:rPr>
              <a:t>】</a:t>
            </a:r>
            <a:r>
              <a:rPr lang="zh-CN" altLang="en-US" sz="2000" b="1" dirty="0">
                <a:solidFill>
                  <a:srgbClr val="0000FF"/>
                </a:solidFill>
                <a:latin typeface="Consolas" pitchFamily="49" charset="0"/>
                <a:cs typeface="Consolas" pitchFamily="49" charset="0"/>
              </a:rPr>
              <a:t>设</a:t>
            </a:r>
            <a:r>
              <a:rPr lang="en-US" altLang="zh-CN" sz="2000" b="1" i="1" dirty="0">
                <a:solidFill>
                  <a:srgbClr val="0000FF"/>
                </a:solidFill>
                <a:latin typeface="Consolas" pitchFamily="49" charset="0"/>
                <a:cs typeface="Consolas" pitchFamily="49" charset="0"/>
              </a:rPr>
              <a:t>x</a:t>
            </a:r>
            <a:r>
              <a:rPr lang="en-US" altLang="zh-CN" sz="2000" b="1" i="1" baseline="-25000" dirty="0">
                <a:solidFill>
                  <a:srgbClr val="0000FF"/>
                </a:solidFill>
                <a:latin typeface="Consolas" pitchFamily="49" charset="0"/>
                <a:cs typeface="Consolas" pitchFamily="49" charset="0"/>
              </a:rPr>
              <a:t>i</a:t>
            </a:r>
            <a:r>
              <a:rPr lang="zh-CN" altLang="en-US" sz="2000" b="1" dirty="0">
                <a:solidFill>
                  <a:srgbClr val="0000FF"/>
                </a:solidFill>
                <a:latin typeface="Consolas" pitchFamily="49" charset="0"/>
                <a:cs typeface="Consolas" pitchFamily="49" charset="0"/>
              </a:rPr>
              <a:t>表示物品</a:t>
            </a:r>
            <a:r>
              <a:rPr lang="en-US" altLang="zh-CN" sz="2000" b="1" i="1" dirty="0" err="1">
                <a:solidFill>
                  <a:srgbClr val="0000FF"/>
                </a:solidFill>
                <a:latin typeface="Consolas" pitchFamily="49" charset="0"/>
                <a:cs typeface="Consolas" pitchFamily="49" charset="0"/>
              </a:rPr>
              <a:t>i</a:t>
            </a:r>
            <a:r>
              <a:rPr lang="zh-CN" altLang="en-US" sz="2000" b="1" dirty="0">
                <a:solidFill>
                  <a:srgbClr val="0000FF"/>
                </a:solidFill>
                <a:latin typeface="Consolas" pitchFamily="49" charset="0"/>
                <a:cs typeface="Consolas" pitchFamily="49" charset="0"/>
              </a:rPr>
              <a:t>装入背包的情况，</a:t>
            </a:r>
            <a:r>
              <a:rPr lang="en-US" altLang="zh-CN" sz="2000" b="1" dirty="0">
                <a:solidFill>
                  <a:srgbClr val="0000FF"/>
                </a:solidFill>
                <a:latin typeface="Consolas" pitchFamily="49" charset="0"/>
                <a:cs typeface="Consolas" pitchFamily="49" charset="0"/>
              </a:rPr>
              <a:t>0≤</a:t>
            </a:r>
            <a:r>
              <a:rPr lang="en-US" altLang="zh-CN" sz="2000" b="1" i="1" dirty="0">
                <a:solidFill>
                  <a:srgbClr val="0000FF"/>
                </a:solidFill>
                <a:latin typeface="Consolas" pitchFamily="49" charset="0"/>
                <a:cs typeface="Consolas" pitchFamily="49" charset="0"/>
              </a:rPr>
              <a:t>x</a:t>
            </a:r>
            <a:r>
              <a:rPr lang="en-US" altLang="zh-CN" sz="2000" b="1" i="1" baseline="-25000" dirty="0">
                <a:solidFill>
                  <a:srgbClr val="0000FF"/>
                </a:solidFill>
                <a:latin typeface="Consolas" pitchFamily="49" charset="0"/>
                <a:cs typeface="Consolas" pitchFamily="49" charset="0"/>
              </a:rPr>
              <a:t>i</a:t>
            </a:r>
            <a:r>
              <a:rPr lang="en-US" altLang="zh-CN" sz="2000" b="1" dirty="0">
                <a:solidFill>
                  <a:srgbClr val="0000FF"/>
                </a:solidFill>
                <a:latin typeface="Consolas" pitchFamily="49" charset="0"/>
                <a:cs typeface="Consolas" pitchFamily="49" charset="0"/>
              </a:rPr>
              <a:t>≤1</a:t>
            </a:r>
            <a:r>
              <a:rPr lang="zh-CN" altLang="en-US" sz="2000" b="1" dirty="0">
                <a:solidFill>
                  <a:srgbClr val="0000FF"/>
                </a:solidFill>
                <a:latin typeface="Consolas" pitchFamily="49" charset="0"/>
                <a:cs typeface="Consolas" pitchFamily="49" charset="0"/>
              </a:rPr>
              <a:t>。根据问题的要求，有如下约束条件和目标函数：</a:t>
            </a:r>
          </a:p>
        </p:txBody>
      </p:sp>
      <p:sp>
        <p:nvSpPr>
          <p:cNvPr id="181253" name="Text Box 5"/>
          <p:cNvSpPr txBox="1">
            <a:spLocks noChangeArrowheads="1"/>
          </p:cNvSpPr>
          <p:nvPr/>
        </p:nvSpPr>
        <p:spPr bwMode="auto">
          <a:xfrm>
            <a:off x="4941940" y="2933649"/>
            <a:ext cx="2952750" cy="430887"/>
          </a:xfrm>
          <a:prstGeom prst="rect">
            <a:avLst/>
          </a:prstGeom>
          <a:noFill/>
          <a:ln w="9525">
            <a:noFill/>
            <a:miter lim="800000"/>
          </a:ln>
          <a:effectLst/>
        </p:spPr>
        <p:txBody>
          <a:bodyPr>
            <a:spAutoFit/>
          </a:bodyPr>
          <a:lstStyle/>
          <a:p>
            <a:pPr>
              <a:spcBef>
                <a:spcPct val="50000"/>
              </a:spcBef>
            </a:pPr>
            <a:r>
              <a:rPr lang="en-US" altLang="zh-CN" sz="2200" dirty="0" err="1">
                <a:latin typeface="Consolas" pitchFamily="49" charset="0"/>
                <a:cs typeface="Consolas" pitchFamily="49" charset="0"/>
              </a:rPr>
              <a:t>0≤</a:t>
            </a:r>
            <a:r>
              <a:rPr lang="en-US" altLang="zh-CN" sz="2200" i="1" dirty="0" err="1">
                <a:latin typeface="Consolas" pitchFamily="49" charset="0"/>
                <a:cs typeface="Consolas" pitchFamily="49" charset="0"/>
              </a:rPr>
              <a:t>x</a:t>
            </a:r>
            <a:r>
              <a:rPr lang="en-US" altLang="zh-CN" sz="2200" i="1" baseline="-25000" dirty="0" err="1">
                <a:latin typeface="Consolas" pitchFamily="49" charset="0"/>
                <a:cs typeface="Consolas" pitchFamily="49" charset="0"/>
              </a:rPr>
              <a:t>i</a:t>
            </a:r>
            <a:r>
              <a:rPr lang="en-US" altLang="zh-CN" sz="2200" dirty="0" err="1">
                <a:latin typeface="Consolas" pitchFamily="49" charset="0"/>
                <a:cs typeface="Consolas" pitchFamily="49" charset="0"/>
              </a:rPr>
              <a:t>≤1</a:t>
            </a:r>
            <a:r>
              <a:rPr lang="zh-CN" altLang="en-US" sz="2200" dirty="0">
                <a:latin typeface="Consolas" pitchFamily="49" charset="0"/>
                <a:cs typeface="Consolas" pitchFamily="49" charset="0"/>
              </a:rPr>
              <a:t>（</a:t>
            </a:r>
            <a:r>
              <a:rPr lang="en-US" altLang="zh-CN" sz="2200" dirty="0" err="1">
                <a:latin typeface="Consolas" pitchFamily="49" charset="0"/>
                <a:cs typeface="Consolas" pitchFamily="49" charset="0"/>
              </a:rPr>
              <a:t>1≤</a:t>
            </a:r>
            <a:r>
              <a:rPr lang="en-US" altLang="zh-CN" sz="2200" i="1" dirty="0" err="1">
                <a:latin typeface="Consolas" pitchFamily="49" charset="0"/>
                <a:cs typeface="Consolas" pitchFamily="49" charset="0"/>
              </a:rPr>
              <a:t>i</a:t>
            </a:r>
            <a:r>
              <a:rPr lang="en-US" altLang="zh-CN" sz="2200" dirty="0" err="1">
                <a:latin typeface="Consolas" pitchFamily="49" charset="0"/>
                <a:cs typeface="Consolas" pitchFamily="49" charset="0"/>
              </a:rPr>
              <a:t>≤</a:t>
            </a:r>
            <a:r>
              <a:rPr lang="en-US" altLang="zh-CN" sz="2200" i="1" dirty="0" err="1">
                <a:latin typeface="Consolas" pitchFamily="49" charset="0"/>
                <a:cs typeface="Consolas" pitchFamily="49" charset="0"/>
              </a:rPr>
              <a:t>n</a:t>
            </a:r>
            <a:r>
              <a:rPr lang="zh-CN" altLang="en-US" sz="2200" dirty="0">
                <a:latin typeface="Consolas" pitchFamily="49" charset="0"/>
                <a:cs typeface="Consolas" pitchFamily="49" charset="0"/>
              </a:rPr>
              <a:t>） </a:t>
            </a:r>
          </a:p>
        </p:txBody>
      </p:sp>
      <p:sp>
        <p:nvSpPr>
          <p:cNvPr id="181254" name="Text Box 6"/>
          <p:cNvSpPr txBox="1">
            <a:spLocks noChangeArrowheads="1"/>
          </p:cNvSpPr>
          <p:nvPr/>
        </p:nvSpPr>
        <p:spPr bwMode="auto">
          <a:xfrm>
            <a:off x="2753837" y="4033246"/>
            <a:ext cx="2772699" cy="430887"/>
          </a:xfrm>
          <a:prstGeom prst="rect">
            <a:avLst/>
          </a:prstGeom>
          <a:noFill/>
          <a:ln w="9525">
            <a:noFill/>
            <a:miter lim="800000"/>
          </a:ln>
          <a:effectLst/>
        </p:spPr>
        <p:txBody>
          <a:bodyPr wrap="square">
            <a:spAutoFit/>
          </a:bodyPr>
          <a:lstStyle/>
          <a:p>
            <a:pPr>
              <a:spcBef>
                <a:spcPct val="50000"/>
              </a:spcBef>
            </a:pPr>
            <a:r>
              <a:rPr lang="en-US" altLang="zh-CN" sz="2200" dirty="0">
                <a:latin typeface="Consolas" pitchFamily="49" charset="0"/>
                <a:cs typeface="Consolas" pitchFamily="49" charset="0"/>
              </a:rPr>
              <a:t>MAX{  </a:t>
            </a:r>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a:t>
            </a:r>
          </a:p>
        </p:txBody>
      </p:sp>
      <p:graphicFrame>
        <p:nvGraphicFramePr>
          <p:cNvPr id="181255" name="Object 7"/>
          <p:cNvGraphicFramePr>
            <a:graphicFrameLocks noChangeAspect="1"/>
          </p:cNvGraphicFramePr>
          <p:nvPr/>
        </p:nvGraphicFramePr>
        <p:xfrm>
          <a:off x="3566618" y="3793533"/>
          <a:ext cx="1115857" cy="1137242"/>
        </p:xfrm>
        <a:graphic>
          <a:graphicData uri="http://schemas.openxmlformats.org/presentationml/2006/ole">
            <mc:AlternateContent xmlns:mc="http://schemas.openxmlformats.org/markup-compatibility/2006">
              <mc:Choice xmlns:v="urn:schemas-microsoft-com:vml" Requires="v">
                <p:oleObj spid="_x0000_s2066" name="Equation" r:id="rId3" imgW="11582400" imgH="11887200" progId="">
                  <p:embed/>
                </p:oleObj>
              </mc:Choice>
              <mc:Fallback>
                <p:oleObj name="Equation" r:id="rId3" imgW="11582400" imgH="11887200" progId="">
                  <p:embed/>
                  <p:pic>
                    <p:nvPicPr>
                      <p:cNvPr id="0" name="Picture 2" descr="image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6618" y="3793533"/>
                        <a:ext cx="1115857" cy="1137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1257" name="Text Box 9"/>
          <p:cNvSpPr txBox="1">
            <a:spLocks noChangeArrowheads="1"/>
          </p:cNvSpPr>
          <p:nvPr/>
        </p:nvSpPr>
        <p:spPr bwMode="auto">
          <a:xfrm>
            <a:off x="468313" y="4969871"/>
            <a:ext cx="8135937" cy="861774"/>
          </a:xfrm>
          <a:prstGeom prst="rect">
            <a:avLst/>
          </a:prstGeom>
          <a:noFill/>
          <a:ln w="9525">
            <a:noFill/>
            <a:miter lim="800000"/>
          </a:ln>
          <a:effectLst/>
        </p:spPr>
        <p:txBody>
          <a:bodyPr>
            <a:spAutoFit/>
          </a:bodyPr>
          <a:lstStyle/>
          <a:p>
            <a:pPr>
              <a:lnSpc>
                <a:spcPts val="3000"/>
              </a:lnSpc>
              <a:spcBef>
                <a:spcPct val="50000"/>
              </a:spcBef>
            </a:pPr>
            <a:r>
              <a:rPr lang="zh-CN" altLang="en-US" sz="2200" b="1" dirty="0">
                <a:solidFill>
                  <a:srgbClr val="0000FF"/>
                </a:solidFill>
                <a:latin typeface="Consolas" pitchFamily="49" charset="0"/>
                <a:cs typeface="Consolas" pitchFamily="49" charset="0"/>
              </a:rPr>
              <a:t>　　于是问题归结为寻找一个满足上述约束</a:t>
            </a:r>
            <a:r>
              <a:rPr lang="zh-CN" altLang="en-US" sz="2200" b="1">
                <a:solidFill>
                  <a:srgbClr val="0000FF"/>
                </a:solidFill>
                <a:latin typeface="Consolas" pitchFamily="49" charset="0"/>
                <a:cs typeface="Consolas" pitchFamily="49" charset="0"/>
              </a:rPr>
              <a:t>条件，并</a:t>
            </a:r>
            <a:r>
              <a:rPr lang="zh-CN" altLang="en-US" sz="2200" b="1" dirty="0">
                <a:solidFill>
                  <a:srgbClr val="0000FF"/>
                </a:solidFill>
                <a:latin typeface="Consolas" pitchFamily="49" charset="0"/>
                <a:cs typeface="Consolas" pitchFamily="49" charset="0"/>
              </a:rPr>
              <a:t>使目标函数达到最大的解向量</a:t>
            </a:r>
            <a:r>
              <a:rPr lang="en-US" altLang="zh-CN" sz="2200" b="1" i="1" dirty="0">
                <a:solidFill>
                  <a:srgbClr val="0000FF"/>
                </a:solidFill>
                <a:latin typeface="Consolas" pitchFamily="49" charset="0"/>
                <a:cs typeface="Consolas" pitchFamily="49" charset="0"/>
              </a:rPr>
              <a:t>X</a:t>
            </a:r>
            <a:r>
              <a:rPr lang="en-US" altLang="zh-CN" sz="2200" b="1">
                <a:solidFill>
                  <a:srgbClr val="0000FF"/>
                </a:solidFill>
                <a:latin typeface="Consolas" pitchFamily="49" charset="0"/>
                <a:cs typeface="Consolas" pitchFamily="49" charset="0"/>
              </a:rPr>
              <a:t>={</a:t>
            </a:r>
            <a:r>
              <a:rPr lang="en-US" altLang="zh-CN" sz="2200" b="1" i="1">
                <a:solidFill>
                  <a:srgbClr val="0000FF"/>
                </a:solidFill>
                <a:latin typeface="Consolas" pitchFamily="49" charset="0"/>
                <a:cs typeface="Consolas" pitchFamily="49" charset="0"/>
              </a:rPr>
              <a:t>x</a:t>
            </a:r>
            <a:r>
              <a:rPr lang="en-US" altLang="zh-CN" sz="2200" b="1" baseline="-25000">
                <a:solidFill>
                  <a:srgbClr val="0000FF"/>
                </a:solidFill>
                <a:latin typeface="Consolas" pitchFamily="49" charset="0"/>
                <a:cs typeface="Consolas" pitchFamily="49" charset="0"/>
              </a:rPr>
              <a:t>1</a:t>
            </a:r>
            <a:r>
              <a:rPr lang="zh-CN" altLang="en-US" sz="2200" b="1">
                <a:solidFill>
                  <a:srgbClr val="0000FF"/>
                </a:solidFill>
                <a:latin typeface="Consolas" pitchFamily="49" charset="0"/>
                <a:cs typeface="Consolas" pitchFamily="49" charset="0"/>
              </a:rPr>
              <a:t>，</a:t>
            </a:r>
            <a:r>
              <a:rPr lang="en-US" altLang="zh-CN" sz="2200" b="1" i="1">
                <a:solidFill>
                  <a:srgbClr val="0000FF"/>
                </a:solidFill>
                <a:latin typeface="Consolas" pitchFamily="49" charset="0"/>
                <a:cs typeface="Consolas" pitchFamily="49" charset="0"/>
              </a:rPr>
              <a:t>x</a:t>
            </a:r>
            <a:r>
              <a:rPr lang="en-US" altLang="zh-CN" sz="2200" b="1" baseline="-25000">
                <a:solidFill>
                  <a:srgbClr val="0000FF"/>
                </a:solidFill>
                <a:latin typeface="Consolas" pitchFamily="49" charset="0"/>
                <a:cs typeface="Consolas" pitchFamily="49" charset="0"/>
              </a:rPr>
              <a:t>2</a:t>
            </a:r>
            <a:r>
              <a:rPr lang="zh-CN" altLang="en-US" sz="2200" b="1">
                <a:solidFill>
                  <a:srgbClr val="0000FF"/>
                </a:solidFill>
                <a:latin typeface="Consolas" pitchFamily="49" charset="0"/>
                <a:cs typeface="Consolas" pitchFamily="49" charset="0"/>
              </a:rPr>
              <a:t>，</a:t>
            </a:r>
            <a:r>
              <a:rPr lang="en-US" altLang="zh-CN" sz="2200" b="1">
                <a:solidFill>
                  <a:srgbClr val="0000FF"/>
                </a:solidFill>
                <a:latin typeface="Consolas" pitchFamily="49" charset="0"/>
                <a:cs typeface="Consolas" pitchFamily="49" charset="0"/>
              </a:rPr>
              <a:t>…</a:t>
            </a:r>
            <a:r>
              <a:rPr lang="zh-CN" altLang="en-US" sz="2200" b="1">
                <a:solidFill>
                  <a:srgbClr val="0000FF"/>
                </a:solidFill>
                <a:latin typeface="Consolas" pitchFamily="49" charset="0"/>
                <a:cs typeface="Consolas" pitchFamily="49" charset="0"/>
              </a:rPr>
              <a:t>，</a:t>
            </a:r>
            <a:r>
              <a:rPr lang="en-US" altLang="zh-CN" sz="2200" b="1" i="1">
                <a:solidFill>
                  <a:srgbClr val="0000FF"/>
                </a:solidFill>
                <a:latin typeface="Consolas" pitchFamily="49" charset="0"/>
                <a:cs typeface="Consolas" pitchFamily="49" charset="0"/>
              </a:rPr>
              <a:t>x</a:t>
            </a:r>
            <a:r>
              <a:rPr lang="en-US" altLang="zh-CN" sz="2200" b="1" i="1" baseline="-25000">
                <a:solidFill>
                  <a:srgbClr val="0000FF"/>
                </a:solidFill>
                <a:latin typeface="Consolas" pitchFamily="49" charset="0"/>
                <a:cs typeface="Consolas" pitchFamily="49" charset="0"/>
              </a:rPr>
              <a:t>n</a:t>
            </a:r>
            <a:r>
              <a:rPr lang="en-US" altLang="zh-CN" sz="2200" b="1" dirty="0">
                <a:solidFill>
                  <a:srgbClr val="0000FF"/>
                </a:solidFill>
                <a:latin typeface="Consolas" pitchFamily="49" charset="0"/>
                <a:cs typeface="Consolas" pitchFamily="49" charset="0"/>
              </a:rPr>
              <a:t>}</a:t>
            </a:r>
            <a:r>
              <a:rPr lang="zh-CN" altLang="en-US" sz="2200" b="1" dirty="0">
                <a:solidFill>
                  <a:srgbClr val="0000FF"/>
                </a:solidFill>
                <a:latin typeface="Consolas" pitchFamily="49" charset="0"/>
                <a:cs typeface="Consolas" pitchFamily="49" charset="0"/>
              </a:rPr>
              <a:t>。</a:t>
            </a:r>
          </a:p>
        </p:txBody>
      </p:sp>
      <p:graphicFrame>
        <p:nvGraphicFramePr>
          <p:cNvPr id="3" name="Object 8"/>
          <p:cNvGraphicFramePr>
            <a:graphicFrameLocks noChangeAspect="1"/>
          </p:cNvGraphicFramePr>
          <p:nvPr/>
        </p:nvGraphicFramePr>
        <p:xfrm>
          <a:off x="2793442" y="2646047"/>
          <a:ext cx="1836841" cy="1031650"/>
        </p:xfrm>
        <a:graphic>
          <a:graphicData uri="http://schemas.openxmlformats.org/presentationml/2006/ole">
            <mc:AlternateContent xmlns:mc="http://schemas.openxmlformats.org/markup-compatibility/2006">
              <mc:Choice xmlns:v="urn:schemas-microsoft-com:vml" Requires="v">
                <p:oleObj spid="_x0000_s2067" r:id="rId5" imgW="16764000" imgH="9448800" progId="">
                  <p:embed/>
                </p:oleObj>
              </mc:Choice>
              <mc:Fallback>
                <p:oleObj r:id="rId5" imgW="16764000" imgH="9448800" progId="">
                  <p:embed/>
                  <p:pic>
                    <p:nvPicPr>
                      <p:cNvPr id="0" name="Picture 3" descr="image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3442" y="2646047"/>
                        <a:ext cx="1836841" cy="103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占位符 9"/>
          <p:cNvSpPr>
            <a:spLocks noGrp="1"/>
          </p:cNvSpPr>
          <p:nvPr>
            <p:ph type="body" sz="quarter" idx="13"/>
          </p:nvPr>
        </p:nvSpPr>
        <p:spPr/>
        <p:txBody>
          <a:bodyPr/>
          <a:lstStyle/>
          <a:p>
            <a:pPr lvl="0"/>
            <a:r>
              <a:rPr lang="en-US" altLang="zh-CN" dirty="0" err="1">
                <a:sym typeface="+mn-ea"/>
              </a:rPr>
              <a:t>求解背包问题</a:t>
            </a:r>
            <a:endParaRPr lang="en-US" altLang="zh-CN" dirty="0">
              <a:sym typeface="+mn-ea"/>
            </a:endParaRPr>
          </a:p>
        </p:txBody>
      </p:sp>
      <p:sp>
        <p:nvSpPr>
          <p:cNvPr id="9" name="矩形 8"/>
          <p:cNvSpPr/>
          <p:nvPr/>
        </p:nvSpPr>
        <p:spPr>
          <a:xfrm>
            <a:off x="1261548" y="4098443"/>
            <a:ext cx="1217000" cy="400110"/>
          </a:xfrm>
          <a:prstGeom prst="rect">
            <a:avLst/>
          </a:prstGeom>
        </p:spPr>
        <p:txBody>
          <a:bodyPr wrap="none">
            <a:spAutoFit/>
          </a:bodyPr>
          <a:lstStyle/>
          <a:p>
            <a:r>
              <a:rPr lang="zh-CN" altLang="en-US" sz="2000" b="1" dirty="0">
                <a:solidFill>
                  <a:srgbClr val="FF0000"/>
                </a:solidFill>
                <a:latin typeface="Consolas" pitchFamily="49" charset="0"/>
                <a:cs typeface="Consolas" pitchFamily="49" charset="0"/>
              </a:rPr>
              <a:t>目标函数</a:t>
            </a:r>
            <a:endParaRPr lang="zh-CN" altLang="en-US" sz="2000" dirty="0">
              <a:solidFill>
                <a:srgbClr val="FF0000"/>
              </a:solidFill>
            </a:endParaRPr>
          </a:p>
        </p:txBody>
      </p:sp>
      <p:sp>
        <p:nvSpPr>
          <p:cNvPr id="11" name="矩形 10"/>
          <p:cNvSpPr/>
          <p:nvPr/>
        </p:nvSpPr>
        <p:spPr>
          <a:xfrm>
            <a:off x="1351982" y="2942884"/>
            <a:ext cx="1217000" cy="400110"/>
          </a:xfrm>
          <a:prstGeom prst="rect">
            <a:avLst/>
          </a:prstGeom>
        </p:spPr>
        <p:txBody>
          <a:bodyPr wrap="none">
            <a:spAutoFit/>
          </a:bodyPr>
          <a:lstStyle/>
          <a:p>
            <a:r>
              <a:rPr lang="zh-CN" altLang="en-US" sz="2000" b="1" dirty="0">
                <a:solidFill>
                  <a:srgbClr val="FF0000"/>
                </a:solidFill>
                <a:latin typeface="Consolas" pitchFamily="49" charset="0"/>
                <a:cs typeface="Consolas" pitchFamily="49" charset="0"/>
              </a:rPr>
              <a:t>约束条件</a:t>
            </a:r>
            <a:endParaRPr lang="zh-CN" altLang="en-US" sz="2000" dirty="0">
              <a:solidFill>
                <a:srgbClr val="FF0000"/>
              </a:solidFill>
            </a:endParaRPr>
          </a:p>
        </p:txBody>
      </p:sp>
    </p:spTree>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59AAD7D-E5AA-4567-BB11-918FB0BBCC88}"/>
              </a:ext>
            </a:extLst>
          </p:cNvPr>
          <p:cNvSpPr>
            <a:spLocks noGrp="1"/>
          </p:cNvSpPr>
          <p:nvPr>
            <p:ph type="body" sz="quarter" idx="13"/>
          </p:nvPr>
        </p:nvSpPr>
        <p:spPr>
          <a:xfrm>
            <a:off x="-498107" y="261275"/>
            <a:ext cx="7049632" cy="864000"/>
          </a:xfrm>
        </p:spPr>
        <p:txBody>
          <a:bodyPr/>
          <a:lstStyle/>
          <a:p>
            <a:pPr lvl="0"/>
            <a:r>
              <a:rPr lang="en-US" altLang="zh-CN" dirty="0" err="1">
                <a:sym typeface="+mn-ea"/>
              </a:rPr>
              <a:t>求解背包问题</a:t>
            </a:r>
            <a:endParaRPr lang="en-US" altLang="zh-CN" dirty="0">
              <a:sym typeface="+mn-ea"/>
            </a:endParaRPr>
          </a:p>
        </p:txBody>
      </p:sp>
      <p:sp>
        <p:nvSpPr>
          <p:cNvPr id="3" name="灯片编号占位符 2">
            <a:extLst>
              <a:ext uri="{FF2B5EF4-FFF2-40B4-BE49-F238E27FC236}">
                <a16:creationId xmlns:a16="http://schemas.microsoft.com/office/drawing/2014/main" id="{C65778A5-209C-4D7B-81FF-2A2292774C35}"/>
              </a:ext>
            </a:extLst>
          </p:cNvPr>
          <p:cNvSpPr>
            <a:spLocks noGrp="1"/>
          </p:cNvSpPr>
          <p:nvPr>
            <p:ph type="sldNum" sz="quarter" idx="12"/>
          </p:nvPr>
        </p:nvSpPr>
        <p:spPr/>
        <p:txBody>
          <a:bodyPr/>
          <a:lstStyle/>
          <a:p>
            <a:fld id="{2BF52340-23E5-4DE8-AD85-AB3A652D4927}" type="slidenum">
              <a:rPr lang="zh-CN" altLang="en-US" smtClean="0"/>
              <a:pPr/>
              <a:t>29</a:t>
            </a:fld>
            <a:endParaRPr lang="zh-CN" altLang="en-US"/>
          </a:p>
        </p:txBody>
      </p:sp>
      <p:sp>
        <p:nvSpPr>
          <p:cNvPr id="4" name="矩形 3">
            <a:extLst>
              <a:ext uri="{FF2B5EF4-FFF2-40B4-BE49-F238E27FC236}">
                <a16:creationId xmlns:a16="http://schemas.microsoft.com/office/drawing/2014/main" id="{4747A0DB-63AC-4205-969F-23D033BB91C0}"/>
              </a:ext>
            </a:extLst>
          </p:cNvPr>
          <p:cNvSpPr/>
          <p:nvPr/>
        </p:nvSpPr>
        <p:spPr>
          <a:xfrm>
            <a:off x="475801" y="1274606"/>
            <a:ext cx="3877985" cy="497957"/>
          </a:xfrm>
          <a:prstGeom prst="rect">
            <a:avLst/>
          </a:prstGeom>
        </p:spPr>
        <p:txBody>
          <a:bodyPr wrap="none">
            <a:spAutoFit/>
          </a:bodyPr>
          <a:lstStyle/>
          <a:p>
            <a:pPr marL="514350" indent="-514350" algn="just">
              <a:lnSpc>
                <a:spcPct val="120000"/>
              </a:lnSpc>
              <a:spcBef>
                <a:spcPts val="1200"/>
              </a:spcBef>
            </a:pPr>
            <a:r>
              <a:rPr lang="en-US" altLang="zh-CN" sz="2400" b="1" dirty="0">
                <a:solidFill>
                  <a:srgbClr val="FF0000"/>
                </a:solidFill>
                <a:latin typeface="+mn-ea"/>
                <a:cs typeface="Consolas" pitchFamily="49" charset="0"/>
              </a:rPr>
              <a:t>【</a:t>
            </a:r>
            <a:r>
              <a:rPr lang="zh-CN" altLang="en-US" sz="2400" b="1" dirty="0">
                <a:solidFill>
                  <a:srgbClr val="FF0000"/>
                </a:solidFill>
                <a:latin typeface="+mn-ea"/>
                <a:cs typeface="Consolas" pitchFamily="49" charset="0"/>
              </a:rPr>
              <a:t>问题求解</a:t>
            </a:r>
            <a:r>
              <a:rPr lang="en-US" altLang="zh-CN" sz="2400" b="1" dirty="0">
                <a:solidFill>
                  <a:srgbClr val="FF0000"/>
                </a:solidFill>
                <a:latin typeface="+mn-ea"/>
                <a:cs typeface="Consolas" pitchFamily="49" charset="0"/>
              </a:rPr>
              <a:t>】</a:t>
            </a:r>
            <a:r>
              <a:rPr lang="zh-CN" altLang="en-US" sz="2400" b="1" dirty="0">
                <a:solidFill>
                  <a:srgbClr val="0000FF"/>
                </a:solidFill>
                <a:latin typeface="+mn-ea"/>
              </a:rPr>
              <a:t>贪心策略选取</a:t>
            </a:r>
            <a:endParaRPr lang="en-US" altLang="zh-CN" sz="2400" b="1" dirty="0">
              <a:solidFill>
                <a:srgbClr val="0000FF"/>
              </a:solidFill>
              <a:latin typeface="+mn-ea"/>
            </a:endParaRPr>
          </a:p>
        </p:txBody>
      </p:sp>
      <p:sp>
        <p:nvSpPr>
          <p:cNvPr id="5" name="矩形 4">
            <a:extLst>
              <a:ext uri="{FF2B5EF4-FFF2-40B4-BE49-F238E27FC236}">
                <a16:creationId xmlns:a16="http://schemas.microsoft.com/office/drawing/2014/main" id="{C8416CFA-EF3F-47B6-80CD-8E89A7A1F2B3}"/>
              </a:ext>
            </a:extLst>
          </p:cNvPr>
          <p:cNvSpPr/>
          <p:nvPr/>
        </p:nvSpPr>
        <p:spPr>
          <a:xfrm>
            <a:off x="460169" y="1903310"/>
            <a:ext cx="8462767" cy="4539704"/>
          </a:xfrm>
          <a:prstGeom prst="rect">
            <a:avLst/>
          </a:prstGeom>
        </p:spPr>
        <p:txBody>
          <a:bodyPr wrap="square">
            <a:spAutoFit/>
          </a:bodyPr>
          <a:lstStyle/>
          <a:p>
            <a:pPr algn="just">
              <a:lnSpc>
                <a:spcPct val="120000"/>
              </a:lnSpc>
              <a:spcBef>
                <a:spcPts val="600"/>
              </a:spcBef>
            </a:pPr>
            <a:r>
              <a:rPr lang="zh-CN" altLang="en-US" sz="2000" b="1" dirty="0">
                <a:solidFill>
                  <a:srgbClr val="0000FF"/>
                </a:solidFill>
                <a:latin typeface="+mn-ea"/>
              </a:rPr>
              <a:t>（</a:t>
            </a:r>
            <a:r>
              <a:rPr lang="en-US" altLang="zh-CN" sz="2000" b="1" dirty="0">
                <a:solidFill>
                  <a:srgbClr val="0000FF"/>
                </a:solidFill>
                <a:latin typeface="+mn-ea"/>
              </a:rPr>
              <a:t>1</a:t>
            </a:r>
            <a:r>
              <a:rPr lang="zh-CN" altLang="en-US" sz="2000" b="1" dirty="0">
                <a:solidFill>
                  <a:srgbClr val="0000FF"/>
                </a:solidFill>
                <a:latin typeface="+mn-ea"/>
              </a:rPr>
              <a:t>）价值最大</a:t>
            </a:r>
            <a:endParaRPr lang="en-US" altLang="zh-CN" sz="2000" b="1" dirty="0">
              <a:solidFill>
                <a:srgbClr val="0000FF"/>
              </a:solidFill>
              <a:latin typeface="+mn-ea"/>
            </a:endParaRPr>
          </a:p>
          <a:p>
            <a:pPr marL="628650" indent="-273050" algn="just">
              <a:lnSpc>
                <a:spcPct val="120000"/>
              </a:lnSpc>
              <a:spcBef>
                <a:spcPts val="600"/>
              </a:spcBef>
              <a:buFont typeface="Wingdings" panose="05000000000000000000" pitchFamily="2" charset="2"/>
              <a:buChar char="ü"/>
            </a:pPr>
            <a:r>
              <a:rPr kumimoji="1" lang="zh-CN" altLang="en-US" sz="2000" b="1" dirty="0">
                <a:solidFill>
                  <a:srgbClr val="0000FF"/>
                </a:solidFill>
                <a:latin typeface="+mn-ea"/>
              </a:rPr>
              <a:t>选择价值最大的物品，因为这可以尽可能快地增加背包的总价值。</a:t>
            </a:r>
            <a:endParaRPr kumimoji="1" lang="en-US" altLang="zh-CN" sz="2000" b="1" dirty="0">
              <a:solidFill>
                <a:srgbClr val="0000FF"/>
              </a:solidFill>
              <a:latin typeface="+mn-ea"/>
            </a:endParaRPr>
          </a:p>
          <a:p>
            <a:pPr marL="628650" indent="-273050" algn="just">
              <a:lnSpc>
                <a:spcPct val="120000"/>
              </a:lnSpc>
              <a:buFont typeface="Wingdings" panose="05000000000000000000" pitchFamily="2" charset="2"/>
              <a:buChar char="ü"/>
            </a:pPr>
            <a:r>
              <a:rPr kumimoji="1" lang="zh-CN" altLang="en-US" sz="2000" b="1" dirty="0">
                <a:solidFill>
                  <a:srgbClr val="0000FF"/>
                </a:solidFill>
                <a:latin typeface="+mn-ea"/>
              </a:rPr>
              <a:t>背包容量却可能消耗得太快，使得装入背包的物品个数减少，从而不能保证目标函数达到最大。</a:t>
            </a:r>
          </a:p>
          <a:p>
            <a:pPr algn="just">
              <a:lnSpc>
                <a:spcPct val="120000"/>
              </a:lnSpc>
              <a:spcBef>
                <a:spcPts val="600"/>
              </a:spcBef>
            </a:pPr>
            <a:r>
              <a:rPr kumimoji="1" lang="zh-CN" altLang="en-US" sz="2000" b="1" dirty="0">
                <a:solidFill>
                  <a:srgbClr val="0000FF"/>
                </a:solidFill>
                <a:latin typeface="+mn-ea"/>
              </a:rPr>
              <a:t>（</a:t>
            </a:r>
            <a:r>
              <a:rPr kumimoji="1" lang="en-US" altLang="zh-CN" sz="2000" b="1" dirty="0">
                <a:solidFill>
                  <a:srgbClr val="0000FF"/>
                </a:solidFill>
                <a:latin typeface="+mn-ea"/>
              </a:rPr>
              <a:t>2</a:t>
            </a:r>
            <a:r>
              <a:rPr kumimoji="1" lang="zh-CN" altLang="en-US" sz="2000" b="1" dirty="0">
                <a:solidFill>
                  <a:srgbClr val="0000FF"/>
                </a:solidFill>
                <a:latin typeface="+mn-ea"/>
              </a:rPr>
              <a:t>）重量最轻</a:t>
            </a:r>
            <a:endParaRPr kumimoji="1" lang="en-US" altLang="zh-CN" sz="2000" b="1" dirty="0">
              <a:solidFill>
                <a:srgbClr val="0000FF"/>
              </a:solidFill>
              <a:latin typeface="+mn-ea"/>
            </a:endParaRPr>
          </a:p>
          <a:p>
            <a:pPr marL="628650" indent="-273050" algn="just">
              <a:lnSpc>
                <a:spcPct val="120000"/>
              </a:lnSpc>
              <a:spcBef>
                <a:spcPts val="600"/>
              </a:spcBef>
              <a:buFont typeface="Wingdings" panose="05000000000000000000" pitchFamily="2" charset="2"/>
              <a:buChar char="ü"/>
            </a:pPr>
            <a:r>
              <a:rPr kumimoji="1" lang="zh-CN" altLang="en-US" sz="2000" b="1" dirty="0">
                <a:solidFill>
                  <a:srgbClr val="0000FF"/>
                </a:solidFill>
                <a:latin typeface="+mn-ea"/>
              </a:rPr>
              <a:t>选择重量最轻的物品，因为这可以装入尽可能多的物品，从而增加背包的总价值。</a:t>
            </a:r>
            <a:endParaRPr kumimoji="1" lang="en-US" altLang="zh-CN" sz="2000" b="1" dirty="0">
              <a:solidFill>
                <a:srgbClr val="0000FF"/>
              </a:solidFill>
              <a:latin typeface="+mn-ea"/>
            </a:endParaRPr>
          </a:p>
          <a:p>
            <a:pPr marL="628650" indent="-273050" algn="just">
              <a:lnSpc>
                <a:spcPct val="120000"/>
              </a:lnSpc>
              <a:buFont typeface="Wingdings" panose="05000000000000000000" pitchFamily="2" charset="2"/>
              <a:buChar char="ü"/>
            </a:pPr>
            <a:r>
              <a:rPr kumimoji="1" lang="zh-CN" altLang="en-US" sz="2000" b="1" dirty="0">
                <a:solidFill>
                  <a:srgbClr val="0000FF"/>
                </a:solidFill>
                <a:latin typeface="+mn-ea"/>
              </a:rPr>
              <a:t>背包的价值却没能保证迅速增长，从而不能保证目标函数达到最大。</a:t>
            </a:r>
          </a:p>
          <a:p>
            <a:pPr algn="just">
              <a:lnSpc>
                <a:spcPct val="120000"/>
              </a:lnSpc>
              <a:spcBef>
                <a:spcPts val="600"/>
              </a:spcBef>
            </a:pPr>
            <a:r>
              <a:rPr kumimoji="1" lang="zh-CN" altLang="en-US" sz="2000" b="1" dirty="0">
                <a:solidFill>
                  <a:srgbClr val="0000FF"/>
                </a:solidFill>
                <a:latin typeface="+mn-ea"/>
              </a:rPr>
              <a:t>（</a:t>
            </a:r>
            <a:r>
              <a:rPr kumimoji="1" lang="en-US" altLang="zh-CN" sz="2000" b="1" dirty="0">
                <a:solidFill>
                  <a:srgbClr val="0000FF"/>
                </a:solidFill>
                <a:latin typeface="+mn-ea"/>
              </a:rPr>
              <a:t>3</a:t>
            </a:r>
            <a:r>
              <a:rPr kumimoji="1" lang="zh-CN" altLang="en-US" sz="2000" b="1" dirty="0">
                <a:solidFill>
                  <a:srgbClr val="0000FF"/>
                </a:solidFill>
                <a:latin typeface="+mn-ea"/>
              </a:rPr>
              <a:t>）单位重量价值最大</a:t>
            </a:r>
            <a:endParaRPr kumimoji="1" lang="en-US" altLang="zh-CN" sz="2000" b="1" dirty="0">
              <a:solidFill>
                <a:srgbClr val="0000FF"/>
              </a:solidFill>
              <a:latin typeface="+mn-ea"/>
            </a:endParaRPr>
          </a:p>
          <a:p>
            <a:pPr marL="628650" indent="-273050" algn="just">
              <a:lnSpc>
                <a:spcPct val="120000"/>
              </a:lnSpc>
              <a:spcBef>
                <a:spcPts val="600"/>
              </a:spcBef>
              <a:buFont typeface="Wingdings" panose="05000000000000000000" pitchFamily="2" charset="2"/>
              <a:buChar char="ü"/>
            </a:pPr>
            <a:r>
              <a:rPr kumimoji="1" lang="zh-CN" altLang="en-US" sz="2000" b="1" dirty="0">
                <a:solidFill>
                  <a:srgbClr val="0000FF"/>
                </a:solidFill>
                <a:latin typeface="+mn-ea"/>
              </a:rPr>
              <a:t>选择单位重量价值最大的物品，在背包价值增长和背包容量消耗两者之间寻找平衡。</a:t>
            </a:r>
          </a:p>
        </p:txBody>
      </p:sp>
    </p:spTree>
    <p:extLst>
      <p:ext uri="{BB962C8B-B14F-4D97-AF65-F5344CB8AC3E}">
        <p14:creationId xmlns:p14="http://schemas.microsoft.com/office/powerpoint/2010/main" val="85955566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anim calcmode="lin" valueType="num">
                                      <p:cBhvr>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anim calcmode="lin" valueType="num">
                                      <p:cBhvr>
                                        <p:cTn id="18"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9"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anim calcmode="lin" valueType="num">
                                      <p:cBhvr>
                                        <p:cTn id="2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5" dur="5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wipe(down)">
                                      <p:cBhvr>
                                        <p:cTn id="30" dur="500"/>
                                        <p:tgtEl>
                                          <p:spTgt spid="5">
                                            <p:txEl>
                                              <p:pRg st="1" end="1"/>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wipe(down)">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Effect transition="in" filter="wipe(down)">
                                      <p:cBhvr>
                                        <p:cTn id="38" dur="500"/>
                                        <p:tgtEl>
                                          <p:spTgt spid="5">
                                            <p:txEl>
                                              <p:pRg st="4" end="4"/>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wipe(down)">
                                      <p:cBhvr>
                                        <p:cTn id="41" dur="500"/>
                                        <p:tgtEl>
                                          <p:spTgt spid="5">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Effect transition="in" filter="wipe(down)">
                                      <p:cBhvr>
                                        <p:cTn id="4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85957" y="1181742"/>
            <a:ext cx="8280400" cy="4093186"/>
          </a:xfrm>
          <a:prstGeom prst="rect">
            <a:avLst/>
          </a:prstGeom>
          <a:noFill/>
          <a:ln w="9525">
            <a:noFill/>
            <a:miter lim="800000"/>
          </a:ln>
          <a:effectLst/>
        </p:spPr>
        <p:txBody>
          <a:bodyPr lIns="144000" tIns="180000" bIns="216000">
            <a:spAutoFit/>
          </a:bodyPr>
          <a:lstStyle/>
          <a:p>
            <a:pPr>
              <a:lnSpc>
                <a:spcPct val="150000"/>
              </a:lnSpc>
              <a:spcBef>
                <a:spcPts val="0"/>
              </a:spcBef>
            </a:pPr>
            <a:r>
              <a:rPr lang="zh-CN" altLang="en-US" sz="2000" b="1" dirty="0">
                <a:solidFill>
                  <a:srgbClr val="0000FF"/>
                </a:solidFill>
                <a:latin typeface="Consolas" pitchFamily="49" charset="0"/>
                <a:cs typeface="Consolas" pitchFamily="49" charset="0"/>
              </a:rPr>
              <a:t>　　贪心法从问题的某一个初始解</a:t>
            </a:r>
            <a:r>
              <a:rPr lang="en-US" altLang="zh-CN" sz="2000" b="1" dirty="0">
                <a:solidFill>
                  <a:srgbClr val="0000FF"/>
                </a:solidFill>
                <a:latin typeface="Consolas" pitchFamily="49" charset="0"/>
                <a:cs typeface="Consolas" pitchFamily="49" charset="0"/>
              </a:rPr>
              <a:t>{}</a:t>
            </a:r>
            <a:r>
              <a:rPr lang="zh-CN" altLang="en-US" sz="2000" b="1" dirty="0">
                <a:solidFill>
                  <a:srgbClr val="0000FF"/>
                </a:solidFill>
                <a:latin typeface="Consolas" pitchFamily="49" charset="0"/>
                <a:cs typeface="Consolas" pitchFamily="49" charset="0"/>
              </a:rPr>
              <a:t>出发，采用逐步构造最优解的方法向给定的目标前进，每一步决策产生</a:t>
            </a:r>
            <a:r>
              <a:rPr lang="en-US" altLang="zh-CN" sz="2000" b="1" i="1" dirty="0">
                <a:solidFill>
                  <a:srgbClr val="0000FF"/>
                </a:solidFill>
                <a:latin typeface="Consolas" pitchFamily="49" charset="0"/>
                <a:cs typeface="Consolas" pitchFamily="49" charset="0"/>
              </a:rPr>
              <a:t>n</a:t>
            </a:r>
            <a:r>
              <a:rPr lang="zh-CN" altLang="en-US" sz="2000" b="1" dirty="0">
                <a:solidFill>
                  <a:srgbClr val="0000FF"/>
                </a:solidFill>
                <a:latin typeface="Consolas" pitchFamily="49" charset="0"/>
                <a:cs typeface="Consolas" pitchFamily="49" charset="0"/>
              </a:rPr>
              <a:t>元组解（</a:t>
            </a:r>
            <a:r>
              <a:rPr lang="en-US" altLang="zh-CN" sz="2000" b="1" i="1" dirty="0">
                <a:solidFill>
                  <a:srgbClr val="0000FF"/>
                </a:solidFill>
                <a:latin typeface="Consolas" pitchFamily="49" charset="0"/>
                <a:cs typeface="Consolas" pitchFamily="49" charset="0"/>
              </a:rPr>
              <a:t>x</a:t>
            </a:r>
            <a:r>
              <a:rPr lang="en-US" altLang="zh-CN" sz="2000" b="1" baseline="-25000" dirty="0">
                <a:solidFill>
                  <a:srgbClr val="0000FF"/>
                </a:solidFill>
                <a:latin typeface="Consolas" pitchFamily="49" charset="0"/>
                <a:cs typeface="Consolas" pitchFamily="49" charset="0"/>
              </a:rPr>
              <a:t>0</a:t>
            </a:r>
            <a:r>
              <a:rPr lang="zh-CN" altLang="en-US"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x</a:t>
            </a:r>
            <a:r>
              <a:rPr lang="en-US" altLang="zh-CN" sz="2000" b="1" baseline="-25000" dirty="0">
                <a:solidFill>
                  <a:srgbClr val="0000FF"/>
                </a:solidFill>
                <a:latin typeface="Consolas" pitchFamily="49" charset="0"/>
                <a:cs typeface="Consolas" pitchFamily="49" charset="0"/>
              </a:rPr>
              <a:t>1</a:t>
            </a:r>
            <a:r>
              <a:rPr lang="zh-CN" altLang="en-US"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a:t>
            </a:r>
            <a:r>
              <a:rPr lang="zh-CN" altLang="en-US"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x</a:t>
            </a:r>
            <a:r>
              <a:rPr lang="en-US" altLang="zh-CN" sz="2000" b="1" i="1" baseline="-25000" dirty="0">
                <a:solidFill>
                  <a:srgbClr val="0000FF"/>
                </a:solidFill>
                <a:latin typeface="Consolas" pitchFamily="49" charset="0"/>
                <a:cs typeface="Consolas" pitchFamily="49" charset="0"/>
              </a:rPr>
              <a:t>n</a:t>
            </a:r>
            <a:r>
              <a:rPr lang="en-US" altLang="zh-CN" sz="2000" b="1" baseline="-25000" dirty="0">
                <a:solidFill>
                  <a:srgbClr val="0000FF"/>
                </a:solidFill>
                <a:latin typeface="Consolas" pitchFamily="49" charset="0"/>
                <a:cs typeface="Consolas" pitchFamily="49" charset="0"/>
              </a:rPr>
              <a:t>-1</a:t>
            </a:r>
            <a:r>
              <a:rPr lang="zh-CN" altLang="en-US" sz="2000" b="1" dirty="0">
                <a:solidFill>
                  <a:srgbClr val="0000FF"/>
                </a:solidFill>
                <a:latin typeface="Consolas" pitchFamily="49" charset="0"/>
                <a:cs typeface="Consolas" pitchFamily="49" charset="0"/>
              </a:rPr>
              <a:t>）的一个分量。</a:t>
            </a:r>
          </a:p>
          <a:p>
            <a:pPr>
              <a:lnSpc>
                <a:spcPct val="150000"/>
              </a:lnSpc>
              <a:spcBef>
                <a:spcPts val="0"/>
              </a:spcBef>
            </a:pPr>
            <a:r>
              <a:rPr lang="zh-CN" altLang="en-US" sz="2000" b="1" dirty="0">
                <a:solidFill>
                  <a:srgbClr val="0000FF"/>
                </a:solidFill>
                <a:latin typeface="Consolas" pitchFamily="49" charset="0"/>
                <a:cs typeface="Consolas" pitchFamily="49" charset="0"/>
              </a:rPr>
              <a:t>　　贪心法每一步上用作决策依据的选择策略被称为</a:t>
            </a:r>
            <a:r>
              <a:rPr lang="zh-CN" altLang="en-US" sz="2000" b="1" dirty="0">
                <a:solidFill>
                  <a:srgbClr val="FF0000"/>
                </a:solidFill>
                <a:latin typeface="Consolas" pitchFamily="49" charset="0"/>
                <a:cs typeface="Consolas" pitchFamily="49" charset="0"/>
              </a:rPr>
              <a:t>贪心策略</a:t>
            </a:r>
            <a:r>
              <a:rPr lang="zh-CN" altLang="en-US" sz="2000" b="1" dirty="0">
                <a:solidFill>
                  <a:srgbClr val="0000FF"/>
                </a:solidFill>
                <a:latin typeface="Consolas" pitchFamily="49" charset="0"/>
                <a:cs typeface="Consolas" pitchFamily="49" charset="0"/>
              </a:rPr>
              <a:t>（或</a:t>
            </a:r>
            <a:r>
              <a:rPr lang="zh-CN" altLang="en-US" sz="2000" b="1" dirty="0">
                <a:solidFill>
                  <a:srgbClr val="FF0000"/>
                </a:solidFill>
                <a:latin typeface="Consolas" pitchFamily="49" charset="0"/>
                <a:cs typeface="Consolas" pitchFamily="49" charset="0"/>
              </a:rPr>
              <a:t>贪心准则</a:t>
            </a:r>
            <a:r>
              <a:rPr lang="zh-CN" altLang="en-US" sz="2000" b="1" dirty="0">
                <a:solidFill>
                  <a:srgbClr val="0000FF"/>
                </a:solidFill>
                <a:latin typeface="Consolas" pitchFamily="49" charset="0"/>
                <a:cs typeface="Consolas" pitchFamily="49" charset="0"/>
              </a:rPr>
              <a:t>），也就是说，在选择解分量的过程中，添加新的解分量</a:t>
            </a:r>
            <a:r>
              <a:rPr lang="en-US" altLang="zh-CN" sz="2000" b="1" i="1" dirty="0">
                <a:solidFill>
                  <a:srgbClr val="0000FF"/>
                </a:solidFill>
                <a:latin typeface="Consolas" pitchFamily="49" charset="0"/>
                <a:cs typeface="Consolas" pitchFamily="49" charset="0"/>
              </a:rPr>
              <a:t>x</a:t>
            </a:r>
            <a:r>
              <a:rPr lang="en-US" altLang="zh-CN" sz="2000" b="1" i="1" baseline="-25000" dirty="0">
                <a:solidFill>
                  <a:srgbClr val="0000FF"/>
                </a:solidFill>
                <a:latin typeface="Consolas" pitchFamily="49" charset="0"/>
                <a:cs typeface="Consolas" pitchFamily="49" charset="0"/>
              </a:rPr>
              <a:t>k</a:t>
            </a:r>
            <a:r>
              <a:rPr lang="zh-CN" altLang="en-US" sz="2000" b="1" dirty="0">
                <a:solidFill>
                  <a:srgbClr val="0000FF"/>
                </a:solidFill>
                <a:latin typeface="Consolas" pitchFamily="49" charset="0"/>
                <a:cs typeface="Consolas" pitchFamily="49" charset="0"/>
              </a:rPr>
              <a:t>后，形成的部分解（</a:t>
            </a:r>
            <a:r>
              <a:rPr lang="en-US" altLang="zh-CN" sz="2000" b="1" i="1" dirty="0">
                <a:solidFill>
                  <a:srgbClr val="0000FF"/>
                </a:solidFill>
                <a:latin typeface="Consolas" pitchFamily="49" charset="0"/>
                <a:cs typeface="Consolas" pitchFamily="49" charset="0"/>
              </a:rPr>
              <a:t>x</a:t>
            </a:r>
            <a:r>
              <a:rPr lang="en-US" altLang="zh-CN" sz="2000" b="1" baseline="-25000" dirty="0">
                <a:solidFill>
                  <a:srgbClr val="0000FF"/>
                </a:solidFill>
                <a:latin typeface="Consolas" pitchFamily="49" charset="0"/>
                <a:cs typeface="Consolas" pitchFamily="49" charset="0"/>
              </a:rPr>
              <a:t>0</a:t>
            </a:r>
            <a:r>
              <a:rPr lang="zh-CN" altLang="en-US"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x</a:t>
            </a:r>
            <a:r>
              <a:rPr lang="en-US" altLang="zh-CN" sz="2000" b="1" baseline="-25000" dirty="0">
                <a:solidFill>
                  <a:srgbClr val="0000FF"/>
                </a:solidFill>
                <a:latin typeface="Consolas" pitchFamily="49" charset="0"/>
                <a:cs typeface="Consolas" pitchFamily="49" charset="0"/>
              </a:rPr>
              <a:t>1</a:t>
            </a:r>
            <a:r>
              <a:rPr lang="zh-CN" altLang="en-US"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a:t>
            </a:r>
            <a:r>
              <a:rPr lang="zh-CN" altLang="en-US"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x</a:t>
            </a:r>
            <a:r>
              <a:rPr lang="en-US" altLang="zh-CN" sz="2000" b="1" i="1" baseline="-25000" dirty="0">
                <a:solidFill>
                  <a:srgbClr val="0000FF"/>
                </a:solidFill>
                <a:latin typeface="Consolas" pitchFamily="49" charset="0"/>
                <a:cs typeface="Consolas" pitchFamily="49" charset="0"/>
              </a:rPr>
              <a:t>k</a:t>
            </a:r>
            <a:r>
              <a:rPr lang="en-US" altLang="zh-CN" sz="2000" b="1" dirty="0">
                <a:solidFill>
                  <a:srgbClr val="0000FF"/>
                </a:solidFill>
                <a:latin typeface="Consolas" pitchFamily="49" charset="0"/>
                <a:cs typeface="Consolas" pitchFamily="49" charset="0"/>
              </a:rPr>
              <a:t>)</a:t>
            </a:r>
            <a:r>
              <a:rPr lang="zh-CN" altLang="en-US" sz="2000" b="1" dirty="0">
                <a:solidFill>
                  <a:srgbClr val="0000FF"/>
                </a:solidFill>
                <a:latin typeface="Consolas" pitchFamily="49" charset="0"/>
                <a:cs typeface="Consolas" pitchFamily="49" charset="0"/>
              </a:rPr>
              <a:t>不违反可行解约束条件。</a:t>
            </a:r>
          </a:p>
          <a:p>
            <a:pPr>
              <a:lnSpc>
                <a:spcPct val="150000"/>
              </a:lnSpc>
              <a:spcBef>
                <a:spcPts val="0"/>
              </a:spcBef>
            </a:pPr>
            <a:r>
              <a:rPr lang="zh-CN" altLang="en-US" sz="2000" b="1" dirty="0">
                <a:solidFill>
                  <a:srgbClr val="0000FF"/>
                </a:solidFill>
                <a:latin typeface="Consolas" pitchFamily="49" charset="0"/>
                <a:cs typeface="Consolas" pitchFamily="49" charset="0"/>
              </a:rPr>
              <a:t>　　每一次贪心选择都将所求问题简化为规模更小的子问题，并</a:t>
            </a:r>
            <a:r>
              <a:rPr lang="zh-CN" altLang="en-US" sz="2000" b="1" dirty="0">
                <a:solidFill>
                  <a:srgbClr val="C00000"/>
                </a:solidFill>
                <a:latin typeface="Consolas" pitchFamily="49" charset="0"/>
                <a:cs typeface="Consolas" pitchFamily="49" charset="0"/>
              </a:rPr>
              <a:t>期望</a:t>
            </a:r>
            <a:r>
              <a:rPr lang="zh-CN" altLang="en-US" sz="2000" b="1" dirty="0">
                <a:solidFill>
                  <a:srgbClr val="0000FF"/>
                </a:solidFill>
                <a:latin typeface="Consolas" pitchFamily="49" charset="0"/>
                <a:cs typeface="Consolas" pitchFamily="49" charset="0"/>
              </a:rPr>
              <a:t>通过每次所做的局部最优选择产生出一个全局最优解。</a:t>
            </a:r>
            <a:endParaRPr lang="en-US" altLang="zh-CN" sz="2000" b="1" dirty="0">
              <a:solidFill>
                <a:srgbClr val="0000FF"/>
              </a:solidFill>
              <a:latin typeface="Consolas" pitchFamily="49" charset="0"/>
              <a:cs typeface="Consolas" pitchFamily="49" charset="0"/>
            </a:endParaRPr>
          </a:p>
        </p:txBody>
      </p:sp>
      <p:sp>
        <p:nvSpPr>
          <p:cNvPr id="3" name="文本占位符 2"/>
          <p:cNvSpPr>
            <a:spLocks noGrp="1"/>
          </p:cNvSpPr>
          <p:nvPr>
            <p:ph type="body" sz="quarter" idx="13"/>
          </p:nvPr>
        </p:nvSpPr>
        <p:spPr/>
        <p:txBody>
          <a:bodyPr/>
          <a:lstStyle/>
          <a:p>
            <a:pPr>
              <a:spcBef>
                <a:spcPct val="50000"/>
              </a:spcBef>
            </a:pPr>
            <a:r>
              <a:rPr lang="zh-CN" altLang="en-US" sz="3600" dirty="0">
                <a:sym typeface="+mn-ea"/>
              </a:rPr>
              <a:t>什么是贪心法</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8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8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357158" y="1465622"/>
            <a:ext cx="8189683" cy="2431435"/>
          </a:xfrm>
          <a:prstGeom prst="rect">
            <a:avLst/>
          </a:prstGeom>
          <a:noFill/>
          <a:ln w="9525">
            <a:noFill/>
            <a:miter lim="800000"/>
          </a:ln>
          <a:effectLst/>
        </p:spPr>
        <p:txBody>
          <a:bodyPr wrap="square">
            <a:spAutoFit/>
          </a:bodyPr>
          <a:lstStyle/>
          <a:p>
            <a:pPr>
              <a:lnSpc>
                <a:spcPct val="150000"/>
              </a:lnSpc>
            </a:pPr>
            <a:r>
              <a:rPr lang="zh-CN" altLang="en-US" sz="2400" b="1" dirty="0">
                <a:solidFill>
                  <a:srgbClr val="0000FF"/>
                </a:solidFill>
                <a:latin typeface="+mn-ea"/>
                <a:cs typeface="Times New Roman" panose="02020603050405020304" pitchFamily="18" charset="0"/>
              </a:rPr>
              <a:t>　　</a:t>
            </a:r>
            <a:r>
              <a:rPr lang="zh-CN" altLang="en-US" sz="2400" b="1" dirty="0">
                <a:solidFill>
                  <a:srgbClr val="FF0000"/>
                </a:solidFill>
                <a:latin typeface="+mn-ea"/>
                <a:cs typeface="Times New Roman" panose="02020603050405020304" pitchFamily="18" charset="0"/>
              </a:rPr>
              <a:t>贪心策略：</a:t>
            </a:r>
            <a:r>
              <a:rPr lang="zh-CN" altLang="en-US" sz="2400" b="1" dirty="0">
                <a:solidFill>
                  <a:srgbClr val="0000FF"/>
                </a:solidFill>
                <a:latin typeface="+mn-ea"/>
                <a:cs typeface="Times New Roman" panose="02020603050405020304" pitchFamily="18" charset="0"/>
              </a:rPr>
              <a:t>选择</a:t>
            </a:r>
            <a:r>
              <a:rPr lang="zh-CN" altLang="en-US" sz="2400" b="1" dirty="0">
                <a:solidFill>
                  <a:srgbClr val="C00000"/>
                </a:solidFill>
                <a:latin typeface="+mn-ea"/>
                <a:cs typeface="Times New Roman" panose="02020603050405020304" pitchFamily="18" charset="0"/>
              </a:rPr>
              <a:t>单位重量价值最大</a:t>
            </a:r>
            <a:r>
              <a:rPr lang="zh-CN" altLang="en-US" sz="2400" b="1" dirty="0">
                <a:solidFill>
                  <a:srgbClr val="0000FF"/>
                </a:solidFill>
                <a:latin typeface="+mn-ea"/>
                <a:cs typeface="Times New Roman" panose="02020603050405020304" pitchFamily="18" charset="0"/>
              </a:rPr>
              <a:t>的物品。</a:t>
            </a:r>
          </a:p>
          <a:p>
            <a:pPr marL="712788" indent="-342900" algn="just">
              <a:lnSpc>
                <a:spcPct val="120000"/>
              </a:lnSpc>
              <a:spcBef>
                <a:spcPts val="1200"/>
              </a:spcBef>
              <a:buFont typeface="Wingdings" panose="05000000000000000000" pitchFamily="2" charset="2"/>
              <a:buChar char="ü"/>
            </a:pPr>
            <a:r>
              <a:rPr kumimoji="1" lang="zh-CN" altLang="en-US" sz="2000" b="1" dirty="0">
                <a:solidFill>
                  <a:srgbClr val="0000FF"/>
                </a:solidFill>
                <a:latin typeface="+mn-ea"/>
              </a:rPr>
              <a:t>每次从物品集合中选择单位重量价值最大的物品，如果其重量小于背包容量，就可以把它装入，并将背包容量减去该物品的重量；</a:t>
            </a:r>
            <a:endParaRPr kumimoji="1" lang="en-US" altLang="zh-CN" sz="2000" b="1" dirty="0">
              <a:solidFill>
                <a:srgbClr val="0000FF"/>
              </a:solidFill>
              <a:latin typeface="+mn-ea"/>
            </a:endParaRPr>
          </a:p>
          <a:p>
            <a:pPr marL="712788" indent="-342900" algn="just">
              <a:lnSpc>
                <a:spcPct val="120000"/>
              </a:lnSpc>
              <a:spcBef>
                <a:spcPts val="1200"/>
              </a:spcBef>
              <a:buFont typeface="Wingdings" panose="05000000000000000000" pitchFamily="2" charset="2"/>
              <a:buChar char="ü"/>
            </a:pPr>
            <a:r>
              <a:rPr kumimoji="1" lang="zh-CN" altLang="en-US" sz="2000" b="1" dirty="0">
                <a:solidFill>
                  <a:srgbClr val="0000FF"/>
                </a:solidFill>
                <a:latin typeface="+mn-ea"/>
              </a:rPr>
              <a:t>新的背包问题产生了，不同之处在于：物品集合中物品变少了，同时背包的容量也变小了。</a:t>
            </a:r>
            <a:endParaRPr kumimoji="1" lang="en-US" altLang="zh-CN" sz="2000" b="1" dirty="0">
              <a:solidFill>
                <a:srgbClr val="0000FF"/>
              </a:solidFill>
              <a:latin typeface="+mn-ea"/>
            </a:endParaRPr>
          </a:p>
        </p:txBody>
      </p:sp>
      <p:sp>
        <p:nvSpPr>
          <p:cNvPr id="3" name="文本占位符 2"/>
          <p:cNvSpPr>
            <a:spLocks noGrp="1"/>
          </p:cNvSpPr>
          <p:nvPr>
            <p:ph type="body" sz="quarter" idx="13"/>
          </p:nvPr>
        </p:nvSpPr>
        <p:spPr/>
        <p:txBody>
          <a:bodyPr/>
          <a:lstStyle/>
          <a:p>
            <a:pPr lvl="0"/>
            <a:r>
              <a:rPr lang="en-US" altLang="zh-CN" dirty="0" err="1">
                <a:sym typeface="+mn-ea"/>
              </a:rPr>
              <a:t>求解背包问题</a:t>
            </a:r>
            <a:endParaRPr lang="en-US" altLang="zh-CN" dirty="0">
              <a:sym typeface="+mn-ea"/>
            </a:endParaRPr>
          </a:p>
        </p:txBody>
      </p:sp>
      <p:sp>
        <p:nvSpPr>
          <p:cNvPr id="5" name="文本框 4">
            <a:extLst>
              <a:ext uri="{FF2B5EF4-FFF2-40B4-BE49-F238E27FC236}">
                <a16:creationId xmlns:a16="http://schemas.microsoft.com/office/drawing/2014/main" id="{B3689579-2D18-462E-8281-FCDE705E7A18}"/>
              </a:ext>
            </a:extLst>
          </p:cNvPr>
          <p:cNvSpPr txBox="1"/>
          <p:nvPr/>
        </p:nvSpPr>
        <p:spPr>
          <a:xfrm>
            <a:off x="1303235" y="4199809"/>
            <a:ext cx="5947800" cy="461665"/>
          </a:xfrm>
          <a:prstGeom prst="rect">
            <a:avLst/>
          </a:prstGeom>
          <a:noFill/>
          <a:ln w="28575">
            <a:solidFill>
              <a:srgbClr val="ED7D31"/>
            </a:solidFill>
          </a:ln>
        </p:spPr>
        <p:txBody>
          <a:bodyPr wrap="square" rtlCol="0">
            <a:spAutoFit/>
          </a:bodyPr>
          <a:lstStyle/>
          <a:p>
            <a:pPr algn="ctr"/>
            <a:r>
              <a:rPr lang="zh-CN" altLang="en-US" sz="2400" b="1" dirty="0">
                <a:solidFill>
                  <a:srgbClr val="FF0000"/>
                </a:solidFill>
              </a:rPr>
              <a:t>背包问题具有最优子结构</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7BB59BD-CB84-4B12-984F-5C5349B466BB}"/>
              </a:ext>
            </a:extLst>
          </p:cNvPr>
          <p:cNvSpPr>
            <a:spLocks noGrp="1"/>
          </p:cNvSpPr>
          <p:nvPr>
            <p:ph type="body" sz="quarter" idx="13"/>
          </p:nvPr>
        </p:nvSpPr>
        <p:spPr>
          <a:xfrm>
            <a:off x="-498107" y="261275"/>
            <a:ext cx="6690548" cy="864000"/>
          </a:xfrm>
        </p:spPr>
        <p:txBody>
          <a:bodyPr/>
          <a:lstStyle/>
          <a:p>
            <a:pPr lvl="0"/>
            <a:r>
              <a:rPr lang="en-US" altLang="zh-CN" dirty="0" err="1">
                <a:sym typeface="+mn-ea"/>
              </a:rPr>
              <a:t>求解背包问题</a:t>
            </a:r>
            <a:endParaRPr lang="en-US" altLang="zh-CN" dirty="0">
              <a:sym typeface="+mn-ea"/>
            </a:endParaRPr>
          </a:p>
        </p:txBody>
      </p:sp>
      <p:sp>
        <p:nvSpPr>
          <p:cNvPr id="3" name="灯片编号占位符 2">
            <a:extLst>
              <a:ext uri="{FF2B5EF4-FFF2-40B4-BE49-F238E27FC236}">
                <a16:creationId xmlns:a16="http://schemas.microsoft.com/office/drawing/2014/main" id="{AA3D4F86-2DF9-44AB-8446-BF60F374F245}"/>
              </a:ext>
            </a:extLst>
          </p:cNvPr>
          <p:cNvSpPr>
            <a:spLocks noGrp="1"/>
          </p:cNvSpPr>
          <p:nvPr>
            <p:ph type="sldNum" sz="quarter" idx="12"/>
          </p:nvPr>
        </p:nvSpPr>
        <p:spPr/>
        <p:txBody>
          <a:bodyPr/>
          <a:lstStyle/>
          <a:p>
            <a:fld id="{2BF52340-23E5-4DE8-AD85-AB3A652D4927}" type="slidenum">
              <a:rPr lang="zh-CN" altLang="en-US" smtClean="0"/>
              <a:pPr/>
              <a:t>31</a:t>
            </a:fld>
            <a:endParaRPr lang="zh-CN" altLang="en-US"/>
          </a:p>
        </p:txBody>
      </p:sp>
      <p:sp>
        <p:nvSpPr>
          <p:cNvPr id="4" name="矩形 3">
            <a:extLst>
              <a:ext uri="{FF2B5EF4-FFF2-40B4-BE49-F238E27FC236}">
                <a16:creationId xmlns:a16="http://schemas.microsoft.com/office/drawing/2014/main" id="{F31608AB-3FD4-4143-8C97-3CD42FD9B449}"/>
              </a:ext>
            </a:extLst>
          </p:cNvPr>
          <p:cNvSpPr/>
          <p:nvPr/>
        </p:nvSpPr>
        <p:spPr>
          <a:xfrm>
            <a:off x="386955" y="1234673"/>
            <a:ext cx="8350492" cy="470257"/>
          </a:xfrm>
          <a:prstGeom prst="rect">
            <a:avLst/>
          </a:prstGeom>
        </p:spPr>
        <p:txBody>
          <a:bodyPr wrap="square">
            <a:spAutoFit/>
          </a:bodyPr>
          <a:lstStyle/>
          <a:p>
            <a:pPr marL="514350" indent="-514350">
              <a:lnSpc>
                <a:spcPct val="110000"/>
              </a:lnSpc>
              <a:spcBef>
                <a:spcPct val="50000"/>
              </a:spcBef>
            </a:pPr>
            <a:r>
              <a:rPr lang="en-US" altLang="zh-CN" sz="2400" b="1" dirty="0">
                <a:solidFill>
                  <a:srgbClr val="FF0000"/>
                </a:solidFill>
                <a:latin typeface="+mn-ea"/>
              </a:rPr>
              <a:t>【</a:t>
            </a:r>
            <a:r>
              <a:rPr lang="zh-CN" altLang="en-US" sz="2400" b="1" dirty="0">
                <a:solidFill>
                  <a:srgbClr val="FF0000"/>
                </a:solidFill>
                <a:latin typeface="+mn-ea"/>
              </a:rPr>
              <a:t>算法设计</a:t>
            </a:r>
            <a:r>
              <a:rPr lang="en-US" altLang="zh-CN" sz="2400" b="1" dirty="0">
                <a:solidFill>
                  <a:srgbClr val="FF0000"/>
                </a:solidFill>
                <a:latin typeface="+mn-ea"/>
              </a:rPr>
              <a:t>】</a:t>
            </a:r>
          </a:p>
        </p:txBody>
      </p:sp>
      <p:sp>
        <p:nvSpPr>
          <p:cNvPr id="5" name="Text Box 15">
            <a:extLst>
              <a:ext uri="{FF2B5EF4-FFF2-40B4-BE49-F238E27FC236}">
                <a16:creationId xmlns:a16="http://schemas.microsoft.com/office/drawing/2014/main" id="{0F732639-2CBA-4744-B52F-68935A986D17}"/>
              </a:ext>
            </a:extLst>
          </p:cNvPr>
          <p:cNvSpPr txBox="1">
            <a:spLocks noChangeArrowheads="1"/>
          </p:cNvSpPr>
          <p:nvPr/>
        </p:nvSpPr>
        <p:spPr bwMode="auto">
          <a:xfrm>
            <a:off x="386954" y="1789437"/>
            <a:ext cx="81721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534988">
              <a:lnSpc>
                <a:spcPct val="120000"/>
              </a:lnSpc>
              <a:spcBef>
                <a:spcPts val="1200"/>
              </a:spcBef>
            </a:pPr>
            <a:r>
              <a:rPr kumimoji="1" lang="zh-CN" altLang="en-US" sz="2000" b="1" dirty="0">
                <a:solidFill>
                  <a:srgbClr val="0000FF"/>
                </a:solidFill>
                <a:latin typeface="+mn-ea"/>
              </a:rPr>
              <a:t>设背包容量为</a:t>
            </a:r>
            <a:r>
              <a:rPr kumimoji="1" lang="en-US" altLang="zh-CN" sz="2000" b="1" dirty="0">
                <a:solidFill>
                  <a:srgbClr val="0000FF"/>
                </a:solidFill>
                <a:latin typeface="+mn-ea"/>
              </a:rPr>
              <a:t>W</a:t>
            </a:r>
            <a:r>
              <a:rPr kumimoji="1" lang="zh-CN" altLang="en-US" sz="2000" b="1" dirty="0">
                <a:solidFill>
                  <a:srgbClr val="0000FF"/>
                </a:solidFill>
                <a:latin typeface="+mn-ea"/>
              </a:rPr>
              <a:t>，共有</a:t>
            </a:r>
            <a:r>
              <a:rPr kumimoji="1" lang="en-US" altLang="zh-CN" sz="2000" b="1" dirty="0">
                <a:solidFill>
                  <a:srgbClr val="0000FF"/>
                </a:solidFill>
                <a:latin typeface="+mn-ea"/>
              </a:rPr>
              <a:t>n</a:t>
            </a:r>
            <a:r>
              <a:rPr kumimoji="1" lang="zh-CN" altLang="en-US" sz="2000" b="1" dirty="0">
                <a:solidFill>
                  <a:srgbClr val="0000FF"/>
                </a:solidFill>
                <a:latin typeface="+mn-ea"/>
              </a:rPr>
              <a:t>个物品，物品重量存放在数组</a:t>
            </a:r>
            <a:r>
              <a:rPr kumimoji="1" lang="en-US" altLang="zh-CN" sz="2000" b="1" dirty="0">
                <a:solidFill>
                  <a:srgbClr val="0000FF"/>
                </a:solidFill>
                <a:latin typeface="+mn-ea"/>
              </a:rPr>
              <a:t>w[n]</a:t>
            </a:r>
            <a:r>
              <a:rPr kumimoji="1" lang="zh-CN" altLang="en-US" sz="2000" b="1" dirty="0">
                <a:solidFill>
                  <a:srgbClr val="0000FF"/>
                </a:solidFill>
                <a:latin typeface="+mn-ea"/>
              </a:rPr>
              <a:t>中，价值存放在数组</a:t>
            </a:r>
            <a:r>
              <a:rPr kumimoji="1" lang="en-US" altLang="zh-CN" sz="2000" b="1" dirty="0">
                <a:solidFill>
                  <a:srgbClr val="0000FF"/>
                </a:solidFill>
                <a:latin typeface="+mn-ea"/>
              </a:rPr>
              <a:t>v[n]</a:t>
            </a:r>
            <a:r>
              <a:rPr kumimoji="1" lang="zh-CN" altLang="en-US" sz="2000" b="1" dirty="0">
                <a:solidFill>
                  <a:srgbClr val="0000FF"/>
                </a:solidFill>
                <a:latin typeface="+mn-ea"/>
              </a:rPr>
              <a:t>中，问题的解存放在数组</a:t>
            </a:r>
            <a:r>
              <a:rPr kumimoji="1" lang="en-US" altLang="zh-CN" sz="2000" b="1" dirty="0">
                <a:solidFill>
                  <a:srgbClr val="0000FF"/>
                </a:solidFill>
                <a:latin typeface="+mn-ea"/>
              </a:rPr>
              <a:t>x[n]</a:t>
            </a:r>
            <a:r>
              <a:rPr kumimoji="1" lang="zh-CN" altLang="en-US" sz="2000" b="1" dirty="0">
                <a:solidFill>
                  <a:srgbClr val="0000FF"/>
                </a:solidFill>
                <a:latin typeface="+mn-ea"/>
              </a:rPr>
              <a:t>中。</a:t>
            </a:r>
          </a:p>
        </p:txBody>
      </p:sp>
      <p:sp>
        <p:nvSpPr>
          <p:cNvPr id="7" name="Text Box 156">
            <a:extLst>
              <a:ext uri="{FF2B5EF4-FFF2-40B4-BE49-F238E27FC236}">
                <a16:creationId xmlns:a16="http://schemas.microsoft.com/office/drawing/2014/main" id="{7B2BA257-601C-462C-970A-D38D9CD9F23D}"/>
              </a:ext>
            </a:extLst>
          </p:cNvPr>
          <p:cNvSpPr txBox="1">
            <a:spLocks noChangeArrowheads="1"/>
          </p:cNvSpPr>
          <p:nvPr/>
        </p:nvSpPr>
        <p:spPr bwMode="auto">
          <a:xfrm>
            <a:off x="534948" y="2586237"/>
            <a:ext cx="7826781" cy="4001175"/>
          </a:xfrm>
          <a:prstGeom prst="rect">
            <a:avLst/>
          </a:prstGeom>
          <a:noFill/>
          <a:ln w="19050">
            <a:solidFill>
              <a:srgbClr val="ED7D3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rIns="0"/>
          <a:lstStyle/>
          <a:p>
            <a:pPr marL="0" lvl="1" eaLnBrk="0" hangingPunct="0">
              <a:lnSpc>
                <a:spcPct val="120000"/>
              </a:lnSpc>
              <a:spcAft>
                <a:spcPts val="775"/>
              </a:spcAft>
            </a:pPr>
            <a:r>
              <a:rPr lang="zh-CN" altLang="en-US" b="1" dirty="0">
                <a:solidFill>
                  <a:srgbClr val="0000FF"/>
                </a:solidFill>
                <a:latin typeface="+mn-ea"/>
              </a:rPr>
              <a:t>算法</a:t>
            </a:r>
            <a:r>
              <a:rPr lang="en-US" altLang="zh-CN" b="1" dirty="0">
                <a:solidFill>
                  <a:srgbClr val="0000FF"/>
                </a:solidFill>
                <a:latin typeface="+mn-ea"/>
              </a:rPr>
              <a:t>——</a:t>
            </a:r>
            <a:r>
              <a:rPr lang="zh-CN" altLang="en-US" b="1" dirty="0">
                <a:solidFill>
                  <a:srgbClr val="0000FF"/>
                </a:solidFill>
                <a:latin typeface="+mn-ea"/>
              </a:rPr>
              <a:t>背包问题</a:t>
            </a:r>
            <a:endParaRPr lang="en-US" altLang="zh-CN" b="1" dirty="0">
              <a:solidFill>
                <a:srgbClr val="0000FF"/>
              </a:solidFill>
              <a:latin typeface="+mn-ea"/>
            </a:endParaRPr>
          </a:p>
          <a:p>
            <a:pPr marL="0" lvl="1" eaLnBrk="0" hangingPunct="0">
              <a:lnSpc>
                <a:spcPct val="120000"/>
              </a:lnSpc>
              <a:spcAft>
                <a:spcPts val="775"/>
              </a:spcAft>
            </a:pPr>
            <a:r>
              <a:rPr lang="zh-CN" altLang="en-US" b="1" dirty="0">
                <a:solidFill>
                  <a:srgbClr val="0000FF"/>
                </a:solidFill>
                <a:latin typeface="+mn-ea"/>
              </a:rPr>
              <a:t>输入：背包容量</a:t>
            </a:r>
            <a:r>
              <a:rPr lang="en-US" altLang="zh-CN" b="1" dirty="0">
                <a:solidFill>
                  <a:srgbClr val="0000FF"/>
                </a:solidFill>
                <a:latin typeface="+mn-ea"/>
              </a:rPr>
              <a:t>W</a:t>
            </a:r>
            <a:r>
              <a:rPr lang="zh-CN" altLang="en-US" b="1" dirty="0">
                <a:solidFill>
                  <a:srgbClr val="0000FF"/>
                </a:solidFill>
                <a:latin typeface="+mn-ea"/>
              </a:rPr>
              <a:t>，物品重量</a:t>
            </a:r>
            <a:r>
              <a:rPr lang="en-US" altLang="zh-CN" b="1" dirty="0">
                <a:solidFill>
                  <a:srgbClr val="0000FF"/>
                </a:solidFill>
                <a:latin typeface="+mn-ea"/>
              </a:rPr>
              <a:t>w[n]</a:t>
            </a:r>
            <a:r>
              <a:rPr lang="zh-CN" altLang="en-US" b="1" dirty="0">
                <a:solidFill>
                  <a:srgbClr val="0000FF"/>
                </a:solidFill>
                <a:latin typeface="+mn-ea"/>
              </a:rPr>
              <a:t>，物品价值</a:t>
            </a:r>
            <a:r>
              <a:rPr lang="en-US" altLang="zh-CN" b="1" dirty="0">
                <a:solidFill>
                  <a:srgbClr val="0000FF"/>
                </a:solidFill>
                <a:latin typeface="+mn-ea"/>
              </a:rPr>
              <a:t>v[n]</a:t>
            </a:r>
          </a:p>
          <a:p>
            <a:pPr marL="0" lvl="1" eaLnBrk="0" hangingPunct="0">
              <a:lnSpc>
                <a:spcPct val="120000"/>
              </a:lnSpc>
              <a:spcAft>
                <a:spcPts val="775"/>
              </a:spcAft>
            </a:pPr>
            <a:r>
              <a:rPr lang="zh-CN" altLang="en-US" b="1" dirty="0">
                <a:solidFill>
                  <a:srgbClr val="0000FF"/>
                </a:solidFill>
                <a:latin typeface="+mn-ea"/>
              </a:rPr>
              <a:t>输出：解向量数组</a:t>
            </a:r>
            <a:r>
              <a:rPr lang="en-US" altLang="zh-CN" b="1" dirty="0">
                <a:solidFill>
                  <a:srgbClr val="0000FF"/>
                </a:solidFill>
                <a:latin typeface="+mn-ea"/>
              </a:rPr>
              <a:t>x[n]</a:t>
            </a:r>
            <a:endParaRPr lang="zh-CN" altLang="en-US" b="1" dirty="0">
              <a:solidFill>
                <a:srgbClr val="0000FF"/>
              </a:solidFill>
              <a:latin typeface="+mn-ea"/>
            </a:endParaRPr>
          </a:p>
          <a:p>
            <a:pPr marL="565200" lvl="1" indent="-457200" algn="just" eaLnBrk="0" hangingPunct="0">
              <a:lnSpc>
                <a:spcPct val="120000"/>
              </a:lnSpc>
              <a:buFont typeface="+mj-lt"/>
              <a:buAutoNum type="arabicPeriod"/>
            </a:pPr>
            <a:r>
              <a:rPr lang="zh-CN" altLang="en-US" b="1" dirty="0">
                <a:solidFill>
                  <a:srgbClr val="0000FF"/>
                </a:solidFill>
                <a:latin typeface="+mn-ea"/>
              </a:rPr>
              <a:t>将</a:t>
            </a:r>
            <a:r>
              <a:rPr lang="en-US" altLang="zh-CN" b="1" dirty="0">
                <a:solidFill>
                  <a:srgbClr val="0000FF"/>
                </a:solidFill>
                <a:latin typeface="+mn-ea"/>
              </a:rPr>
              <a:t>n</a:t>
            </a:r>
            <a:r>
              <a:rPr lang="zh-CN" altLang="en-US" b="1" dirty="0">
                <a:solidFill>
                  <a:srgbClr val="0000FF"/>
                </a:solidFill>
                <a:latin typeface="+mn-ea"/>
              </a:rPr>
              <a:t>个物品按单位重量价值</a:t>
            </a:r>
            <a:r>
              <a:rPr lang="en-US" altLang="zh-CN" b="1" dirty="0">
                <a:solidFill>
                  <a:srgbClr val="0000FF"/>
                </a:solidFill>
                <a:latin typeface="+mn-ea"/>
              </a:rPr>
              <a:t>v[</a:t>
            </a:r>
            <a:r>
              <a:rPr lang="en-US" altLang="zh-CN" b="1" dirty="0" err="1">
                <a:solidFill>
                  <a:srgbClr val="0000FF"/>
                </a:solidFill>
                <a:latin typeface="+mn-ea"/>
              </a:rPr>
              <a:t>i</a:t>
            </a:r>
            <a:r>
              <a:rPr lang="en-US" altLang="zh-CN" b="1" dirty="0">
                <a:solidFill>
                  <a:srgbClr val="0000FF"/>
                </a:solidFill>
                <a:latin typeface="+mn-ea"/>
              </a:rPr>
              <a:t>]/w[</a:t>
            </a:r>
            <a:r>
              <a:rPr lang="en-US" altLang="zh-CN" b="1" dirty="0" err="1">
                <a:solidFill>
                  <a:srgbClr val="0000FF"/>
                </a:solidFill>
                <a:latin typeface="+mn-ea"/>
              </a:rPr>
              <a:t>i</a:t>
            </a:r>
            <a:r>
              <a:rPr lang="en-US" altLang="zh-CN" b="1" dirty="0">
                <a:solidFill>
                  <a:srgbClr val="0000FF"/>
                </a:solidFill>
                <a:latin typeface="+mn-ea"/>
              </a:rPr>
              <a:t>]</a:t>
            </a:r>
            <a:r>
              <a:rPr lang="zh-CN" altLang="en-US" b="1" dirty="0">
                <a:solidFill>
                  <a:srgbClr val="0000FF"/>
                </a:solidFill>
                <a:latin typeface="+mn-ea"/>
              </a:rPr>
              <a:t>降序排列；</a:t>
            </a:r>
          </a:p>
          <a:p>
            <a:pPr marL="565200" lvl="1" indent="-457200" algn="just" eaLnBrk="0" hangingPunct="0">
              <a:lnSpc>
                <a:spcPct val="120000"/>
              </a:lnSpc>
              <a:buFont typeface="+mj-lt"/>
              <a:buAutoNum type="arabicPeriod"/>
            </a:pPr>
            <a:r>
              <a:rPr lang="zh-CN" altLang="en-US" b="1" dirty="0">
                <a:solidFill>
                  <a:srgbClr val="0000FF"/>
                </a:solidFill>
                <a:latin typeface="+mn-ea"/>
              </a:rPr>
              <a:t>将数组</a:t>
            </a:r>
            <a:r>
              <a:rPr lang="en-US" altLang="zh-CN" b="1" dirty="0">
                <a:solidFill>
                  <a:srgbClr val="0000FF"/>
                </a:solidFill>
                <a:latin typeface="+mn-ea"/>
              </a:rPr>
              <a:t>x[n]</a:t>
            </a:r>
            <a:r>
              <a:rPr lang="zh-CN" altLang="en-US" b="1" dirty="0">
                <a:solidFill>
                  <a:srgbClr val="0000FF"/>
                </a:solidFill>
                <a:latin typeface="+mn-ea"/>
              </a:rPr>
              <a:t>初始化为</a:t>
            </a:r>
            <a:r>
              <a:rPr lang="en-US" altLang="zh-CN" b="1" dirty="0">
                <a:solidFill>
                  <a:srgbClr val="0000FF"/>
                </a:solidFill>
                <a:latin typeface="+mn-ea"/>
              </a:rPr>
              <a:t>0</a:t>
            </a:r>
            <a:r>
              <a:rPr lang="zh-CN" altLang="en-US" b="1" dirty="0">
                <a:solidFill>
                  <a:srgbClr val="0000FF"/>
                </a:solidFill>
                <a:latin typeface="+mn-ea"/>
              </a:rPr>
              <a:t>；  </a:t>
            </a:r>
          </a:p>
          <a:p>
            <a:pPr marL="565200" lvl="1" indent="-457200" algn="just" eaLnBrk="0" hangingPunct="0">
              <a:lnSpc>
                <a:spcPct val="120000"/>
              </a:lnSpc>
              <a:buFont typeface="+mj-lt"/>
              <a:buAutoNum type="arabicPeriod"/>
            </a:pPr>
            <a:r>
              <a:rPr lang="en-US" altLang="zh-CN" b="1" dirty="0">
                <a:solidFill>
                  <a:srgbClr val="0000FF"/>
                </a:solidFill>
                <a:latin typeface="+mn-ea"/>
              </a:rPr>
              <a:t>i=0;      </a:t>
            </a:r>
          </a:p>
          <a:p>
            <a:pPr marL="565200" lvl="1" indent="-457200" algn="just" eaLnBrk="0" hangingPunct="0">
              <a:lnSpc>
                <a:spcPct val="120000"/>
              </a:lnSpc>
              <a:buFont typeface="+mj-lt"/>
              <a:buAutoNum type="arabicPeriod"/>
            </a:pPr>
            <a:r>
              <a:rPr lang="zh-CN" altLang="en-US" b="1" dirty="0">
                <a:solidFill>
                  <a:srgbClr val="0000FF"/>
                </a:solidFill>
                <a:latin typeface="+mn-ea"/>
              </a:rPr>
              <a:t>循环直到</a:t>
            </a:r>
            <a:r>
              <a:rPr lang="en-US" altLang="zh-CN" b="1" dirty="0">
                <a:solidFill>
                  <a:srgbClr val="0000FF"/>
                </a:solidFill>
                <a:latin typeface="+mn-ea"/>
              </a:rPr>
              <a:t>(w[i]&gt;W)</a:t>
            </a:r>
          </a:p>
          <a:p>
            <a:pPr marL="565200" lvl="1" algn="just" eaLnBrk="0" hangingPunct="0">
              <a:lnSpc>
                <a:spcPct val="120000"/>
              </a:lnSpc>
            </a:pPr>
            <a:r>
              <a:rPr lang="en-US" altLang="zh-CN" b="1" dirty="0">
                <a:solidFill>
                  <a:srgbClr val="0000FF"/>
                </a:solidFill>
                <a:latin typeface="+mn-ea"/>
              </a:rPr>
              <a:t> 4.1   </a:t>
            </a:r>
            <a:r>
              <a:rPr lang="zh-CN" altLang="en-US" b="1" dirty="0">
                <a:solidFill>
                  <a:srgbClr val="0000FF"/>
                </a:solidFill>
                <a:latin typeface="+mn-ea"/>
              </a:rPr>
              <a:t>将第</a:t>
            </a:r>
            <a:r>
              <a:rPr lang="en-US" altLang="zh-CN" b="1" dirty="0">
                <a:solidFill>
                  <a:srgbClr val="0000FF"/>
                </a:solidFill>
                <a:latin typeface="+mn-ea"/>
              </a:rPr>
              <a:t>i</a:t>
            </a:r>
            <a:r>
              <a:rPr lang="zh-CN" altLang="en-US" b="1" dirty="0">
                <a:solidFill>
                  <a:srgbClr val="0000FF"/>
                </a:solidFill>
                <a:latin typeface="+mn-ea"/>
              </a:rPr>
              <a:t>个物品放入背包：</a:t>
            </a:r>
            <a:r>
              <a:rPr lang="en-US" altLang="zh-CN" b="1" dirty="0">
                <a:solidFill>
                  <a:srgbClr val="0000FF"/>
                </a:solidFill>
                <a:latin typeface="+mn-ea"/>
              </a:rPr>
              <a:t>x[i]=1;   </a:t>
            </a:r>
            <a:endParaRPr lang="zh-CN" altLang="en-US" b="1" dirty="0">
              <a:solidFill>
                <a:srgbClr val="0000FF"/>
              </a:solidFill>
              <a:latin typeface="+mn-ea"/>
            </a:endParaRPr>
          </a:p>
          <a:p>
            <a:pPr marL="565200" lvl="1" algn="just" eaLnBrk="0" hangingPunct="0">
              <a:lnSpc>
                <a:spcPct val="120000"/>
              </a:lnSpc>
            </a:pPr>
            <a:r>
              <a:rPr lang="zh-CN" altLang="en-US" b="1" dirty="0">
                <a:solidFill>
                  <a:srgbClr val="0000FF"/>
                </a:solidFill>
                <a:latin typeface="+mn-ea"/>
              </a:rPr>
              <a:t> </a:t>
            </a:r>
            <a:r>
              <a:rPr lang="en-US" altLang="zh-CN" b="1" dirty="0">
                <a:solidFill>
                  <a:srgbClr val="0000FF"/>
                </a:solidFill>
                <a:latin typeface="+mn-ea"/>
              </a:rPr>
              <a:t>4.2   W=W-w[i];</a:t>
            </a:r>
          </a:p>
          <a:p>
            <a:pPr marL="565200" lvl="1" algn="just" eaLnBrk="0" hangingPunct="0">
              <a:lnSpc>
                <a:spcPct val="120000"/>
              </a:lnSpc>
            </a:pPr>
            <a:r>
              <a:rPr lang="en-US" altLang="zh-CN" b="1" dirty="0">
                <a:solidFill>
                  <a:srgbClr val="0000FF"/>
                </a:solidFill>
                <a:latin typeface="+mn-ea"/>
              </a:rPr>
              <a:t> 4.3   i++;</a:t>
            </a:r>
          </a:p>
          <a:p>
            <a:pPr marL="565200" lvl="1" indent="-457200" algn="just" eaLnBrk="0" hangingPunct="0">
              <a:lnSpc>
                <a:spcPct val="120000"/>
              </a:lnSpc>
              <a:buFont typeface="+mj-lt"/>
              <a:buAutoNum type="arabicPeriod" startAt="5"/>
            </a:pPr>
            <a:r>
              <a:rPr lang="en-US" altLang="zh-CN" b="1" dirty="0">
                <a:solidFill>
                  <a:srgbClr val="0000FF"/>
                </a:solidFill>
                <a:latin typeface="+mn-ea"/>
              </a:rPr>
              <a:t>x[i]=W/w[i];</a:t>
            </a:r>
          </a:p>
        </p:txBody>
      </p:sp>
    </p:spTree>
    <p:extLst>
      <p:ext uri="{BB962C8B-B14F-4D97-AF65-F5344CB8AC3E}">
        <p14:creationId xmlns:p14="http://schemas.microsoft.com/office/powerpoint/2010/main" val="404463298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396248" y="1299474"/>
            <a:ext cx="8496300" cy="400110"/>
          </a:xfrm>
          <a:prstGeom prst="rect">
            <a:avLst/>
          </a:prstGeom>
          <a:noFill/>
          <a:ln w="9525">
            <a:noFill/>
            <a:miter lim="800000"/>
          </a:ln>
          <a:effectLst/>
        </p:spPr>
        <p:txBody>
          <a:bodyPr>
            <a:spAutoFit/>
          </a:bodyPr>
          <a:lstStyle/>
          <a:p>
            <a:pPr>
              <a:spcBef>
                <a:spcPct val="50000"/>
              </a:spcBef>
            </a:pPr>
            <a:r>
              <a:rPr lang="zh-CN" altLang="en-US" sz="2000" b="1" dirty="0">
                <a:solidFill>
                  <a:srgbClr val="0000FF"/>
                </a:solidFill>
                <a:latin typeface="Consolas" pitchFamily="49" charset="0"/>
                <a:cs typeface="Consolas" pitchFamily="49" charset="0"/>
              </a:rPr>
              <a:t>对于下表一个背包问题，</a:t>
            </a:r>
            <a:r>
              <a:rPr lang="en-US" altLang="zh-CN" sz="2000" b="1" i="1" dirty="0">
                <a:solidFill>
                  <a:srgbClr val="0000FF"/>
                </a:solidFill>
                <a:latin typeface="Consolas" pitchFamily="49" charset="0"/>
                <a:cs typeface="Consolas" pitchFamily="49" charset="0"/>
              </a:rPr>
              <a:t>n</a:t>
            </a:r>
            <a:r>
              <a:rPr lang="en-US" altLang="zh-CN" sz="2000" b="1" dirty="0">
                <a:solidFill>
                  <a:srgbClr val="0000FF"/>
                </a:solidFill>
                <a:latin typeface="Consolas" pitchFamily="49" charset="0"/>
                <a:cs typeface="Consolas" pitchFamily="49" charset="0"/>
              </a:rPr>
              <a:t>=5</a:t>
            </a:r>
            <a:r>
              <a:rPr lang="zh-CN" altLang="en-US" sz="2000" b="1" dirty="0">
                <a:solidFill>
                  <a:srgbClr val="0000FF"/>
                </a:solidFill>
                <a:latin typeface="Consolas" pitchFamily="49" charset="0"/>
                <a:cs typeface="Consolas" pitchFamily="49" charset="0"/>
              </a:rPr>
              <a:t>，设背包容量</a:t>
            </a:r>
            <a:r>
              <a:rPr lang="en-US" altLang="zh-CN" sz="2000" b="1" i="1" dirty="0">
                <a:solidFill>
                  <a:srgbClr val="0000FF"/>
                </a:solidFill>
                <a:latin typeface="Consolas" pitchFamily="49" charset="0"/>
                <a:cs typeface="Consolas" pitchFamily="49" charset="0"/>
              </a:rPr>
              <a:t>W</a:t>
            </a:r>
            <a:r>
              <a:rPr lang="en-US" altLang="zh-CN" sz="2000" b="1" dirty="0">
                <a:solidFill>
                  <a:srgbClr val="0000FF"/>
                </a:solidFill>
                <a:latin typeface="Consolas" pitchFamily="49" charset="0"/>
                <a:cs typeface="Consolas" pitchFamily="49" charset="0"/>
              </a:rPr>
              <a:t>=100</a:t>
            </a:r>
            <a:r>
              <a:rPr lang="zh-CN" altLang="en-US" sz="2000" b="1" dirty="0">
                <a:solidFill>
                  <a:srgbClr val="0000FF"/>
                </a:solidFill>
                <a:latin typeface="Consolas" pitchFamily="49" charset="0"/>
                <a:cs typeface="Consolas" pitchFamily="49" charset="0"/>
              </a:rPr>
              <a:t>，其求解过程如下：</a:t>
            </a:r>
          </a:p>
        </p:txBody>
      </p:sp>
      <p:graphicFrame>
        <p:nvGraphicFramePr>
          <p:cNvPr id="178335" name="Group 159"/>
          <p:cNvGraphicFramePr>
            <a:graphicFrameLocks noGrp="1"/>
          </p:cNvGraphicFramePr>
          <p:nvPr/>
        </p:nvGraphicFramePr>
        <p:xfrm>
          <a:off x="468313" y="1767464"/>
          <a:ext cx="8135937" cy="1463040"/>
        </p:xfrm>
        <a:graphic>
          <a:graphicData uri="http://schemas.openxmlformats.org/drawingml/2006/table">
            <a:tbl>
              <a:tblPr>
                <a:tableStyleId>{775DCB02-9BB8-47FD-8907-85C794F793BA}</a:tableStyleId>
              </a:tblPr>
              <a:tblGrid>
                <a:gridCol w="1355725">
                  <a:extLst>
                    <a:ext uri="{9D8B030D-6E8A-4147-A177-3AD203B41FA5}">
                      <a16:colId xmlns:a16="http://schemas.microsoft.com/office/drawing/2014/main" val="20000"/>
                    </a:ext>
                  </a:extLst>
                </a:gridCol>
                <a:gridCol w="1355725">
                  <a:extLst>
                    <a:ext uri="{9D8B030D-6E8A-4147-A177-3AD203B41FA5}">
                      <a16:colId xmlns:a16="http://schemas.microsoft.com/office/drawing/2014/main" val="20001"/>
                    </a:ext>
                  </a:extLst>
                </a:gridCol>
                <a:gridCol w="1355725">
                  <a:extLst>
                    <a:ext uri="{9D8B030D-6E8A-4147-A177-3AD203B41FA5}">
                      <a16:colId xmlns:a16="http://schemas.microsoft.com/office/drawing/2014/main" val="20002"/>
                    </a:ext>
                  </a:extLst>
                </a:gridCol>
                <a:gridCol w="1355725">
                  <a:extLst>
                    <a:ext uri="{9D8B030D-6E8A-4147-A177-3AD203B41FA5}">
                      <a16:colId xmlns:a16="http://schemas.microsoft.com/office/drawing/2014/main" val="20003"/>
                    </a:ext>
                  </a:extLst>
                </a:gridCol>
                <a:gridCol w="1355725">
                  <a:extLst>
                    <a:ext uri="{9D8B030D-6E8A-4147-A177-3AD203B41FA5}">
                      <a16:colId xmlns:a16="http://schemas.microsoft.com/office/drawing/2014/main" val="20004"/>
                    </a:ext>
                  </a:extLst>
                </a:gridCol>
                <a:gridCol w="1357312">
                  <a:extLst>
                    <a:ext uri="{9D8B030D-6E8A-4147-A177-3AD203B41FA5}">
                      <a16:colId xmlns:a16="http://schemas.microsoft.com/office/drawing/2014/main" val="20005"/>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dirty="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cs typeface="Consolas" panose="020B0609020204030204" pitchFamily="49" charset="0"/>
                        </a:rPr>
                        <a:t>1</a:t>
                      </a:r>
                      <a:endParaRPr kumimoji="0" lang="en-US" altLang="zh-CN" sz="1800" b="1"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cs typeface="Consolas" panose="020B0609020204030204" pitchFamily="49" charset="0"/>
                        </a:rPr>
                        <a:t>2</a:t>
                      </a:r>
                      <a:endParaRPr kumimoji="0" lang="en-US" altLang="zh-CN" sz="1800" b="1"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cs typeface="Consolas" panose="020B0609020204030204" pitchFamily="49" charset="0"/>
                        </a:rPr>
                        <a:t>3</a:t>
                      </a:r>
                      <a:endParaRPr kumimoji="0" lang="en-US" altLang="zh-CN" sz="1800" b="1"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cs typeface="Consolas" panose="020B0609020204030204" pitchFamily="49" charset="0"/>
                        </a:rPr>
                        <a:t>4</a:t>
                      </a:r>
                      <a:endParaRPr kumimoji="0" lang="en-US" altLang="zh-CN" sz="1800" b="1"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cs typeface="Consolas" panose="020B0609020204030204" pitchFamily="49" charset="0"/>
                        </a:rPr>
                        <a:t>5</a:t>
                      </a:r>
                      <a:endParaRPr kumimoji="0" lang="en-US" altLang="zh-CN" sz="1800" b="1"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C00000"/>
                          </a:solidFill>
                          <a:effectLst/>
                          <a:latin typeface="Consolas" panose="020B0609020204030204" pitchFamily="49" charset="0"/>
                          <a:cs typeface="Consolas" panose="020B0609020204030204" pitchFamily="49" charset="0"/>
                        </a:rPr>
                        <a:t>w</a:t>
                      </a:r>
                      <a:r>
                        <a:rPr kumimoji="0" lang="en-US" altLang="zh-CN" sz="1800" b="1" i="1" u="none" strike="noStrike" cap="none" normalizeH="0" baseline="-3000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20</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30</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40</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50</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C00000"/>
                          </a:solidFill>
                          <a:effectLst/>
                          <a:latin typeface="Consolas" panose="020B0609020204030204" pitchFamily="49" charset="0"/>
                          <a:cs typeface="Consolas" panose="020B0609020204030204" pitchFamily="49" charset="0"/>
                        </a:rPr>
                        <a:t>v</a:t>
                      </a:r>
                      <a:r>
                        <a:rPr kumimoji="0" lang="en-US" altLang="zh-CN" sz="1800" b="1" i="1" u="none" strike="noStrike" cap="none" normalizeH="0" baseline="-3000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20</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30</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66</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40</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60</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C00000"/>
                          </a:solidFill>
                          <a:effectLst/>
                          <a:latin typeface="Consolas" panose="020B0609020204030204" pitchFamily="49" charset="0"/>
                          <a:cs typeface="Consolas" panose="020B0609020204030204" pitchFamily="49" charset="0"/>
                        </a:rPr>
                        <a:t>v</a:t>
                      </a:r>
                      <a:r>
                        <a:rPr kumimoji="0" lang="en-US" altLang="zh-CN" sz="1800" b="1" i="1" u="none" strike="noStrike" cap="none" normalizeH="0" baseline="-30000">
                          <a:ln>
                            <a:noFill/>
                          </a:ln>
                          <a:solidFill>
                            <a:srgbClr val="C00000"/>
                          </a:solidFill>
                          <a:effectLst/>
                          <a:latin typeface="Consolas" panose="020B0609020204030204" pitchFamily="49" charset="0"/>
                          <a:cs typeface="Consolas" panose="020B0609020204030204" pitchFamily="49" charset="0"/>
                        </a:rPr>
                        <a:t>i</a:t>
                      </a:r>
                      <a:r>
                        <a:rPr kumimoji="0" lang="en-US" altLang="zh-CN" sz="1800" b="1" i="1" u="none" strike="noStrike" cap="none" normalizeH="0" baseline="0">
                          <a:ln>
                            <a:noFill/>
                          </a:ln>
                          <a:solidFill>
                            <a:srgbClr val="C00000"/>
                          </a:solidFill>
                          <a:effectLst/>
                          <a:latin typeface="Consolas" panose="020B0609020204030204" pitchFamily="49" charset="0"/>
                          <a:cs typeface="Consolas" panose="020B0609020204030204" pitchFamily="49" charset="0"/>
                        </a:rPr>
                        <a:t>/w</a:t>
                      </a:r>
                      <a:r>
                        <a:rPr kumimoji="0" lang="en-US" altLang="zh-CN" sz="1800" b="1" i="1" u="none" strike="noStrike" cap="none" normalizeH="0" baseline="-3000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2.0</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1.5</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2.2</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1.0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1.2</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3"/>
                  </a:ext>
                </a:extLst>
              </a:tr>
            </a:tbl>
          </a:graphicData>
        </a:graphic>
      </p:graphicFrame>
      <p:sp>
        <p:nvSpPr>
          <p:cNvPr id="178334" name="Text Box 158"/>
          <p:cNvSpPr txBox="1">
            <a:spLocks noChangeArrowheads="1"/>
          </p:cNvSpPr>
          <p:nvPr/>
        </p:nvSpPr>
        <p:spPr bwMode="auto">
          <a:xfrm>
            <a:off x="500034" y="3344824"/>
            <a:ext cx="8351837" cy="961674"/>
          </a:xfrm>
          <a:prstGeom prst="rect">
            <a:avLst/>
          </a:prstGeom>
          <a:noFill/>
          <a:ln w="9525">
            <a:noFill/>
            <a:miter lim="800000"/>
          </a:ln>
          <a:effectLst/>
        </p:spPr>
        <p:txBody>
          <a:bodyPr>
            <a:spAutoFit/>
          </a:bodyPr>
          <a:lstStyle/>
          <a:p>
            <a:pPr>
              <a:lnSpc>
                <a:spcPct val="150000"/>
              </a:lnSpc>
            </a:pPr>
            <a:r>
              <a:rPr lang="zh-CN" altLang="en-US"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1</a:t>
            </a:r>
            <a:r>
              <a:rPr lang="zh-CN" altLang="en-US" sz="2000" b="1" dirty="0">
                <a:solidFill>
                  <a:srgbClr val="0000FF"/>
                </a:solidFill>
                <a:latin typeface="Consolas" pitchFamily="49" charset="0"/>
                <a:cs typeface="Consolas" pitchFamily="49" charset="0"/>
              </a:rPr>
              <a:t>）将单位价值即</a:t>
            </a:r>
            <a:r>
              <a:rPr lang="en-US" altLang="zh-CN" sz="2000" b="1" i="1" dirty="0">
                <a:solidFill>
                  <a:srgbClr val="0000FF"/>
                </a:solidFill>
                <a:latin typeface="Consolas" pitchFamily="49" charset="0"/>
                <a:cs typeface="Consolas" pitchFamily="49" charset="0"/>
              </a:rPr>
              <a:t>v</a:t>
            </a:r>
            <a:r>
              <a:rPr lang="en-US" altLang="zh-CN"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w</a:t>
            </a:r>
            <a:r>
              <a:rPr lang="zh-CN" altLang="en-US" sz="2000" b="1" dirty="0">
                <a:solidFill>
                  <a:srgbClr val="0000FF"/>
                </a:solidFill>
                <a:latin typeface="Consolas" pitchFamily="49" charset="0"/>
                <a:cs typeface="Consolas" pitchFamily="49" charset="0"/>
              </a:rPr>
              <a:t>递减排序，其结果为</a:t>
            </a:r>
            <a:r>
              <a:rPr lang="en-US" altLang="zh-CN" sz="2000" b="1" dirty="0">
                <a:solidFill>
                  <a:srgbClr val="0000FF"/>
                </a:solidFill>
                <a:latin typeface="Consolas" pitchFamily="49" charset="0"/>
                <a:cs typeface="Consolas" pitchFamily="49" charset="0"/>
              </a:rPr>
              <a:t>{66/30</a:t>
            </a:r>
            <a:r>
              <a:rPr lang="zh-CN" altLang="en-US"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20/10</a:t>
            </a:r>
            <a:r>
              <a:rPr lang="zh-CN" altLang="en-US"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30/20</a:t>
            </a:r>
            <a:r>
              <a:rPr lang="zh-CN" altLang="en-US"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60/50</a:t>
            </a:r>
            <a:r>
              <a:rPr lang="zh-CN" altLang="en-US"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40/40}</a:t>
            </a:r>
            <a:r>
              <a:rPr lang="zh-CN" altLang="en-US" sz="2000" b="1" dirty="0">
                <a:solidFill>
                  <a:srgbClr val="0000FF"/>
                </a:solidFill>
                <a:latin typeface="Consolas" pitchFamily="49" charset="0"/>
                <a:cs typeface="Consolas" pitchFamily="49" charset="0"/>
              </a:rPr>
              <a:t>，物品重新按</a:t>
            </a:r>
            <a:r>
              <a:rPr lang="en-US" altLang="zh-CN" sz="2000" b="1" dirty="0">
                <a:solidFill>
                  <a:srgbClr val="0000FF"/>
                </a:solidFill>
                <a:latin typeface="Consolas" pitchFamily="49" charset="0"/>
                <a:cs typeface="Consolas" pitchFamily="49" charset="0"/>
              </a:rPr>
              <a:t>1</a:t>
            </a:r>
            <a:r>
              <a:rPr lang="zh-CN" altLang="en-US"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5</a:t>
            </a:r>
            <a:r>
              <a:rPr lang="zh-CN" altLang="en-US" sz="2000" b="1" dirty="0">
                <a:solidFill>
                  <a:srgbClr val="0000FF"/>
                </a:solidFill>
                <a:latin typeface="Consolas" pitchFamily="49" charset="0"/>
                <a:cs typeface="Consolas" pitchFamily="49" charset="0"/>
              </a:rPr>
              <a:t>编号。</a:t>
            </a:r>
          </a:p>
        </p:txBody>
      </p:sp>
      <p:sp>
        <p:nvSpPr>
          <p:cNvPr id="5" name="TextBox 4"/>
          <p:cNvSpPr txBox="1"/>
          <p:nvPr/>
        </p:nvSpPr>
        <p:spPr>
          <a:xfrm>
            <a:off x="500034" y="6302338"/>
            <a:ext cx="7929618" cy="400110"/>
          </a:xfrm>
          <a:prstGeom prst="rect">
            <a:avLst/>
          </a:prstGeom>
          <a:noFill/>
        </p:spPr>
        <p:txBody>
          <a:bodyPr wrap="square" rtlCol="0">
            <a:spAutoFit/>
          </a:bodyPr>
          <a:lstStyle/>
          <a:p>
            <a:r>
              <a:rPr lang="zh-CN" altLang="en-US"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2</a:t>
            </a:r>
            <a:r>
              <a:rPr lang="zh-CN" altLang="en-US" sz="2000" b="1" dirty="0">
                <a:solidFill>
                  <a:srgbClr val="0000FF"/>
                </a:solidFill>
                <a:latin typeface="Consolas" pitchFamily="49" charset="0"/>
                <a:cs typeface="Consolas" pitchFamily="49" charset="0"/>
              </a:rPr>
              <a:t>）设背包余下装入的重量为</a:t>
            </a:r>
            <a:r>
              <a:rPr lang="en-US" altLang="zh-CN" sz="2000" b="1" dirty="0">
                <a:solidFill>
                  <a:srgbClr val="0000FF"/>
                </a:solidFill>
                <a:latin typeface="Consolas" pitchFamily="49" charset="0"/>
                <a:cs typeface="Consolas" pitchFamily="49" charset="0"/>
              </a:rPr>
              <a:t>weight=</a:t>
            </a:r>
            <a:r>
              <a:rPr lang="en-US" altLang="zh-CN" sz="2000" b="1" i="1" dirty="0">
                <a:solidFill>
                  <a:srgbClr val="0000FF"/>
                </a:solidFill>
                <a:latin typeface="Consolas" pitchFamily="49" charset="0"/>
                <a:cs typeface="Consolas" pitchFamily="49" charset="0"/>
              </a:rPr>
              <a:t>W</a:t>
            </a:r>
            <a:r>
              <a:rPr lang="zh-CN" altLang="en-US" sz="2000" b="1" dirty="0">
                <a:solidFill>
                  <a:srgbClr val="0000FF"/>
                </a:solidFill>
                <a:latin typeface="Consolas" pitchFamily="49" charset="0"/>
                <a:cs typeface="Consolas" pitchFamily="49" charset="0"/>
              </a:rPr>
              <a:t>。</a:t>
            </a:r>
          </a:p>
        </p:txBody>
      </p:sp>
      <p:graphicFrame>
        <p:nvGraphicFramePr>
          <p:cNvPr id="6" name="Group 159"/>
          <p:cNvGraphicFramePr>
            <a:graphicFrameLocks noGrp="1"/>
          </p:cNvGraphicFramePr>
          <p:nvPr/>
        </p:nvGraphicFramePr>
        <p:xfrm>
          <a:off x="500034" y="4516388"/>
          <a:ext cx="8135937" cy="1463040"/>
        </p:xfrm>
        <a:graphic>
          <a:graphicData uri="http://schemas.openxmlformats.org/drawingml/2006/table">
            <a:tbl>
              <a:tblPr>
                <a:tableStyleId>{775DCB02-9BB8-47FD-8907-85C794F793BA}</a:tableStyleId>
              </a:tblPr>
              <a:tblGrid>
                <a:gridCol w="1355725">
                  <a:extLst>
                    <a:ext uri="{9D8B030D-6E8A-4147-A177-3AD203B41FA5}">
                      <a16:colId xmlns:a16="http://schemas.microsoft.com/office/drawing/2014/main" val="20000"/>
                    </a:ext>
                  </a:extLst>
                </a:gridCol>
                <a:gridCol w="1355725">
                  <a:extLst>
                    <a:ext uri="{9D8B030D-6E8A-4147-A177-3AD203B41FA5}">
                      <a16:colId xmlns:a16="http://schemas.microsoft.com/office/drawing/2014/main" val="20001"/>
                    </a:ext>
                  </a:extLst>
                </a:gridCol>
                <a:gridCol w="1355725">
                  <a:extLst>
                    <a:ext uri="{9D8B030D-6E8A-4147-A177-3AD203B41FA5}">
                      <a16:colId xmlns:a16="http://schemas.microsoft.com/office/drawing/2014/main" val="20002"/>
                    </a:ext>
                  </a:extLst>
                </a:gridCol>
                <a:gridCol w="1355725">
                  <a:extLst>
                    <a:ext uri="{9D8B030D-6E8A-4147-A177-3AD203B41FA5}">
                      <a16:colId xmlns:a16="http://schemas.microsoft.com/office/drawing/2014/main" val="20003"/>
                    </a:ext>
                  </a:extLst>
                </a:gridCol>
                <a:gridCol w="1355725">
                  <a:extLst>
                    <a:ext uri="{9D8B030D-6E8A-4147-A177-3AD203B41FA5}">
                      <a16:colId xmlns:a16="http://schemas.microsoft.com/office/drawing/2014/main" val="20004"/>
                    </a:ext>
                  </a:extLst>
                </a:gridCol>
                <a:gridCol w="1357312">
                  <a:extLst>
                    <a:ext uri="{9D8B030D-6E8A-4147-A177-3AD203B41FA5}">
                      <a16:colId xmlns:a16="http://schemas.microsoft.com/office/drawing/2014/main" val="20005"/>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dirty="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cs typeface="Consolas" panose="020B0609020204030204" pitchFamily="49" charset="0"/>
                        </a:rPr>
                        <a:t>1</a:t>
                      </a:r>
                      <a:endParaRPr kumimoji="0" lang="en-US" altLang="zh-CN" sz="1800" b="1"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cs typeface="Consolas" panose="020B0609020204030204" pitchFamily="49" charset="0"/>
                        </a:rPr>
                        <a:t>2</a:t>
                      </a:r>
                      <a:endParaRPr kumimoji="0" lang="en-US" altLang="zh-CN" sz="1800" b="1"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cs typeface="Consolas" panose="020B0609020204030204" pitchFamily="49" charset="0"/>
                        </a:rPr>
                        <a:t>3</a:t>
                      </a:r>
                      <a:endParaRPr kumimoji="0" lang="en-US" altLang="zh-CN" sz="1800" b="1"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cs typeface="Consolas" panose="020B0609020204030204" pitchFamily="49" charset="0"/>
                        </a:rPr>
                        <a:t>4</a:t>
                      </a:r>
                      <a:endParaRPr kumimoji="0" lang="en-US" altLang="zh-CN" sz="1800" b="1"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cs typeface="Consolas" panose="020B0609020204030204" pitchFamily="49" charset="0"/>
                        </a:rPr>
                        <a:t>5</a:t>
                      </a:r>
                      <a:endParaRPr kumimoji="0" lang="en-US" altLang="zh-CN" sz="1800" b="1"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C00000"/>
                          </a:solidFill>
                          <a:effectLst/>
                          <a:latin typeface="Consolas" panose="020B0609020204030204" pitchFamily="49" charset="0"/>
                          <a:cs typeface="Consolas" panose="020B0609020204030204" pitchFamily="49" charset="0"/>
                        </a:rPr>
                        <a:t>w</a:t>
                      </a:r>
                      <a:r>
                        <a:rPr kumimoji="0" lang="en-US" altLang="zh-CN" sz="1800" b="1" i="1" u="none" strike="noStrike" cap="none" normalizeH="0" baseline="-3000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30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20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50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40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C00000"/>
                          </a:solidFill>
                          <a:effectLst/>
                          <a:latin typeface="Consolas" panose="020B0609020204030204" pitchFamily="49" charset="0"/>
                          <a:cs typeface="Consolas" panose="020B0609020204030204" pitchFamily="49" charset="0"/>
                        </a:rPr>
                        <a:t>v</a:t>
                      </a:r>
                      <a:r>
                        <a:rPr kumimoji="0" lang="en-US" altLang="zh-CN" sz="1800" b="1" i="1" u="none" strike="noStrike" cap="none" normalizeH="0" baseline="-3000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66</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20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30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60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40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C00000"/>
                          </a:solidFill>
                          <a:effectLst/>
                          <a:latin typeface="Consolas" panose="020B0609020204030204" pitchFamily="49" charset="0"/>
                          <a:cs typeface="Consolas" panose="020B0609020204030204" pitchFamily="49" charset="0"/>
                        </a:rPr>
                        <a:t>v</a:t>
                      </a:r>
                      <a:r>
                        <a:rPr kumimoji="0" lang="en-US" altLang="zh-CN" sz="1800" b="1" i="1" u="none" strike="noStrike" cap="none" normalizeH="0" baseline="-30000">
                          <a:ln>
                            <a:noFill/>
                          </a:ln>
                          <a:solidFill>
                            <a:srgbClr val="C00000"/>
                          </a:solidFill>
                          <a:effectLst/>
                          <a:latin typeface="Consolas" panose="020B0609020204030204" pitchFamily="49" charset="0"/>
                          <a:cs typeface="Consolas" panose="020B0609020204030204" pitchFamily="49" charset="0"/>
                        </a:rPr>
                        <a:t>i</a:t>
                      </a:r>
                      <a:r>
                        <a:rPr kumimoji="0" lang="en-US" altLang="zh-CN" sz="1800" b="1" i="1" u="none" strike="noStrike" cap="none" normalizeH="0" baseline="0">
                          <a:ln>
                            <a:noFill/>
                          </a:ln>
                          <a:solidFill>
                            <a:srgbClr val="C00000"/>
                          </a:solidFill>
                          <a:effectLst/>
                          <a:latin typeface="Consolas" panose="020B0609020204030204" pitchFamily="49" charset="0"/>
                          <a:cs typeface="Consolas" panose="020B0609020204030204" pitchFamily="49" charset="0"/>
                        </a:rPr>
                        <a:t>/w</a:t>
                      </a:r>
                      <a:r>
                        <a:rPr kumimoji="0" lang="en-US" altLang="zh-CN" sz="1800" b="1" i="1" u="none" strike="noStrike" cap="none" normalizeH="0" baseline="-3000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2.2</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2.0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1.5</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1.2</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1.0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3"/>
                  </a:ext>
                </a:extLst>
              </a:tr>
            </a:tbl>
          </a:graphicData>
        </a:graphic>
      </p:graphicFrame>
      <p:sp>
        <p:nvSpPr>
          <p:cNvPr id="7" name="文本占位符 2"/>
          <p:cNvSpPr>
            <a:spLocks noGrp="1"/>
          </p:cNvSpPr>
          <p:nvPr>
            <p:ph type="body" sz="quarter" idx="13"/>
          </p:nvPr>
        </p:nvSpPr>
        <p:spPr>
          <a:xfrm>
            <a:off x="-498107" y="261275"/>
            <a:ext cx="7262260" cy="864000"/>
          </a:xfrm>
        </p:spPr>
        <p:txBody>
          <a:bodyPr/>
          <a:lstStyle/>
          <a:p>
            <a:pPr lvl="0"/>
            <a:r>
              <a:rPr lang="en-US" altLang="zh-CN" dirty="0">
                <a:sym typeface="+mn-ea"/>
              </a:rPr>
              <a:t>5.4 求解背包问题</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3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33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373021" y="2350818"/>
            <a:ext cx="8208268" cy="4247317"/>
          </a:xfrm>
          <a:prstGeom prst="rect">
            <a:avLst/>
          </a:prstGeom>
          <a:noFill/>
          <a:ln w="9525">
            <a:noFill/>
            <a:miter lim="800000"/>
          </a:ln>
          <a:effectLst/>
        </p:spPr>
        <p:txBody>
          <a:bodyPr wrap="square">
            <a:spAutoFit/>
          </a:bodyPr>
          <a:lstStyle/>
          <a:p>
            <a:pPr>
              <a:lnSpc>
                <a:spcPct val="150000"/>
              </a:lnSpc>
            </a:pPr>
            <a:r>
              <a:rPr lang="en-US" altLang="zh-CN" sz="2000" b="1" dirty="0">
                <a:solidFill>
                  <a:srgbClr val="0000FF"/>
                </a:solidFill>
                <a:latin typeface="Consolas" pitchFamily="49" charset="0"/>
                <a:cs typeface="Consolas" pitchFamily="49" charset="0"/>
              </a:rPr>
              <a:t>  </a:t>
            </a:r>
            <a:r>
              <a:rPr lang="zh-CN" altLang="zh-CN"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3</a:t>
            </a:r>
            <a:r>
              <a:rPr lang="zh-CN" altLang="zh-CN" sz="2000" b="1" dirty="0">
                <a:solidFill>
                  <a:srgbClr val="0000FF"/>
                </a:solidFill>
                <a:latin typeface="Consolas" pitchFamily="49" charset="0"/>
                <a:cs typeface="Consolas" pitchFamily="49" charset="0"/>
              </a:rPr>
              <a:t>）从</a:t>
            </a:r>
            <a:r>
              <a:rPr lang="en-US" altLang="zh-CN" sz="2000" b="1" i="1" dirty="0">
                <a:solidFill>
                  <a:srgbClr val="0000FF"/>
                </a:solidFill>
                <a:latin typeface="Consolas" pitchFamily="49" charset="0"/>
                <a:cs typeface="Consolas" pitchFamily="49" charset="0"/>
              </a:rPr>
              <a:t>i</a:t>
            </a:r>
            <a:r>
              <a:rPr lang="en-US" altLang="zh-CN" sz="2000" b="1" dirty="0">
                <a:solidFill>
                  <a:srgbClr val="0000FF"/>
                </a:solidFill>
                <a:latin typeface="Consolas" pitchFamily="49" charset="0"/>
                <a:cs typeface="Consolas" pitchFamily="49" charset="0"/>
              </a:rPr>
              <a:t>=1</a:t>
            </a:r>
            <a:r>
              <a:rPr lang="zh-CN" altLang="zh-CN" sz="2000" b="1" dirty="0">
                <a:solidFill>
                  <a:srgbClr val="0000FF"/>
                </a:solidFill>
                <a:latin typeface="Consolas" pitchFamily="49" charset="0"/>
                <a:cs typeface="Consolas" pitchFamily="49" charset="0"/>
              </a:rPr>
              <a:t>开始，</a:t>
            </a:r>
            <a:r>
              <a:rPr lang="en-US" altLang="zh-CN" sz="2000" b="1" i="1" dirty="0">
                <a:solidFill>
                  <a:srgbClr val="0000FF"/>
                </a:solidFill>
                <a:latin typeface="Consolas" pitchFamily="49" charset="0"/>
                <a:cs typeface="Consolas" pitchFamily="49" charset="0"/>
              </a:rPr>
              <a:t>w</a:t>
            </a:r>
            <a:r>
              <a:rPr lang="en-US" altLang="zh-CN" sz="2000" b="1" dirty="0">
                <a:solidFill>
                  <a:srgbClr val="0000FF"/>
                </a:solidFill>
                <a:latin typeface="Consolas" pitchFamily="49" charset="0"/>
                <a:cs typeface="Consolas" pitchFamily="49" charset="0"/>
              </a:rPr>
              <a:t>[1]&lt;weight</a:t>
            </a:r>
            <a:r>
              <a:rPr lang="zh-CN" altLang="zh-CN" sz="2000" b="1" dirty="0">
                <a:solidFill>
                  <a:srgbClr val="0000FF"/>
                </a:solidFill>
                <a:latin typeface="Consolas" pitchFamily="49" charset="0"/>
                <a:cs typeface="Consolas" pitchFamily="49" charset="0"/>
              </a:rPr>
              <a:t>成立，表明物品</a:t>
            </a:r>
            <a:r>
              <a:rPr lang="en-US" altLang="zh-CN" sz="2000" b="1" dirty="0">
                <a:solidFill>
                  <a:srgbClr val="0000FF"/>
                </a:solidFill>
                <a:latin typeface="Consolas" pitchFamily="49" charset="0"/>
                <a:cs typeface="Consolas" pitchFamily="49" charset="0"/>
              </a:rPr>
              <a:t>1</a:t>
            </a:r>
            <a:r>
              <a:rPr lang="zh-CN" altLang="zh-CN" sz="2000" b="1" dirty="0">
                <a:solidFill>
                  <a:srgbClr val="0000FF"/>
                </a:solidFill>
                <a:latin typeface="Consolas" pitchFamily="49" charset="0"/>
                <a:cs typeface="Consolas" pitchFamily="49" charset="0"/>
              </a:rPr>
              <a:t>能够装入，将其装入到背包中，置</a:t>
            </a:r>
            <a:r>
              <a:rPr lang="en-US" altLang="zh-CN" sz="2000" b="1" i="1" dirty="0">
                <a:solidFill>
                  <a:srgbClr val="0000FF"/>
                </a:solidFill>
                <a:latin typeface="Consolas" pitchFamily="49" charset="0"/>
                <a:cs typeface="Consolas" pitchFamily="49" charset="0"/>
              </a:rPr>
              <a:t>x</a:t>
            </a:r>
            <a:r>
              <a:rPr lang="en-US" altLang="zh-CN" sz="2000" b="1" dirty="0">
                <a:solidFill>
                  <a:srgbClr val="0000FF"/>
                </a:solidFill>
                <a:latin typeface="Consolas" pitchFamily="49" charset="0"/>
                <a:cs typeface="Consolas" pitchFamily="49" charset="0"/>
              </a:rPr>
              <a:t>[1]=1</a:t>
            </a:r>
            <a:r>
              <a:rPr lang="zh-CN" altLang="zh-CN"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weight=weight-</a:t>
            </a:r>
            <a:r>
              <a:rPr lang="en-US" altLang="zh-CN" sz="2000" b="1" i="1" dirty="0">
                <a:solidFill>
                  <a:srgbClr val="0000FF"/>
                </a:solidFill>
                <a:latin typeface="Consolas" pitchFamily="49" charset="0"/>
                <a:cs typeface="Consolas" pitchFamily="49" charset="0"/>
              </a:rPr>
              <a:t>w</a:t>
            </a:r>
            <a:r>
              <a:rPr lang="en-US" altLang="zh-CN" sz="2000" b="1" dirty="0">
                <a:solidFill>
                  <a:srgbClr val="0000FF"/>
                </a:solidFill>
                <a:latin typeface="Consolas" pitchFamily="49" charset="0"/>
                <a:cs typeface="Consolas" pitchFamily="49" charset="0"/>
              </a:rPr>
              <a:t>[1]=70</a:t>
            </a:r>
            <a:r>
              <a:rPr lang="zh-CN" altLang="zh-CN"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i</a:t>
            </a:r>
            <a:r>
              <a:rPr lang="zh-CN" altLang="zh-CN" sz="2000" b="1" dirty="0">
                <a:solidFill>
                  <a:srgbClr val="0000FF"/>
                </a:solidFill>
                <a:latin typeface="Consolas" pitchFamily="49" charset="0"/>
                <a:cs typeface="Consolas" pitchFamily="49" charset="0"/>
              </a:rPr>
              <a:t>增</a:t>
            </a:r>
            <a:r>
              <a:rPr lang="en-US" altLang="zh-CN" sz="2000" b="1" dirty="0">
                <a:solidFill>
                  <a:srgbClr val="0000FF"/>
                </a:solidFill>
                <a:latin typeface="Consolas" pitchFamily="49" charset="0"/>
                <a:cs typeface="Consolas" pitchFamily="49" charset="0"/>
              </a:rPr>
              <a:t>1</a:t>
            </a:r>
            <a:r>
              <a:rPr lang="zh-CN" altLang="zh-CN" sz="2000" b="1" dirty="0">
                <a:solidFill>
                  <a:srgbClr val="0000FF"/>
                </a:solidFill>
                <a:latin typeface="Consolas" pitchFamily="49" charset="0"/>
                <a:cs typeface="Consolas" pitchFamily="49" charset="0"/>
              </a:rPr>
              <a:t>即</a:t>
            </a:r>
            <a:r>
              <a:rPr lang="en-US" altLang="zh-CN" sz="2000" b="1" i="1" dirty="0">
                <a:solidFill>
                  <a:srgbClr val="0000FF"/>
                </a:solidFill>
                <a:latin typeface="Consolas" pitchFamily="49" charset="0"/>
                <a:cs typeface="Consolas" pitchFamily="49" charset="0"/>
              </a:rPr>
              <a:t>i</a:t>
            </a:r>
            <a:r>
              <a:rPr lang="en-US" altLang="zh-CN" sz="2000" b="1" dirty="0">
                <a:solidFill>
                  <a:srgbClr val="0000FF"/>
                </a:solidFill>
                <a:latin typeface="Consolas" pitchFamily="49" charset="0"/>
                <a:cs typeface="Consolas" pitchFamily="49" charset="0"/>
              </a:rPr>
              <a:t>=2</a:t>
            </a:r>
            <a:r>
              <a:rPr lang="zh-CN" altLang="zh-CN" sz="2000" b="1" dirty="0">
                <a:solidFill>
                  <a:srgbClr val="0000FF"/>
                </a:solidFill>
                <a:latin typeface="Consolas" pitchFamily="49" charset="0"/>
                <a:cs typeface="Consolas" pitchFamily="49" charset="0"/>
              </a:rPr>
              <a:t>。</a:t>
            </a:r>
          </a:p>
          <a:p>
            <a:pPr>
              <a:lnSpc>
                <a:spcPct val="150000"/>
              </a:lnSpc>
            </a:pPr>
            <a:r>
              <a:rPr lang="en-US" altLang="zh-CN" sz="2000" b="1" i="1" dirty="0">
                <a:solidFill>
                  <a:srgbClr val="0000FF"/>
                </a:solidFill>
                <a:latin typeface="Consolas" pitchFamily="49" charset="0"/>
                <a:cs typeface="Consolas" pitchFamily="49" charset="0"/>
              </a:rPr>
              <a:t>    w</a:t>
            </a:r>
            <a:r>
              <a:rPr lang="en-US" altLang="zh-CN" sz="2000" b="1" dirty="0">
                <a:solidFill>
                  <a:srgbClr val="0000FF"/>
                </a:solidFill>
                <a:latin typeface="Consolas" pitchFamily="49" charset="0"/>
                <a:cs typeface="Consolas" pitchFamily="49" charset="0"/>
              </a:rPr>
              <a:t>[2]&lt;weight</a:t>
            </a:r>
            <a:r>
              <a:rPr lang="zh-CN" altLang="zh-CN" sz="2000" b="1" dirty="0">
                <a:solidFill>
                  <a:srgbClr val="0000FF"/>
                </a:solidFill>
                <a:latin typeface="Consolas" pitchFamily="49" charset="0"/>
                <a:cs typeface="Consolas" pitchFamily="49" charset="0"/>
              </a:rPr>
              <a:t>成立，表明物品</a:t>
            </a:r>
            <a:r>
              <a:rPr lang="en-US" altLang="zh-CN" sz="2000" b="1" dirty="0">
                <a:solidFill>
                  <a:srgbClr val="0000FF"/>
                </a:solidFill>
                <a:latin typeface="Consolas" pitchFamily="49" charset="0"/>
                <a:cs typeface="Consolas" pitchFamily="49" charset="0"/>
              </a:rPr>
              <a:t>2</a:t>
            </a:r>
            <a:r>
              <a:rPr lang="zh-CN" altLang="zh-CN" sz="2000" b="1" dirty="0">
                <a:solidFill>
                  <a:srgbClr val="0000FF"/>
                </a:solidFill>
                <a:latin typeface="Consolas" pitchFamily="49" charset="0"/>
                <a:cs typeface="Consolas" pitchFamily="49" charset="0"/>
              </a:rPr>
              <a:t>能够装入，将其装入到背包中，置</a:t>
            </a:r>
            <a:r>
              <a:rPr lang="en-US" altLang="zh-CN" sz="2000" b="1" i="1" dirty="0">
                <a:solidFill>
                  <a:srgbClr val="0000FF"/>
                </a:solidFill>
                <a:latin typeface="Consolas" pitchFamily="49" charset="0"/>
                <a:cs typeface="Consolas" pitchFamily="49" charset="0"/>
              </a:rPr>
              <a:t>x</a:t>
            </a:r>
            <a:r>
              <a:rPr lang="en-US" altLang="zh-CN" sz="2000" b="1" dirty="0">
                <a:solidFill>
                  <a:srgbClr val="0000FF"/>
                </a:solidFill>
                <a:latin typeface="Consolas" pitchFamily="49" charset="0"/>
                <a:cs typeface="Consolas" pitchFamily="49" charset="0"/>
              </a:rPr>
              <a:t>[2]=1</a:t>
            </a:r>
            <a:r>
              <a:rPr lang="zh-CN" altLang="zh-CN"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weight=weight-</a:t>
            </a:r>
            <a:r>
              <a:rPr lang="en-US" altLang="zh-CN" sz="2000" b="1" i="1" dirty="0">
                <a:solidFill>
                  <a:srgbClr val="0000FF"/>
                </a:solidFill>
                <a:latin typeface="Consolas" pitchFamily="49" charset="0"/>
                <a:cs typeface="Consolas" pitchFamily="49" charset="0"/>
              </a:rPr>
              <a:t>w</a:t>
            </a:r>
            <a:r>
              <a:rPr lang="en-US" altLang="zh-CN" sz="2000" b="1" dirty="0">
                <a:solidFill>
                  <a:srgbClr val="0000FF"/>
                </a:solidFill>
                <a:latin typeface="Consolas" pitchFamily="49" charset="0"/>
                <a:cs typeface="Consolas" pitchFamily="49" charset="0"/>
              </a:rPr>
              <a:t>[2]=60</a:t>
            </a:r>
            <a:r>
              <a:rPr lang="zh-CN" altLang="zh-CN"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i</a:t>
            </a:r>
            <a:r>
              <a:rPr lang="zh-CN" altLang="zh-CN" sz="2000" b="1" dirty="0">
                <a:solidFill>
                  <a:srgbClr val="0000FF"/>
                </a:solidFill>
                <a:latin typeface="Consolas" pitchFamily="49" charset="0"/>
                <a:cs typeface="Consolas" pitchFamily="49" charset="0"/>
              </a:rPr>
              <a:t>增</a:t>
            </a:r>
            <a:r>
              <a:rPr lang="en-US" altLang="zh-CN" sz="2000" b="1" dirty="0">
                <a:solidFill>
                  <a:srgbClr val="0000FF"/>
                </a:solidFill>
                <a:latin typeface="Consolas" pitchFamily="49" charset="0"/>
                <a:cs typeface="Consolas" pitchFamily="49" charset="0"/>
              </a:rPr>
              <a:t>1</a:t>
            </a:r>
            <a:r>
              <a:rPr lang="zh-CN" altLang="zh-CN" sz="2000" b="1" dirty="0">
                <a:solidFill>
                  <a:srgbClr val="0000FF"/>
                </a:solidFill>
                <a:latin typeface="Consolas" pitchFamily="49" charset="0"/>
                <a:cs typeface="Consolas" pitchFamily="49" charset="0"/>
              </a:rPr>
              <a:t>即</a:t>
            </a:r>
            <a:r>
              <a:rPr lang="en-US" altLang="zh-CN" sz="2000" b="1" i="1" dirty="0">
                <a:solidFill>
                  <a:srgbClr val="0000FF"/>
                </a:solidFill>
                <a:latin typeface="Consolas" pitchFamily="49" charset="0"/>
                <a:cs typeface="Consolas" pitchFamily="49" charset="0"/>
              </a:rPr>
              <a:t>i</a:t>
            </a:r>
            <a:r>
              <a:rPr lang="en-US" altLang="zh-CN" sz="2000" b="1" dirty="0">
                <a:solidFill>
                  <a:srgbClr val="0000FF"/>
                </a:solidFill>
                <a:latin typeface="Consolas" pitchFamily="49" charset="0"/>
                <a:cs typeface="Consolas" pitchFamily="49" charset="0"/>
              </a:rPr>
              <a:t>=3</a:t>
            </a:r>
            <a:r>
              <a:rPr lang="zh-CN" altLang="zh-CN" sz="2000" b="1" dirty="0">
                <a:solidFill>
                  <a:srgbClr val="0000FF"/>
                </a:solidFill>
                <a:latin typeface="Consolas" pitchFamily="49" charset="0"/>
                <a:cs typeface="Consolas" pitchFamily="49" charset="0"/>
              </a:rPr>
              <a:t>。</a:t>
            </a:r>
          </a:p>
          <a:p>
            <a:pPr>
              <a:lnSpc>
                <a:spcPct val="150000"/>
              </a:lnSpc>
            </a:pPr>
            <a:r>
              <a:rPr lang="en-US" altLang="zh-CN" sz="2000" b="1" i="1" dirty="0">
                <a:solidFill>
                  <a:srgbClr val="0000FF"/>
                </a:solidFill>
                <a:latin typeface="Consolas" pitchFamily="49" charset="0"/>
                <a:cs typeface="Consolas" pitchFamily="49" charset="0"/>
              </a:rPr>
              <a:t>    w</a:t>
            </a:r>
            <a:r>
              <a:rPr lang="en-US" altLang="zh-CN" sz="2000" b="1" dirty="0">
                <a:solidFill>
                  <a:srgbClr val="0000FF"/>
                </a:solidFill>
                <a:latin typeface="Consolas" pitchFamily="49" charset="0"/>
                <a:cs typeface="Consolas" pitchFamily="49" charset="0"/>
              </a:rPr>
              <a:t>[3]&lt;weight</a:t>
            </a:r>
            <a:r>
              <a:rPr lang="zh-CN" altLang="zh-CN" sz="2000" b="1" dirty="0">
                <a:solidFill>
                  <a:srgbClr val="0000FF"/>
                </a:solidFill>
                <a:latin typeface="Consolas" pitchFamily="49" charset="0"/>
                <a:cs typeface="Consolas" pitchFamily="49" charset="0"/>
              </a:rPr>
              <a:t>成立，表明物品</a:t>
            </a:r>
            <a:r>
              <a:rPr lang="en-US" altLang="zh-CN" sz="2000" b="1" dirty="0">
                <a:solidFill>
                  <a:srgbClr val="0000FF"/>
                </a:solidFill>
                <a:latin typeface="Consolas" pitchFamily="49" charset="0"/>
                <a:cs typeface="Consolas" pitchFamily="49" charset="0"/>
              </a:rPr>
              <a:t>3</a:t>
            </a:r>
            <a:r>
              <a:rPr lang="zh-CN" altLang="zh-CN" sz="2000" b="1" dirty="0">
                <a:solidFill>
                  <a:srgbClr val="0000FF"/>
                </a:solidFill>
                <a:latin typeface="Consolas" pitchFamily="49" charset="0"/>
                <a:cs typeface="Consolas" pitchFamily="49" charset="0"/>
              </a:rPr>
              <a:t>能够装入，将其装入到背包中，置</a:t>
            </a:r>
            <a:r>
              <a:rPr lang="en-US" altLang="zh-CN" sz="2000" b="1" i="1" dirty="0">
                <a:solidFill>
                  <a:srgbClr val="0000FF"/>
                </a:solidFill>
                <a:latin typeface="Consolas" pitchFamily="49" charset="0"/>
                <a:cs typeface="Consolas" pitchFamily="49" charset="0"/>
              </a:rPr>
              <a:t>x</a:t>
            </a:r>
            <a:r>
              <a:rPr lang="en-US" altLang="zh-CN" sz="2000" b="1" dirty="0">
                <a:solidFill>
                  <a:srgbClr val="0000FF"/>
                </a:solidFill>
                <a:latin typeface="Consolas" pitchFamily="49" charset="0"/>
                <a:cs typeface="Consolas" pitchFamily="49" charset="0"/>
              </a:rPr>
              <a:t>[3]=1</a:t>
            </a:r>
            <a:r>
              <a:rPr lang="zh-CN" altLang="zh-CN"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weight=weight-</a:t>
            </a:r>
            <a:r>
              <a:rPr lang="en-US" altLang="zh-CN" sz="2000" b="1" i="1" dirty="0">
                <a:solidFill>
                  <a:srgbClr val="0000FF"/>
                </a:solidFill>
                <a:latin typeface="Consolas" pitchFamily="49" charset="0"/>
                <a:cs typeface="Consolas" pitchFamily="49" charset="0"/>
              </a:rPr>
              <a:t>w</a:t>
            </a:r>
            <a:r>
              <a:rPr lang="en-US" altLang="zh-CN" sz="2000" b="1" dirty="0">
                <a:solidFill>
                  <a:srgbClr val="0000FF"/>
                </a:solidFill>
                <a:latin typeface="Consolas" pitchFamily="49" charset="0"/>
                <a:cs typeface="Consolas" pitchFamily="49" charset="0"/>
              </a:rPr>
              <a:t>[3]=50</a:t>
            </a:r>
            <a:r>
              <a:rPr lang="zh-CN" altLang="zh-CN"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i</a:t>
            </a:r>
            <a:r>
              <a:rPr lang="zh-CN" altLang="zh-CN" sz="2000" b="1" dirty="0">
                <a:solidFill>
                  <a:srgbClr val="0000FF"/>
                </a:solidFill>
                <a:latin typeface="Consolas" pitchFamily="49" charset="0"/>
                <a:cs typeface="Consolas" pitchFamily="49" charset="0"/>
              </a:rPr>
              <a:t>增</a:t>
            </a:r>
            <a:r>
              <a:rPr lang="en-US" altLang="zh-CN" sz="2000" b="1" dirty="0">
                <a:solidFill>
                  <a:srgbClr val="0000FF"/>
                </a:solidFill>
                <a:latin typeface="Consolas" pitchFamily="49" charset="0"/>
                <a:cs typeface="Consolas" pitchFamily="49" charset="0"/>
              </a:rPr>
              <a:t>1</a:t>
            </a:r>
            <a:r>
              <a:rPr lang="zh-CN" altLang="zh-CN" sz="2000" b="1" dirty="0">
                <a:solidFill>
                  <a:srgbClr val="0000FF"/>
                </a:solidFill>
                <a:latin typeface="Consolas" pitchFamily="49" charset="0"/>
                <a:cs typeface="Consolas" pitchFamily="49" charset="0"/>
              </a:rPr>
              <a:t>即</a:t>
            </a:r>
            <a:r>
              <a:rPr lang="en-US" altLang="zh-CN" sz="2000" b="1" i="1" dirty="0">
                <a:solidFill>
                  <a:srgbClr val="0000FF"/>
                </a:solidFill>
                <a:latin typeface="Consolas" pitchFamily="49" charset="0"/>
                <a:cs typeface="Consolas" pitchFamily="49" charset="0"/>
              </a:rPr>
              <a:t>i</a:t>
            </a:r>
            <a:r>
              <a:rPr lang="en-US" altLang="zh-CN" sz="2000" b="1" dirty="0">
                <a:solidFill>
                  <a:srgbClr val="0000FF"/>
                </a:solidFill>
                <a:latin typeface="Consolas" pitchFamily="49" charset="0"/>
                <a:cs typeface="Consolas" pitchFamily="49" charset="0"/>
              </a:rPr>
              <a:t>=4</a:t>
            </a:r>
            <a:r>
              <a:rPr lang="zh-CN" altLang="zh-CN" sz="2000" b="1" dirty="0">
                <a:solidFill>
                  <a:srgbClr val="0000FF"/>
                </a:solidFill>
                <a:latin typeface="Consolas" pitchFamily="49" charset="0"/>
                <a:cs typeface="Consolas" pitchFamily="49" charset="0"/>
              </a:rPr>
              <a:t>。</a:t>
            </a:r>
          </a:p>
          <a:p>
            <a:pPr>
              <a:lnSpc>
                <a:spcPct val="150000"/>
              </a:lnSpc>
            </a:pPr>
            <a:r>
              <a:rPr lang="en-US" altLang="zh-CN" sz="2000" b="1" i="1" dirty="0">
                <a:solidFill>
                  <a:srgbClr val="0000FF"/>
                </a:solidFill>
                <a:latin typeface="Consolas" pitchFamily="49" charset="0"/>
                <a:cs typeface="Consolas" pitchFamily="49" charset="0"/>
              </a:rPr>
              <a:t>    w</a:t>
            </a:r>
            <a:r>
              <a:rPr lang="en-US" altLang="zh-CN" sz="2000" b="1" dirty="0">
                <a:solidFill>
                  <a:srgbClr val="0000FF"/>
                </a:solidFill>
                <a:latin typeface="Consolas" pitchFamily="49" charset="0"/>
                <a:cs typeface="Consolas" pitchFamily="49" charset="0"/>
              </a:rPr>
              <a:t>[4]&lt;weight</a:t>
            </a:r>
            <a:r>
              <a:rPr lang="zh-CN" altLang="zh-CN" sz="2000" b="1" dirty="0">
                <a:solidFill>
                  <a:srgbClr val="0000FF"/>
                </a:solidFill>
                <a:latin typeface="Consolas" pitchFamily="49" charset="0"/>
                <a:cs typeface="Consolas" pitchFamily="49" charset="0"/>
              </a:rPr>
              <a:t>不成立，且</a:t>
            </a:r>
            <a:r>
              <a:rPr lang="en-US" altLang="zh-CN" sz="2000" b="1" dirty="0">
                <a:solidFill>
                  <a:srgbClr val="0000FF"/>
                </a:solidFill>
                <a:latin typeface="Consolas" pitchFamily="49" charset="0"/>
                <a:cs typeface="Consolas" pitchFamily="49" charset="0"/>
              </a:rPr>
              <a:t>weight&gt;0</a:t>
            </a:r>
            <a:r>
              <a:rPr lang="zh-CN" altLang="zh-CN" sz="2000" b="1" dirty="0">
                <a:solidFill>
                  <a:srgbClr val="0000FF"/>
                </a:solidFill>
                <a:latin typeface="Consolas" pitchFamily="49" charset="0"/>
                <a:cs typeface="Consolas" pitchFamily="49" charset="0"/>
              </a:rPr>
              <a:t>，表明只能将物品</a:t>
            </a:r>
            <a:r>
              <a:rPr lang="en-US" altLang="zh-CN" sz="2000" b="1" dirty="0">
                <a:solidFill>
                  <a:srgbClr val="0000FF"/>
                </a:solidFill>
                <a:latin typeface="Consolas" pitchFamily="49" charset="0"/>
                <a:cs typeface="Consolas" pitchFamily="49" charset="0"/>
              </a:rPr>
              <a:t>4</a:t>
            </a:r>
            <a:r>
              <a:rPr lang="zh-CN" altLang="zh-CN" sz="2000" b="1" dirty="0">
                <a:solidFill>
                  <a:srgbClr val="0000FF"/>
                </a:solidFill>
                <a:latin typeface="Consolas" pitchFamily="49" charset="0"/>
                <a:cs typeface="Consolas" pitchFamily="49" charset="0"/>
              </a:rPr>
              <a:t>部分装入，装入比例</a:t>
            </a:r>
            <a:r>
              <a:rPr lang="en-US" altLang="zh-CN" sz="2000" b="1" dirty="0">
                <a:solidFill>
                  <a:srgbClr val="0000FF"/>
                </a:solidFill>
                <a:latin typeface="Consolas" pitchFamily="49" charset="0"/>
                <a:cs typeface="Consolas" pitchFamily="49" charset="0"/>
              </a:rPr>
              <a:t>=weight/</a:t>
            </a:r>
            <a:r>
              <a:rPr lang="en-US" altLang="zh-CN" sz="2000" b="1" i="1" dirty="0">
                <a:solidFill>
                  <a:srgbClr val="0000FF"/>
                </a:solidFill>
                <a:latin typeface="Consolas" pitchFamily="49" charset="0"/>
                <a:cs typeface="Consolas" pitchFamily="49" charset="0"/>
              </a:rPr>
              <a:t>w</a:t>
            </a:r>
            <a:r>
              <a:rPr lang="en-US" altLang="zh-CN" sz="2000" b="1" dirty="0">
                <a:solidFill>
                  <a:srgbClr val="0000FF"/>
                </a:solidFill>
                <a:latin typeface="Consolas" pitchFamily="49" charset="0"/>
                <a:cs typeface="Consolas" pitchFamily="49" charset="0"/>
              </a:rPr>
              <a:t>[4]=50/60=80%</a:t>
            </a:r>
            <a:r>
              <a:rPr lang="zh-CN" altLang="zh-CN" sz="2000" b="1" dirty="0">
                <a:solidFill>
                  <a:srgbClr val="0000FF"/>
                </a:solidFill>
                <a:latin typeface="Consolas" pitchFamily="49" charset="0"/>
                <a:cs typeface="Consolas" pitchFamily="49" charset="0"/>
              </a:rPr>
              <a:t>，置</a:t>
            </a:r>
            <a:r>
              <a:rPr lang="en-US" altLang="zh-CN" sz="2000" b="1" i="1" dirty="0">
                <a:solidFill>
                  <a:srgbClr val="0000FF"/>
                </a:solidFill>
                <a:latin typeface="Consolas" pitchFamily="49" charset="0"/>
                <a:cs typeface="Consolas" pitchFamily="49" charset="0"/>
              </a:rPr>
              <a:t>x</a:t>
            </a:r>
            <a:r>
              <a:rPr lang="en-US" altLang="zh-CN" sz="2000" b="1" dirty="0">
                <a:solidFill>
                  <a:srgbClr val="0000FF"/>
                </a:solidFill>
                <a:latin typeface="Consolas" pitchFamily="49" charset="0"/>
                <a:cs typeface="Consolas" pitchFamily="49" charset="0"/>
              </a:rPr>
              <a:t>[4]=0.8</a:t>
            </a:r>
            <a:r>
              <a:rPr lang="zh-CN" altLang="en-US" sz="2000" b="1" dirty="0">
                <a:solidFill>
                  <a:srgbClr val="0000FF"/>
                </a:solidFill>
                <a:latin typeface="Consolas" pitchFamily="49" charset="0"/>
                <a:cs typeface="Consolas" pitchFamily="49" charset="0"/>
              </a:rPr>
              <a:t>。</a:t>
            </a:r>
            <a:endParaRPr lang="en-US" altLang="zh-CN" sz="2000" b="1" dirty="0">
              <a:solidFill>
                <a:srgbClr val="0000FF"/>
              </a:solidFill>
              <a:latin typeface="Consolas" pitchFamily="49" charset="0"/>
              <a:cs typeface="Consolas" pitchFamily="49" charset="0"/>
            </a:endParaRPr>
          </a:p>
          <a:p>
            <a:pPr>
              <a:lnSpc>
                <a:spcPct val="150000"/>
              </a:lnSpc>
            </a:pPr>
            <a:r>
              <a:rPr lang="en-US" altLang="zh-CN" sz="2000" b="1" dirty="0">
                <a:solidFill>
                  <a:srgbClr val="0000FF"/>
                </a:solidFill>
                <a:latin typeface="Consolas" pitchFamily="49" charset="0"/>
                <a:cs typeface="Consolas" pitchFamily="49" charset="0"/>
              </a:rPr>
              <a:t>    </a:t>
            </a:r>
            <a:r>
              <a:rPr lang="zh-CN" altLang="zh-CN" sz="2000" b="1" dirty="0">
                <a:solidFill>
                  <a:srgbClr val="0000FF"/>
                </a:solidFill>
                <a:latin typeface="Consolas" pitchFamily="49" charset="0"/>
                <a:cs typeface="Consolas" pitchFamily="49" charset="0"/>
              </a:rPr>
              <a:t>算法结束，得到</a:t>
            </a:r>
            <a:r>
              <a:rPr lang="en-US" altLang="zh-CN" sz="2000" b="1" i="1" dirty="0">
                <a:solidFill>
                  <a:srgbClr val="C00000"/>
                </a:solidFill>
                <a:latin typeface="Consolas" pitchFamily="49" charset="0"/>
                <a:cs typeface="Consolas" pitchFamily="49" charset="0"/>
              </a:rPr>
              <a:t>X</a:t>
            </a:r>
            <a:r>
              <a:rPr lang="en-US" altLang="zh-CN" sz="2000" b="1" dirty="0">
                <a:solidFill>
                  <a:srgbClr val="C00000"/>
                </a:solidFill>
                <a:latin typeface="Consolas" pitchFamily="49" charset="0"/>
                <a:cs typeface="Consolas" pitchFamily="49" charset="0"/>
              </a:rPr>
              <a:t>={1</a:t>
            </a:r>
            <a:r>
              <a:rPr lang="zh-CN" altLang="zh-CN" sz="2000" b="1" dirty="0">
                <a:solidFill>
                  <a:srgbClr val="C00000"/>
                </a:solidFill>
                <a:latin typeface="Consolas" pitchFamily="49" charset="0"/>
                <a:cs typeface="Consolas" pitchFamily="49" charset="0"/>
              </a:rPr>
              <a:t>，</a:t>
            </a:r>
            <a:r>
              <a:rPr lang="en-US" altLang="zh-CN" sz="2000" b="1" dirty="0">
                <a:solidFill>
                  <a:srgbClr val="C00000"/>
                </a:solidFill>
                <a:latin typeface="Consolas" pitchFamily="49" charset="0"/>
                <a:cs typeface="Consolas" pitchFamily="49" charset="0"/>
              </a:rPr>
              <a:t>1</a:t>
            </a:r>
            <a:r>
              <a:rPr lang="zh-CN" altLang="zh-CN" sz="2000" b="1" dirty="0">
                <a:solidFill>
                  <a:srgbClr val="C00000"/>
                </a:solidFill>
                <a:latin typeface="Consolas" pitchFamily="49" charset="0"/>
                <a:cs typeface="Consolas" pitchFamily="49" charset="0"/>
              </a:rPr>
              <a:t>，</a:t>
            </a:r>
            <a:r>
              <a:rPr lang="en-US" altLang="zh-CN" sz="2000" b="1" dirty="0">
                <a:solidFill>
                  <a:srgbClr val="C00000"/>
                </a:solidFill>
                <a:latin typeface="Consolas" pitchFamily="49" charset="0"/>
                <a:cs typeface="Consolas" pitchFamily="49" charset="0"/>
              </a:rPr>
              <a:t>1</a:t>
            </a:r>
            <a:r>
              <a:rPr lang="zh-CN" altLang="zh-CN" sz="2000" b="1" dirty="0">
                <a:solidFill>
                  <a:srgbClr val="C00000"/>
                </a:solidFill>
                <a:latin typeface="Consolas" pitchFamily="49" charset="0"/>
                <a:cs typeface="Consolas" pitchFamily="49" charset="0"/>
              </a:rPr>
              <a:t>，</a:t>
            </a:r>
            <a:r>
              <a:rPr lang="en-US" altLang="zh-CN" sz="2000" b="1" dirty="0">
                <a:solidFill>
                  <a:srgbClr val="C00000"/>
                </a:solidFill>
                <a:latin typeface="Consolas" pitchFamily="49" charset="0"/>
                <a:cs typeface="Consolas" pitchFamily="49" charset="0"/>
              </a:rPr>
              <a:t>0.8</a:t>
            </a:r>
            <a:r>
              <a:rPr lang="zh-CN" altLang="zh-CN" sz="2000" b="1" dirty="0">
                <a:solidFill>
                  <a:srgbClr val="C00000"/>
                </a:solidFill>
                <a:latin typeface="Consolas" pitchFamily="49" charset="0"/>
                <a:cs typeface="Consolas" pitchFamily="49" charset="0"/>
              </a:rPr>
              <a:t>，</a:t>
            </a:r>
            <a:r>
              <a:rPr lang="en-US" altLang="zh-CN" sz="2000" b="1" dirty="0">
                <a:solidFill>
                  <a:srgbClr val="C00000"/>
                </a:solidFill>
                <a:latin typeface="Consolas" pitchFamily="49" charset="0"/>
                <a:cs typeface="Consolas" pitchFamily="49" charset="0"/>
              </a:rPr>
              <a:t>0}</a:t>
            </a:r>
            <a:r>
              <a:rPr lang="zh-CN" altLang="zh-CN" sz="2000" b="1" dirty="0">
                <a:solidFill>
                  <a:srgbClr val="0000FF"/>
                </a:solidFill>
                <a:latin typeface="Consolas" pitchFamily="49" charset="0"/>
                <a:cs typeface="Consolas" pitchFamily="49" charset="0"/>
              </a:rPr>
              <a:t>。</a:t>
            </a:r>
          </a:p>
        </p:txBody>
      </p:sp>
      <p:graphicFrame>
        <p:nvGraphicFramePr>
          <p:cNvPr id="4" name="Group 159"/>
          <p:cNvGraphicFramePr>
            <a:graphicFrameLocks noGrp="1"/>
          </p:cNvGraphicFramePr>
          <p:nvPr/>
        </p:nvGraphicFramePr>
        <p:xfrm>
          <a:off x="428596" y="779182"/>
          <a:ext cx="8135937" cy="1463040"/>
        </p:xfrm>
        <a:graphic>
          <a:graphicData uri="http://schemas.openxmlformats.org/drawingml/2006/table">
            <a:tbl>
              <a:tblPr>
                <a:tableStyleId>{775DCB02-9BB8-47FD-8907-85C794F793BA}</a:tableStyleId>
              </a:tblPr>
              <a:tblGrid>
                <a:gridCol w="1355725">
                  <a:extLst>
                    <a:ext uri="{9D8B030D-6E8A-4147-A177-3AD203B41FA5}">
                      <a16:colId xmlns:a16="http://schemas.microsoft.com/office/drawing/2014/main" val="20000"/>
                    </a:ext>
                  </a:extLst>
                </a:gridCol>
                <a:gridCol w="1355725">
                  <a:extLst>
                    <a:ext uri="{9D8B030D-6E8A-4147-A177-3AD203B41FA5}">
                      <a16:colId xmlns:a16="http://schemas.microsoft.com/office/drawing/2014/main" val="20001"/>
                    </a:ext>
                  </a:extLst>
                </a:gridCol>
                <a:gridCol w="1355725">
                  <a:extLst>
                    <a:ext uri="{9D8B030D-6E8A-4147-A177-3AD203B41FA5}">
                      <a16:colId xmlns:a16="http://schemas.microsoft.com/office/drawing/2014/main" val="20002"/>
                    </a:ext>
                  </a:extLst>
                </a:gridCol>
                <a:gridCol w="1355725">
                  <a:extLst>
                    <a:ext uri="{9D8B030D-6E8A-4147-A177-3AD203B41FA5}">
                      <a16:colId xmlns:a16="http://schemas.microsoft.com/office/drawing/2014/main" val="20003"/>
                    </a:ext>
                  </a:extLst>
                </a:gridCol>
                <a:gridCol w="1355725">
                  <a:extLst>
                    <a:ext uri="{9D8B030D-6E8A-4147-A177-3AD203B41FA5}">
                      <a16:colId xmlns:a16="http://schemas.microsoft.com/office/drawing/2014/main" val="20004"/>
                    </a:ext>
                  </a:extLst>
                </a:gridCol>
                <a:gridCol w="1357312">
                  <a:extLst>
                    <a:ext uri="{9D8B030D-6E8A-4147-A177-3AD203B41FA5}">
                      <a16:colId xmlns:a16="http://schemas.microsoft.com/office/drawing/2014/main" val="20005"/>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dirty="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cs typeface="Consolas" panose="020B0609020204030204" pitchFamily="49" charset="0"/>
                        </a:rPr>
                        <a:t>1</a:t>
                      </a:r>
                      <a:endParaRPr kumimoji="0" lang="en-US" altLang="zh-CN" sz="1800" b="1"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cs typeface="Consolas" panose="020B0609020204030204" pitchFamily="49" charset="0"/>
                        </a:rPr>
                        <a:t>2</a:t>
                      </a:r>
                      <a:endParaRPr kumimoji="0" lang="en-US" altLang="zh-CN" sz="1800" b="1"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cs typeface="Consolas" panose="020B0609020204030204" pitchFamily="49" charset="0"/>
                        </a:rPr>
                        <a:t>3</a:t>
                      </a:r>
                      <a:endParaRPr kumimoji="0" lang="en-US" altLang="zh-CN" sz="1800" b="1"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cs typeface="Consolas" panose="020B0609020204030204" pitchFamily="49" charset="0"/>
                        </a:rPr>
                        <a:t>4</a:t>
                      </a:r>
                      <a:endParaRPr kumimoji="0" lang="en-US" altLang="zh-CN" sz="1800" b="1"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cs typeface="Consolas" panose="020B0609020204030204" pitchFamily="49" charset="0"/>
                        </a:rPr>
                        <a:t>5</a:t>
                      </a:r>
                      <a:endParaRPr kumimoji="0" lang="en-US" altLang="zh-CN" sz="1800" b="1"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C00000"/>
                          </a:solidFill>
                          <a:effectLst/>
                          <a:latin typeface="Consolas" panose="020B0609020204030204" pitchFamily="49" charset="0"/>
                          <a:cs typeface="Consolas" panose="020B0609020204030204" pitchFamily="49" charset="0"/>
                        </a:rPr>
                        <a:t>w</a:t>
                      </a:r>
                      <a:r>
                        <a:rPr kumimoji="0" lang="en-US" altLang="zh-CN" sz="1800" b="1" i="1" u="none" strike="noStrike" cap="none" normalizeH="0" baseline="-3000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30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20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50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40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C00000"/>
                          </a:solidFill>
                          <a:effectLst/>
                          <a:latin typeface="Consolas" panose="020B0609020204030204" pitchFamily="49" charset="0"/>
                          <a:cs typeface="Consolas" panose="020B0609020204030204" pitchFamily="49" charset="0"/>
                        </a:rPr>
                        <a:t>v</a:t>
                      </a:r>
                      <a:r>
                        <a:rPr kumimoji="0" lang="en-US" altLang="zh-CN" sz="1800" b="1" i="1" u="none" strike="noStrike" cap="none" normalizeH="0" baseline="-3000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66</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20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30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60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40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C00000"/>
                          </a:solidFill>
                          <a:effectLst/>
                          <a:latin typeface="Consolas" panose="020B0609020204030204" pitchFamily="49" charset="0"/>
                          <a:cs typeface="Consolas" panose="020B0609020204030204" pitchFamily="49" charset="0"/>
                        </a:rPr>
                        <a:t>v</a:t>
                      </a:r>
                      <a:r>
                        <a:rPr kumimoji="0" lang="en-US" altLang="zh-CN" sz="1800" b="1" i="1" u="none" strike="noStrike" cap="none" normalizeH="0" baseline="-30000">
                          <a:ln>
                            <a:noFill/>
                          </a:ln>
                          <a:solidFill>
                            <a:srgbClr val="C00000"/>
                          </a:solidFill>
                          <a:effectLst/>
                          <a:latin typeface="Consolas" panose="020B0609020204030204" pitchFamily="49" charset="0"/>
                          <a:cs typeface="Consolas" panose="020B0609020204030204" pitchFamily="49" charset="0"/>
                        </a:rPr>
                        <a:t>i</a:t>
                      </a:r>
                      <a:r>
                        <a:rPr kumimoji="0" lang="en-US" altLang="zh-CN" sz="1800" b="1" i="1" u="none" strike="noStrike" cap="none" normalizeH="0" baseline="0">
                          <a:ln>
                            <a:noFill/>
                          </a:ln>
                          <a:solidFill>
                            <a:srgbClr val="C00000"/>
                          </a:solidFill>
                          <a:effectLst/>
                          <a:latin typeface="Consolas" panose="020B0609020204030204" pitchFamily="49" charset="0"/>
                          <a:cs typeface="Consolas" panose="020B0609020204030204" pitchFamily="49" charset="0"/>
                        </a:rPr>
                        <a:t>/w</a:t>
                      </a:r>
                      <a:r>
                        <a:rPr kumimoji="0" lang="en-US" altLang="zh-CN" sz="1800" b="1" i="1" u="none" strike="noStrike" cap="none" normalizeH="0" baseline="-3000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2.2</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2.0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1.5</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1.2</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1.0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3"/>
                  </a:ext>
                </a:extLst>
              </a:tr>
            </a:tbl>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1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1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1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1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250825" y="1067996"/>
            <a:ext cx="8497888" cy="559571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rIns="180000" bIns="180000">
            <a:spAutoFit/>
          </a:bodyPr>
          <a:lstStyle/>
          <a:p>
            <a:r>
              <a:rPr lang="en-US" altLang="zh-CN" sz="2000" b="1"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b="1" dirty="0">
                <a:solidFill>
                  <a:srgbClr val="FF0000"/>
                </a:solidFill>
                <a:latin typeface="Consolas" panose="020B0609020204030204" pitchFamily="49" charset="0"/>
                <a:ea typeface="仿宋" panose="02010609060101010101" pitchFamily="49" charset="-122"/>
                <a:cs typeface="Consolas" panose="020B0609020204030204" pitchFamily="49" charset="0"/>
              </a:rPr>
              <a:t>问题表示</a:t>
            </a: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int n=5;</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double W=100;				</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限重</a:t>
            </a: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struct NodeType</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double w;</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double v;</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double p;				</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//p=v/w</a:t>
            </a:r>
            <a:endPar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bool operator&lt;(const NodeType &amp;s) const</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p&gt;s.p;			</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按</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递减排序</a:t>
            </a: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NodeType A[]={{0},{10,20},{20,30},{30,66},{40,40},{50,60}};					</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下标</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不用</a:t>
            </a:r>
          </a:p>
          <a:p>
            <a:r>
              <a:rPr lang="en-US" altLang="zh-CN" sz="2000" b="1"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b="1" dirty="0">
                <a:solidFill>
                  <a:srgbClr val="FF0000"/>
                </a:solidFill>
                <a:latin typeface="Consolas" panose="020B0609020204030204" pitchFamily="49" charset="0"/>
                <a:ea typeface="仿宋" panose="02010609060101010101" pitchFamily="49" charset="-122"/>
                <a:cs typeface="Consolas" panose="020B0609020204030204" pitchFamily="49" charset="0"/>
              </a:rPr>
              <a:t>求解结果表示</a:t>
            </a: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double V;				</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最大价值</a:t>
            </a: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double x[MAXN];</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文本占位符 2"/>
          <p:cNvSpPr>
            <a:spLocks noGrp="1"/>
          </p:cNvSpPr>
          <p:nvPr>
            <p:ph type="body" sz="quarter" idx="13"/>
          </p:nvPr>
        </p:nvSpPr>
        <p:spPr>
          <a:xfrm>
            <a:off x="-498107" y="261275"/>
            <a:ext cx="7262260" cy="864000"/>
          </a:xfrm>
        </p:spPr>
        <p:txBody>
          <a:bodyPr/>
          <a:lstStyle/>
          <a:p>
            <a:pPr lvl="0"/>
            <a:r>
              <a:rPr lang="en-US" altLang="zh-CN" dirty="0" err="1">
                <a:sym typeface="+mn-ea"/>
              </a:rPr>
              <a:t>求解背包问题</a:t>
            </a:r>
            <a:endParaRPr lang="en-US" altLang="zh-CN" dirty="0">
              <a:sym typeface="+mn-ea"/>
            </a:endParaRPr>
          </a:p>
        </p:txBody>
      </p:sp>
    </p:spTree>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252" y="776997"/>
            <a:ext cx="8501122" cy="590349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2000" b="1" dirty="0">
                <a:solidFill>
                  <a:srgbClr val="FF0000"/>
                </a:solidFill>
                <a:latin typeface="Consolas" panose="020B0609020204030204" pitchFamily="49" charset="0"/>
                <a:ea typeface="仿宋" panose="02010609060101010101" pitchFamily="49" charset="-122"/>
                <a:cs typeface="Consolas" panose="020B0609020204030204" pitchFamily="49" charset="0"/>
              </a:rPr>
              <a:t>void Knap()			//</a:t>
            </a:r>
            <a:r>
              <a:rPr lang="zh-CN" altLang="zh-CN" sz="2000" b="1" dirty="0">
                <a:solidFill>
                  <a:srgbClr val="FF0000"/>
                </a:solidFill>
                <a:latin typeface="Consolas" panose="020B0609020204030204" pitchFamily="49" charset="0"/>
                <a:ea typeface="仿宋" panose="02010609060101010101" pitchFamily="49" charset="-122"/>
                <a:cs typeface="Consolas" panose="020B0609020204030204" pitchFamily="49" charset="0"/>
              </a:rPr>
              <a:t>求解背包问题并返回总价值</a:t>
            </a: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V=0;				</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//V</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初始化为</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double weight=W;		</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背包中能装入的余下重量</a:t>
            </a: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memset(x,0,sizeof(x));	</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初始化</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x</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向量</a:t>
            </a: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int i=1;</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while (A[i].w&lt;weight)	</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物品</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能够全部装入时循环</a:t>
            </a: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  x[i]=1;			</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装入物品</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i</a:t>
            </a:r>
            <a:endPar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weight-=A[i].w;		</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减少背包中能装入的余下重量</a:t>
            </a: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V+=A[i].v;		</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累计总价值</a:t>
            </a: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i++;			</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继续循环</a:t>
            </a: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if (weight&gt;0)		</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当余下重量大于</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  x[i]=weight/A[i].w;	</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将物品</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的一部分装入</a:t>
            </a: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V+=x[i]*A[i].v;		</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累计总价值</a:t>
            </a: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646" y="983463"/>
            <a:ext cx="8372661" cy="566842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bIns="216000" rtlCol="0">
            <a:spAutoFit/>
          </a:bodyPr>
          <a:lstStyle/>
          <a:p>
            <a:r>
              <a:rPr lang="en-US" altLang="zh-CN" sz="2000" b="1" dirty="0">
                <a:solidFill>
                  <a:srgbClr val="FF0000"/>
                </a:solidFill>
                <a:latin typeface="Consolas" panose="020B0609020204030204" pitchFamily="49" charset="0"/>
                <a:ea typeface="仿宋" panose="02010609060101010101" pitchFamily="49" charset="-122"/>
                <a:cs typeface="Consolas" panose="020B0609020204030204" pitchFamily="49" charset="0"/>
              </a:rPr>
              <a:t>void main()</a:t>
            </a:r>
            <a:endParaRPr lang="zh-CN" altLang="zh-CN" sz="2000" b="1"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printf("</a:t>
            </a:r>
            <a:r>
              <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求解过程</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for (int i=1;i&lt;=n;i++)		</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求</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v/w</a:t>
            </a:r>
            <a:endPar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A[i].p=A[i].v/A[i].w;</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printf("(1)</a:t>
            </a:r>
            <a:r>
              <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排序前</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\n");dispA();</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2000" b="1" dirty="0">
                <a:solidFill>
                  <a:srgbClr val="FF0000"/>
                </a:solidFill>
                <a:latin typeface="Consolas" panose="020B0609020204030204" pitchFamily="49" charset="0"/>
                <a:ea typeface="仿宋" panose="02010609060101010101" pitchFamily="49" charset="-122"/>
                <a:cs typeface="Consolas" panose="020B0609020204030204" pitchFamily="49" charset="0"/>
              </a:rPr>
              <a:t>   sort(A+1,A+n+1);	</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//A[1..n]</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排序</a:t>
            </a:r>
          </a:p>
          <a:p>
            <a:pPr>
              <a:lnSpc>
                <a:spcPct val="150000"/>
              </a:lnSpc>
            </a:pP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printf("(2)</a:t>
            </a:r>
            <a:r>
              <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排序后</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\n"); dispA();</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b="1" dirty="0">
                <a:solidFill>
                  <a:srgbClr val="FF0000"/>
                </a:solidFill>
                <a:latin typeface="Consolas" panose="020B0609020204030204" pitchFamily="49" charset="0"/>
                <a:ea typeface="仿宋" panose="02010609060101010101" pitchFamily="49" charset="-122"/>
                <a:cs typeface="Consolas" panose="020B0609020204030204" pitchFamily="49" charset="0"/>
              </a:rPr>
              <a:t>Knap();</a:t>
            </a:r>
            <a:endParaRPr lang="zh-CN" altLang="zh-CN" sz="2000" b="1"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printf("(3)</a:t>
            </a:r>
            <a:r>
              <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求解结果</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\n");		</a:t>
            </a:r>
            <a:r>
              <a:rPr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输出结果</a:t>
            </a: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printf("    x: [");</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for (int j=1;j&lt;=n;j++)</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printf("%g, ",x[j]);</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printf("%g]\n",x[n]);</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printf("    </a:t>
            </a:r>
            <a:r>
              <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总价值</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=%g\n",V);</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文本占位符 2"/>
          <p:cNvSpPr>
            <a:spLocks noGrp="1"/>
          </p:cNvSpPr>
          <p:nvPr>
            <p:ph type="body" sz="quarter" idx="13"/>
          </p:nvPr>
        </p:nvSpPr>
        <p:spPr>
          <a:xfrm>
            <a:off x="-498107" y="261275"/>
            <a:ext cx="7262260" cy="864000"/>
          </a:xfrm>
        </p:spPr>
        <p:txBody>
          <a:bodyPr/>
          <a:lstStyle/>
          <a:p>
            <a:pPr lvl="0"/>
            <a:r>
              <a:rPr lang="en-US" altLang="zh-CN" dirty="0" err="1">
                <a:sym typeface="+mn-ea"/>
              </a:rPr>
              <a:t>求解背包问题</a:t>
            </a:r>
            <a:endParaRPr lang="en-US" altLang="zh-CN" dirty="0">
              <a:sym typeface="+mn-ea"/>
            </a:endParaRPr>
          </a:p>
        </p:txBody>
      </p:sp>
    </p:spTree>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500034" y="1357298"/>
            <a:ext cx="8292274" cy="1200329"/>
          </a:xfrm>
          <a:prstGeom prst="rect">
            <a:avLst/>
          </a:prstGeom>
          <a:noFill/>
          <a:ln w="9525">
            <a:noFill/>
            <a:miter lim="800000"/>
          </a:ln>
          <a:effectLst/>
        </p:spPr>
        <p:txBody>
          <a:bodyPr wrap="square">
            <a:spAutoFit/>
          </a:bodyPr>
          <a:lstStyle/>
          <a:p>
            <a:pPr>
              <a:lnSpc>
                <a:spcPct val="150000"/>
              </a:lnSpc>
              <a:spcBef>
                <a:spcPct val="50000"/>
              </a:spcBef>
            </a:pPr>
            <a:r>
              <a:rPr lang="zh-CN" altLang="en-US" sz="2000" b="1" dirty="0">
                <a:latin typeface="Consolas" panose="020B0609020204030204" pitchFamily="49" charset="0"/>
                <a:ea typeface="楷体" panose="02010609060101010101" pitchFamily="49" charset="-122"/>
                <a:cs typeface="Consolas" panose="020B0609020204030204" pitchFamily="49" charset="0"/>
              </a:rPr>
              <a:t>　</a:t>
            </a:r>
            <a:r>
              <a:rPr lang="zh-CN" altLang="en-US" sz="2400" b="1" dirty="0">
                <a:latin typeface="Consolas" panose="020B0609020204030204" pitchFamily="49" charset="0"/>
                <a:ea typeface="楷体" panose="02010609060101010101" pitchFamily="49" charset="-122"/>
                <a:cs typeface="Consolas" panose="020B0609020204030204" pitchFamily="49" charset="0"/>
              </a:rPr>
              <a:t>　</a:t>
            </a:r>
            <a:r>
              <a:rPr lang="en-US" altLang="zh-CN" sz="24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4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en-US" altLang="zh-CN" sz="24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排序的时间复杂性为</a:t>
            </a:r>
            <a:r>
              <a:rPr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400" b="1"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en-US" altLang="zh-CN" sz="2400" b="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400" b="1"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while</a:t>
            </a:r>
            <a:r>
              <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循环的时间为</a:t>
            </a:r>
            <a:r>
              <a:rPr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400" b="1"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，所以本算法的时间复杂度为</a:t>
            </a:r>
            <a:r>
              <a:rPr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400" b="1"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400" b="1" dirty="0" err="1">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en-US" altLang="zh-CN" sz="2400" b="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400" b="1"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p>
        </p:txBody>
      </p:sp>
      <p:sp>
        <p:nvSpPr>
          <p:cNvPr id="3" name="文本占位符 2"/>
          <p:cNvSpPr>
            <a:spLocks noGrp="1"/>
          </p:cNvSpPr>
          <p:nvPr>
            <p:ph type="body" sz="quarter" idx="13"/>
          </p:nvPr>
        </p:nvSpPr>
        <p:spPr/>
        <p:txBody>
          <a:bodyPr/>
          <a:lstStyle/>
          <a:p>
            <a:pPr lvl="0"/>
            <a:r>
              <a:rPr lang="en-US" altLang="zh-CN" dirty="0" err="1">
                <a:sym typeface="+mn-ea"/>
              </a:rPr>
              <a:t>求解背包问题</a:t>
            </a:r>
            <a:endParaRPr lang="en-US" altLang="zh-CN" dirty="0">
              <a:sym typeface="+mn-ea"/>
            </a:endParaRPr>
          </a:p>
        </p:txBody>
      </p:sp>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AA3D4F86-2DF9-44AB-8446-BF60F374F245}"/>
              </a:ext>
            </a:extLst>
          </p:cNvPr>
          <p:cNvSpPr>
            <a:spLocks noGrp="1"/>
          </p:cNvSpPr>
          <p:nvPr>
            <p:ph type="sldNum" sz="quarter" idx="12"/>
          </p:nvPr>
        </p:nvSpPr>
        <p:spPr/>
        <p:txBody>
          <a:bodyPr/>
          <a:lstStyle/>
          <a:p>
            <a:fld id="{2BF52340-23E5-4DE8-AD85-AB3A652D4927}" type="slidenum">
              <a:rPr lang="zh-CN" altLang="en-US" smtClean="0">
                <a:solidFill>
                  <a:srgbClr val="0000FF"/>
                </a:solidFill>
                <a:latin typeface="Consolas" pitchFamily="49" charset="0"/>
                <a:cs typeface="Consolas" pitchFamily="49" charset="0"/>
              </a:rPr>
              <a:pPr/>
              <a:t>38</a:t>
            </a:fld>
            <a:endParaRPr lang="zh-CN" altLang="en-US">
              <a:solidFill>
                <a:srgbClr val="0000FF"/>
              </a:solidFill>
              <a:latin typeface="Consolas" pitchFamily="49" charset="0"/>
              <a:cs typeface="Consolas" pitchFamily="49" charset="0"/>
            </a:endParaRPr>
          </a:p>
        </p:txBody>
      </p:sp>
      <p:sp>
        <p:nvSpPr>
          <p:cNvPr id="4" name="Line 3">
            <a:extLst>
              <a:ext uri="{FF2B5EF4-FFF2-40B4-BE49-F238E27FC236}">
                <a16:creationId xmlns:a16="http://schemas.microsoft.com/office/drawing/2014/main" id="{7519D5D9-5098-4CDC-8981-B3B9C06884A2}"/>
              </a:ext>
            </a:extLst>
          </p:cNvPr>
          <p:cNvSpPr>
            <a:spLocks noChangeShapeType="1"/>
          </p:cNvSpPr>
          <p:nvPr/>
        </p:nvSpPr>
        <p:spPr bwMode="auto">
          <a:xfrm>
            <a:off x="3346259" y="3841406"/>
            <a:ext cx="0" cy="2362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just"/>
            <a:endParaRPr lang="zh-CN" altLang="en-US" sz="2200" b="1">
              <a:solidFill>
                <a:srgbClr val="0000FF"/>
              </a:solidFill>
              <a:latin typeface="Consolas" pitchFamily="49" charset="0"/>
              <a:cs typeface="Consolas" pitchFamily="49" charset="0"/>
            </a:endParaRPr>
          </a:p>
        </p:txBody>
      </p:sp>
      <p:sp>
        <p:nvSpPr>
          <p:cNvPr id="5" name="Text Box 4">
            <a:extLst>
              <a:ext uri="{FF2B5EF4-FFF2-40B4-BE49-F238E27FC236}">
                <a16:creationId xmlns:a16="http://schemas.microsoft.com/office/drawing/2014/main" id="{E509DCBB-DFA1-4E9B-9585-BFCF36DADB1D}"/>
              </a:ext>
            </a:extLst>
          </p:cNvPr>
          <p:cNvSpPr txBox="1">
            <a:spLocks noChangeArrowheads="1"/>
          </p:cNvSpPr>
          <p:nvPr/>
        </p:nvSpPr>
        <p:spPr bwMode="auto">
          <a:xfrm>
            <a:off x="449164" y="1947459"/>
            <a:ext cx="8212515" cy="84068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nchorCtr="1">
            <a:spAutoFit/>
          </a:bodyPr>
          <a:lstStyle/>
          <a:p>
            <a:pPr indent="534988" algn="just" fontAlgn="b">
              <a:lnSpc>
                <a:spcPct val="120000"/>
              </a:lnSpc>
            </a:pPr>
            <a:r>
              <a:rPr kumimoji="1" lang="zh-CN" altLang="en-US" sz="2200" b="1" dirty="0">
                <a:solidFill>
                  <a:srgbClr val="0000FF"/>
                </a:solidFill>
                <a:latin typeface="Consolas" pitchFamily="49" charset="0"/>
                <a:cs typeface="Consolas" pitchFamily="49" charset="0"/>
              </a:rPr>
              <a:t>若背包问题中的物体不能分拆，只能任一物品</a:t>
            </a:r>
            <a:r>
              <a:rPr kumimoji="1" lang="en-US" altLang="zh-CN" sz="2200" b="1" dirty="0" err="1">
                <a:solidFill>
                  <a:srgbClr val="0000FF"/>
                </a:solidFill>
                <a:latin typeface="Consolas" pitchFamily="49" charset="0"/>
                <a:cs typeface="Consolas" pitchFamily="49" charset="0"/>
              </a:rPr>
              <a:t>i</a:t>
            </a:r>
            <a:r>
              <a:rPr kumimoji="1" lang="zh-CN" altLang="en-US" sz="2200" b="1" dirty="0">
                <a:solidFill>
                  <a:srgbClr val="0000FF"/>
                </a:solidFill>
                <a:latin typeface="Consolas" pitchFamily="49" charset="0"/>
                <a:cs typeface="Consolas" pitchFamily="49" charset="0"/>
              </a:rPr>
              <a:t>只能整体装入，则称为</a:t>
            </a:r>
            <a:r>
              <a:rPr kumimoji="1" lang="en-US" altLang="zh-CN" sz="2200" b="1" dirty="0">
                <a:solidFill>
                  <a:srgbClr val="0000FF"/>
                </a:solidFill>
                <a:latin typeface="Consolas" pitchFamily="49" charset="0"/>
                <a:cs typeface="Consolas" pitchFamily="49" charset="0"/>
              </a:rPr>
              <a:t>0-1</a:t>
            </a:r>
            <a:r>
              <a:rPr kumimoji="1" lang="zh-CN" altLang="en-US" sz="2200" b="1" dirty="0">
                <a:solidFill>
                  <a:srgbClr val="0000FF"/>
                </a:solidFill>
                <a:latin typeface="Consolas" pitchFamily="49" charset="0"/>
                <a:cs typeface="Consolas" pitchFamily="49" charset="0"/>
              </a:rPr>
              <a:t>背包问题。用贪心算法能得到</a:t>
            </a:r>
            <a:r>
              <a:rPr kumimoji="1" lang="en-US" altLang="zh-CN" sz="2200" b="1" dirty="0">
                <a:solidFill>
                  <a:srgbClr val="0000FF"/>
                </a:solidFill>
                <a:latin typeface="Consolas" pitchFamily="49" charset="0"/>
                <a:cs typeface="Consolas" pitchFamily="49" charset="0"/>
              </a:rPr>
              <a:t>0-1</a:t>
            </a:r>
            <a:r>
              <a:rPr kumimoji="1" lang="zh-CN" altLang="en-US" sz="2200" b="1" dirty="0">
                <a:solidFill>
                  <a:srgbClr val="0000FF"/>
                </a:solidFill>
                <a:latin typeface="Consolas" pitchFamily="49" charset="0"/>
                <a:cs typeface="Consolas" pitchFamily="49" charset="0"/>
              </a:rPr>
              <a:t>背包的最优解吗</a:t>
            </a:r>
            <a:r>
              <a:rPr kumimoji="1" lang="en-US" altLang="zh-CN" sz="2200" b="1" dirty="0">
                <a:solidFill>
                  <a:srgbClr val="0000FF"/>
                </a:solidFill>
                <a:latin typeface="Consolas" pitchFamily="49" charset="0"/>
                <a:cs typeface="Consolas" pitchFamily="49" charset="0"/>
              </a:rPr>
              <a:t>?</a:t>
            </a:r>
          </a:p>
        </p:txBody>
      </p:sp>
      <p:sp>
        <p:nvSpPr>
          <p:cNvPr id="6" name="Text Box 7">
            <a:extLst>
              <a:ext uri="{FF2B5EF4-FFF2-40B4-BE49-F238E27FC236}">
                <a16:creationId xmlns:a16="http://schemas.microsoft.com/office/drawing/2014/main" id="{0536DDE9-E86B-4598-A822-EDF0EA1B83EC}"/>
              </a:ext>
            </a:extLst>
          </p:cNvPr>
          <p:cNvSpPr txBox="1">
            <a:spLocks noChangeArrowheads="1"/>
          </p:cNvSpPr>
          <p:nvPr/>
        </p:nvSpPr>
        <p:spPr bwMode="auto">
          <a:xfrm>
            <a:off x="752120" y="2965755"/>
            <a:ext cx="6669360" cy="1313309"/>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lgn="just" eaLnBrk="0" hangingPunct="0">
              <a:lnSpc>
                <a:spcPct val="120000"/>
              </a:lnSpc>
            </a:pPr>
            <a:r>
              <a:rPr kumimoji="1" lang="zh-CN" altLang="en-US" sz="2200" b="1" dirty="0">
                <a:solidFill>
                  <a:srgbClr val="0000FF"/>
                </a:solidFill>
                <a:latin typeface="Consolas" pitchFamily="49" charset="0"/>
                <a:cs typeface="Consolas" pitchFamily="49" charset="0"/>
              </a:rPr>
              <a:t>实例：</a:t>
            </a:r>
            <a:r>
              <a:rPr kumimoji="1" lang="en-US" altLang="zh-CN" sz="2200" b="1" dirty="0">
                <a:solidFill>
                  <a:srgbClr val="0000FF"/>
                </a:solidFill>
                <a:latin typeface="Consolas" pitchFamily="49" charset="0"/>
                <a:cs typeface="Consolas" pitchFamily="49" charset="0"/>
              </a:rPr>
              <a:t>n=3, C=25, </a:t>
            </a:r>
          </a:p>
          <a:p>
            <a:pPr algn="just" eaLnBrk="0" hangingPunct="0">
              <a:lnSpc>
                <a:spcPct val="120000"/>
              </a:lnSpc>
            </a:pPr>
            <a:r>
              <a:rPr kumimoji="1" lang="en-US" altLang="zh-CN" sz="2200" b="1" dirty="0">
                <a:solidFill>
                  <a:srgbClr val="0000FF"/>
                </a:solidFill>
                <a:latin typeface="Consolas" pitchFamily="49" charset="0"/>
                <a:cs typeface="Consolas" pitchFamily="49" charset="0"/>
              </a:rPr>
              <a:t>          (</a:t>
            </a:r>
            <a:r>
              <a:rPr kumimoji="1" lang="en-US" altLang="zh-CN" sz="2200" b="1" i="1" dirty="0">
                <a:solidFill>
                  <a:srgbClr val="0000FF"/>
                </a:solidFill>
                <a:latin typeface="Consolas" pitchFamily="49" charset="0"/>
                <a:cs typeface="Consolas" pitchFamily="49" charset="0"/>
              </a:rPr>
              <a:t>v</a:t>
            </a:r>
            <a:r>
              <a:rPr kumimoji="1" lang="en-US" altLang="zh-CN" sz="2200" b="1" baseline="-25000" dirty="0">
                <a:solidFill>
                  <a:srgbClr val="0000FF"/>
                </a:solidFill>
                <a:latin typeface="Consolas" pitchFamily="49" charset="0"/>
                <a:cs typeface="Consolas" pitchFamily="49" charset="0"/>
              </a:rPr>
              <a:t>1</a:t>
            </a:r>
            <a:r>
              <a:rPr kumimoji="1" lang="en-US" altLang="zh-CN" sz="2200" b="1" dirty="0">
                <a:solidFill>
                  <a:srgbClr val="0000FF"/>
                </a:solidFill>
                <a:latin typeface="Consolas" pitchFamily="49" charset="0"/>
                <a:cs typeface="Consolas" pitchFamily="49" charset="0"/>
              </a:rPr>
              <a:t>,</a:t>
            </a:r>
            <a:r>
              <a:rPr kumimoji="1" lang="en-US" altLang="zh-CN" sz="2200" b="1" i="1" dirty="0">
                <a:solidFill>
                  <a:srgbClr val="0000FF"/>
                </a:solidFill>
                <a:latin typeface="Consolas" pitchFamily="49" charset="0"/>
                <a:cs typeface="Consolas" pitchFamily="49" charset="0"/>
              </a:rPr>
              <a:t>v</a:t>
            </a:r>
            <a:r>
              <a:rPr kumimoji="1" lang="en-US" altLang="zh-CN" sz="2200" b="1" baseline="-25000" dirty="0">
                <a:solidFill>
                  <a:srgbClr val="0000FF"/>
                </a:solidFill>
                <a:latin typeface="Consolas" pitchFamily="49" charset="0"/>
                <a:cs typeface="Consolas" pitchFamily="49" charset="0"/>
              </a:rPr>
              <a:t>2</a:t>
            </a:r>
            <a:r>
              <a:rPr kumimoji="1" lang="en-US" altLang="zh-CN" sz="2200" b="1" dirty="0">
                <a:solidFill>
                  <a:srgbClr val="0000FF"/>
                </a:solidFill>
                <a:latin typeface="Consolas" pitchFamily="49" charset="0"/>
                <a:cs typeface="Consolas" pitchFamily="49" charset="0"/>
              </a:rPr>
              <a:t>,</a:t>
            </a:r>
            <a:r>
              <a:rPr kumimoji="1" lang="en-US" altLang="zh-CN" sz="2200" b="1" i="1" dirty="0">
                <a:solidFill>
                  <a:srgbClr val="0000FF"/>
                </a:solidFill>
                <a:latin typeface="Consolas" pitchFamily="49" charset="0"/>
                <a:cs typeface="Consolas" pitchFamily="49" charset="0"/>
              </a:rPr>
              <a:t>v</a:t>
            </a:r>
            <a:r>
              <a:rPr kumimoji="1" lang="en-US" altLang="zh-CN" sz="2200" b="1" baseline="-25000" dirty="0">
                <a:solidFill>
                  <a:srgbClr val="0000FF"/>
                </a:solidFill>
                <a:latin typeface="Consolas" pitchFamily="49" charset="0"/>
                <a:cs typeface="Consolas" pitchFamily="49" charset="0"/>
              </a:rPr>
              <a:t>3</a:t>
            </a:r>
            <a:r>
              <a:rPr kumimoji="1" lang="en-US" altLang="zh-CN" sz="2200" b="1" dirty="0">
                <a:solidFill>
                  <a:srgbClr val="0000FF"/>
                </a:solidFill>
                <a:latin typeface="Consolas" pitchFamily="49" charset="0"/>
                <a:cs typeface="Consolas" pitchFamily="49" charset="0"/>
              </a:rPr>
              <a:t>)=(35, 24, 15), </a:t>
            </a:r>
          </a:p>
          <a:p>
            <a:pPr algn="just" eaLnBrk="0" hangingPunct="0">
              <a:lnSpc>
                <a:spcPct val="120000"/>
              </a:lnSpc>
            </a:pPr>
            <a:r>
              <a:rPr kumimoji="1" lang="en-US" altLang="zh-CN" sz="2200" b="1" dirty="0">
                <a:solidFill>
                  <a:srgbClr val="0000FF"/>
                </a:solidFill>
                <a:latin typeface="Consolas" pitchFamily="49" charset="0"/>
                <a:cs typeface="Consolas" pitchFamily="49" charset="0"/>
              </a:rPr>
              <a:t>          (w</a:t>
            </a:r>
            <a:r>
              <a:rPr kumimoji="1" lang="en-US" altLang="zh-CN" sz="2200" b="1" baseline="-25000" dirty="0">
                <a:solidFill>
                  <a:srgbClr val="0000FF"/>
                </a:solidFill>
                <a:latin typeface="Consolas" pitchFamily="49" charset="0"/>
                <a:cs typeface="Consolas" pitchFamily="49" charset="0"/>
              </a:rPr>
              <a:t>1</a:t>
            </a:r>
            <a:r>
              <a:rPr kumimoji="1" lang="en-US" altLang="zh-CN" sz="2200" b="1" dirty="0">
                <a:solidFill>
                  <a:srgbClr val="0000FF"/>
                </a:solidFill>
                <a:latin typeface="Consolas" pitchFamily="49" charset="0"/>
                <a:cs typeface="Consolas" pitchFamily="49" charset="0"/>
              </a:rPr>
              <a:t>,w</a:t>
            </a:r>
            <a:r>
              <a:rPr kumimoji="1" lang="en-US" altLang="zh-CN" sz="2200" b="1" baseline="-25000" dirty="0">
                <a:solidFill>
                  <a:srgbClr val="0000FF"/>
                </a:solidFill>
                <a:latin typeface="Consolas" pitchFamily="49" charset="0"/>
                <a:cs typeface="Consolas" pitchFamily="49" charset="0"/>
              </a:rPr>
              <a:t>2</a:t>
            </a:r>
            <a:r>
              <a:rPr kumimoji="1" lang="en-US" altLang="zh-CN" sz="2200" b="1" dirty="0">
                <a:solidFill>
                  <a:srgbClr val="0000FF"/>
                </a:solidFill>
                <a:latin typeface="Consolas" pitchFamily="49" charset="0"/>
                <a:cs typeface="Consolas" pitchFamily="49" charset="0"/>
              </a:rPr>
              <a:t>,w</a:t>
            </a:r>
            <a:r>
              <a:rPr kumimoji="1" lang="en-US" altLang="zh-CN" sz="2200" b="1" baseline="-25000" dirty="0">
                <a:solidFill>
                  <a:srgbClr val="0000FF"/>
                </a:solidFill>
                <a:latin typeface="Consolas" pitchFamily="49" charset="0"/>
                <a:cs typeface="Consolas" pitchFamily="49" charset="0"/>
              </a:rPr>
              <a:t>3</a:t>
            </a:r>
            <a:r>
              <a:rPr kumimoji="1" lang="en-US" altLang="zh-CN" sz="2200" b="1" dirty="0">
                <a:solidFill>
                  <a:srgbClr val="0000FF"/>
                </a:solidFill>
                <a:latin typeface="Consolas" pitchFamily="49" charset="0"/>
                <a:cs typeface="Consolas" pitchFamily="49" charset="0"/>
              </a:rPr>
              <a:t>)=(18, 15, 10)</a:t>
            </a:r>
          </a:p>
        </p:txBody>
      </p:sp>
      <p:sp>
        <p:nvSpPr>
          <p:cNvPr id="7" name="Rectangle 16">
            <a:extLst>
              <a:ext uri="{FF2B5EF4-FFF2-40B4-BE49-F238E27FC236}">
                <a16:creationId xmlns:a16="http://schemas.microsoft.com/office/drawing/2014/main" id="{7625B843-6BA7-4CBD-AADF-31861EDE683D}"/>
              </a:ext>
            </a:extLst>
          </p:cNvPr>
          <p:cNvSpPr>
            <a:spLocks noChangeArrowheads="1"/>
          </p:cNvSpPr>
          <p:nvPr/>
        </p:nvSpPr>
        <p:spPr bwMode="auto">
          <a:xfrm>
            <a:off x="1238001" y="5627667"/>
            <a:ext cx="4216517" cy="90704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spAutoFit/>
          </a:bodyPr>
          <a:lstStyle/>
          <a:p>
            <a:pPr algn="just" eaLnBrk="0" hangingPunct="0">
              <a:lnSpc>
                <a:spcPct val="120000"/>
              </a:lnSpc>
            </a:pPr>
            <a:r>
              <a:rPr kumimoji="1" lang="zh-CN" altLang="en-US" sz="2200" b="1" dirty="0">
                <a:solidFill>
                  <a:srgbClr val="0000FF"/>
                </a:solidFill>
                <a:latin typeface="Consolas" pitchFamily="49" charset="0"/>
                <a:cs typeface="Consolas" pitchFamily="49" charset="0"/>
              </a:rPr>
              <a:t>贪心解</a:t>
            </a:r>
            <a:r>
              <a:rPr kumimoji="1" lang="en-US" altLang="zh-CN" sz="2200" b="1" dirty="0">
                <a:solidFill>
                  <a:srgbClr val="0000FF"/>
                </a:solidFill>
                <a:latin typeface="Consolas" pitchFamily="49" charset="0"/>
                <a:cs typeface="Consolas" pitchFamily="49" charset="0"/>
              </a:rPr>
              <a:t>:(1, 0, 0), </a:t>
            </a:r>
            <a:r>
              <a:rPr kumimoji="1" lang="zh-CN" altLang="en-US" sz="2200" b="1" dirty="0">
                <a:solidFill>
                  <a:srgbClr val="0000FF"/>
                </a:solidFill>
                <a:latin typeface="Consolas" pitchFamily="49" charset="0"/>
                <a:cs typeface="Consolas" pitchFamily="49" charset="0"/>
              </a:rPr>
              <a:t>总价值 </a:t>
            </a:r>
            <a:r>
              <a:rPr kumimoji="1" lang="en-US" altLang="zh-CN" sz="2200" b="1" dirty="0">
                <a:solidFill>
                  <a:srgbClr val="0000FF"/>
                </a:solidFill>
                <a:latin typeface="Consolas" pitchFamily="49" charset="0"/>
                <a:cs typeface="Consolas" pitchFamily="49" charset="0"/>
              </a:rPr>
              <a:t>35</a:t>
            </a:r>
          </a:p>
          <a:p>
            <a:pPr algn="just" eaLnBrk="0" hangingPunct="0">
              <a:lnSpc>
                <a:spcPct val="120000"/>
              </a:lnSpc>
            </a:pPr>
            <a:r>
              <a:rPr kumimoji="1" lang="zh-CN" altLang="en-US" sz="2200" b="1" dirty="0">
                <a:solidFill>
                  <a:srgbClr val="0000FF"/>
                </a:solidFill>
                <a:latin typeface="Consolas" pitchFamily="49" charset="0"/>
                <a:cs typeface="Consolas" pitchFamily="49" charset="0"/>
              </a:rPr>
              <a:t>最优解</a:t>
            </a:r>
            <a:r>
              <a:rPr kumimoji="1" lang="en-US" altLang="zh-CN" sz="2200" b="1" dirty="0">
                <a:solidFill>
                  <a:srgbClr val="0000FF"/>
                </a:solidFill>
                <a:latin typeface="Consolas" pitchFamily="49" charset="0"/>
                <a:cs typeface="Consolas" pitchFamily="49" charset="0"/>
              </a:rPr>
              <a:t>:(0, 1, 1), </a:t>
            </a:r>
            <a:r>
              <a:rPr kumimoji="1" lang="zh-CN" altLang="en-US" sz="2200" b="1" dirty="0">
                <a:solidFill>
                  <a:srgbClr val="0000FF"/>
                </a:solidFill>
                <a:latin typeface="Consolas" pitchFamily="49" charset="0"/>
                <a:cs typeface="Consolas" pitchFamily="49" charset="0"/>
              </a:rPr>
              <a:t>总价值 </a:t>
            </a:r>
            <a:r>
              <a:rPr kumimoji="1" lang="en-US" altLang="zh-CN" sz="2200" b="1" dirty="0">
                <a:solidFill>
                  <a:srgbClr val="0000FF"/>
                </a:solidFill>
                <a:latin typeface="Consolas" pitchFamily="49" charset="0"/>
                <a:cs typeface="Consolas" pitchFamily="49" charset="0"/>
              </a:rPr>
              <a:t>39</a:t>
            </a:r>
          </a:p>
        </p:txBody>
      </p:sp>
      <p:sp>
        <p:nvSpPr>
          <p:cNvPr id="8" name="Text Box 6">
            <a:extLst>
              <a:ext uri="{FF2B5EF4-FFF2-40B4-BE49-F238E27FC236}">
                <a16:creationId xmlns:a16="http://schemas.microsoft.com/office/drawing/2014/main" id="{61E01BC4-9F7F-406E-A8C2-79714470260B}"/>
              </a:ext>
            </a:extLst>
          </p:cNvPr>
          <p:cNvSpPr txBox="1">
            <a:spLocks noChangeArrowheads="1"/>
          </p:cNvSpPr>
          <p:nvPr/>
        </p:nvSpPr>
        <p:spPr bwMode="auto">
          <a:xfrm>
            <a:off x="449164" y="1257257"/>
            <a:ext cx="5743277" cy="410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514350" indent="-514350" algn="just" eaLnBrk="1" hangingPunct="1">
              <a:lnSpc>
                <a:spcPct val="120000"/>
              </a:lnSpc>
              <a:spcBef>
                <a:spcPts val="1200"/>
              </a:spcBef>
            </a:pPr>
            <a:r>
              <a:rPr lang="zh-CN" altLang="en-US" sz="2400" b="1" dirty="0">
                <a:solidFill>
                  <a:srgbClr val="FF0000"/>
                </a:solidFill>
                <a:latin typeface="Consolas" pitchFamily="49" charset="0"/>
                <a:ea typeface="微软雅黑" panose="020B0503020204020204" pitchFamily="34" charset="-122"/>
                <a:cs typeface="Consolas" pitchFamily="49" charset="0"/>
              </a:rPr>
              <a:t>背包问题与</a:t>
            </a:r>
            <a:r>
              <a:rPr lang="en-US" altLang="zh-CN" sz="2400" b="1" dirty="0">
                <a:solidFill>
                  <a:srgbClr val="FF0000"/>
                </a:solidFill>
                <a:latin typeface="Consolas" pitchFamily="49" charset="0"/>
                <a:ea typeface="微软雅黑" panose="020B0503020204020204" pitchFamily="34" charset="-122"/>
                <a:cs typeface="Consolas" pitchFamily="49" charset="0"/>
              </a:rPr>
              <a:t>0/1</a:t>
            </a:r>
            <a:r>
              <a:rPr lang="zh-CN" altLang="en-US" sz="2400" b="1" dirty="0">
                <a:solidFill>
                  <a:srgbClr val="FF0000"/>
                </a:solidFill>
                <a:latin typeface="Consolas" pitchFamily="49" charset="0"/>
                <a:ea typeface="微软雅黑" panose="020B0503020204020204" pitchFamily="34" charset="-122"/>
                <a:cs typeface="Consolas" pitchFamily="49" charset="0"/>
              </a:rPr>
              <a:t>背包问题</a:t>
            </a:r>
          </a:p>
        </p:txBody>
      </p:sp>
      <p:sp>
        <p:nvSpPr>
          <p:cNvPr id="9" name="文本框 8">
            <a:extLst>
              <a:ext uri="{FF2B5EF4-FFF2-40B4-BE49-F238E27FC236}">
                <a16:creationId xmlns:a16="http://schemas.microsoft.com/office/drawing/2014/main" id="{47025509-DDC7-4958-82EA-4F48AC7709DF}"/>
              </a:ext>
            </a:extLst>
          </p:cNvPr>
          <p:cNvSpPr txBox="1"/>
          <p:nvPr/>
        </p:nvSpPr>
        <p:spPr>
          <a:xfrm>
            <a:off x="752121" y="4252903"/>
            <a:ext cx="8110525" cy="1354217"/>
          </a:xfrm>
          <a:prstGeom prst="rect">
            <a:avLst/>
          </a:prstGeom>
          <a:noFill/>
        </p:spPr>
        <p:txBody>
          <a:bodyPr wrap="square" rtlCol="0">
            <a:spAutoFit/>
          </a:bodyPr>
          <a:lstStyle/>
          <a:p>
            <a:pPr eaLnBrk="0" hangingPunct="0">
              <a:lnSpc>
                <a:spcPct val="120000"/>
              </a:lnSpc>
              <a:spcBef>
                <a:spcPts val="600"/>
              </a:spcBef>
            </a:pPr>
            <a:r>
              <a:rPr kumimoji="1" lang="zh-CN" altLang="en-US" sz="2000" b="1" dirty="0">
                <a:solidFill>
                  <a:srgbClr val="0000FF"/>
                </a:solidFill>
                <a:latin typeface="Consolas" pitchFamily="49" charset="0"/>
                <a:cs typeface="Consolas" pitchFamily="49" charset="0"/>
              </a:rPr>
              <a:t>分析</a:t>
            </a:r>
            <a:r>
              <a:rPr kumimoji="1" lang="en-US" altLang="zh-CN" sz="2000" b="1" dirty="0">
                <a:solidFill>
                  <a:srgbClr val="0000FF"/>
                </a:solidFill>
                <a:latin typeface="Consolas" pitchFamily="49" charset="0"/>
                <a:cs typeface="Consolas" pitchFamily="49" charset="0"/>
              </a:rPr>
              <a:t>: </a:t>
            </a:r>
          </a:p>
          <a:p>
            <a:pPr eaLnBrk="0" hangingPunct="0">
              <a:lnSpc>
                <a:spcPct val="120000"/>
              </a:lnSpc>
              <a:spcBef>
                <a:spcPts val="600"/>
              </a:spcBef>
            </a:pPr>
            <a:r>
              <a:rPr kumimoji="1" lang="zh-CN" altLang="en-US" sz="2000" b="1" dirty="0">
                <a:solidFill>
                  <a:srgbClr val="0000FF"/>
                </a:solidFill>
                <a:latin typeface="Consolas" pitchFamily="49" charset="0"/>
                <a:cs typeface="Consolas" pitchFamily="49" charset="0"/>
              </a:rPr>
              <a:t>单位重量价值 </a:t>
            </a:r>
            <a:r>
              <a:rPr kumimoji="1" lang="en-US" altLang="zh-CN" sz="2000" b="1" dirty="0">
                <a:solidFill>
                  <a:srgbClr val="0000FF"/>
                </a:solidFill>
                <a:latin typeface="Consolas" pitchFamily="49" charset="0"/>
                <a:cs typeface="Consolas" pitchFamily="49" charset="0"/>
              </a:rPr>
              <a:t>(</a:t>
            </a:r>
            <a:r>
              <a:rPr kumimoji="1" lang="en-US" altLang="zh-CN" sz="2000" b="1" i="1" dirty="0">
                <a:solidFill>
                  <a:srgbClr val="0000FF"/>
                </a:solidFill>
                <a:latin typeface="Consolas" pitchFamily="49" charset="0"/>
                <a:cs typeface="Consolas" pitchFamily="49" charset="0"/>
              </a:rPr>
              <a:t>v</a:t>
            </a:r>
            <a:r>
              <a:rPr kumimoji="1" lang="en-US" altLang="zh-CN" sz="2000" b="1" baseline="-25000" dirty="0">
                <a:solidFill>
                  <a:srgbClr val="0000FF"/>
                </a:solidFill>
                <a:latin typeface="Consolas" pitchFamily="49" charset="0"/>
                <a:cs typeface="Consolas" pitchFamily="49" charset="0"/>
              </a:rPr>
              <a:t>1</a:t>
            </a:r>
            <a:r>
              <a:rPr kumimoji="1" lang="en-US" altLang="zh-CN" sz="2000" b="1" dirty="0">
                <a:solidFill>
                  <a:srgbClr val="0000FF"/>
                </a:solidFill>
                <a:latin typeface="Consolas" pitchFamily="49" charset="0"/>
                <a:cs typeface="Consolas" pitchFamily="49" charset="0"/>
              </a:rPr>
              <a:t>/w</a:t>
            </a:r>
            <a:r>
              <a:rPr kumimoji="1" lang="en-US" altLang="zh-CN" sz="2000" b="1" baseline="-25000" dirty="0">
                <a:solidFill>
                  <a:srgbClr val="0000FF"/>
                </a:solidFill>
                <a:latin typeface="Consolas" pitchFamily="49" charset="0"/>
                <a:cs typeface="Consolas" pitchFamily="49" charset="0"/>
              </a:rPr>
              <a:t>1</a:t>
            </a:r>
            <a:r>
              <a:rPr kumimoji="1" lang="en-US" altLang="zh-CN" sz="2000" b="1" dirty="0">
                <a:solidFill>
                  <a:srgbClr val="0000FF"/>
                </a:solidFill>
                <a:latin typeface="Consolas" pitchFamily="49" charset="0"/>
                <a:cs typeface="Consolas" pitchFamily="49" charset="0"/>
              </a:rPr>
              <a:t>,</a:t>
            </a:r>
            <a:r>
              <a:rPr kumimoji="1" lang="en-US" altLang="zh-CN" sz="2000" b="1" i="1" dirty="0">
                <a:solidFill>
                  <a:srgbClr val="0000FF"/>
                </a:solidFill>
                <a:latin typeface="Consolas" pitchFamily="49" charset="0"/>
                <a:cs typeface="Consolas" pitchFamily="49" charset="0"/>
              </a:rPr>
              <a:t>v</a:t>
            </a:r>
            <a:r>
              <a:rPr kumimoji="1" lang="en-US" altLang="zh-CN" sz="2000" b="1" baseline="-25000" dirty="0">
                <a:solidFill>
                  <a:srgbClr val="0000FF"/>
                </a:solidFill>
                <a:latin typeface="Consolas" pitchFamily="49" charset="0"/>
                <a:cs typeface="Consolas" pitchFamily="49" charset="0"/>
              </a:rPr>
              <a:t>2</a:t>
            </a:r>
            <a:r>
              <a:rPr kumimoji="1" lang="en-US" altLang="zh-CN" sz="2000" b="1" dirty="0">
                <a:solidFill>
                  <a:srgbClr val="0000FF"/>
                </a:solidFill>
                <a:latin typeface="Consolas" pitchFamily="49" charset="0"/>
                <a:cs typeface="Consolas" pitchFamily="49" charset="0"/>
              </a:rPr>
              <a:t>/w</a:t>
            </a:r>
            <a:r>
              <a:rPr kumimoji="1" lang="en-US" altLang="zh-CN" sz="2000" b="1" baseline="-25000" dirty="0">
                <a:solidFill>
                  <a:srgbClr val="0000FF"/>
                </a:solidFill>
                <a:latin typeface="Consolas" pitchFamily="49" charset="0"/>
                <a:cs typeface="Consolas" pitchFamily="49" charset="0"/>
              </a:rPr>
              <a:t>2</a:t>
            </a:r>
            <a:r>
              <a:rPr kumimoji="1" lang="en-US" altLang="zh-CN" sz="2000" b="1" dirty="0">
                <a:solidFill>
                  <a:srgbClr val="0000FF"/>
                </a:solidFill>
                <a:latin typeface="Consolas" pitchFamily="49" charset="0"/>
                <a:cs typeface="Consolas" pitchFamily="49" charset="0"/>
              </a:rPr>
              <a:t>,</a:t>
            </a:r>
            <a:r>
              <a:rPr kumimoji="1" lang="en-US" altLang="zh-CN" sz="2000" b="1" i="1" dirty="0">
                <a:solidFill>
                  <a:srgbClr val="0000FF"/>
                </a:solidFill>
                <a:latin typeface="Consolas" pitchFamily="49" charset="0"/>
                <a:cs typeface="Consolas" pitchFamily="49" charset="0"/>
              </a:rPr>
              <a:t>v</a:t>
            </a:r>
            <a:r>
              <a:rPr kumimoji="1" lang="en-US" altLang="zh-CN" sz="2000" b="1" baseline="-25000" dirty="0">
                <a:solidFill>
                  <a:srgbClr val="0000FF"/>
                </a:solidFill>
                <a:latin typeface="Consolas" pitchFamily="49" charset="0"/>
                <a:cs typeface="Consolas" pitchFamily="49" charset="0"/>
              </a:rPr>
              <a:t>3</a:t>
            </a:r>
            <a:r>
              <a:rPr kumimoji="1" lang="en-US" altLang="zh-CN" sz="2000" b="1" dirty="0">
                <a:solidFill>
                  <a:srgbClr val="0000FF"/>
                </a:solidFill>
                <a:latin typeface="Consolas" pitchFamily="49" charset="0"/>
                <a:cs typeface="Consolas" pitchFamily="49" charset="0"/>
              </a:rPr>
              <a:t>/w</a:t>
            </a:r>
            <a:r>
              <a:rPr kumimoji="1" lang="en-US" altLang="zh-CN" sz="2000" b="1" baseline="-25000" dirty="0">
                <a:solidFill>
                  <a:srgbClr val="0000FF"/>
                </a:solidFill>
                <a:latin typeface="Consolas" pitchFamily="49" charset="0"/>
                <a:cs typeface="Consolas" pitchFamily="49" charset="0"/>
              </a:rPr>
              <a:t>3</a:t>
            </a:r>
            <a:r>
              <a:rPr kumimoji="1" lang="en-US" altLang="zh-CN" sz="2000" b="1" dirty="0">
                <a:solidFill>
                  <a:srgbClr val="0000FF"/>
                </a:solidFill>
                <a:latin typeface="Consolas" pitchFamily="49" charset="0"/>
                <a:cs typeface="Consolas" pitchFamily="49" charset="0"/>
              </a:rPr>
              <a:t>) = (35/18, 24/15, 15/10)</a:t>
            </a:r>
          </a:p>
          <a:p>
            <a:pPr eaLnBrk="0" hangingPunct="0">
              <a:lnSpc>
                <a:spcPct val="120000"/>
              </a:lnSpc>
              <a:spcBef>
                <a:spcPts val="600"/>
              </a:spcBef>
            </a:pPr>
            <a:r>
              <a:rPr kumimoji="1" lang="en-US" altLang="zh-CN" sz="2000" b="1" dirty="0">
                <a:solidFill>
                  <a:srgbClr val="0000FF"/>
                </a:solidFill>
                <a:latin typeface="Consolas" pitchFamily="49" charset="0"/>
                <a:cs typeface="Consolas" pitchFamily="49" charset="0"/>
              </a:rPr>
              <a:t>= (1.94, 1.6, 1.5)                    </a:t>
            </a:r>
          </a:p>
        </p:txBody>
      </p:sp>
      <p:sp>
        <p:nvSpPr>
          <p:cNvPr id="11" name="文本占位符 2"/>
          <p:cNvSpPr>
            <a:spLocks noGrp="1"/>
          </p:cNvSpPr>
          <p:nvPr>
            <p:ph type="body" sz="quarter" idx="13"/>
          </p:nvPr>
        </p:nvSpPr>
        <p:spPr>
          <a:xfrm>
            <a:off x="-498107" y="261275"/>
            <a:ext cx="7262260" cy="864000"/>
          </a:xfrm>
        </p:spPr>
        <p:txBody>
          <a:bodyPr/>
          <a:lstStyle/>
          <a:p>
            <a:pPr lvl="0"/>
            <a:r>
              <a:rPr lang="en-US" altLang="zh-CN" dirty="0" err="1">
                <a:sym typeface="+mn-ea"/>
              </a:rPr>
              <a:t>求解背包问题</a:t>
            </a:r>
            <a:endParaRPr lang="en-US" altLang="zh-CN" dirty="0">
              <a:sym typeface="+mn-ea"/>
            </a:endParaRPr>
          </a:p>
        </p:txBody>
      </p:sp>
    </p:spTree>
    <p:extLst>
      <p:ext uri="{BB962C8B-B14F-4D97-AF65-F5344CB8AC3E}">
        <p14:creationId xmlns:p14="http://schemas.microsoft.com/office/powerpoint/2010/main" val="221293800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AA3D4F86-2DF9-44AB-8446-BF60F374F245}"/>
              </a:ext>
            </a:extLst>
          </p:cNvPr>
          <p:cNvSpPr>
            <a:spLocks noGrp="1"/>
          </p:cNvSpPr>
          <p:nvPr>
            <p:ph type="sldNum" sz="quarter" idx="12"/>
          </p:nvPr>
        </p:nvSpPr>
        <p:spPr/>
        <p:txBody>
          <a:bodyPr/>
          <a:lstStyle/>
          <a:p>
            <a:fld id="{2BF52340-23E5-4DE8-AD85-AB3A652D4927}" type="slidenum">
              <a:rPr lang="zh-CN" altLang="en-US" smtClean="0"/>
              <a:pPr/>
              <a:t>39</a:t>
            </a:fld>
            <a:endParaRPr lang="zh-CN" altLang="en-US"/>
          </a:p>
        </p:txBody>
      </p:sp>
      <p:sp>
        <p:nvSpPr>
          <p:cNvPr id="8" name="矩形 7">
            <a:extLst>
              <a:ext uri="{FF2B5EF4-FFF2-40B4-BE49-F238E27FC236}">
                <a16:creationId xmlns:a16="http://schemas.microsoft.com/office/drawing/2014/main" id="{4610E91A-320A-4659-9981-5A6CB2768DD6}"/>
              </a:ext>
            </a:extLst>
          </p:cNvPr>
          <p:cNvSpPr/>
          <p:nvPr/>
        </p:nvSpPr>
        <p:spPr>
          <a:xfrm>
            <a:off x="496035" y="1737767"/>
            <a:ext cx="7844108" cy="3570208"/>
          </a:xfrm>
          <a:prstGeom prst="rect">
            <a:avLst/>
          </a:prstGeom>
        </p:spPr>
        <p:txBody>
          <a:bodyPr wrap="square">
            <a:spAutoFit/>
          </a:bodyPr>
          <a:lstStyle/>
          <a:p>
            <a:pPr marL="342900" indent="-342900" algn="just">
              <a:lnSpc>
                <a:spcPct val="120000"/>
              </a:lnSpc>
              <a:spcBef>
                <a:spcPts val="600"/>
              </a:spcBef>
              <a:buFont typeface="Wingdings" panose="05000000000000000000" pitchFamily="2" charset="2"/>
              <a:buChar char="ü"/>
            </a:pPr>
            <a:r>
              <a:rPr lang="en-US" altLang="zh-CN" sz="2000" b="1" dirty="0">
                <a:solidFill>
                  <a:srgbClr val="0000FF"/>
                </a:solidFill>
                <a:latin typeface="+mn-ea"/>
              </a:rPr>
              <a:t>0-1</a:t>
            </a:r>
            <a:r>
              <a:rPr lang="zh-CN" altLang="en-US" sz="2000" b="1" dirty="0">
                <a:solidFill>
                  <a:srgbClr val="0000FF"/>
                </a:solidFill>
                <a:latin typeface="+mn-ea"/>
              </a:rPr>
              <a:t>背包问题和背包问题都具有最优子结构性质</a:t>
            </a:r>
            <a:endParaRPr lang="en-US" altLang="zh-CN" sz="2000" b="1" dirty="0">
              <a:solidFill>
                <a:srgbClr val="0000FF"/>
              </a:solidFill>
              <a:latin typeface="+mn-ea"/>
            </a:endParaRPr>
          </a:p>
          <a:p>
            <a:pPr marL="342900" indent="-342900" algn="just">
              <a:lnSpc>
                <a:spcPct val="120000"/>
              </a:lnSpc>
              <a:spcBef>
                <a:spcPts val="600"/>
              </a:spcBef>
              <a:buFont typeface="Wingdings" panose="05000000000000000000" pitchFamily="2" charset="2"/>
              <a:buChar char="ü"/>
            </a:pPr>
            <a:r>
              <a:rPr lang="zh-CN" altLang="en-US" sz="2000" b="1" dirty="0">
                <a:solidFill>
                  <a:srgbClr val="0000FF"/>
                </a:solidFill>
                <a:latin typeface="+mn-ea"/>
              </a:rPr>
              <a:t>对于</a:t>
            </a:r>
            <a:r>
              <a:rPr lang="en-US" altLang="zh-CN" sz="2000" b="1" dirty="0">
                <a:solidFill>
                  <a:srgbClr val="0000FF"/>
                </a:solidFill>
                <a:latin typeface="+mn-ea"/>
              </a:rPr>
              <a:t>0-1</a:t>
            </a:r>
            <a:r>
              <a:rPr lang="zh-CN" altLang="en-US" sz="2000" b="1" dirty="0">
                <a:solidFill>
                  <a:srgbClr val="0000FF"/>
                </a:solidFill>
                <a:latin typeface="+mn-ea"/>
              </a:rPr>
              <a:t>背包问题，贪心选择之所以不能得到最优解是因为在这种情况下，它无法保证最终能将背包装满，部分闲置的背包空间使每公斤背包空间的价值降低了。事实上，在考虑</a:t>
            </a:r>
            <a:r>
              <a:rPr lang="en-US" altLang="zh-CN" sz="2000" b="1" dirty="0">
                <a:solidFill>
                  <a:srgbClr val="0000FF"/>
                </a:solidFill>
                <a:latin typeface="+mn-ea"/>
              </a:rPr>
              <a:t>0-1</a:t>
            </a:r>
            <a:r>
              <a:rPr lang="zh-CN" altLang="en-US" sz="2000" b="1" dirty="0">
                <a:solidFill>
                  <a:srgbClr val="0000FF"/>
                </a:solidFill>
                <a:latin typeface="+mn-ea"/>
              </a:rPr>
              <a:t>背包问题时，应比较选择该物品和不选择该物品所导致的最终方案，然后再作出最好选择。由此就导出许多互相重叠的子问题。这正是该问题可用动态规划算法求解的另一重要特征。</a:t>
            </a:r>
            <a:endParaRPr lang="en-US" altLang="zh-CN" sz="2000" b="1" dirty="0">
              <a:solidFill>
                <a:srgbClr val="0000FF"/>
              </a:solidFill>
              <a:latin typeface="+mn-ea"/>
            </a:endParaRPr>
          </a:p>
          <a:p>
            <a:pPr marL="342900" indent="-342900" algn="just">
              <a:lnSpc>
                <a:spcPct val="120000"/>
              </a:lnSpc>
              <a:spcBef>
                <a:spcPts val="600"/>
              </a:spcBef>
              <a:buFont typeface="Wingdings" panose="05000000000000000000" pitchFamily="2" charset="2"/>
              <a:buChar char="ü"/>
            </a:pPr>
            <a:r>
              <a:rPr lang="zh-CN" altLang="en-US" sz="2000" b="1" dirty="0">
                <a:solidFill>
                  <a:srgbClr val="0000FF"/>
                </a:solidFill>
                <a:latin typeface="+mn-ea"/>
              </a:rPr>
              <a:t>总结一下，</a:t>
            </a:r>
            <a:r>
              <a:rPr lang="zh-CN" altLang="en-US" sz="2000" b="1" dirty="0">
                <a:solidFill>
                  <a:srgbClr val="FF0000"/>
                </a:solidFill>
                <a:latin typeface="+mn-ea"/>
              </a:rPr>
              <a:t>动态规划</a:t>
            </a:r>
            <a:r>
              <a:rPr lang="zh-CN" altLang="en-US" sz="2000" b="1" dirty="0">
                <a:solidFill>
                  <a:srgbClr val="0000FF"/>
                </a:solidFill>
                <a:latin typeface="+mn-ea"/>
              </a:rPr>
              <a:t>用于解决具有</a:t>
            </a:r>
            <a:r>
              <a:rPr lang="zh-CN" altLang="en-US" sz="2000" b="1" dirty="0">
                <a:solidFill>
                  <a:srgbClr val="FF0000"/>
                </a:solidFill>
                <a:latin typeface="+mn-ea"/>
              </a:rPr>
              <a:t>最优子结构和重叠子问题</a:t>
            </a:r>
            <a:r>
              <a:rPr lang="zh-CN" altLang="en-US" sz="2000" b="1" dirty="0">
                <a:solidFill>
                  <a:srgbClr val="0000FF"/>
                </a:solidFill>
                <a:latin typeface="+mn-ea"/>
              </a:rPr>
              <a:t>，而</a:t>
            </a:r>
            <a:r>
              <a:rPr lang="zh-CN" altLang="en-US" sz="2000" b="1" dirty="0">
                <a:solidFill>
                  <a:srgbClr val="FF0000"/>
                </a:solidFill>
                <a:latin typeface="+mn-ea"/>
              </a:rPr>
              <a:t>贪心</a:t>
            </a:r>
            <a:r>
              <a:rPr lang="zh-CN" altLang="en-US" sz="2000" b="1" dirty="0">
                <a:solidFill>
                  <a:srgbClr val="0000FF"/>
                </a:solidFill>
                <a:latin typeface="+mn-ea"/>
              </a:rPr>
              <a:t>则用于解决具有</a:t>
            </a:r>
            <a:r>
              <a:rPr lang="zh-CN" altLang="en-US" sz="2000" b="1" dirty="0">
                <a:solidFill>
                  <a:srgbClr val="FF0000"/>
                </a:solidFill>
                <a:latin typeface="+mn-ea"/>
              </a:rPr>
              <a:t>最优子结构和贪心选择性质</a:t>
            </a:r>
            <a:r>
              <a:rPr lang="zh-CN" altLang="en-US" sz="2000" b="1" dirty="0">
                <a:solidFill>
                  <a:srgbClr val="0000FF"/>
                </a:solidFill>
                <a:latin typeface="+mn-ea"/>
              </a:rPr>
              <a:t>的问题。</a:t>
            </a:r>
          </a:p>
        </p:txBody>
      </p:sp>
      <p:sp>
        <p:nvSpPr>
          <p:cNvPr id="10" name="文本占位符 2"/>
          <p:cNvSpPr>
            <a:spLocks noGrp="1"/>
          </p:cNvSpPr>
          <p:nvPr>
            <p:ph type="body" sz="quarter" idx="13"/>
          </p:nvPr>
        </p:nvSpPr>
        <p:spPr>
          <a:xfrm>
            <a:off x="-498107" y="261275"/>
            <a:ext cx="7262260" cy="864000"/>
          </a:xfrm>
        </p:spPr>
        <p:txBody>
          <a:bodyPr/>
          <a:lstStyle/>
          <a:p>
            <a:pPr lvl="0"/>
            <a:r>
              <a:rPr lang="en-US" altLang="zh-CN" dirty="0" err="1">
                <a:sym typeface="+mn-ea"/>
              </a:rPr>
              <a:t>求解背包问题</a:t>
            </a:r>
            <a:endParaRPr lang="en-US" altLang="zh-CN" dirty="0">
              <a:sym typeface="+mn-ea"/>
            </a:endParaRPr>
          </a:p>
        </p:txBody>
      </p:sp>
      <p:sp>
        <p:nvSpPr>
          <p:cNvPr id="11" name="Text Box 6">
            <a:extLst>
              <a:ext uri="{FF2B5EF4-FFF2-40B4-BE49-F238E27FC236}">
                <a16:creationId xmlns:a16="http://schemas.microsoft.com/office/drawing/2014/main" id="{61E01BC4-9F7F-406E-A8C2-79714470260B}"/>
              </a:ext>
            </a:extLst>
          </p:cNvPr>
          <p:cNvSpPr txBox="1">
            <a:spLocks noChangeArrowheads="1"/>
          </p:cNvSpPr>
          <p:nvPr/>
        </p:nvSpPr>
        <p:spPr bwMode="auto">
          <a:xfrm>
            <a:off x="449164" y="1257257"/>
            <a:ext cx="5743277" cy="405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514350" indent="-514350" algn="just" eaLnBrk="1" hangingPunct="1">
              <a:lnSpc>
                <a:spcPct val="120000"/>
              </a:lnSpc>
              <a:spcBef>
                <a:spcPts val="1200"/>
              </a:spcBef>
            </a:pPr>
            <a:r>
              <a:rPr lang="zh-CN" altLang="en-US" sz="24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背包问题与</a:t>
            </a:r>
            <a:r>
              <a:rPr lang="en-US" altLang="zh-CN" sz="24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0/1</a:t>
            </a:r>
            <a:r>
              <a:rPr lang="zh-CN" altLang="en-US" sz="24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背包问题</a:t>
            </a:r>
          </a:p>
        </p:txBody>
      </p:sp>
    </p:spTree>
    <p:extLst>
      <p:ext uri="{BB962C8B-B14F-4D97-AF65-F5344CB8AC3E}">
        <p14:creationId xmlns:p14="http://schemas.microsoft.com/office/powerpoint/2010/main" val="290515670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4"/>
          <p:cNvSpPr>
            <a:spLocks noChangeArrowheads="1"/>
          </p:cNvSpPr>
          <p:nvPr/>
        </p:nvSpPr>
        <p:spPr bwMode="auto">
          <a:xfrm>
            <a:off x="363855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95" name="Rectangle 27"/>
          <p:cNvSpPr>
            <a:spLocks noChangeArrowheads="1"/>
          </p:cNvSpPr>
          <p:nvPr/>
        </p:nvSpPr>
        <p:spPr bwMode="auto">
          <a:xfrm>
            <a:off x="3995738"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96" name="Text Box 43"/>
          <p:cNvSpPr txBox="1">
            <a:spLocks noChangeArrowheads="1"/>
          </p:cNvSpPr>
          <p:nvPr/>
        </p:nvSpPr>
        <p:spPr bwMode="auto">
          <a:xfrm>
            <a:off x="401215" y="1248410"/>
            <a:ext cx="845570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000" b="1" dirty="0">
                <a:solidFill>
                  <a:srgbClr val="FF0000"/>
                </a:solidFill>
                <a:latin typeface="+mn-ea"/>
                <a:ea typeface="+mn-ea"/>
              </a:rPr>
              <a:t>例：用贪心法求解付款问题。</a:t>
            </a:r>
          </a:p>
          <a:p>
            <a:pPr eaLnBrk="1" hangingPunct="1">
              <a:lnSpc>
                <a:spcPct val="120000"/>
              </a:lnSpc>
            </a:pPr>
            <a:r>
              <a:rPr kumimoji="1" lang="en-US" altLang="zh-CN" sz="2000" b="1" dirty="0">
                <a:solidFill>
                  <a:srgbClr val="FF0000"/>
                </a:solidFill>
                <a:latin typeface="+mn-ea"/>
                <a:ea typeface="+mn-ea"/>
              </a:rPr>
              <a:t>【</a:t>
            </a:r>
            <a:r>
              <a:rPr kumimoji="1" lang="zh-CN" altLang="en-US" sz="2000" b="1" dirty="0">
                <a:solidFill>
                  <a:srgbClr val="FF0000"/>
                </a:solidFill>
                <a:latin typeface="+mn-ea"/>
                <a:ea typeface="+mn-ea"/>
              </a:rPr>
              <a:t>问题描述</a:t>
            </a:r>
            <a:r>
              <a:rPr kumimoji="1" lang="en-US" altLang="zh-CN" sz="2000" b="1" dirty="0">
                <a:solidFill>
                  <a:srgbClr val="FF0000"/>
                </a:solidFill>
                <a:latin typeface="+mn-ea"/>
                <a:ea typeface="+mn-ea"/>
              </a:rPr>
              <a:t>】</a:t>
            </a:r>
            <a:r>
              <a:rPr kumimoji="1" lang="zh-CN" altLang="en-US" sz="2000" b="1" dirty="0">
                <a:solidFill>
                  <a:srgbClr val="0000FF"/>
                </a:solidFill>
                <a:latin typeface="+mn-ea"/>
                <a:ea typeface="+mn-ea"/>
              </a:rPr>
              <a:t>给定面值和需要找钱数，问如何找零才能使付出的货币的数量最少？假设面值为</a:t>
            </a:r>
            <a:r>
              <a:rPr kumimoji="1" lang="en-US" altLang="zh-CN" sz="2000" b="1" dirty="0">
                <a:solidFill>
                  <a:srgbClr val="0000FF"/>
                </a:solidFill>
                <a:latin typeface="+mn-ea"/>
                <a:ea typeface="+mn-ea"/>
              </a:rPr>
              <a:t>5</a:t>
            </a:r>
            <a:r>
              <a:rPr kumimoji="1" lang="zh-CN" altLang="en-US" sz="2000" b="1" dirty="0">
                <a:solidFill>
                  <a:srgbClr val="0000FF"/>
                </a:solidFill>
                <a:latin typeface="+mn-ea"/>
                <a:ea typeface="+mn-ea"/>
              </a:rPr>
              <a:t>元、</a:t>
            </a:r>
            <a:r>
              <a:rPr kumimoji="1" lang="en-US" altLang="zh-CN" sz="2000" b="1" dirty="0">
                <a:solidFill>
                  <a:srgbClr val="0000FF"/>
                </a:solidFill>
                <a:latin typeface="+mn-ea"/>
                <a:ea typeface="+mn-ea"/>
              </a:rPr>
              <a:t>2</a:t>
            </a:r>
            <a:r>
              <a:rPr kumimoji="1" lang="zh-CN" altLang="en-US" sz="2000" b="1" dirty="0">
                <a:solidFill>
                  <a:srgbClr val="0000FF"/>
                </a:solidFill>
                <a:latin typeface="+mn-ea"/>
                <a:ea typeface="+mn-ea"/>
              </a:rPr>
              <a:t>元、</a:t>
            </a:r>
            <a:r>
              <a:rPr kumimoji="1" lang="en-US" altLang="zh-CN" sz="2000" b="1" dirty="0">
                <a:solidFill>
                  <a:srgbClr val="0000FF"/>
                </a:solidFill>
                <a:latin typeface="+mn-ea"/>
                <a:ea typeface="+mn-ea"/>
              </a:rPr>
              <a:t>1</a:t>
            </a:r>
            <a:r>
              <a:rPr kumimoji="1" lang="zh-CN" altLang="en-US" sz="2000" b="1" dirty="0">
                <a:solidFill>
                  <a:srgbClr val="0000FF"/>
                </a:solidFill>
                <a:latin typeface="+mn-ea"/>
                <a:ea typeface="+mn-ea"/>
              </a:rPr>
              <a:t>元、</a:t>
            </a:r>
            <a:r>
              <a:rPr kumimoji="1" lang="en-US" altLang="zh-CN" sz="2000" b="1" dirty="0">
                <a:solidFill>
                  <a:srgbClr val="0000FF"/>
                </a:solidFill>
                <a:latin typeface="+mn-ea"/>
                <a:ea typeface="+mn-ea"/>
              </a:rPr>
              <a:t>5</a:t>
            </a:r>
            <a:r>
              <a:rPr kumimoji="1" lang="zh-CN" altLang="en-US" sz="2000" b="1" dirty="0">
                <a:solidFill>
                  <a:srgbClr val="0000FF"/>
                </a:solidFill>
                <a:latin typeface="+mn-ea"/>
                <a:ea typeface="+mn-ea"/>
              </a:rPr>
              <a:t>角、</a:t>
            </a:r>
            <a:r>
              <a:rPr kumimoji="1" lang="en-US" altLang="zh-CN" sz="2000" b="1" dirty="0">
                <a:solidFill>
                  <a:srgbClr val="0000FF"/>
                </a:solidFill>
                <a:latin typeface="+mn-ea"/>
                <a:ea typeface="+mn-ea"/>
              </a:rPr>
              <a:t>2</a:t>
            </a:r>
            <a:r>
              <a:rPr kumimoji="1" lang="zh-CN" altLang="en-US" sz="2000" b="1" dirty="0">
                <a:solidFill>
                  <a:srgbClr val="0000FF"/>
                </a:solidFill>
                <a:latin typeface="+mn-ea"/>
                <a:ea typeface="+mn-ea"/>
              </a:rPr>
              <a:t>角、</a:t>
            </a:r>
            <a:r>
              <a:rPr kumimoji="1" lang="en-US" altLang="zh-CN" sz="2000" b="1" dirty="0">
                <a:solidFill>
                  <a:srgbClr val="0000FF"/>
                </a:solidFill>
                <a:latin typeface="+mn-ea"/>
                <a:ea typeface="+mn-ea"/>
              </a:rPr>
              <a:t>1</a:t>
            </a:r>
            <a:r>
              <a:rPr kumimoji="1" lang="zh-CN" altLang="en-US" sz="2000" b="1" dirty="0">
                <a:solidFill>
                  <a:srgbClr val="0000FF"/>
                </a:solidFill>
                <a:latin typeface="+mn-ea"/>
                <a:ea typeface="+mn-ea"/>
              </a:rPr>
              <a:t>角的货币，需要找给顾客</a:t>
            </a:r>
            <a:r>
              <a:rPr kumimoji="1" lang="en-US" altLang="zh-CN" sz="2000" b="1" dirty="0">
                <a:solidFill>
                  <a:srgbClr val="0000FF"/>
                </a:solidFill>
                <a:latin typeface="+mn-ea"/>
                <a:ea typeface="+mn-ea"/>
              </a:rPr>
              <a:t>4</a:t>
            </a:r>
            <a:r>
              <a:rPr kumimoji="1" lang="zh-CN" altLang="en-US" sz="2000" b="1" dirty="0">
                <a:solidFill>
                  <a:srgbClr val="0000FF"/>
                </a:solidFill>
                <a:latin typeface="+mn-ea"/>
                <a:ea typeface="+mn-ea"/>
              </a:rPr>
              <a:t>元</a:t>
            </a:r>
            <a:r>
              <a:rPr kumimoji="1" lang="en-US" altLang="zh-CN" sz="2000" b="1" dirty="0">
                <a:solidFill>
                  <a:srgbClr val="0000FF"/>
                </a:solidFill>
                <a:latin typeface="+mn-ea"/>
                <a:ea typeface="+mn-ea"/>
              </a:rPr>
              <a:t>6</a:t>
            </a:r>
            <a:r>
              <a:rPr kumimoji="1" lang="zh-CN" altLang="en-US" sz="2000" b="1" dirty="0">
                <a:solidFill>
                  <a:srgbClr val="0000FF"/>
                </a:solidFill>
                <a:latin typeface="+mn-ea"/>
                <a:ea typeface="+mn-ea"/>
              </a:rPr>
              <a:t>角现金。</a:t>
            </a:r>
          </a:p>
        </p:txBody>
      </p:sp>
      <p:sp>
        <p:nvSpPr>
          <p:cNvPr id="8197" name="Text Box 45"/>
          <p:cNvSpPr txBox="1">
            <a:spLocks noChangeArrowheads="1"/>
          </p:cNvSpPr>
          <p:nvPr/>
        </p:nvSpPr>
        <p:spPr bwMode="auto">
          <a:xfrm>
            <a:off x="2267744" y="116632"/>
            <a:ext cx="4032250"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lgn="l">
              <a:spcBef>
                <a:spcPct val="50000"/>
              </a:spcBef>
            </a:pPr>
            <a:r>
              <a:rPr kumimoji="1" lang="en-US" altLang="zh-CN" sz="4000" b="1">
                <a:solidFill>
                  <a:schemeClr val="bg1"/>
                </a:solidFill>
                <a:latin typeface="黑体" panose="02010609060101010101" pitchFamily="49" charset="-122"/>
                <a:ea typeface="黑体" panose="02010609060101010101" pitchFamily="49" charset="-122"/>
                <a:sym typeface="+mn-ea"/>
              </a:rPr>
              <a:t>找零钱问题</a:t>
            </a:r>
          </a:p>
        </p:txBody>
      </p:sp>
      <p:sp>
        <p:nvSpPr>
          <p:cNvPr id="2" name="文本框 1"/>
          <p:cNvSpPr txBox="1"/>
          <p:nvPr/>
        </p:nvSpPr>
        <p:spPr>
          <a:xfrm>
            <a:off x="428399" y="6086791"/>
            <a:ext cx="3534942" cy="430374"/>
          </a:xfrm>
          <a:prstGeom prst="rect">
            <a:avLst/>
          </a:prstGeom>
          <a:noFill/>
        </p:spPr>
        <p:txBody>
          <a:bodyPr wrap="none" rtlCol="0">
            <a:spAutoFit/>
          </a:bodyPr>
          <a:lstStyle/>
          <a:p>
            <a:pPr algn="l" eaLnBrk="1" hangingPunct="1">
              <a:lnSpc>
                <a:spcPct val="120000"/>
              </a:lnSpc>
            </a:pPr>
            <a:r>
              <a:rPr kumimoji="1" lang="en-US" altLang="zh-CN" sz="2000" b="1" dirty="0">
                <a:solidFill>
                  <a:srgbClr val="0000FF"/>
                </a:solidFill>
                <a:latin typeface="+mn-ea"/>
                <a:sym typeface="+mn-ea"/>
              </a:rPr>
              <a:t>4</a:t>
            </a:r>
            <a:r>
              <a:rPr kumimoji="1" lang="zh-CN" altLang="en-US" sz="2000" b="1" dirty="0">
                <a:solidFill>
                  <a:srgbClr val="0000FF"/>
                </a:solidFill>
                <a:latin typeface="+mn-ea"/>
                <a:sym typeface="+mn-ea"/>
              </a:rPr>
              <a:t>元</a:t>
            </a:r>
            <a:r>
              <a:rPr kumimoji="1" lang="en-US" altLang="zh-CN" sz="2000" b="1" dirty="0">
                <a:solidFill>
                  <a:srgbClr val="0000FF"/>
                </a:solidFill>
                <a:latin typeface="+mn-ea"/>
                <a:sym typeface="+mn-ea"/>
              </a:rPr>
              <a:t>6</a:t>
            </a:r>
            <a:r>
              <a:rPr kumimoji="1" lang="zh-CN" altLang="en-US" sz="2000" b="1" dirty="0">
                <a:solidFill>
                  <a:srgbClr val="0000FF"/>
                </a:solidFill>
                <a:latin typeface="+mn-ea"/>
                <a:sym typeface="+mn-ea"/>
              </a:rPr>
              <a:t>角</a:t>
            </a:r>
            <a:r>
              <a:rPr kumimoji="1" lang="en-US" altLang="zh-CN" sz="2000" b="1" dirty="0">
                <a:solidFill>
                  <a:srgbClr val="0000FF"/>
                </a:solidFill>
                <a:latin typeface="+mn-ea"/>
                <a:sym typeface="+mn-ea"/>
              </a:rPr>
              <a:t>= 2</a:t>
            </a:r>
            <a:r>
              <a:rPr kumimoji="1" lang="zh-CN" altLang="en-US" sz="2000" b="1" dirty="0">
                <a:solidFill>
                  <a:srgbClr val="0000FF"/>
                </a:solidFill>
                <a:latin typeface="+mn-ea"/>
                <a:sym typeface="+mn-ea"/>
              </a:rPr>
              <a:t>元</a:t>
            </a:r>
            <a:r>
              <a:rPr kumimoji="1" lang="en-US" altLang="zh-CN" sz="2000" b="1" dirty="0">
                <a:solidFill>
                  <a:srgbClr val="0000FF"/>
                </a:solidFill>
                <a:latin typeface="+mn-ea"/>
                <a:sym typeface="+mn-ea"/>
              </a:rPr>
              <a:t>+2</a:t>
            </a:r>
            <a:r>
              <a:rPr kumimoji="1" lang="zh-CN" altLang="en-US" sz="2000" b="1" dirty="0">
                <a:solidFill>
                  <a:srgbClr val="0000FF"/>
                </a:solidFill>
                <a:latin typeface="+mn-ea"/>
                <a:sym typeface="+mn-ea"/>
              </a:rPr>
              <a:t>元</a:t>
            </a:r>
            <a:r>
              <a:rPr kumimoji="1" lang="en-US" altLang="zh-CN" sz="2000" b="1" dirty="0">
                <a:solidFill>
                  <a:srgbClr val="0000FF"/>
                </a:solidFill>
                <a:latin typeface="+mn-ea"/>
                <a:sym typeface="+mn-ea"/>
              </a:rPr>
              <a:t>+5</a:t>
            </a:r>
            <a:r>
              <a:rPr kumimoji="1" lang="zh-CN" altLang="en-US" sz="2000" b="1" dirty="0">
                <a:solidFill>
                  <a:srgbClr val="0000FF"/>
                </a:solidFill>
                <a:latin typeface="+mn-ea"/>
                <a:sym typeface="+mn-ea"/>
              </a:rPr>
              <a:t>角</a:t>
            </a:r>
            <a:r>
              <a:rPr kumimoji="1" lang="en-US" altLang="zh-CN" sz="2000" b="1" dirty="0">
                <a:solidFill>
                  <a:srgbClr val="0000FF"/>
                </a:solidFill>
                <a:latin typeface="+mn-ea"/>
                <a:sym typeface="+mn-ea"/>
              </a:rPr>
              <a:t>+1</a:t>
            </a:r>
            <a:r>
              <a:rPr kumimoji="1" lang="zh-CN" altLang="en-US" sz="2000" b="1" dirty="0">
                <a:solidFill>
                  <a:srgbClr val="0000FF"/>
                </a:solidFill>
                <a:latin typeface="+mn-ea"/>
                <a:sym typeface="+mn-ea"/>
              </a:rPr>
              <a:t>角</a:t>
            </a:r>
            <a:endParaRPr kumimoji="1" lang="zh-CN" altLang="en-US" sz="2000" b="1" dirty="0">
              <a:solidFill>
                <a:srgbClr val="0000FF"/>
              </a:solidFill>
              <a:latin typeface="+mn-ea"/>
            </a:endParaRPr>
          </a:p>
        </p:txBody>
      </p:sp>
      <p:sp>
        <p:nvSpPr>
          <p:cNvPr id="3" name="文本框 2"/>
          <p:cNvSpPr txBox="1"/>
          <p:nvPr/>
        </p:nvSpPr>
        <p:spPr>
          <a:xfrm>
            <a:off x="427039" y="2846839"/>
            <a:ext cx="8142372" cy="1200329"/>
          </a:xfrm>
          <a:prstGeom prst="rect">
            <a:avLst/>
          </a:prstGeom>
          <a:noFill/>
        </p:spPr>
        <p:txBody>
          <a:bodyPr wrap="square" rtlCol="0">
            <a:spAutoFit/>
          </a:bodyPr>
          <a:lstStyle/>
          <a:p>
            <a:pPr>
              <a:lnSpc>
                <a:spcPct val="120000"/>
              </a:lnSpc>
            </a:pPr>
            <a:r>
              <a:rPr kumimoji="1" lang="zh-CN" altLang="en-US" sz="2000" b="1" dirty="0">
                <a:solidFill>
                  <a:srgbClr val="FF0000"/>
                </a:solidFill>
                <a:latin typeface="+mn-ea"/>
                <a:sym typeface="+mn-ea"/>
              </a:rPr>
              <a:t>贪心策略</a:t>
            </a:r>
            <a:r>
              <a:rPr kumimoji="1" lang="zh-CN" altLang="en-US" sz="2000" b="1" dirty="0">
                <a:solidFill>
                  <a:srgbClr val="0000FF"/>
                </a:solidFill>
                <a:latin typeface="+mn-ea"/>
                <a:sym typeface="+mn-ea"/>
              </a:rPr>
              <a:t>：</a:t>
            </a:r>
            <a:endParaRPr kumimoji="1" lang="en-US" altLang="zh-CN" sz="2000" b="1" dirty="0">
              <a:solidFill>
                <a:srgbClr val="0000FF"/>
              </a:solidFill>
              <a:latin typeface="+mn-ea"/>
              <a:sym typeface="+mn-ea"/>
            </a:endParaRPr>
          </a:p>
          <a:p>
            <a:pPr>
              <a:lnSpc>
                <a:spcPct val="120000"/>
              </a:lnSpc>
            </a:pPr>
            <a:r>
              <a:rPr lang="zh-CN" altLang="en-US" sz="2000" b="1" dirty="0">
                <a:solidFill>
                  <a:srgbClr val="0000FF"/>
                </a:solidFill>
                <a:latin typeface="+mn-ea"/>
              </a:rPr>
              <a:t>       尽可能使付出的货币最快的满足支付要求。</a:t>
            </a:r>
            <a:endParaRPr lang="en-US" altLang="zh-CN" sz="2000" b="1" dirty="0">
              <a:solidFill>
                <a:srgbClr val="0000FF"/>
              </a:solidFill>
              <a:latin typeface="+mn-ea"/>
            </a:endParaRPr>
          </a:p>
          <a:p>
            <a:pPr>
              <a:lnSpc>
                <a:spcPct val="120000"/>
              </a:lnSpc>
            </a:pPr>
            <a:r>
              <a:rPr lang="en-US" altLang="zh-CN" sz="2000" b="1" dirty="0">
                <a:solidFill>
                  <a:srgbClr val="0000FF"/>
                </a:solidFill>
                <a:latin typeface="+mn-ea"/>
              </a:rPr>
              <a:t>       </a:t>
            </a:r>
            <a:r>
              <a:rPr lang="zh-CN" altLang="en-US" sz="2000" b="1" dirty="0">
                <a:solidFill>
                  <a:srgbClr val="0000FF"/>
                </a:solidFill>
                <a:latin typeface="+mn-ea"/>
              </a:rPr>
              <a:t>在不超过应付款金额条件下，只选择面值最大的货币</a:t>
            </a:r>
            <a:endParaRPr kumimoji="1" lang="zh-CN" altLang="en-US" sz="2000" b="1" dirty="0">
              <a:solidFill>
                <a:srgbClr val="0000FF"/>
              </a:solidFill>
              <a:latin typeface="+mn-ea"/>
            </a:endParaRPr>
          </a:p>
        </p:txBody>
      </p:sp>
      <p:sp>
        <p:nvSpPr>
          <p:cNvPr id="9" name="文本占位符 8"/>
          <p:cNvSpPr>
            <a:spLocks noGrp="1"/>
          </p:cNvSpPr>
          <p:nvPr>
            <p:ph type="body" sz="quarter" idx="13"/>
          </p:nvPr>
        </p:nvSpPr>
        <p:spPr/>
        <p:txBody>
          <a:bodyPr/>
          <a:lstStyle/>
          <a:p>
            <a:r>
              <a:rPr lang="zh-CN" altLang="en-US" dirty="0">
                <a:sym typeface="+mn-ea"/>
              </a:rPr>
              <a:t>什么是贪心法</a:t>
            </a:r>
          </a:p>
        </p:txBody>
      </p:sp>
      <p:sp>
        <p:nvSpPr>
          <p:cNvPr id="10" name="文本框 8">
            <a:extLst>
              <a:ext uri="{FF2B5EF4-FFF2-40B4-BE49-F238E27FC236}">
                <a16:creationId xmlns:a16="http://schemas.microsoft.com/office/drawing/2014/main" id="{5FA8921F-CCE6-4744-AC0D-5212E3FA0223}"/>
              </a:ext>
            </a:extLst>
          </p:cNvPr>
          <p:cNvSpPr txBox="1"/>
          <p:nvPr/>
        </p:nvSpPr>
        <p:spPr>
          <a:xfrm>
            <a:off x="412261" y="4263047"/>
            <a:ext cx="7184429" cy="1800493"/>
          </a:xfrm>
          <a:prstGeom prst="rect">
            <a:avLst/>
          </a:prstGeom>
          <a:noFill/>
        </p:spPr>
        <p:txBody>
          <a:bodyPr wrap="square" rtlCol="0">
            <a:spAutoFit/>
          </a:bodyPr>
          <a:lstStyle/>
          <a:p>
            <a:pPr>
              <a:lnSpc>
                <a:spcPct val="120000"/>
              </a:lnSpc>
              <a:spcBef>
                <a:spcPts val="600"/>
              </a:spcBef>
            </a:pPr>
            <a:r>
              <a:rPr lang="zh-CN" altLang="en-US" sz="2000" b="1" dirty="0">
                <a:solidFill>
                  <a:srgbClr val="0000FF"/>
                </a:solidFill>
                <a:latin typeface="+mn-ea"/>
              </a:rPr>
              <a:t>第</a:t>
            </a:r>
            <a:r>
              <a:rPr lang="en-US" altLang="zh-CN" sz="2000" b="1" dirty="0">
                <a:solidFill>
                  <a:srgbClr val="0000FF"/>
                </a:solidFill>
                <a:latin typeface="+mn-ea"/>
              </a:rPr>
              <a:t>1</a:t>
            </a:r>
            <a:r>
              <a:rPr lang="zh-CN" altLang="en-US" sz="2000" b="1" dirty="0">
                <a:solidFill>
                  <a:srgbClr val="0000FF"/>
                </a:solidFill>
                <a:latin typeface="+mn-ea"/>
              </a:rPr>
              <a:t>步：</a:t>
            </a:r>
            <a:r>
              <a:rPr kumimoji="1" lang="zh-CN" altLang="en-US" sz="2000" b="1" dirty="0">
                <a:solidFill>
                  <a:srgbClr val="0000FF"/>
                </a:solidFill>
                <a:latin typeface="+mn-ea"/>
              </a:rPr>
              <a:t>选出</a:t>
            </a:r>
            <a:r>
              <a:rPr kumimoji="1" lang="en-US" altLang="zh-CN" sz="2000" b="1" dirty="0">
                <a:solidFill>
                  <a:srgbClr val="0000FF"/>
                </a:solidFill>
                <a:latin typeface="+mn-ea"/>
              </a:rPr>
              <a:t>1</a:t>
            </a:r>
            <a:r>
              <a:rPr kumimoji="1" lang="zh-CN" altLang="en-US" sz="2000" b="1" dirty="0">
                <a:solidFill>
                  <a:srgbClr val="0000FF"/>
                </a:solidFill>
                <a:latin typeface="+mn-ea"/>
              </a:rPr>
              <a:t>张不超过</a:t>
            </a:r>
            <a:r>
              <a:rPr kumimoji="1" lang="en-US" altLang="zh-CN" sz="2000" b="1" dirty="0">
                <a:solidFill>
                  <a:srgbClr val="0000FF"/>
                </a:solidFill>
                <a:latin typeface="+mn-ea"/>
              </a:rPr>
              <a:t>4</a:t>
            </a:r>
            <a:r>
              <a:rPr kumimoji="1" lang="zh-CN" altLang="en-US" sz="2000" b="1" dirty="0">
                <a:solidFill>
                  <a:srgbClr val="0000FF"/>
                </a:solidFill>
                <a:latin typeface="+mn-ea"/>
              </a:rPr>
              <a:t>元</a:t>
            </a:r>
            <a:r>
              <a:rPr kumimoji="1" lang="en-US" altLang="zh-CN" sz="2000" b="1" dirty="0">
                <a:solidFill>
                  <a:srgbClr val="0000FF"/>
                </a:solidFill>
                <a:latin typeface="+mn-ea"/>
              </a:rPr>
              <a:t>6</a:t>
            </a:r>
            <a:r>
              <a:rPr kumimoji="1" lang="zh-CN" altLang="en-US" sz="2000" b="1" dirty="0">
                <a:solidFill>
                  <a:srgbClr val="0000FF"/>
                </a:solidFill>
                <a:latin typeface="+mn-ea"/>
              </a:rPr>
              <a:t>角的最大面值的货币，即</a:t>
            </a:r>
            <a:r>
              <a:rPr kumimoji="1" lang="en-US" altLang="zh-CN" sz="2000" b="1" dirty="0">
                <a:solidFill>
                  <a:srgbClr val="0000FF"/>
                </a:solidFill>
                <a:latin typeface="+mn-ea"/>
              </a:rPr>
              <a:t>2</a:t>
            </a:r>
            <a:r>
              <a:rPr kumimoji="1" lang="zh-CN" altLang="en-US" sz="2000" b="1" dirty="0">
                <a:solidFill>
                  <a:srgbClr val="0000FF"/>
                </a:solidFill>
                <a:latin typeface="+mn-ea"/>
              </a:rPr>
              <a:t>元；</a:t>
            </a:r>
            <a:endParaRPr kumimoji="1" lang="en-US" altLang="zh-CN" sz="2000" b="1" dirty="0">
              <a:solidFill>
                <a:srgbClr val="0000FF"/>
              </a:solidFill>
              <a:latin typeface="+mn-ea"/>
            </a:endParaRPr>
          </a:p>
          <a:p>
            <a:pPr>
              <a:lnSpc>
                <a:spcPct val="120000"/>
              </a:lnSpc>
              <a:spcBef>
                <a:spcPts val="600"/>
              </a:spcBef>
            </a:pPr>
            <a:r>
              <a:rPr kumimoji="1" lang="zh-CN" altLang="en-US" sz="2000" b="1" dirty="0">
                <a:solidFill>
                  <a:srgbClr val="0000FF"/>
                </a:solidFill>
                <a:latin typeface="+mn-ea"/>
              </a:rPr>
              <a:t>第</a:t>
            </a:r>
            <a:r>
              <a:rPr kumimoji="1" lang="en-US" altLang="zh-CN" sz="2000" b="1" dirty="0">
                <a:solidFill>
                  <a:srgbClr val="0000FF"/>
                </a:solidFill>
                <a:latin typeface="+mn-ea"/>
              </a:rPr>
              <a:t>2</a:t>
            </a:r>
            <a:r>
              <a:rPr kumimoji="1" lang="zh-CN" altLang="en-US" sz="2000" b="1" dirty="0">
                <a:solidFill>
                  <a:srgbClr val="0000FF"/>
                </a:solidFill>
                <a:latin typeface="+mn-ea"/>
              </a:rPr>
              <a:t>步：选出</a:t>
            </a:r>
            <a:r>
              <a:rPr kumimoji="1" lang="en-US" altLang="zh-CN" sz="2000" b="1" dirty="0">
                <a:solidFill>
                  <a:srgbClr val="0000FF"/>
                </a:solidFill>
                <a:latin typeface="+mn-ea"/>
              </a:rPr>
              <a:t>1</a:t>
            </a:r>
            <a:r>
              <a:rPr kumimoji="1" lang="zh-CN" altLang="en-US" sz="2000" b="1" dirty="0">
                <a:solidFill>
                  <a:srgbClr val="0000FF"/>
                </a:solidFill>
                <a:latin typeface="+mn-ea"/>
              </a:rPr>
              <a:t>张不超过</a:t>
            </a:r>
            <a:r>
              <a:rPr kumimoji="1" lang="en-US" altLang="zh-CN" sz="2000" b="1" dirty="0">
                <a:solidFill>
                  <a:srgbClr val="0000FF"/>
                </a:solidFill>
                <a:latin typeface="+mn-ea"/>
              </a:rPr>
              <a:t>2</a:t>
            </a:r>
            <a:r>
              <a:rPr kumimoji="1" lang="zh-CN" altLang="en-US" sz="2000" b="1" dirty="0">
                <a:solidFill>
                  <a:srgbClr val="0000FF"/>
                </a:solidFill>
                <a:latin typeface="+mn-ea"/>
              </a:rPr>
              <a:t>元</a:t>
            </a:r>
            <a:r>
              <a:rPr kumimoji="1" lang="en-US" altLang="zh-CN" sz="2000" b="1" dirty="0">
                <a:solidFill>
                  <a:srgbClr val="0000FF"/>
                </a:solidFill>
                <a:latin typeface="+mn-ea"/>
              </a:rPr>
              <a:t>6</a:t>
            </a:r>
            <a:r>
              <a:rPr kumimoji="1" lang="zh-CN" altLang="en-US" sz="2000" b="1" dirty="0">
                <a:solidFill>
                  <a:srgbClr val="0000FF"/>
                </a:solidFill>
                <a:latin typeface="+mn-ea"/>
              </a:rPr>
              <a:t>角的最大面值的货币，即</a:t>
            </a:r>
            <a:r>
              <a:rPr kumimoji="1" lang="en-US" altLang="zh-CN" sz="2000" b="1" dirty="0">
                <a:solidFill>
                  <a:srgbClr val="0000FF"/>
                </a:solidFill>
                <a:latin typeface="+mn-ea"/>
              </a:rPr>
              <a:t>2</a:t>
            </a:r>
            <a:r>
              <a:rPr kumimoji="1" lang="zh-CN" altLang="en-US" sz="2000" b="1" dirty="0">
                <a:solidFill>
                  <a:srgbClr val="0000FF"/>
                </a:solidFill>
                <a:latin typeface="+mn-ea"/>
              </a:rPr>
              <a:t>元；</a:t>
            </a:r>
            <a:endParaRPr kumimoji="1" lang="en-US" altLang="zh-CN" sz="2000" b="1" dirty="0">
              <a:solidFill>
                <a:srgbClr val="0000FF"/>
              </a:solidFill>
              <a:latin typeface="+mn-ea"/>
            </a:endParaRPr>
          </a:p>
          <a:p>
            <a:pPr>
              <a:lnSpc>
                <a:spcPct val="120000"/>
              </a:lnSpc>
              <a:spcBef>
                <a:spcPts val="600"/>
              </a:spcBef>
            </a:pPr>
            <a:r>
              <a:rPr kumimoji="1" lang="zh-CN" altLang="en-US" sz="2000" b="1" dirty="0">
                <a:solidFill>
                  <a:srgbClr val="0000FF"/>
                </a:solidFill>
                <a:latin typeface="+mn-ea"/>
              </a:rPr>
              <a:t>第</a:t>
            </a:r>
            <a:r>
              <a:rPr kumimoji="1" lang="en-US" altLang="zh-CN" sz="2000" b="1" dirty="0">
                <a:solidFill>
                  <a:srgbClr val="0000FF"/>
                </a:solidFill>
                <a:latin typeface="+mn-ea"/>
              </a:rPr>
              <a:t>3</a:t>
            </a:r>
            <a:r>
              <a:rPr kumimoji="1" lang="zh-CN" altLang="en-US" sz="2000" b="1" dirty="0">
                <a:solidFill>
                  <a:srgbClr val="0000FF"/>
                </a:solidFill>
                <a:latin typeface="+mn-ea"/>
              </a:rPr>
              <a:t>步：选出</a:t>
            </a:r>
            <a:r>
              <a:rPr kumimoji="1" lang="en-US" altLang="zh-CN" sz="2000" b="1" dirty="0">
                <a:solidFill>
                  <a:srgbClr val="0000FF"/>
                </a:solidFill>
                <a:latin typeface="+mn-ea"/>
              </a:rPr>
              <a:t>1</a:t>
            </a:r>
            <a:r>
              <a:rPr kumimoji="1" lang="zh-CN" altLang="en-US" sz="2000" b="1" dirty="0">
                <a:solidFill>
                  <a:srgbClr val="0000FF"/>
                </a:solidFill>
                <a:latin typeface="+mn-ea"/>
              </a:rPr>
              <a:t>张不超过</a:t>
            </a:r>
            <a:r>
              <a:rPr kumimoji="1" lang="en-US" altLang="zh-CN" sz="2000" b="1" dirty="0">
                <a:solidFill>
                  <a:srgbClr val="0000FF"/>
                </a:solidFill>
                <a:latin typeface="+mn-ea"/>
              </a:rPr>
              <a:t>6</a:t>
            </a:r>
            <a:r>
              <a:rPr kumimoji="1" lang="zh-CN" altLang="en-US" sz="2000" b="1" dirty="0">
                <a:solidFill>
                  <a:srgbClr val="0000FF"/>
                </a:solidFill>
                <a:latin typeface="+mn-ea"/>
              </a:rPr>
              <a:t>角的最大面值的货币，即</a:t>
            </a:r>
            <a:r>
              <a:rPr kumimoji="1" lang="en-US" altLang="zh-CN" sz="2000" b="1" dirty="0">
                <a:solidFill>
                  <a:srgbClr val="0000FF"/>
                </a:solidFill>
                <a:latin typeface="+mn-ea"/>
              </a:rPr>
              <a:t>5</a:t>
            </a:r>
            <a:r>
              <a:rPr kumimoji="1" lang="zh-CN" altLang="en-US" sz="2000" b="1" dirty="0">
                <a:solidFill>
                  <a:srgbClr val="0000FF"/>
                </a:solidFill>
                <a:latin typeface="+mn-ea"/>
              </a:rPr>
              <a:t>角；</a:t>
            </a:r>
            <a:endParaRPr kumimoji="1" lang="en-US" altLang="zh-CN" sz="2000" b="1" dirty="0">
              <a:solidFill>
                <a:srgbClr val="0000FF"/>
              </a:solidFill>
              <a:latin typeface="+mn-ea"/>
            </a:endParaRPr>
          </a:p>
          <a:p>
            <a:pPr>
              <a:lnSpc>
                <a:spcPct val="120000"/>
              </a:lnSpc>
              <a:spcBef>
                <a:spcPts val="600"/>
              </a:spcBef>
            </a:pPr>
            <a:r>
              <a:rPr kumimoji="1" lang="zh-CN" altLang="en-US" sz="2000" b="1" dirty="0">
                <a:solidFill>
                  <a:srgbClr val="0000FF"/>
                </a:solidFill>
                <a:latin typeface="+mn-ea"/>
              </a:rPr>
              <a:t>第</a:t>
            </a:r>
            <a:r>
              <a:rPr kumimoji="1" lang="en-US" altLang="zh-CN" sz="2000" b="1" dirty="0">
                <a:solidFill>
                  <a:srgbClr val="0000FF"/>
                </a:solidFill>
                <a:latin typeface="+mn-ea"/>
              </a:rPr>
              <a:t>4</a:t>
            </a:r>
            <a:r>
              <a:rPr kumimoji="1" lang="zh-CN" altLang="en-US" sz="2000" b="1" dirty="0">
                <a:solidFill>
                  <a:srgbClr val="0000FF"/>
                </a:solidFill>
                <a:latin typeface="+mn-ea"/>
              </a:rPr>
              <a:t>步：选出</a:t>
            </a:r>
            <a:r>
              <a:rPr kumimoji="1" lang="en-US" altLang="zh-CN" sz="2000" b="1" dirty="0">
                <a:solidFill>
                  <a:srgbClr val="0000FF"/>
                </a:solidFill>
                <a:latin typeface="+mn-ea"/>
              </a:rPr>
              <a:t>1</a:t>
            </a:r>
            <a:r>
              <a:rPr kumimoji="1" lang="zh-CN" altLang="en-US" sz="2000" b="1" dirty="0">
                <a:solidFill>
                  <a:srgbClr val="0000FF"/>
                </a:solidFill>
                <a:latin typeface="+mn-ea"/>
              </a:rPr>
              <a:t>张不超过</a:t>
            </a:r>
            <a:r>
              <a:rPr kumimoji="1" lang="en-US" altLang="zh-CN" sz="2000" b="1" dirty="0">
                <a:solidFill>
                  <a:srgbClr val="0000FF"/>
                </a:solidFill>
                <a:latin typeface="+mn-ea"/>
              </a:rPr>
              <a:t>1</a:t>
            </a:r>
            <a:r>
              <a:rPr kumimoji="1" lang="zh-CN" altLang="en-US" sz="2000" b="1" dirty="0">
                <a:solidFill>
                  <a:srgbClr val="0000FF"/>
                </a:solidFill>
                <a:latin typeface="+mn-ea"/>
              </a:rPr>
              <a:t>角的最大面值的货币，即</a:t>
            </a:r>
            <a:r>
              <a:rPr kumimoji="1" lang="en-US" altLang="zh-CN" sz="2000" b="1" dirty="0">
                <a:solidFill>
                  <a:srgbClr val="0000FF"/>
                </a:solidFill>
                <a:latin typeface="+mn-ea"/>
              </a:rPr>
              <a:t>1</a:t>
            </a:r>
            <a:r>
              <a:rPr kumimoji="1" lang="zh-CN" altLang="en-US" sz="2000" b="1" dirty="0">
                <a:solidFill>
                  <a:srgbClr val="0000FF"/>
                </a:solidFill>
                <a:latin typeface="+mn-ea"/>
              </a:rPr>
              <a:t>角。</a:t>
            </a:r>
            <a:endParaRPr lang="zh-CN" altLang="en-US" sz="2000" dirty="0">
              <a:solidFill>
                <a:srgbClr val="0000FF"/>
              </a:solidFill>
              <a:latin typeface="+mn-ea"/>
            </a:endParaRPr>
          </a:p>
        </p:txBody>
      </p:sp>
      <p:sp>
        <p:nvSpPr>
          <p:cNvPr id="11" name="爆炸形 1 10"/>
          <p:cNvSpPr/>
          <p:nvPr/>
        </p:nvSpPr>
        <p:spPr>
          <a:xfrm>
            <a:off x="6818227" y="5234473"/>
            <a:ext cx="2176612" cy="1384699"/>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rPr>
              <a:t>贪心法能否得到最优解？</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20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fade">
                                      <p:cBhvr>
                                        <p:cTn id="27" dur="2000"/>
                                        <p:tgtEl>
                                          <p:spTgt spid="1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fade">
                                      <p:cBhvr>
                                        <p:cTn id="32" dur="2000"/>
                                        <p:tgtEl>
                                          <p:spTgt spid="1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Effect transition="in" filter="fade">
                                      <p:cBhvr>
                                        <p:cTn id="37" dur="2000"/>
                                        <p:tgtEl>
                                          <p:spTgt spid="10">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20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Text Box 5"/>
          <p:cNvSpPr txBox="1">
            <a:spLocks noChangeArrowheads="1"/>
          </p:cNvSpPr>
          <p:nvPr/>
        </p:nvSpPr>
        <p:spPr bwMode="auto">
          <a:xfrm>
            <a:off x="633970" y="1310730"/>
            <a:ext cx="7947321" cy="188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000" b="1" dirty="0">
                <a:solidFill>
                  <a:srgbClr val="FF0000"/>
                </a:solidFill>
                <a:latin typeface="+mn-ea"/>
              </a:rPr>
              <a:t>【</a:t>
            </a:r>
            <a:r>
              <a:rPr lang="zh-CN" altLang="en-US" sz="2000" b="1" dirty="0">
                <a:solidFill>
                  <a:srgbClr val="FF0000"/>
                </a:solidFill>
                <a:latin typeface="+mn-ea"/>
              </a:rPr>
              <a:t>问题描述</a:t>
            </a:r>
            <a:r>
              <a:rPr lang="en-US" altLang="zh-CN" sz="2000" b="1" dirty="0">
                <a:solidFill>
                  <a:srgbClr val="FF0000"/>
                </a:solidFill>
                <a:latin typeface="+mn-ea"/>
              </a:rPr>
              <a:t>】</a:t>
            </a:r>
            <a:r>
              <a:rPr kumimoji="1" lang="en-US" altLang="zh-CN" sz="2000" b="1" dirty="0">
                <a:solidFill>
                  <a:srgbClr val="0000FF"/>
                </a:solidFill>
                <a:latin typeface="+mn-ea"/>
                <a:ea typeface="+mn-ea"/>
              </a:rPr>
              <a:t>TSP</a:t>
            </a:r>
            <a:r>
              <a:rPr kumimoji="1" lang="zh-CN" altLang="en-US" sz="2000" b="1" dirty="0">
                <a:solidFill>
                  <a:srgbClr val="0000FF"/>
                </a:solidFill>
                <a:latin typeface="+mn-ea"/>
                <a:ea typeface="+mn-ea"/>
              </a:rPr>
              <a:t>问题是指旅行家要旅行</a:t>
            </a:r>
            <a:r>
              <a:rPr kumimoji="1" lang="en-US" altLang="zh-CN" sz="2000" b="1" i="1" dirty="0">
                <a:solidFill>
                  <a:srgbClr val="0000FF"/>
                </a:solidFill>
                <a:latin typeface="+mn-ea"/>
                <a:ea typeface="+mn-ea"/>
              </a:rPr>
              <a:t>n</a:t>
            </a:r>
            <a:r>
              <a:rPr kumimoji="1" lang="zh-CN" altLang="en-US" sz="2000" b="1" dirty="0">
                <a:solidFill>
                  <a:srgbClr val="0000FF"/>
                </a:solidFill>
                <a:latin typeface="+mn-ea"/>
                <a:ea typeface="+mn-ea"/>
              </a:rPr>
              <a:t>个城市然后回到出发城市，要求各个城市经历且仅经历一次，并要求所走的路程最短。该问题又称为货郎担问题、邮递员问题、售货员问题，是图问题中最广为人知的问题。</a:t>
            </a:r>
            <a:endParaRPr kumimoji="1" lang="en-US" altLang="zh-CN" sz="2000" b="1" dirty="0">
              <a:solidFill>
                <a:srgbClr val="0000FF"/>
              </a:solidFill>
              <a:latin typeface="+mn-ea"/>
              <a:ea typeface="+mn-ea"/>
            </a:endParaRPr>
          </a:p>
        </p:txBody>
      </p:sp>
      <p:sp>
        <p:nvSpPr>
          <p:cNvPr id="5" name="文本占位符 4"/>
          <p:cNvSpPr>
            <a:spLocks noGrp="1"/>
          </p:cNvSpPr>
          <p:nvPr>
            <p:ph type="body" sz="quarter" idx="13"/>
          </p:nvPr>
        </p:nvSpPr>
        <p:spPr/>
        <p:txBody>
          <a:bodyPr/>
          <a:lstStyle/>
          <a:p>
            <a:r>
              <a:rPr lang="zh-CN" altLang="en-US" dirty="0"/>
              <a:t>求解</a:t>
            </a:r>
            <a:r>
              <a:rPr lang="en-US" altLang="zh-CN" dirty="0"/>
              <a:t>TSP</a:t>
            </a:r>
            <a:r>
              <a:rPr lang="zh-CN" altLang="en-US" dirty="0"/>
              <a:t>问题</a:t>
            </a:r>
          </a:p>
        </p:txBody>
      </p:sp>
    </p:spTree>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5"/>
          <p:cNvSpPr txBox="1">
            <a:spLocks noChangeArrowheads="1"/>
          </p:cNvSpPr>
          <p:nvPr/>
        </p:nvSpPr>
        <p:spPr bwMode="auto">
          <a:xfrm>
            <a:off x="866339" y="2004234"/>
            <a:ext cx="7615188" cy="1354217"/>
          </a:xfrm>
          <a:prstGeom prst="rect">
            <a:avLst/>
          </a:prstGeom>
          <a:noFill/>
          <a:ln>
            <a:noFill/>
          </a:ln>
          <a:effectLst/>
        </p:spPr>
        <p:txBody>
          <a:bodyPr wrap="square">
            <a:spAutoFit/>
          </a:bodyPr>
          <a:lstStyle/>
          <a:p>
            <a:pPr>
              <a:lnSpc>
                <a:spcPct val="120000"/>
              </a:lnSpc>
              <a:spcBef>
                <a:spcPct val="50000"/>
              </a:spcBef>
              <a:defRPr/>
            </a:pPr>
            <a:r>
              <a:rPr kumimoji="1" lang="zh-CN" altLang="en-US" sz="2000" b="1" dirty="0">
                <a:solidFill>
                  <a:srgbClr val="0000FF"/>
                </a:solidFill>
                <a:latin typeface="+mn-ea"/>
                <a:ea typeface="+mn-ea"/>
                <a:cs typeface="+mn-cs"/>
              </a:rPr>
              <a:t>求解</a:t>
            </a:r>
            <a:r>
              <a:rPr kumimoji="1" lang="en-US" altLang="zh-CN" sz="2000" b="1" dirty="0">
                <a:solidFill>
                  <a:srgbClr val="0000FF"/>
                </a:solidFill>
                <a:latin typeface="+mn-ea"/>
                <a:ea typeface="+mn-ea"/>
                <a:cs typeface="+mn-cs"/>
              </a:rPr>
              <a:t>TSP</a:t>
            </a:r>
            <a:r>
              <a:rPr kumimoji="1" lang="zh-CN" altLang="en-US" sz="2000" b="1" dirty="0">
                <a:solidFill>
                  <a:srgbClr val="0000FF"/>
                </a:solidFill>
                <a:latin typeface="+mn-ea"/>
                <a:ea typeface="+mn-ea"/>
                <a:cs typeface="+mn-cs"/>
              </a:rPr>
              <a:t>问题至少有两种贪心策略是合理的：</a:t>
            </a:r>
          </a:p>
          <a:p>
            <a:pPr algn="just">
              <a:lnSpc>
                <a:spcPct val="120000"/>
              </a:lnSpc>
              <a:spcBef>
                <a:spcPct val="50000"/>
              </a:spcBef>
              <a:defRPr/>
            </a:pPr>
            <a:r>
              <a:rPr kumimoji="1" lang="zh-CN" altLang="en-US" sz="2000" b="1" dirty="0">
                <a:solidFill>
                  <a:srgbClr val="0000FF"/>
                </a:solidFill>
                <a:latin typeface="+mn-ea"/>
                <a:ea typeface="+mn-ea"/>
                <a:cs typeface="+mn-cs"/>
              </a:rPr>
              <a:t>（</a:t>
            </a:r>
            <a:r>
              <a:rPr kumimoji="1" lang="en-US" altLang="zh-CN" sz="2000" b="1" dirty="0">
                <a:solidFill>
                  <a:srgbClr val="0000FF"/>
                </a:solidFill>
                <a:latin typeface="+mn-ea"/>
                <a:ea typeface="+mn-ea"/>
                <a:cs typeface="+mn-cs"/>
              </a:rPr>
              <a:t>1</a:t>
            </a:r>
            <a:r>
              <a:rPr kumimoji="1" lang="zh-CN" altLang="en-US" sz="2000" b="1" dirty="0">
                <a:solidFill>
                  <a:srgbClr val="0000FF"/>
                </a:solidFill>
                <a:latin typeface="+mn-ea"/>
                <a:ea typeface="+mn-ea"/>
                <a:cs typeface="+mn-cs"/>
              </a:rPr>
              <a:t>）最近邻点策略：从某城市出发，每次在没有到过的城市中选择最近的一个，直到经过了所有的城市，最后回到出发城市。    </a:t>
            </a:r>
          </a:p>
        </p:txBody>
      </p:sp>
      <p:sp>
        <p:nvSpPr>
          <p:cNvPr id="5" name="文本框 4"/>
          <p:cNvSpPr txBox="1"/>
          <p:nvPr/>
        </p:nvSpPr>
        <p:spPr>
          <a:xfrm>
            <a:off x="434975" y="1361750"/>
            <a:ext cx="2514600" cy="461963"/>
          </a:xfrm>
          <a:prstGeom prst="rect">
            <a:avLst/>
          </a:prstGeom>
          <a:noFill/>
        </p:spPr>
        <p:txBody>
          <a:bodyPr>
            <a:spAutoFit/>
          </a:bodyPr>
          <a:lstStyle/>
          <a:p>
            <a:pPr algn="ctr">
              <a:defRPr/>
            </a:pPr>
            <a:r>
              <a:rPr lang="zh-CN" altLang="en-US" sz="2400" b="1" dirty="0">
                <a:solidFill>
                  <a:srgbClr val="FF0000"/>
                </a:solidFill>
                <a:latin typeface="+mn-ea"/>
                <a:ea typeface="+mn-ea"/>
                <a:cs typeface="+mn-cs"/>
              </a:rPr>
              <a:t>贪心法求解</a:t>
            </a:r>
          </a:p>
        </p:txBody>
      </p:sp>
      <p:sp>
        <p:nvSpPr>
          <p:cNvPr id="6" name="文本占位符 5"/>
          <p:cNvSpPr>
            <a:spLocks noGrp="1"/>
          </p:cNvSpPr>
          <p:nvPr>
            <p:ph type="body" sz="quarter" idx="13"/>
          </p:nvPr>
        </p:nvSpPr>
        <p:spPr/>
        <p:txBody>
          <a:bodyPr/>
          <a:lstStyle/>
          <a:p>
            <a:r>
              <a:rPr lang="zh-CN" altLang="en-US" dirty="0"/>
              <a:t>求解</a:t>
            </a:r>
            <a:r>
              <a:rPr lang="en-US" altLang="zh-CN" dirty="0"/>
              <a:t>TSP</a:t>
            </a:r>
            <a:r>
              <a:rPr lang="zh-CN" altLang="en-US" dirty="0"/>
              <a:t>问题</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4"/>
          <p:cNvGrpSpPr>
            <a:grpSpLocks/>
          </p:cNvGrpSpPr>
          <p:nvPr/>
        </p:nvGrpSpPr>
        <p:grpSpPr bwMode="auto">
          <a:xfrm>
            <a:off x="250825" y="717550"/>
            <a:ext cx="8785225" cy="5735638"/>
            <a:chOff x="1511" y="3168"/>
            <a:chExt cx="7671" cy="5106"/>
          </a:xfrm>
        </p:grpSpPr>
        <p:sp>
          <p:nvSpPr>
            <p:cNvPr id="27793" name="Text Box 145"/>
            <p:cNvSpPr txBox="1">
              <a:spLocks noChangeArrowheads="1"/>
            </p:cNvSpPr>
            <p:nvPr/>
          </p:nvSpPr>
          <p:spPr bwMode="auto">
            <a:xfrm>
              <a:off x="1511" y="7494"/>
              <a:ext cx="7671" cy="780"/>
            </a:xfrm>
            <a:prstGeom prst="rect">
              <a:avLst/>
            </a:prstGeom>
            <a:noFill/>
            <a:ln>
              <a:noFill/>
            </a:ln>
          </p:spPr>
          <p:txBody>
            <a:bodyPr lIns="0" tIns="0" rIns="0" bIns="0"/>
            <a:lstStyle/>
            <a:p>
              <a:pPr algn="just" eaLnBrk="0" hangingPunct="0">
                <a:defRPr/>
              </a:pPr>
              <a:r>
                <a:rPr lang="en-US" altLang="zh-CN" sz="2000" b="1" dirty="0">
                  <a:solidFill>
                    <a:srgbClr val="0000FF"/>
                  </a:solidFill>
                  <a:latin typeface="Times New Roman" panose="02020603050405020304" pitchFamily="18" charset="0"/>
                  <a:ea typeface="宋体" panose="02010600030101010101" pitchFamily="2" charset="-122"/>
                  <a:cs typeface="+mn-cs"/>
                </a:rPr>
                <a:t>              (d) </a:t>
              </a:r>
              <a:r>
                <a:rPr lang="zh-CN" altLang="en-US" sz="2000" b="1" dirty="0">
                  <a:solidFill>
                    <a:srgbClr val="0000FF"/>
                  </a:solidFill>
                  <a:latin typeface="Times New Roman" panose="02020603050405020304" pitchFamily="18" charset="0"/>
                  <a:ea typeface="宋体" panose="02010600030101010101" pitchFamily="2" charset="-122"/>
                  <a:cs typeface="+mn-cs"/>
                </a:rPr>
                <a:t>城市</a:t>
              </a:r>
              <a:r>
                <a:rPr lang="en-US" altLang="zh-CN" sz="2000" b="1" dirty="0">
                  <a:solidFill>
                    <a:srgbClr val="0000FF"/>
                  </a:solidFill>
                  <a:latin typeface="Times New Roman" panose="02020603050405020304" pitchFamily="18" charset="0"/>
                  <a:ea typeface="宋体" panose="02010600030101010101" pitchFamily="2" charset="-122"/>
                  <a:cs typeface="+mn-cs"/>
                </a:rPr>
                <a:t>3→</a:t>
              </a:r>
              <a:r>
                <a:rPr lang="zh-CN" altLang="en-US" sz="2000" b="1" dirty="0">
                  <a:solidFill>
                    <a:srgbClr val="0000FF"/>
                  </a:solidFill>
                  <a:latin typeface="Times New Roman" panose="02020603050405020304" pitchFamily="18" charset="0"/>
                  <a:ea typeface="宋体" panose="02010600030101010101" pitchFamily="2" charset="-122"/>
                  <a:cs typeface="+mn-cs"/>
                </a:rPr>
                <a:t>城市</a:t>
              </a:r>
              <a:r>
                <a:rPr lang="en-US" altLang="zh-CN" sz="2000" b="1" dirty="0">
                  <a:solidFill>
                    <a:srgbClr val="0000FF"/>
                  </a:solidFill>
                  <a:latin typeface="Times New Roman" panose="02020603050405020304" pitchFamily="18" charset="0"/>
                  <a:ea typeface="宋体" panose="02010600030101010101" pitchFamily="2" charset="-122"/>
                  <a:cs typeface="+mn-cs"/>
                </a:rPr>
                <a:t>5         (e) </a:t>
              </a:r>
              <a:r>
                <a:rPr lang="zh-CN" altLang="en-US" sz="2000" b="1" dirty="0">
                  <a:solidFill>
                    <a:srgbClr val="0000FF"/>
                  </a:solidFill>
                  <a:latin typeface="Times New Roman" panose="02020603050405020304" pitchFamily="18" charset="0"/>
                  <a:ea typeface="宋体" panose="02010600030101010101" pitchFamily="2" charset="-122"/>
                  <a:cs typeface="+mn-cs"/>
                </a:rPr>
                <a:t>城市</a:t>
              </a:r>
              <a:r>
                <a:rPr lang="en-US" altLang="zh-CN" sz="2000" b="1" dirty="0">
                  <a:solidFill>
                    <a:srgbClr val="0000FF"/>
                  </a:solidFill>
                  <a:latin typeface="Times New Roman" panose="02020603050405020304" pitchFamily="18" charset="0"/>
                  <a:ea typeface="宋体" panose="02010600030101010101" pitchFamily="2" charset="-122"/>
                  <a:cs typeface="+mn-cs"/>
                </a:rPr>
                <a:t>5→</a:t>
              </a:r>
              <a:r>
                <a:rPr lang="zh-CN" altLang="en-US" sz="2000" b="1" dirty="0">
                  <a:solidFill>
                    <a:srgbClr val="0000FF"/>
                  </a:solidFill>
                  <a:latin typeface="Times New Roman" panose="02020603050405020304" pitchFamily="18" charset="0"/>
                  <a:ea typeface="宋体" panose="02010600030101010101" pitchFamily="2" charset="-122"/>
                  <a:cs typeface="+mn-cs"/>
                </a:rPr>
                <a:t>城市</a:t>
              </a:r>
              <a:r>
                <a:rPr lang="en-US" altLang="zh-CN" sz="2000" b="1" dirty="0">
                  <a:solidFill>
                    <a:srgbClr val="0000FF"/>
                  </a:solidFill>
                  <a:latin typeface="Times New Roman" panose="02020603050405020304" pitchFamily="18" charset="0"/>
                  <a:ea typeface="宋体" panose="02010600030101010101" pitchFamily="2" charset="-122"/>
                  <a:cs typeface="+mn-cs"/>
                </a:rPr>
                <a:t>2                (f) </a:t>
              </a:r>
              <a:r>
                <a:rPr lang="zh-CN" altLang="en-US" sz="2000" b="1" dirty="0">
                  <a:solidFill>
                    <a:srgbClr val="0000FF"/>
                  </a:solidFill>
                  <a:latin typeface="Times New Roman" panose="02020603050405020304" pitchFamily="18" charset="0"/>
                  <a:ea typeface="宋体" panose="02010600030101010101" pitchFamily="2" charset="-122"/>
                  <a:cs typeface="+mn-cs"/>
                </a:rPr>
                <a:t>城市</a:t>
              </a:r>
              <a:r>
                <a:rPr lang="en-US" altLang="zh-CN" sz="2000" b="1" dirty="0">
                  <a:solidFill>
                    <a:srgbClr val="0000FF"/>
                  </a:solidFill>
                  <a:latin typeface="Times New Roman" panose="02020603050405020304" pitchFamily="18" charset="0"/>
                  <a:ea typeface="宋体" panose="02010600030101010101" pitchFamily="2" charset="-122"/>
                  <a:cs typeface="+mn-cs"/>
                </a:rPr>
                <a:t>2→</a:t>
              </a:r>
              <a:r>
                <a:rPr lang="zh-CN" altLang="en-US" sz="2000" b="1" dirty="0">
                  <a:solidFill>
                    <a:srgbClr val="0000FF"/>
                  </a:solidFill>
                  <a:latin typeface="Times New Roman" panose="02020603050405020304" pitchFamily="18" charset="0"/>
                  <a:ea typeface="宋体" panose="02010600030101010101" pitchFamily="2" charset="-122"/>
                  <a:cs typeface="+mn-cs"/>
                </a:rPr>
                <a:t>城市</a:t>
              </a:r>
              <a:r>
                <a:rPr lang="en-US" altLang="zh-CN" sz="2000" b="1" dirty="0">
                  <a:solidFill>
                    <a:srgbClr val="0000FF"/>
                  </a:solidFill>
                  <a:latin typeface="Times New Roman" panose="02020603050405020304" pitchFamily="18" charset="0"/>
                  <a:ea typeface="宋体" panose="02010600030101010101" pitchFamily="2" charset="-122"/>
                  <a:cs typeface="+mn-cs"/>
                </a:rPr>
                <a:t>1</a:t>
              </a:r>
            </a:p>
            <a:p>
              <a:pPr algn="ctr" eaLnBrk="0" hangingPunct="0">
                <a:spcBef>
                  <a:spcPts val="775"/>
                </a:spcBef>
                <a:defRPr/>
              </a:pPr>
              <a:r>
                <a:rPr lang="zh-CN" altLang="en-US" b="1" dirty="0">
                  <a:solidFill>
                    <a:srgbClr val="FF0000"/>
                  </a:solidFill>
                  <a:latin typeface="+mn-ea"/>
                  <a:ea typeface="+mn-ea"/>
                  <a:cs typeface="+mn-cs"/>
                </a:rPr>
                <a:t>最近邻点贪心策略求解</a:t>
              </a:r>
              <a:r>
                <a:rPr lang="en-US" altLang="zh-CN" b="1" dirty="0">
                  <a:solidFill>
                    <a:srgbClr val="FF0000"/>
                  </a:solidFill>
                  <a:latin typeface="+mn-ea"/>
                  <a:ea typeface="+mn-ea"/>
                  <a:cs typeface="+mn-cs"/>
                </a:rPr>
                <a:t>TSP</a:t>
              </a:r>
              <a:r>
                <a:rPr lang="zh-CN" altLang="en-US" b="1" dirty="0">
                  <a:solidFill>
                    <a:srgbClr val="FF0000"/>
                  </a:solidFill>
                  <a:latin typeface="+mn-ea"/>
                  <a:ea typeface="+mn-ea"/>
                  <a:cs typeface="+mn-cs"/>
                </a:rPr>
                <a:t>问题的过程，求出的最短路径为</a:t>
              </a:r>
              <a:r>
                <a:rPr lang="en-US" altLang="zh-CN" b="1" dirty="0">
                  <a:solidFill>
                    <a:srgbClr val="FF0000"/>
                  </a:solidFill>
                  <a:latin typeface="+mn-ea"/>
                  <a:ea typeface="+mn-ea"/>
                  <a:cs typeface="+mn-cs"/>
                </a:rPr>
                <a:t>1-4-3-5-2-1</a:t>
              </a:r>
              <a:r>
                <a:rPr lang="zh-CN" altLang="en-US" b="1" dirty="0">
                  <a:solidFill>
                    <a:srgbClr val="FF0000"/>
                  </a:solidFill>
                  <a:latin typeface="+mn-ea"/>
                  <a:ea typeface="+mn-ea"/>
                  <a:cs typeface="+mn-cs"/>
                </a:rPr>
                <a:t>，长度为</a:t>
              </a:r>
              <a:r>
                <a:rPr lang="en-US" altLang="zh-CN" b="1" dirty="0">
                  <a:solidFill>
                    <a:srgbClr val="FF0000"/>
                  </a:solidFill>
                  <a:latin typeface="+mn-ea"/>
                  <a:ea typeface="+mn-ea"/>
                  <a:cs typeface="+mn-cs"/>
                </a:rPr>
                <a:t>14</a:t>
              </a:r>
              <a:endParaRPr lang="zh-CN" altLang="en-US" b="1" dirty="0">
                <a:solidFill>
                  <a:srgbClr val="FF0000"/>
                </a:solidFill>
                <a:latin typeface="+mn-ea"/>
                <a:ea typeface="+mn-ea"/>
                <a:cs typeface="+mn-cs"/>
              </a:endParaRPr>
            </a:p>
            <a:p>
              <a:pPr algn="ctr" eaLnBrk="0" hangingPunct="0">
                <a:spcBef>
                  <a:spcPts val="775"/>
                </a:spcBef>
                <a:defRPr/>
              </a:pPr>
              <a:endParaRPr lang="en-US" altLang="zh-CN" sz="1900" b="1" dirty="0">
                <a:solidFill>
                  <a:srgbClr val="0000FF"/>
                </a:solidFill>
                <a:latin typeface="Times New Roman" panose="02020603050405020304" pitchFamily="18" charset="0"/>
                <a:ea typeface="宋体" panose="02010600030101010101" pitchFamily="2" charset="-122"/>
                <a:cs typeface="+mn-cs"/>
              </a:endParaRPr>
            </a:p>
            <a:p>
              <a:pPr algn="ctr" eaLnBrk="0" hangingPunct="0">
                <a:spcBef>
                  <a:spcPts val="775"/>
                </a:spcBef>
                <a:defRPr/>
              </a:pPr>
              <a:endParaRPr lang="zh-CN" altLang="en-US" sz="2000" b="1" dirty="0">
                <a:solidFill>
                  <a:srgbClr val="0000FF"/>
                </a:solidFill>
                <a:latin typeface="Times New Roman" panose="02020603050405020304" pitchFamily="18" charset="0"/>
                <a:ea typeface="宋体" panose="02010600030101010101" pitchFamily="2" charset="-122"/>
                <a:cs typeface="+mn-cs"/>
              </a:endParaRPr>
            </a:p>
          </p:txBody>
        </p:sp>
        <p:sp>
          <p:nvSpPr>
            <p:cNvPr id="30724" name="Line 146"/>
            <p:cNvSpPr>
              <a:spLocks noChangeShapeType="1"/>
            </p:cNvSpPr>
            <p:nvPr/>
          </p:nvSpPr>
          <p:spPr bwMode="auto">
            <a:xfrm flipH="1">
              <a:off x="4739" y="5853"/>
              <a:ext cx="540" cy="1140"/>
            </a:xfrm>
            <a:prstGeom prst="line">
              <a:avLst/>
            </a:prstGeom>
            <a:noFill/>
            <a:ln w="9525">
              <a:solidFill>
                <a:srgbClr val="000000"/>
              </a:solidFill>
              <a:round/>
              <a:headEnd/>
              <a:tailEnd/>
            </a:ln>
          </p:spPr>
          <p:txBody>
            <a:bodyPr/>
            <a:lstStyle/>
            <a:p>
              <a:endParaRPr lang="zh-CN" altLang="en-US"/>
            </a:p>
          </p:txBody>
        </p:sp>
        <p:sp>
          <p:nvSpPr>
            <p:cNvPr id="30725" name="Text Box 147"/>
            <p:cNvSpPr txBox="1">
              <a:spLocks noChangeArrowheads="1"/>
            </p:cNvSpPr>
            <p:nvPr/>
          </p:nvSpPr>
          <p:spPr bwMode="auto">
            <a:xfrm>
              <a:off x="5219" y="7146"/>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0726" name="Text Box 148"/>
            <p:cNvSpPr txBox="1">
              <a:spLocks noChangeArrowheads="1"/>
            </p:cNvSpPr>
            <p:nvPr/>
          </p:nvSpPr>
          <p:spPr bwMode="auto">
            <a:xfrm>
              <a:off x="5259" y="6504"/>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5</a:t>
              </a:r>
            </a:p>
          </p:txBody>
        </p:sp>
        <p:sp>
          <p:nvSpPr>
            <p:cNvPr id="30727" name="Text Box 149"/>
            <p:cNvSpPr txBox="1">
              <a:spLocks noChangeArrowheads="1"/>
            </p:cNvSpPr>
            <p:nvPr/>
          </p:nvSpPr>
          <p:spPr bwMode="auto">
            <a:xfrm>
              <a:off x="5419" y="6036"/>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0728" name="Text Box 150"/>
            <p:cNvSpPr txBox="1">
              <a:spLocks noChangeArrowheads="1"/>
            </p:cNvSpPr>
            <p:nvPr/>
          </p:nvSpPr>
          <p:spPr bwMode="auto">
            <a:xfrm>
              <a:off x="4969" y="5955"/>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0729" name="Oval 151"/>
            <p:cNvSpPr>
              <a:spLocks noChangeArrowheads="1"/>
            </p:cNvSpPr>
            <p:nvPr/>
          </p:nvSpPr>
          <p:spPr bwMode="auto">
            <a:xfrm>
              <a:off x="5199" y="5613"/>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1</a:t>
              </a:r>
            </a:p>
          </p:txBody>
        </p:sp>
        <p:sp>
          <p:nvSpPr>
            <p:cNvPr id="30730" name="Oval 152"/>
            <p:cNvSpPr>
              <a:spLocks noChangeArrowheads="1"/>
            </p:cNvSpPr>
            <p:nvPr/>
          </p:nvSpPr>
          <p:spPr bwMode="auto">
            <a:xfrm>
              <a:off x="4259" y="6120"/>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5</a:t>
              </a:r>
            </a:p>
          </p:txBody>
        </p:sp>
        <p:sp>
          <p:nvSpPr>
            <p:cNvPr id="30731" name="Oval 153"/>
            <p:cNvSpPr>
              <a:spLocks noChangeArrowheads="1"/>
            </p:cNvSpPr>
            <p:nvPr/>
          </p:nvSpPr>
          <p:spPr bwMode="auto">
            <a:xfrm>
              <a:off x="4549" y="6972"/>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4</a:t>
              </a:r>
            </a:p>
          </p:txBody>
        </p:sp>
        <p:sp>
          <p:nvSpPr>
            <p:cNvPr id="30732" name="Oval 154"/>
            <p:cNvSpPr>
              <a:spLocks noChangeArrowheads="1"/>
            </p:cNvSpPr>
            <p:nvPr/>
          </p:nvSpPr>
          <p:spPr bwMode="auto">
            <a:xfrm>
              <a:off x="5699" y="6990"/>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3</a:t>
              </a:r>
            </a:p>
          </p:txBody>
        </p:sp>
        <p:sp>
          <p:nvSpPr>
            <p:cNvPr id="30733" name="Oval 155"/>
            <p:cNvSpPr>
              <a:spLocks noChangeArrowheads="1"/>
            </p:cNvSpPr>
            <p:nvPr/>
          </p:nvSpPr>
          <p:spPr bwMode="auto">
            <a:xfrm>
              <a:off x="6107" y="6132"/>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0734" name="Line 156"/>
            <p:cNvSpPr>
              <a:spLocks noChangeShapeType="1"/>
            </p:cNvSpPr>
            <p:nvPr/>
          </p:nvSpPr>
          <p:spPr bwMode="auto">
            <a:xfrm>
              <a:off x="4849" y="7122"/>
              <a:ext cx="850" cy="0"/>
            </a:xfrm>
            <a:prstGeom prst="line">
              <a:avLst/>
            </a:prstGeom>
            <a:noFill/>
            <a:ln w="9525">
              <a:solidFill>
                <a:srgbClr val="000000"/>
              </a:solidFill>
              <a:round/>
              <a:headEnd/>
              <a:tailEnd/>
            </a:ln>
          </p:spPr>
          <p:txBody>
            <a:bodyPr/>
            <a:lstStyle/>
            <a:p>
              <a:endParaRPr lang="zh-CN" altLang="en-US"/>
            </a:p>
          </p:txBody>
        </p:sp>
        <p:sp>
          <p:nvSpPr>
            <p:cNvPr id="30735" name="Line 157"/>
            <p:cNvSpPr>
              <a:spLocks noChangeShapeType="1"/>
            </p:cNvSpPr>
            <p:nvPr/>
          </p:nvSpPr>
          <p:spPr bwMode="auto">
            <a:xfrm flipH="1" flipV="1">
              <a:off x="4529" y="6303"/>
              <a:ext cx="1250" cy="690"/>
            </a:xfrm>
            <a:prstGeom prst="line">
              <a:avLst/>
            </a:prstGeom>
            <a:noFill/>
            <a:ln w="9525">
              <a:solidFill>
                <a:srgbClr val="000000"/>
              </a:solidFill>
              <a:round/>
              <a:headEnd/>
              <a:tailEnd/>
            </a:ln>
          </p:spPr>
          <p:txBody>
            <a:bodyPr/>
            <a:lstStyle/>
            <a:p>
              <a:endParaRPr lang="zh-CN" altLang="en-US"/>
            </a:p>
          </p:txBody>
        </p:sp>
        <p:sp>
          <p:nvSpPr>
            <p:cNvPr id="30736" name="Line 158"/>
            <p:cNvSpPr>
              <a:spLocks noChangeShapeType="1"/>
            </p:cNvSpPr>
            <p:nvPr/>
          </p:nvSpPr>
          <p:spPr bwMode="auto">
            <a:xfrm>
              <a:off x="4559" y="6246"/>
              <a:ext cx="1560" cy="0"/>
            </a:xfrm>
            <a:prstGeom prst="line">
              <a:avLst/>
            </a:prstGeom>
            <a:noFill/>
            <a:ln w="9525">
              <a:solidFill>
                <a:srgbClr val="000000"/>
              </a:solidFill>
              <a:round/>
              <a:headEnd/>
              <a:tailEnd/>
            </a:ln>
          </p:spPr>
          <p:txBody>
            <a:bodyPr/>
            <a:lstStyle/>
            <a:p>
              <a:endParaRPr lang="zh-CN" altLang="en-US"/>
            </a:p>
          </p:txBody>
        </p:sp>
        <p:sp>
          <p:nvSpPr>
            <p:cNvPr id="30737" name="Line 159"/>
            <p:cNvSpPr>
              <a:spLocks noChangeShapeType="1"/>
            </p:cNvSpPr>
            <p:nvPr/>
          </p:nvSpPr>
          <p:spPr bwMode="auto">
            <a:xfrm flipH="1">
              <a:off x="7229" y="5874"/>
              <a:ext cx="540" cy="1140"/>
            </a:xfrm>
            <a:prstGeom prst="line">
              <a:avLst/>
            </a:prstGeom>
            <a:noFill/>
            <a:ln w="9525">
              <a:solidFill>
                <a:srgbClr val="000000"/>
              </a:solidFill>
              <a:round/>
              <a:headEnd/>
              <a:tailEnd/>
            </a:ln>
          </p:spPr>
          <p:txBody>
            <a:bodyPr/>
            <a:lstStyle/>
            <a:p>
              <a:endParaRPr lang="zh-CN" altLang="en-US"/>
            </a:p>
          </p:txBody>
        </p:sp>
        <p:sp>
          <p:nvSpPr>
            <p:cNvPr id="30738" name="Text Box 160"/>
            <p:cNvSpPr txBox="1">
              <a:spLocks noChangeArrowheads="1"/>
            </p:cNvSpPr>
            <p:nvPr/>
          </p:nvSpPr>
          <p:spPr bwMode="auto">
            <a:xfrm>
              <a:off x="7709" y="7167"/>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0739" name="Text Box 161"/>
            <p:cNvSpPr txBox="1">
              <a:spLocks noChangeArrowheads="1"/>
            </p:cNvSpPr>
            <p:nvPr/>
          </p:nvSpPr>
          <p:spPr bwMode="auto">
            <a:xfrm>
              <a:off x="7749" y="6525"/>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5</a:t>
              </a:r>
            </a:p>
          </p:txBody>
        </p:sp>
        <p:sp>
          <p:nvSpPr>
            <p:cNvPr id="30740" name="Text Box 162"/>
            <p:cNvSpPr txBox="1">
              <a:spLocks noChangeArrowheads="1"/>
            </p:cNvSpPr>
            <p:nvPr/>
          </p:nvSpPr>
          <p:spPr bwMode="auto">
            <a:xfrm>
              <a:off x="7909" y="6057"/>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0741" name="Text Box 163"/>
            <p:cNvSpPr txBox="1">
              <a:spLocks noChangeArrowheads="1"/>
            </p:cNvSpPr>
            <p:nvPr/>
          </p:nvSpPr>
          <p:spPr bwMode="auto">
            <a:xfrm>
              <a:off x="7459" y="5976"/>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0742" name="Oval 164"/>
            <p:cNvSpPr>
              <a:spLocks noChangeArrowheads="1"/>
            </p:cNvSpPr>
            <p:nvPr/>
          </p:nvSpPr>
          <p:spPr bwMode="auto">
            <a:xfrm>
              <a:off x="7689" y="5634"/>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1</a:t>
              </a:r>
            </a:p>
          </p:txBody>
        </p:sp>
        <p:sp>
          <p:nvSpPr>
            <p:cNvPr id="30743" name="Oval 165"/>
            <p:cNvSpPr>
              <a:spLocks noChangeArrowheads="1"/>
            </p:cNvSpPr>
            <p:nvPr/>
          </p:nvSpPr>
          <p:spPr bwMode="auto">
            <a:xfrm>
              <a:off x="6749" y="6144"/>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5</a:t>
              </a:r>
            </a:p>
          </p:txBody>
        </p:sp>
        <p:sp>
          <p:nvSpPr>
            <p:cNvPr id="30744" name="Oval 166"/>
            <p:cNvSpPr>
              <a:spLocks noChangeArrowheads="1"/>
            </p:cNvSpPr>
            <p:nvPr/>
          </p:nvSpPr>
          <p:spPr bwMode="auto">
            <a:xfrm>
              <a:off x="7042" y="6993"/>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4</a:t>
              </a:r>
            </a:p>
          </p:txBody>
        </p:sp>
        <p:sp>
          <p:nvSpPr>
            <p:cNvPr id="30745" name="Oval 167"/>
            <p:cNvSpPr>
              <a:spLocks noChangeArrowheads="1"/>
            </p:cNvSpPr>
            <p:nvPr/>
          </p:nvSpPr>
          <p:spPr bwMode="auto">
            <a:xfrm>
              <a:off x="8189" y="7011"/>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3</a:t>
              </a:r>
            </a:p>
          </p:txBody>
        </p:sp>
        <p:sp>
          <p:nvSpPr>
            <p:cNvPr id="30746" name="Oval 168"/>
            <p:cNvSpPr>
              <a:spLocks noChangeArrowheads="1"/>
            </p:cNvSpPr>
            <p:nvPr/>
          </p:nvSpPr>
          <p:spPr bwMode="auto">
            <a:xfrm>
              <a:off x="8599" y="6162"/>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0747" name="Line 169"/>
            <p:cNvSpPr>
              <a:spLocks noChangeShapeType="1"/>
            </p:cNvSpPr>
            <p:nvPr/>
          </p:nvSpPr>
          <p:spPr bwMode="auto">
            <a:xfrm>
              <a:off x="7339" y="7143"/>
              <a:ext cx="850" cy="0"/>
            </a:xfrm>
            <a:prstGeom prst="line">
              <a:avLst/>
            </a:prstGeom>
            <a:noFill/>
            <a:ln w="9525">
              <a:solidFill>
                <a:srgbClr val="000000"/>
              </a:solidFill>
              <a:round/>
              <a:headEnd/>
              <a:tailEnd/>
            </a:ln>
          </p:spPr>
          <p:txBody>
            <a:bodyPr/>
            <a:lstStyle/>
            <a:p>
              <a:endParaRPr lang="zh-CN" altLang="en-US"/>
            </a:p>
          </p:txBody>
        </p:sp>
        <p:sp>
          <p:nvSpPr>
            <p:cNvPr id="30748" name="Line 170"/>
            <p:cNvSpPr>
              <a:spLocks noChangeShapeType="1"/>
            </p:cNvSpPr>
            <p:nvPr/>
          </p:nvSpPr>
          <p:spPr bwMode="auto">
            <a:xfrm flipH="1" flipV="1">
              <a:off x="7019" y="6324"/>
              <a:ext cx="1250" cy="690"/>
            </a:xfrm>
            <a:prstGeom prst="line">
              <a:avLst/>
            </a:prstGeom>
            <a:noFill/>
            <a:ln w="9525">
              <a:solidFill>
                <a:srgbClr val="000000"/>
              </a:solidFill>
              <a:round/>
              <a:headEnd/>
              <a:tailEnd/>
            </a:ln>
          </p:spPr>
          <p:txBody>
            <a:bodyPr/>
            <a:lstStyle/>
            <a:p>
              <a:endParaRPr lang="zh-CN" altLang="en-US"/>
            </a:p>
          </p:txBody>
        </p:sp>
        <p:sp>
          <p:nvSpPr>
            <p:cNvPr id="30749" name="Line 171"/>
            <p:cNvSpPr>
              <a:spLocks noChangeShapeType="1"/>
            </p:cNvSpPr>
            <p:nvPr/>
          </p:nvSpPr>
          <p:spPr bwMode="auto">
            <a:xfrm>
              <a:off x="7029" y="6276"/>
              <a:ext cx="1560" cy="0"/>
            </a:xfrm>
            <a:prstGeom prst="line">
              <a:avLst/>
            </a:prstGeom>
            <a:noFill/>
            <a:ln w="9525">
              <a:solidFill>
                <a:srgbClr val="000000"/>
              </a:solidFill>
              <a:round/>
              <a:headEnd/>
              <a:tailEnd/>
            </a:ln>
          </p:spPr>
          <p:txBody>
            <a:bodyPr/>
            <a:lstStyle/>
            <a:p>
              <a:endParaRPr lang="zh-CN" altLang="en-US"/>
            </a:p>
          </p:txBody>
        </p:sp>
        <p:sp>
          <p:nvSpPr>
            <p:cNvPr id="30750" name="Line 172"/>
            <p:cNvSpPr>
              <a:spLocks noChangeShapeType="1"/>
            </p:cNvSpPr>
            <p:nvPr/>
          </p:nvSpPr>
          <p:spPr bwMode="auto">
            <a:xfrm>
              <a:off x="7959" y="5835"/>
              <a:ext cx="670" cy="369"/>
            </a:xfrm>
            <a:prstGeom prst="line">
              <a:avLst/>
            </a:prstGeom>
            <a:noFill/>
            <a:ln w="9525">
              <a:solidFill>
                <a:srgbClr val="000000"/>
              </a:solidFill>
              <a:round/>
              <a:headEnd/>
              <a:tailEnd/>
            </a:ln>
          </p:spPr>
          <p:txBody>
            <a:bodyPr/>
            <a:lstStyle/>
            <a:p>
              <a:endParaRPr lang="zh-CN" altLang="en-US"/>
            </a:p>
          </p:txBody>
        </p:sp>
        <p:sp>
          <p:nvSpPr>
            <p:cNvPr id="30751" name="Text Box 173"/>
            <p:cNvSpPr txBox="1">
              <a:spLocks noChangeArrowheads="1"/>
            </p:cNvSpPr>
            <p:nvPr/>
          </p:nvSpPr>
          <p:spPr bwMode="auto">
            <a:xfrm>
              <a:off x="8299" y="5838"/>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3</a:t>
              </a:r>
            </a:p>
          </p:txBody>
        </p:sp>
        <p:sp>
          <p:nvSpPr>
            <p:cNvPr id="30752" name="Line 174"/>
            <p:cNvSpPr>
              <a:spLocks noChangeShapeType="1"/>
            </p:cNvSpPr>
            <p:nvPr/>
          </p:nvSpPr>
          <p:spPr bwMode="auto">
            <a:xfrm flipH="1">
              <a:off x="2249" y="5820"/>
              <a:ext cx="540" cy="1140"/>
            </a:xfrm>
            <a:prstGeom prst="line">
              <a:avLst/>
            </a:prstGeom>
            <a:noFill/>
            <a:ln w="9525">
              <a:solidFill>
                <a:srgbClr val="000000"/>
              </a:solidFill>
              <a:round/>
              <a:headEnd/>
              <a:tailEnd/>
            </a:ln>
          </p:spPr>
          <p:txBody>
            <a:bodyPr/>
            <a:lstStyle/>
            <a:p>
              <a:endParaRPr lang="zh-CN" altLang="en-US"/>
            </a:p>
          </p:txBody>
        </p:sp>
        <p:sp>
          <p:nvSpPr>
            <p:cNvPr id="30753" name="Text Box 175"/>
            <p:cNvSpPr txBox="1">
              <a:spLocks noChangeArrowheads="1"/>
            </p:cNvSpPr>
            <p:nvPr/>
          </p:nvSpPr>
          <p:spPr bwMode="auto">
            <a:xfrm>
              <a:off x="2729" y="7113"/>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0754" name="Text Box 176"/>
            <p:cNvSpPr txBox="1">
              <a:spLocks noChangeArrowheads="1"/>
            </p:cNvSpPr>
            <p:nvPr/>
          </p:nvSpPr>
          <p:spPr bwMode="auto">
            <a:xfrm>
              <a:off x="2769" y="6471"/>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5</a:t>
              </a:r>
            </a:p>
          </p:txBody>
        </p:sp>
        <p:sp>
          <p:nvSpPr>
            <p:cNvPr id="30755" name="Text Box 177"/>
            <p:cNvSpPr txBox="1">
              <a:spLocks noChangeArrowheads="1"/>
            </p:cNvSpPr>
            <p:nvPr/>
          </p:nvSpPr>
          <p:spPr bwMode="auto">
            <a:xfrm>
              <a:off x="2929" y="6003"/>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0756" name="Text Box 178"/>
            <p:cNvSpPr txBox="1">
              <a:spLocks noChangeArrowheads="1"/>
            </p:cNvSpPr>
            <p:nvPr/>
          </p:nvSpPr>
          <p:spPr bwMode="auto">
            <a:xfrm>
              <a:off x="2479" y="5922"/>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0757" name="Oval 179"/>
            <p:cNvSpPr>
              <a:spLocks noChangeArrowheads="1"/>
            </p:cNvSpPr>
            <p:nvPr/>
          </p:nvSpPr>
          <p:spPr bwMode="auto">
            <a:xfrm>
              <a:off x="2709" y="5580"/>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1</a:t>
              </a:r>
            </a:p>
          </p:txBody>
        </p:sp>
        <p:sp>
          <p:nvSpPr>
            <p:cNvPr id="30758" name="Oval 180"/>
            <p:cNvSpPr>
              <a:spLocks noChangeArrowheads="1"/>
            </p:cNvSpPr>
            <p:nvPr/>
          </p:nvSpPr>
          <p:spPr bwMode="auto">
            <a:xfrm>
              <a:off x="1769" y="6090"/>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5</a:t>
              </a:r>
            </a:p>
          </p:txBody>
        </p:sp>
        <p:sp>
          <p:nvSpPr>
            <p:cNvPr id="30759" name="Oval 181"/>
            <p:cNvSpPr>
              <a:spLocks noChangeArrowheads="1"/>
            </p:cNvSpPr>
            <p:nvPr/>
          </p:nvSpPr>
          <p:spPr bwMode="auto">
            <a:xfrm>
              <a:off x="2059" y="6939"/>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4</a:t>
              </a:r>
            </a:p>
          </p:txBody>
        </p:sp>
        <p:sp>
          <p:nvSpPr>
            <p:cNvPr id="30760" name="Oval 182"/>
            <p:cNvSpPr>
              <a:spLocks noChangeArrowheads="1"/>
            </p:cNvSpPr>
            <p:nvPr/>
          </p:nvSpPr>
          <p:spPr bwMode="auto">
            <a:xfrm>
              <a:off x="3209" y="6960"/>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3</a:t>
              </a:r>
            </a:p>
          </p:txBody>
        </p:sp>
        <p:sp>
          <p:nvSpPr>
            <p:cNvPr id="30761" name="Oval 183"/>
            <p:cNvSpPr>
              <a:spLocks noChangeArrowheads="1"/>
            </p:cNvSpPr>
            <p:nvPr/>
          </p:nvSpPr>
          <p:spPr bwMode="auto">
            <a:xfrm>
              <a:off x="3619" y="6117"/>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0762" name="Line 184"/>
            <p:cNvSpPr>
              <a:spLocks noChangeShapeType="1"/>
            </p:cNvSpPr>
            <p:nvPr/>
          </p:nvSpPr>
          <p:spPr bwMode="auto">
            <a:xfrm>
              <a:off x="2349" y="7089"/>
              <a:ext cx="850" cy="0"/>
            </a:xfrm>
            <a:prstGeom prst="line">
              <a:avLst/>
            </a:prstGeom>
            <a:noFill/>
            <a:ln w="9525">
              <a:solidFill>
                <a:srgbClr val="000000"/>
              </a:solidFill>
              <a:round/>
              <a:headEnd/>
              <a:tailEnd/>
            </a:ln>
          </p:spPr>
          <p:txBody>
            <a:bodyPr/>
            <a:lstStyle/>
            <a:p>
              <a:endParaRPr lang="zh-CN" altLang="en-US"/>
            </a:p>
          </p:txBody>
        </p:sp>
        <p:sp>
          <p:nvSpPr>
            <p:cNvPr id="30763" name="Line 185"/>
            <p:cNvSpPr>
              <a:spLocks noChangeShapeType="1"/>
            </p:cNvSpPr>
            <p:nvPr/>
          </p:nvSpPr>
          <p:spPr bwMode="auto">
            <a:xfrm flipH="1" flipV="1">
              <a:off x="2039" y="6270"/>
              <a:ext cx="1250" cy="690"/>
            </a:xfrm>
            <a:prstGeom prst="line">
              <a:avLst/>
            </a:prstGeom>
            <a:noFill/>
            <a:ln w="9525">
              <a:solidFill>
                <a:srgbClr val="000000"/>
              </a:solidFill>
              <a:round/>
              <a:headEnd/>
              <a:tailEnd/>
            </a:ln>
          </p:spPr>
          <p:txBody>
            <a:bodyPr/>
            <a:lstStyle/>
            <a:p>
              <a:endParaRPr lang="zh-CN" altLang="en-US"/>
            </a:p>
          </p:txBody>
        </p:sp>
        <p:sp>
          <p:nvSpPr>
            <p:cNvPr id="30764" name="Line 186"/>
            <p:cNvSpPr>
              <a:spLocks noChangeShapeType="1"/>
            </p:cNvSpPr>
            <p:nvPr/>
          </p:nvSpPr>
          <p:spPr bwMode="auto">
            <a:xfrm flipV="1">
              <a:off x="3409" y="6399"/>
              <a:ext cx="310" cy="561"/>
            </a:xfrm>
            <a:prstGeom prst="line">
              <a:avLst/>
            </a:prstGeom>
            <a:noFill/>
            <a:ln w="9525">
              <a:solidFill>
                <a:srgbClr val="000000"/>
              </a:solidFill>
              <a:prstDash val="dash"/>
              <a:round/>
              <a:headEnd/>
              <a:tailEnd/>
            </a:ln>
          </p:spPr>
          <p:txBody>
            <a:bodyPr/>
            <a:lstStyle/>
            <a:p>
              <a:endParaRPr lang="zh-CN" altLang="en-US"/>
            </a:p>
          </p:txBody>
        </p:sp>
        <p:sp>
          <p:nvSpPr>
            <p:cNvPr id="30765" name="Text Box 187"/>
            <p:cNvSpPr txBox="1">
              <a:spLocks noChangeArrowheads="1"/>
            </p:cNvSpPr>
            <p:nvPr/>
          </p:nvSpPr>
          <p:spPr bwMode="auto">
            <a:xfrm>
              <a:off x="3629" y="6621"/>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7</a:t>
              </a:r>
            </a:p>
          </p:txBody>
        </p:sp>
        <p:sp>
          <p:nvSpPr>
            <p:cNvPr id="30766" name="Line 188"/>
            <p:cNvSpPr>
              <a:spLocks noChangeShapeType="1"/>
            </p:cNvSpPr>
            <p:nvPr/>
          </p:nvSpPr>
          <p:spPr bwMode="auto">
            <a:xfrm flipH="1">
              <a:off x="4529" y="3453"/>
              <a:ext cx="720" cy="387"/>
            </a:xfrm>
            <a:prstGeom prst="line">
              <a:avLst/>
            </a:prstGeom>
            <a:noFill/>
            <a:ln w="9525">
              <a:solidFill>
                <a:srgbClr val="000000"/>
              </a:solidFill>
              <a:prstDash val="dash"/>
              <a:round/>
              <a:headEnd/>
              <a:tailEnd/>
            </a:ln>
          </p:spPr>
          <p:txBody>
            <a:bodyPr/>
            <a:lstStyle/>
            <a:p>
              <a:endParaRPr lang="zh-CN" altLang="en-US"/>
            </a:p>
          </p:txBody>
        </p:sp>
        <p:sp>
          <p:nvSpPr>
            <p:cNvPr id="30767" name="Line 189"/>
            <p:cNvSpPr>
              <a:spLocks noChangeShapeType="1"/>
            </p:cNvSpPr>
            <p:nvPr/>
          </p:nvSpPr>
          <p:spPr bwMode="auto">
            <a:xfrm flipH="1">
              <a:off x="4769" y="3510"/>
              <a:ext cx="540" cy="1140"/>
            </a:xfrm>
            <a:prstGeom prst="line">
              <a:avLst/>
            </a:prstGeom>
            <a:noFill/>
            <a:ln w="9525">
              <a:solidFill>
                <a:srgbClr val="000000"/>
              </a:solidFill>
              <a:round/>
              <a:headEnd/>
              <a:tailEnd/>
            </a:ln>
          </p:spPr>
          <p:txBody>
            <a:bodyPr/>
            <a:lstStyle/>
            <a:p>
              <a:endParaRPr lang="zh-CN" altLang="en-US"/>
            </a:p>
          </p:txBody>
        </p:sp>
        <p:sp>
          <p:nvSpPr>
            <p:cNvPr id="30768" name="Line 190"/>
            <p:cNvSpPr>
              <a:spLocks noChangeShapeType="1"/>
            </p:cNvSpPr>
            <p:nvPr/>
          </p:nvSpPr>
          <p:spPr bwMode="auto">
            <a:xfrm flipH="1" flipV="1">
              <a:off x="5459" y="3465"/>
              <a:ext cx="700" cy="429"/>
            </a:xfrm>
            <a:prstGeom prst="line">
              <a:avLst/>
            </a:prstGeom>
            <a:noFill/>
            <a:ln w="9525">
              <a:solidFill>
                <a:srgbClr val="000000"/>
              </a:solidFill>
              <a:prstDash val="dash"/>
              <a:round/>
              <a:headEnd/>
              <a:tailEnd/>
            </a:ln>
          </p:spPr>
          <p:txBody>
            <a:bodyPr/>
            <a:lstStyle/>
            <a:p>
              <a:endParaRPr lang="zh-CN" altLang="en-US"/>
            </a:p>
          </p:txBody>
        </p:sp>
        <p:sp>
          <p:nvSpPr>
            <p:cNvPr id="30769" name="Line 191"/>
            <p:cNvSpPr>
              <a:spLocks noChangeShapeType="1"/>
            </p:cNvSpPr>
            <p:nvPr/>
          </p:nvSpPr>
          <p:spPr bwMode="auto">
            <a:xfrm flipH="1" flipV="1">
              <a:off x="5399" y="3501"/>
              <a:ext cx="450" cy="1164"/>
            </a:xfrm>
            <a:prstGeom prst="line">
              <a:avLst/>
            </a:prstGeom>
            <a:noFill/>
            <a:ln w="9525">
              <a:solidFill>
                <a:srgbClr val="000000"/>
              </a:solidFill>
              <a:prstDash val="dash"/>
              <a:round/>
              <a:headEnd/>
              <a:tailEnd/>
            </a:ln>
          </p:spPr>
          <p:txBody>
            <a:bodyPr/>
            <a:lstStyle/>
            <a:p>
              <a:endParaRPr lang="zh-CN" altLang="en-US"/>
            </a:p>
          </p:txBody>
        </p:sp>
        <p:sp>
          <p:nvSpPr>
            <p:cNvPr id="30770" name="Text Box 192"/>
            <p:cNvSpPr txBox="1">
              <a:spLocks noChangeArrowheads="1"/>
            </p:cNvSpPr>
            <p:nvPr/>
          </p:nvSpPr>
          <p:spPr bwMode="auto">
            <a:xfrm>
              <a:off x="5799" y="3462"/>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3</a:t>
              </a:r>
            </a:p>
          </p:txBody>
        </p:sp>
        <p:sp>
          <p:nvSpPr>
            <p:cNvPr id="30771" name="Text Box 193"/>
            <p:cNvSpPr txBox="1">
              <a:spLocks noChangeArrowheads="1"/>
            </p:cNvSpPr>
            <p:nvPr/>
          </p:nvSpPr>
          <p:spPr bwMode="auto">
            <a:xfrm>
              <a:off x="4719" y="3432"/>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6</a:t>
              </a:r>
            </a:p>
          </p:txBody>
        </p:sp>
        <p:sp>
          <p:nvSpPr>
            <p:cNvPr id="30772" name="Text Box 194"/>
            <p:cNvSpPr txBox="1">
              <a:spLocks noChangeArrowheads="1"/>
            </p:cNvSpPr>
            <p:nvPr/>
          </p:nvSpPr>
          <p:spPr bwMode="auto">
            <a:xfrm>
              <a:off x="5639" y="3861"/>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3</a:t>
              </a:r>
            </a:p>
          </p:txBody>
        </p:sp>
        <p:sp>
          <p:nvSpPr>
            <p:cNvPr id="30773" name="Text Box 195"/>
            <p:cNvSpPr txBox="1">
              <a:spLocks noChangeArrowheads="1"/>
            </p:cNvSpPr>
            <p:nvPr/>
          </p:nvSpPr>
          <p:spPr bwMode="auto">
            <a:xfrm>
              <a:off x="4899" y="3861"/>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0774" name="Oval 196"/>
            <p:cNvSpPr>
              <a:spLocks noChangeArrowheads="1"/>
            </p:cNvSpPr>
            <p:nvPr/>
          </p:nvSpPr>
          <p:spPr bwMode="auto">
            <a:xfrm>
              <a:off x="5229" y="3270"/>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1</a:t>
              </a:r>
            </a:p>
          </p:txBody>
        </p:sp>
        <p:sp>
          <p:nvSpPr>
            <p:cNvPr id="30775" name="Oval 197"/>
            <p:cNvSpPr>
              <a:spLocks noChangeArrowheads="1"/>
            </p:cNvSpPr>
            <p:nvPr/>
          </p:nvSpPr>
          <p:spPr bwMode="auto">
            <a:xfrm>
              <a:off x="4292" y="3777"/>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5</a:t>
              </a:r>
            </a:p>
          </p:txBody>
        </p:sp>
        <p:sp>
          <p:nvSpPr>
            <p:cNvPr id="30776" name="Oval 198"/>
            <p:cNvSpPr>
              <a:spLocks noChangeArrowheads="1"/>
            </p:cNvSpPr>
            <p:nvPr/>
          </p:nvSpPr>
          <p:spPr bwMode="auto">
            <a:xfrm>
              <a:off x="4579" y="4629"/>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4</a:t>
              </a:r>
            </a:p>
          </p:txBody>
        </p:sp>
        <p:sp>
          <p:nvSpPr>
            <p:cNvPr id="30777" name="Oval 199"/>
            <p:cNvSpPr>
              <a:spLocks noChangeArrowheads="1"/>
            </p:cNvSpPr>
            <p:nvPr/>
          </p:nvSpPr>
          <p:spPr bwMode="auto">
            <a:xfrm>
              <a:off x="5726" y="4668"/>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3</a:t>
              </a:r>
            </a:p>
          </p:txBody>
        </p:sp>
        <p:sp>
          <p:nvSpPr>
            <p:cNvPr id="30778" name="Oval 200"/>
            <p:cNvSpPr>
              <a:spLocks noChangeArrowheads="1"/>
            </p:cNvSpPr>
            <p:nvPr/>
          </p:nvSpPr>
          <p:spPr bwMode="auto">
            <a:xfrm>
              <a:off x="6129" y="3849"/>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0779" name="Line 201"/>
            <p:cNvSpPr>
              <a:spLocks noChangeShapeType="1"/>
            </p:cNvSpPr>
            <p:nvPr/>
          </p:nvSpPr>
          <p:spPr bwMode="auto">
            <a:xfrm flipH="1">
              <a:off x="7259" y="3591"/>
              <a:ext cx="540" cy="1140"/>
            </a:xfrm>
            <a:prstGeom prst="line">
              <a:avLst/>
            </a:prstGeom>
            <a:noFill/>
            <a:ln w="9525">
              <a:solidFill>
                <a:srgbClr val="000000"/>
              </a:solidFill>
              <a:round/>
              <a:headEnd/>
              <a:tailEnd/>
            </a:ln>
          </p:spPr>
          <p:txBody>
            <a:bodyPr/>
            <a:lstStyle/>
            <a:p>
              <a:endParaRPr lang="zh-CN" altLang="en-US"/>
            </a:p>
          </p:txBody>
        </p:sp>
        <p:sp>
          <p:nvSpPr>
            <p:cNvPr id="30780" name="Text Box 202"/>
            <p:cNvSpPr txBox="1">
              <a:spLocks noChangeArrowheads="1"/>
            </p:cNvSpPr>
            <p:nvPr/>
          </p:nvSpPr>
          <p:spPr bwMode="auto">
            <a:xfrm>
              <a:off x="7739" y="4884"/>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0781" name="Text Box 203"/>
            <p:cNvSpPr txBox="1">
              <a:spLocks noChangeArrowheads="1"/>
            </p:cNvSpPr>
            <p:nvPr/>
          </p:nvSpPr>
          <p:spPr bwMode="auto">
            <a:xfrm>
              <a:off x="6809" y="4332"/>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3</a:t>
              </a:r>
            </a:p>
          </p:txBody>
        </p:sp>
        <p:sp>
          <p:nvSpPr>
            <p:cNvPr id="30782" name="Text Box 204"/>
            <p:cNvSpPr txBox="1">
              <a:spLocks noChangeArrowheads="1"/>
            </p:cNvSpPr>
            <p:nvPr/>
          </p:nvSpPr>
          <p:spPr bwMode="auto">
            <a:xfrm>
              <a:off x="7899" y="4203"/>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3</a:t>
              </a:r>
            </a:p>
          </p:txBody>
        </p:sp>
        <p:sp>
          <p:nvSpPr>
            <p:cNvPr id="30783" name="Text Box 205"/>
            <p:cNvSpPr txBox="1">
              <a:spLocks noChangeArrowheads="1"/>
            </p:cNvSpPr>
            <p:nvPr/>
          </p:nvSpPr>
          <p:spPr bwMode="auto">
            <a:xfrm>
              <a:off x="7389" y="3942"/>
              <a:ext cx="150" cy="171"/>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0784" name="Oval 206"/>
            <p:cNvSpPr>
              <a:spLocks noChangeArrowheads="1"/>
            </p:cNvSpPr>
            <p:nvPr/>
          </p:nvSpPr>
          <p:spPr bwMode="auto">
            <a:xfrm>
              <a:off x="7716" y="3351"/>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1</a:t>
              </a:r>
            </a:p>
          </p:txBody>
        </p:sp>
        <p:sp>
          <p:nvSpPr>
            <p:cNvPr id="30785" name="Oval 207"/>
            <p:cNvSpPr>
              <a:spLocks noChangeArrowheads="1"/>
            </p:cNvSpPr>
            <p:nvPr/>
          </p:nvSpPr>
          <p:spPr bwMode="auto">
            <a:xfrm>
              <a:off x="6779" y="3861"/>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5</a:t>
              </a:r>
            </a:p>
          </p:txBody>
        </p:sp>
        <p:sp>
          <p:nvSpPr>
            <p:cNvPr id="30786" name="Oval 208"/>
            <p:cNvSpPr>
              <a:spLocks noChangeArrowheads="1"/>
            </p:cNvSpPr>
            <p:nvPr/>
          </p:nvSpPr>
          <p:spPr bwMode="auto">
            <a:xfrm>
              <a:off x="7069" y="4710"/>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4</a:t>
              </a:r>
            </a:p>
          </p:txBody>
        </p:sp>
        <p:sp>
          <p:nvSpPr>
            <p:cNvPr id="30787" name="Oval 209"/>
            <p:cNvSpPr>
              <a:spLocks noChangeArrowheads="1"/>
            </p:cNvSpPr>
            <p:nvPr/>
          </p:nvSpPr>
          <p:spPr bwMode="auto">
            <a:xfrm>
              <a:off x="8219" y="4728"/>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3</a:t>
              </a:r>
            </a:p>
          </p:txBody>
        </p:sp>
        <p:sp>
          <p:nvSpPr>
            <p:cNvPr id="30788" name="Oval 210"/>
            <p:cNvSpPr>
              <a:spLocks noChangeArrowheads="1"/>
            </p:cNvSpPr>
            <p:nvPr/>
          </p:nvSpPr>
          <p:spPr bwMode="auto">
            <a:xfrm>
              <a:off x="8619" y="3930"/>
              <a:ext cx="283" cy="28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0789" name="Line 211"/>
            <p:cNvSpPr>
              <a:spLocks noChangeShapeType="1"/>
            </p:cNvSpPr>
            <p:nvPr/>
          </p:nvSpPr>
          <p:spPr bwMode="auto">
            <a:xfrm>
              <a:off x="7349" y="4860"/>
              <a:ext cx="850" cy="0"/>
            </a:xfrm>
            <a:prstGeom prst="line">
              <a:avLst/>
            </a:prstGeom>
            <a:noFill/>
            <a:ln w="9525">
              <a:solidFill>
                <a:srgbClr val="000000"/>
              </a:solidFill>
              <a:round/>
              <a:headEnd/>
              <a:tailEnd/>
            </a:ln>
          </p:spPr>
          <p:txBody>
            <a:bodyPr/>
            <a:lstStyle/>
            <a:p>
              <a:endParaRPr lang="zh-CN" altLang="en-US"/>
            </a:p>
          </p:txBody>
        </p:sp>
        <p:sp>
          <p:nvSpPr>
            <p:cNvPr id="30790" name="Line 212"/>
            <p:cNvSpPr>
              <a:spLocks noChangeShapeType="1"/>
            </p:cNvSpPr>
            <p:nvPr/>
          </p:nvSpPr>
          <p:spPr bwMode="auto">
            <a:xfrm flipV="1">
              <a:off x="7339" y="4122"/>
              <a:ext cx="1280" cy="660"/>
            </a:xfrm>
            <a:prstGeom prst="line">
              <a:avLst/>
            </a:prstGeom>
            <a:noFill/>
            <a:ln w="9525">
              <a:solidFill>
                <a:srgbClr val="000000"/>
              </a:solidFill>
              <a:prstDash val="dash"/>
              <a:round/>
              <a:headEnd/>
              <a:tailEnd/>
            </a:ln>
          </p:spPr>
          <p:txBody>
            <a:bodyPr/>
            <a:lstStyle/>
            <a:p>
              <a:endParaRPr lang="zh-CN" altLang="en-US"/>
            </a:p>
          </p:txBody>
        </p:sp>
        <p:sp>
          <p:nvSpPr>
            <p:cNvPr id="30791" name="Line 213"/>
            <p:cNvSpPr>
              <a:spLocks noChangeShapeType="1"/>
            </p:cNvSpPr>
            <p:nvPr/>
          </p:nvSpPr>
          <p:spPr bwMode="auto">
            <a:xfrm flipH="1" flipV="1">
              <a:off x="6969" y="4101"/>
              <a:ext cx="180" cy="621"/>
            </a:xfrm>
            <a:prstGeom prst="line">
              <a:avLst/>
            </a:prstGeom>
            <a:noFill/>
            <a:ln w="9525">
              <a:solidFill>
                <a:srgbClr val="000000"/>
              </a:solidFill>
              <a:prstDash val="dash"/>
              <a:round/>
              <a:headEnd/>
              <a:tailEnd/>
            </a:ln>
          </p:spPr>
          <p:txBody>
            <a:bodyPr/>
            <a:lstStyle/>
            <a:p>
              <a:endParaRPr lang="zh-CN" altLang="en-US"/>
            </a:p>
          </p:txBody>
        </p:sp>
        <p:grpSp>
          <p:nvGrpSpPr>
            <p:cNvPr id="3" name="Group 214"/>
            <p:cNvGrpSpPr>
              <a:grpSpLocks/>
            </p:cNvGrpSpPr>
            <p:nvPr/>
          </p:nvGrpSpPr>
          <p:grpSpPr bwMode="auto">
            <a:xfrm>
              <a:off x="1511" y="3168"/>
              <a:ext cx="2650" cy="1989"/>
              <a:chOff x="2529" y="3021"/>
              <a:chExt cx="2650" cy="1989"/>
            </a:xfrm>
          </p:grpSpPr>
          <p:sp>
            <p:nvSpPr>
              <p:cNvPr id="30794" name="Text Box 215"/>
              <p:cNvSpPr txBox="1">
                <a:spLocks noChangeArrowheads="1"/>
              </p:cNvSpPr>
              <p:nvPr/>
            </p:nvSpPr>
            <p:spPr bwMode="auto">
              <a:xfrm>
                <a:off x="2529" y="3021"/>
                <a:ext cx="2650" cy="1989"/>
              </a:xfrm>
              <a:prstGeom prst="rect">
                <a:avLst/>
              </a:prstGeom>
              <a:noFill/>
              <a:ln w="9525">
                <a:noFill/>
                <a:miter lim="800000"/>
                <a:headEnd/>
                <a:tailEnd/>
              </a:ln>
            </p:spPr>
            <p:txBody>
              <a:bodyPr/>
              <a:lstStyle/>
              <a:p>
                <a:pPr algn="just" eaLnBrk="0" hangingPunct="0"/>
                <a:endParaRPr lang="en-US" altLang="zh-CN" sz="2000" b="1">
                  <a:solidFill>
                    <a:schemeClr val="tx1"/>
                  </a:solidFill>
                  <a:latin typeface="Times New Roman" pitchFamily="18" charset="0"/>
                  <a:ea typeface="宋体" charset="-122"/>
                </a:endParaRPr>
              </a:p>
              <a:p>
                <a:pPr algn="just" eaLnBrk="0" hangingPunct="0"/>
                <a:endParaRPr lang="en-US" altLang="zh-CN" sz="2000" b="1">
                  <a:solidFill>
                    <a:schemeClr val="tx1"/>
                  </a:solidFill>
                  <a:latin typeface="Times New Roman" pitchFamily="18" charset="0"/>
                  <a:ea typeface="宋体" charset="-122"/>
                </a:endParaRPr>
              </a:p>
              <a:p>
                <a:pPr algn="just" eaLnBrk="0" hangingPunct="0"/>
                <a:r>
                  <a:rPr lang="en-US" altLang="zh-CN" sz="2000" b="1">
                    <a:solidFill>
                      <a:schemeClr val="tx1"/>
                    </a:solidFill>
                    <a:latin typeface="Times New Roman" pitchFamily="18" charset="0"/>
                    <a:ea typeface="宋体" charset="-122"/>
                  </a:rPr>
                  <a:t>C=</a:t>
                </a:r>
              </a:p>
              <a:p>
                <a:pPr algn="just" eaLnBrk="0" hangingPunct="0"/>
                <a:endParaRPr lang="en-US" altLang="zh-CN" sz="2000" b="1">
                  <a:solidFill>
                    <a:schemeClr val="tx1"/>
                  </a:solidFill>
                  <a:latin typeface="Times New Roman" pitchFamily="18" charset="0"/>
                  <a:ea typeface="宋体" charset="-122"/>
                </a:endParaRPr>
              </a:p>
            </p:txBody>
          </p:sp>
          <p:sp>
            <p:nvSpPr>
              <p:cNvPr id="30795" name="AutoShape 216"/>
              <p:cNvSpPr>
                <a:spLocks noChangeArrowheads="1"/>
              </p:cNvSpPr>
              <p:nvPr/>
            </p:nvSpPr>
            <p:spPr bwMode="auto">
              <a:xfrm>
                <a:off x="3139" y="3201"/>
                <a:ext cx="1680" cy="1671"/>
              </a:xfrm>
              <a:prstGeom prst="bracketPair">
                <a:avLst>
                  <a:gd name="adj" fmla="val 5866"/>
                </a:avLst>
              </a:prstGeom>
              <a:noFill/>
              <a:ln w="9525">
                <a:solidFill>
                  <a:srgbClr val="000000"/>
                </a:solidFill>
                <a:round/>
                <a:headEnd/>
                <a:tailEnd/>
              </a:ln>
            </p:spPr>
            <p:txBody>
              <a:bodyPr lIns="54000" tIns="10800" rIns="54000" bIns="0"/>
              <a:lstStyle/>
              <a:p>
                <a:pPr algn="just" eaLnBrk="0" hangingPunct="0">
                  <a:lnSpc>
                    <a:spcPct val="110000"/>
                  </a:lnSpc>
                </a:pPr>
                <a:r>
                  <a:rPr lang="en-US" altLang="zh-CN" sz="2000" b="1">
                    <a:solidFill>
                      <a:schemeClr val="tx1"/>
                    </a:solidFill>
                    <a:latin typeface="Times New Roman" pitchFamily="18" charset="0"/>
                    <a:ea typeface="宋体" charset="-122"/>
                  </a:rPr>
                  <a:t>∞   3    3    2    6</a:t>
                </a:r>
              </a:p>
              <a:p>
                <a:pPr algn="just" eaLnBrk="0" hangingPunct="0">
                  <a:lnSpc>
                    <a:spcPct val="110000"/>
                  </a:lnSpc>
                </a:pPr>
                <a:r>
                  <a:rPr lang="en-US" altLang="zh-CN" sz="2000" b="1">
                    <a:solidFill>
                      <a:schemeClr val="tx1"/>
                    </a:solidFill>
                    <a:latin typeface="Times New Roman" pitchFamily="18" charset="0"/>
                    <a:ea typeface="宋体" charset="-122"/>
                  </a:rPr>
                  <a:t>3   ∞    7    3    2</a:t>
                </a:r>
              </a:p>
              <a:p>
                <a:pPr algn="just" eaLnBrk="0" hangingPunct="0">
                  <a:lnSpc>
                    <a:spcPct val="110000"/>
                  </a:lnSpc>
                </a:pPr>
                <a:r>
                  <a:rPr lang="en-US" altLang="zh-CN" sz="2000" b="1">
                    <a:solidFill>
                      <a:schemeClr val="tx1"/>
                    </a:solidFill>
                    <a:latin typeface="Times New Roman" pitchFamily="18" charset="0"/>
                    <a:ea typeface="宋体" charset="-122"/>
                  </a:rPr>
                  <a:t>3    7    ∞   2    5</a:t>
                </a:r>
              </a:p>
              <a:p>
                <a:pPr algn="just" eaLnBrk="0" hangingPunct="0">
                  <a:lnSpc>
                    <a:spcPct val="110000"/>
                  </a:lnSpc>
                </a:pPr>
                <a:r>
                  <a:rPr lang="en-US" altLang="zh-CN" sz="2000" b="1">
                    <a:solidFill>
                      <a:schemeClr val="tx1"/>
                    </a:solidFill>
                    <a:latin typeface="Times New Roman" pitchFamily="18" charset="0"/>
                    <a:ea typeface="宋体" charset="-122"/>
                  </a:rPr>
                  <a:t>2    3     2   ∞   3</a:t>
                </a:r>
              </a:p>
              <a:p>
                <a:pPr algn="just" eaLnBrk="0" hangingPunct="0">
                  <a:lnSpc>
                    <a:spcPct val="110000"/>
                  </a:lnSpc>
                </a:pPr>
                <a:r>
                  <a:rPr lang="en-US" altLang="zh-CN" sz="2000" b="1">
                    <a:solidFill>
                      <a:schemeClr val="tx1"/>
                    </a:solidFill>
                    <a:latin typeface="Times New Roman" pitchFamily="18" charset="0"/>
                    <a:ea typeface="宋体" charset="-122"/>
                  </a:rPr>
                  <a:t>6    2     5    3  ∞</a:t>
                </a:r>
              </a:p>
            </p:txBody>
          </p:sp>
        </p:grpSp>
        <p:sp>
          <p:nvSpPr>
            <p:cNvPr id="30793" name="Text Box 217"/>
            <p:cNvSpPr txBox="1">
              <a:spLocks noChangeArrowheads="1"/>
            </p:cNvSpPr>
            <p:nvPr/>
          </p:nvSpPr>
          <p:spPr bwMode="auto">
            <a:xfrm>
              <a:off x="2031" y="5214"/>
              <a:ext cx="6940" cy="258"/>
            </a:xfrm>
            <a:prstGeom prst="rect">
              <a:avLst/>
            </a:prstGeom>
            <a:noFill/>
            <a:ln w="9525">
              <a:noFill/>
              <a:miter lim="800000"/>
              <a:headEnd/>
              <a:tailEnd/>
            </a:ln>
          </p:spPr>
          <p:txBody>
            <a:bodyPr lIns="0" tIns="0" rIns="0" bIns="0"/>
            <a:lstStyle/>
            <a:p>
              <a:pPr algn="just" eaLnBrk="0" hangingPunct="0"/>
              <a:r>
                <a:rPr lang="en-US" altLang="zh-CN" sz="2000" b="1" dirty="0">
                  <a:solidFill>
                    <a:srgbClr val="0000FF"/>
                  </a:solidFill>
                  <a:latin typeface="Times New Roman" pitchFamily="18" charset="0"/>
                  <a:ea typeface="宋体" charset="-122"/>
                </a:rPr>
                <a:t>(a) 5</a:t>
              </a:r>
              <a:r>
                <a:rPr lang="zh-CN" altLang="en-US" sz="2000" b="1" dirty="0">
                  <a:solidFill>
                    <a:srgbClr val="0000FF"/>
                  </a:solidFill>
                  <a:latin typeface="Times New Roman" pitchFamily="18" charset="0"/>
                  <a:ea typeface="宋体" charset="-122"/>
                </a:rPr>
                <a:t>城市的代价矩阵       </a:t>
              </a:r>
              <a:r>
                <a:rPr lang="en-US" altLang="zh-CN" sz="2000" b="1" dirty="0">
                  <a:solidFill>
                    <a:srgbClr val="0000FF"/>
                  </a:solidFill>
                  <a:latin typeface="Times New Roman" pitchFamily="18" charset="0"/>
                  <a:ea typeface="宋体" charset="-122"/>
                </a:rPr>
                <a:t>(b) </a:t>
              </a:r>
              <a:r>
                <a:rPr lang="zh-CN" altLang="en-US" sz="2000" b="1" dirty="0">
                  <a:solidFill>
                    <a:srgbClr val="0000FF"/>
                  </a:solidFill>
                  <a:latin typeface="Times New Roman" pitchFamily="18" charset="0"/>
                  <a:ea typeface="宋体" charset="-122"/>
                </a:rPr>
                <a:t>城市</a:t>
              </a:r>
              <a:r>
                <a:rPr lang="en-US" altLang="zh-CN" sz="2000" b="1" dirty="0">
                  <a:solidFill>
                    <a:srgbClr val="0000FF"/>
                  </a:solidFill>
                  <a:latin typeface="Times New Roman" pitchFamily="18" charset="0"/>
                  <a:ea typeface="宋体" charset="-122"/>
                </a:rPr>
                <a:t>1→</a:t>
              </a:r>
              <a:r>
                <a:rPr lang="zh-CN" altLang="en-US" sz="2000" b="1" dirty="0">
                  <a:solidFill>
                    <a:srgbClr val="0000FF"/>
                  </a:solidFill>
                  <a:latin typeface="Times New Roman" pitchFamily="18" charset="0"/>
                  <a:ea typeface="宋体" charset="-122"/>
                </a:rPr>
                <a:t>城市</a:t>
              </a:r>
              <a:r>
                <a:rPr lang="en-US" altLang="zh-CN" sz="2000" b="1" dirty="0">
                  <a:solidFill>
                    <a:srgbClr val="0000FF"/>
                  </a:solidFill>
                  <a:latin typeface="Times New Roman" pitchFamily="18" charset="0"/>
                  <a:ea typeface="宋体" charset="-122"/>
                </a:rPr>
                <a:t>4          (c) </a:t>
              </a:r>
              <a:r>
                <a:rPr lang="zh-CN" altLang="en-US" sz="2000" b="1" dirty="0">
                  <a:solidFill>
                    <a:srgbClr val="0000FF"/>
                  </a:solidFill>
                  <a:latin typeface="Times New Roman" pitchFamily="18" charset="0"/>
                  <a:ea typeface="宋体" charset="-122"/>
                </a:rPr>
                <a:t>城市</a:t>
              </a:r>
              <a:r>
                <a:rPr lang="en-US" altLang="zh-CN" sz="2000" b="1" dirty="0">
                  <a:solidFill>
                    <a:srgbClr val="0000FF"/>
                  </a:solidFill>
                  <a:latin typeface="Times New Roman" pitchFamily="18" charset="0"/>
                  <a:ea typeface="宋体" charset="-122"/>
                </a:rPr>
                <a:t>4→</a:t>
              </a:r>
              <a:r>
                <a:rPr lang="zh-CN" altLang="en-US" sz="2000" b="1" dirty="0">
                  <a:solidFill>
                    <a:srgbClr val="0000FF"/>
                  </a:solidFill>
                  <a:latin typeface="Times New Roman" pitchFamily="18" charset="0"/>
                  <a:ea typeface="宋体" charset="-122"/>
                </a:rPr>
                <a:t>城市</a:t>
              </a:r>
              <a:r>
                <a:rPr lang="en-US" altLang="zh-CN" sz="2000" b="1" dirty="0">
                  <a:solidFill>
                    <a:srgbClr val="0000FF"/>
                  </a:solidFill>
                  <a:latin typeface="Times New Roman" pitchFamily="18" charset="0"/>
                  <a:ea typeface="宋体" charset="-122"/>
                </a:rPr>
                <a:t>3</a:t>
              </a:r>
            </a:p>
          </p:txBody>
        </p:sp>
      </p:gr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Text Box 58"/>
          <p:cNvSpPr txBox="1">
            <a:spLocks noChangeArrowheads="1"/>
          </p:cNvSpPr>
          <p:nvPr/>
        </p:nvSpPr>
        <p:spPr bwMode="auto">
          <a:xfrm>
            <a:off x="502758" y="2501998"/>
            <a:ext cx="8280400" cy="301331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eaLnBrk="0" hangingPunct="0">
              <a:spcAft>
                <a:spcPts val="775"/>
              </a:spcAft>
            </a:pPr>
            <a:r>
              <a:rPr lang="zh-CN" altLang="en-US" sz="2000" b="1" dirty="0">
                <a:solidFill>
                  <a:schemeClr val="tx1"/>
                </a:solidFill>
                <a:latin typeface="Consolas" pitchFamily="49" charset="0"/>
                <a:cs typeface="Consolas" pitchFamily="49" charset="0"/>
              </a:rPr>
              <a:t>算法</a:t>
            </a:r>
            <a:r>
              <a:rPr lang="en-US" altLang="zh-CN" sz="2000" b="1" dirty="0">
                <a:solidFill>
                  <a:schemeClr val="tx1"/>
                </a:solidFill>
                <a:latin typeface="Consolas" pitchFamily="49" charset="0"/>
                <a:cs typeface="Consolas" pitchFamily="49" charset="0"/>
              </a:rPr>
              <a:t>——</a:t>
            </a:r>
            <a:r>
              <a:rPr lang="zh-CN" altLang="en-US" sz="2000" b="1" dirty="0">
                <a:solidFill>
                  <a:schemeClr val="tx1"/>
                </a:solidFill>
                <a:latin typeface="Consolas" pitchFamily="49" charset="0"/>
                <a:cs typeface="Consolas" pitchFamily="49" charset="0"/>
              </a:rPr>
              <a:t>最近邻点策略求解</a:t>
            </a:r>
            <a:r>
              <a:rPr lang="en-US" altLang="zh-CN" sz="2000" b="1" dirty="0">
                <a:solidFill>
                  <a:schemeClr val="tx1"/>
                </a:solidFill>
                <a:latin typeface="Consolas" pitchFamily="49" charset="0"/>
                <a:cs typeface="Consolas" pitchFamily="49" charset="0"/>
              </a:rPr>
              <a:t>TSP</a:t>
            </a:r>
            <a:r>
              <a:rPr lang="zh-CN" altLang="en-US" sz="2000" b="1" dirty="0">
                <a:solidFill>
                  <a:schemeClr val="tx1"/>
                </a:solidFill>
                <a:latin typeface="Consolas" pitchFamily="49" charset="0"/>
                <a:cs typeface="Consolas" pitchFamily="49" charset="0"/>
              </a:rPr>
              <a:t>问题</a:t>
            </a:r>
          </a:p>
          <a:p>
            <a:pPr algn="just" eaLnBrk="0" hangingPunct="0"/>
            <a:r>
              <a:rPr lang="zh-CN" altLang="en-US" sz="2000" b="1" dirty="0">
                <a:solidFill>
                  <a:schemeClr val="tx1"/>
                </a:solidFill>
                <a:latin typeface="Consolas" pitchFamily="49" charset="0"/>
                <a:cs typeface="Consolas" pitchFamily="49" charset="0"/>
              </a:rPr>
              <a:t>   </a:t>
            </a:r>
            <a:r>
              <a:rPr lang="en-US" altLang="zh-CN" sz="2000" b="1" dirty="0">
                <a:solidFill>
                  <a:schemeClr val="tx1"/>
                </a:solidFill>
                <a:latin typeface="Consolas" pitchFamily="49" charset="0"/>
                <a:cs typeface="Consolas" pitchFamily="49" charset="0"/>
              </a:rPr>
              <a:t>1</a:t>
            </a:r>
            <a:r>
              <a:rPr lang="zh-CN" altLang="en-US" sz="2000" b="1" dirty="0">
                <a:solidFill>
                  <a:schemeClr val="tx1"/>
                </a:solidFill>
                <a:latin typeface="Consolas" pitchFamily="49" charset="0"/>
                <a:cs typeface="Consolas" pitchFamily="49" charset="0"/>
              </a:rPr>
              <a:t>． </a:t>
            </a:r>
            <a:r>
              <a:rPr lang="en-US" altLang="zh-CN" sz="2000" b="1" dirty="0">
                <a:solidFill>
                  <a:schemeClr val="tx1"/>
                </a:solidFill>
                <a:latin typeface="Consolas" pitchFamily="49" charset="0"/>
                <a:cs typeface="Consolas" pitchFamily="49" charset="0"/>
              </a:rPr>
              <a:t>P={};     </a:t>
            </a:r>
          </a:p>
          <a:p>
            <a:pPr algn="just" eaLnBrk="0" hangingPunct="0"/>
            <a:r>
              <a:rPr lang="en-US" altLang="zh-CN" sz="2000" b="1" dirty="0">
                <a:solidFill>
                  <a:schemeClr val="tx1"/>
                </a:solidFill>
                <a:latin typeface="Consolas" pitchFamily="49" charset="0"/>
                <a:cs typeface="Consolas" pitchFamily="49" charset="0"/>
              </a:rPr>
              <a:t>   2</a:t>
            </a:r>
            <a:r>
              <a:rPr lang="zh-CN" altLang="en-US" sz="2000" b="1" dirty="0">
                <a:solidFill>
                  <a:schemeClr val="tx1"/>
                </a:solidFill>
                <a:latin typeface="Consolas" pitchFamily="49" charset="0"/>
                <a:cs typeface="Consolas" pitchFamily="49" charset="0"/>
              </a:rPr>
              <a:t>． </a:t>
            </a:r>
            <a:r>
              <a:rPr lang="en-US" altLang="zh-CN" sz="2000" b="1" dirty="0">
                <a:solidFill>
                  <a:schemeClr val="tx1"/>
                </a:solidFill>
                <a:latin typeface="Consolas" pitchFamily="49" charset="0"/>
                <a:cs typeface="Consolas" pitchFamily="49" charset="0"/>
              </a:rPr>
              <a:t>V=V-{u</a:t>
            </a:r>
            <a:r>
              <a:rPr lang="en-US" altLang="zh-CN" sz="2000" b="1" baseline="-25000" dirty="0">
                <a:solidFill>
                  <a:schemeClr val="tx1"/>
                </a:solidFill>
                <a:latin typeface="Consolas" pitchFamily="49" charset="0"/>
                <a:cs typeface="Consolas" pitchFamily="49" charset="0"/>
              </a:rPr>
              <a:t>0</a:t>
            </a:r>
            <a:r>
              <a:rPr lang="en-US" altLang="zh-CN" sz="2000" b="1" dirty="0">
                <a:solidFill>
                  <a:schemeClr val="tx1"/>
                </a:solidFill>
                <a:latin typeface="Consolas" pitchFamily="49" charset="0"/>
                <a:cs typeface="Consolas" pitchFamily="49" charset="0"/>
              </a:rPr>
              <a:t>}; u=u</a:t>
            </a:r>
            <a:r>
              <a:rPr lang="en-US" altLang="zh-CN" sz="2000" b="1" baseline="-25000" dirty="0">
                <a:solidFill>
                  <a:schemeClr val="tx1"/>
                </a:solidFill>
                <a:latin typeface="Consolas" pitchFamily="49" charset="0"/>
                <a:cs typeface="Consolas" pitchFamily="49" charset="0"/>
              </a:rPr>
              <a:t>0</a:t>
            </a:r>
            <a:r>
              <a:rPr lang="en-US" altLang="zh-CN" sz="2000" b="1" dirty="0">
                <a:solidFill>
                  <a:schemeClr val="tx1"/>
                </a:solidFill>
                <a:latin typeface="Consolas" pitchFamily="49" charset="0"/>
                <a:cs typeface="Consolas" pitchFamily="49" charset="0"/>
              </a:rPr>
              <a:t>;   //</a:t>
            </a:r>
            <a:r>
              <a:rPr lang="zh-CN" altLang="en-US" sz="2000" b="1" dirty="0">
                <a:solidFill>
                  <a:schemeClr val="tx1"/>
                </a:solidFill>
                <a:latin typeface="Consolas" pitchFamily="49" charset="0"/>
                <a:cs typeface="Consolas" pitchFamily="49" charset="0"/>
              </a:rPr>
              <a:t>从顶点</a:t>
            </a:r>
            <a:r>
              <a:rPr lang="en-US" altLang="zh-CN" sz="2000" b="1" dirty="0">
                <a:solidFill>
                  <a:schemeClr val="tx1"/>
                </a:solidFill>
                <a:latin typeface="Consolas" pitchFamily="49" charset="0"/>
                <a:cs typeface="Consolas" pitchFamily="49" charset="0"/>
              </a:rPr>
              <a:t>u</a:t>
            </a:r>
            <a:r>
              <a:rPr lang="en-US" altLang="zh-CN" sz="2000" b="1" baseline="-25000" dirty="0">
                <a:solidFill>
                  <a:schemeClr val="tx1"/>
                </a:solidFill>
                <a:latin typeface="Consolas" pitchFamily="49" charset="0"/>
                <a:cs typeface="Consolas" pitchFamily="49" charset="0"/>
              </a:rPr>
              <a:t>0</a:t>
            </a:r>
            <a:r>
              <a:rPr lang="zh-CN" altLang="en-US" sz="2000" b="1" dirty="0">
                <a:solidFill>
                  <a:schemeClr val="tx1"/>
                </a:solidFill>
                <a:latin typeface="Consolas" pitchFamily="49" charset="0"/>
                <a:cs typeface="Consolas" pitchFamily="49" charset="0"/>
              </a:rPr>
              <a:t>出发</a:t>
            </a:r>
          </a:p>
          <a:p>
            <a:pPr algn="just" eaLnBrk="0" hangingPunct="0"/>
            <a:r>
              <a:rPr lang="zh-CN" altLang="en-US" sz="2000" b="1" dirty="0">
                <a:solidFill>
                  <a:schemeClr val="tx1"/>
                </a:solidFill>
                <a:latin typeface="Consolas" pitchFamily="49" charset="0"/>
                <a:cs typeface="Consolas" pitchFamily="49" charset="0"/>
              </a:rPr>
              <a:t>   </a:t>
            </a:r>
            <a:r>
              <a:rPr lang="en-US" altLang="zh-CN" sz="2000" b="1" dirty="0">
                <a:solidFill>
                  <a:schemeClr val="tx1"/>
                </a:solidFill>
                <a:latin typeface="Consolas" pitchFamily="49" charset="0"/>
                <a:cs typeface="Consolas" pitchFamily="49" charset="0"/>
              </a:rPr>
              <a:t>3</a:t>
            </a:r>
            <a:r>
              <a:rPr lang="zh-CN" altLang="en-US" sz="2000" b="1" dirty="0">
                <a:solidFill>
                  <a:schemeClr val="tx1"/>
                </a:solidFill>
                <a:latin typeface="Consolas" pitchFamily="49" charset="0"/>
                <a:cs typeface="Consolas" pitchFamily="49" charset="0"/>
              </a:rPr>
              <a:t>． 循环直到集合</a:t>
            </a:r>
            <a:r>
              <a:rPr lang="en-US" altLang="zh-CN" sz="2000" b="1" dirty="0">
                <a:solidFill>
                  <a:schemeClr val="tx1"/>
                </a:solidFill>
                <a:latin typeface="Consolas" pitchFamily="49" charset="0"/>
                <a:cs typeface="Consolas" pitchFamily="49" charset="0"/>
              </a:rPr>
              <a:t>P</a:t>
            </a:r>
            <a:r>
              <a:rPr lang="zh-CN" altLang="en-US" sz="2000" b="1" dirty="0">
                <a:solidFill>
                  <a:schemeClr val="tx1"/>
                </a:solidFill>
                <a:latin typeface="Consolas" pitchFamily="49" charset="0"/>
                <a:cs typeface="Consolas" pitchFamily="49" charset="0"/>
              </a:rPr>
              <a:t>中包含</a:t>
            </a:r>
            <a:r>
              <a:rPr lang="en-US" altLang="zh-CN" sz="2000" b="1" dirty="0">
                <a:solidFill>
                  <a:schemeClr val="tx1"/>
                </a:solidFill>
                <a:latin typeface="Consolas" pitchFamily="49" charset="0"/>
                <a:cs typeface="Consolas" pitchFamily="49" charset="0"/>
              </a:rPr>
              <a:t>n-1</a:t>
            </a:r>
            <a:r>
              <a:rPr lang="zh-CN" altLang="en-US" sz="2000" b="1" dirty="0">
                <a:solidFill>
                  <a:schemeClr val="tx1"/>
                </a:solidFill>
                <a:latin typeface="Consolas" pitchFamily="49" charset="0"/>
                <a:cs typeface="Consolas" pitchFamily="49" charset="0"/>
              </a:rPr>
              <a:t>条边</a:t>
            </a:r>
          </a:p>
          <a:p>
            <a:pPr algn="just" eaLnBrk="0" hangingPunct="0"/>
            <a:r>
              <a:rPr lang="zh-CN" altLang="en-US" sz="2000" b="1" dirty="0">
                <a:solidFill>
                  <a:schemeClr val="tx1"/>
                </a:solidFill>
                <a:latin typeface="Consolas" pitchFamily="49" charset="0"/>
                <a:cs typeface="Consolas" pitchFamily="49" charset="0"/>
              </a:rPr>
              <a:t>       </a:t>
            </a:r>
            <a:r>
              <a:rPr lang="en-US" altLang="zh-CN" sz="2000" b="1" dirty="0">
                <a:solidFill>
                  <a:schemeClr val="tx1"/>
                </a:solidFill>
                <a:latin typeface="Consolas" pitchFamily="49" charset="0"/>
                <a:cs typeface="Consolas" pitchFamily="49" charset="0"/>
              </a:rPr>
              <a:t>3.1  </a:t>
            </a:r>
            <a:r>
              <a:rPr lang="zh-CN" altLang="en-US" sz="2000" b="1" dirty="0">
                <a:solidFill>
                  <a:schemeClr val="tx1"/>
                </a:solidFill>
                <a:latin typeface="Consolas" pitchFamily="49" charset="0"/>
                <a:cs typeface="Consolas" pitchFamily="49" charset="0"/>
              </a:rPr>
              <a:t>查找与顶点</a:t>
            </a:r>
            <a:r>
              <a:rPr lang="en-US" altLang="zh-CN" sz="2000" b="1" dirty="0">
                <a:solidFill>
                  <a:schemeClr val="tx1"/>
                </a:solidFill>
                <a:latin typeface="Consolas" pitchFamily="49" charset="0"/>
                <a:cs typeface="Consolas" pitchFamily="49" charset="0"/>
              </a:rPr>
              <a:t>u</a:t>
            </a:r>
            <a:r>
              <a:rPr lang="zh-CN" altLang="en-US" sz="2000" b="1" dirty="0">
                <a:solidFill>
                  <a:schemeClr val="tx1"/>
                </a:solidFill>
                <a:latin typeface="Consolas" pitchFamily="49" charset="0"/>
                <a:cs typeface="Consolas" pitchFamily="49" charset="0"/>
              </a:rPr>
              <a:t>邻接的最小代价边</a:t>
            </a:r>
            <a:r>
              <a:rPr lang="en-US" altLang="zh-CN" sz="2000" b="1" dirty="0">
                <a:solidFill>
                  <a:schemeClr val="tx1"/>
                </a:solidFill>
                <a:latin typeface="Consolas" pitchFamily="49" charset="0"/>
                <a:cs typeface="Consolas" pitchFamily="49" charset="0"/>
              </a:rPr>
              <a:t>(u, v)</a:t>
            </a:r>
            <a:r>
              <a:rPr lang="zh-CN" altLang="en-US" sz="2000" b="1" dirty="0">
                <a:solidFill>
                  <a:schemeClr val="tx1"/>
                </a:solidFill>
                <a:latin typeface="Consolas" pitchFamily="49" charset="0"/>
                <a:cs typeface="Consolas" pitchFamily="49" charset="0"/>
              </a:rPr>
              <a:t>并且</a:t>
            </a:r>
            <a:r>
              <a:rPr lang="en-US" altLang="zh-CN" sz="2000" b="1" dirty="0">
                <a:solidFill>
                  <a:schemeClr val="tx1"/>
                </a:solidFill>
                <a:latin typeface="Consolas" pitchFamily="49" charset="0"/>
                <a:cs typeface="Consolas" pitchFamily="49" charset="0"/>
              </a:rPr>
              <a:t>v</a:t>
            </a:r>
            <a:r>
              <a:rPr lang="zh-CN" altLang="en-US" sz="2000" b="1" dirty="0">
                <a:solidFill>
                  <a:schemeClr val="tx1"/>
                </a:solidFill>
                <a:latin typeface="Consolas" pitchFamily="49" charset="0"/>
                <a:cs typeface="Consolas" pitchFamily="49" charset="0"/>
              </a:rPr>
              <a:t>属于集合</a:t>
            </a:r>
            <a:r>
              <a:rPr lang="en-US" altLang="zh-CN" sz="2000" b="1" dirty="0">
                <a:solidFill>
                  <a:schemeClr val="tx1"/>
                </a:solidFill>
                <a:latin typeface="Consolas" pitchFamily="49" charset="0"/>
                <a:cs typeface="Consolas" pitchFamily="49" charset="0"/>
              </a:rPr>
              <a:t>V</a:t>
            </a:r>
            <a:r>
              <a:rPr lang="zh-CN" altLang="en-US" sz="2000" b="1" dirty="0">
                <a:solidFill>
                  <a:schemeClr val="tx1"/>
                </a:solidFill>
                <a:latin typeface="Consolas" pitchFamily="49" charset="0"/>
                <a:cs typeface="Consolas" pitchFamily="49" charset="0"/>
              </a:rPr>
              <a:t>；</a:t>
            </a:r>
          </a:p>
          <a:p>
            <a:pPr algn="just" eaLnBrk="0" hangingPunct="0"/>
            <a:r>
              <a:rPr lang="zh-CN" altLang="en-US" sz="2000" b="1" dirty="0">
                <a:solidFill>
                  <a:schemeClr val="tx1"/>
                </a:solidFill>
                <a:latin typeface="Consolas" pitchFamily="49" charset="0"/>
                <a:cs typeface="Consolas" pitchFamily="49" charset="0"/>
              </a:rPr>
              <a:t>       </a:t>
            </a:r>
            <a:r>
              <a:rPr lang="en-US" altLang="zh-CN" sz="2000" b="1" dirty="0">
                <a:solidFill>
                  <a:schemeClr val="tx1"/>
                </a:solidFill>
                <a:latin typeface="Consolas" pitchFamily="49" charset="0"/>
                <a:cs typeface="Consolas" pitchFamily="49" charset="0"/>
              </a:rPr>
              <a:t>3.2  P=P+{(u, v)};</a:t>
            </a:r>
          </a:p>
          <a:p>
            <a:pPr algn="just" eaLnBrk="0" hangingPunct="0"/>
            <a:r>
              <a:rPr lang="en-US" altLang="zh-CN" sz="2000" b="1" dirty="0">
                <a:solidFill>
                  <a:schemeClr val="tx1"/>
                </a:solidFill>
                <a:latin typeface="Consolas" pitchFamily="49" charset="0"/>
                <a:cs typeface="Consolas" pitchFamily="49" charset="0"/>
              </a:rPr>
              <a:t>       3.3  V=V-{v};  //</a:t>
            </a:r>
            <a:r>
              <a:rPr lang="zh-CN" altLang="en-US" sz="2000" b="1" dirty="0">
                <a:solidFill>
                  <a:schemeClr val="tx1"/>
                </a:solidFill>
                <a:latin typeface="Consolas" pitchFamily="49" charset="0"/>
                <a:cs typeface="Consolas" pitchFamily="49" charset="0"/>
              </a:rPr>
              <a:t>保证了不产生回路</a:t>
            </a:r>
            <a:endParaRPr lang="en-US" altLang="zh-CN" sz="2000" b="1" dirty="0">
              <a:solidFill>
                <a:schemeClr val="tx1"/>
              </a:solidFill>
              <a:latin typeface="Consolas" pitchFamily="49" charset="0"/>
              <a:cs typeface="Consolas" pitchFamily="49" charset="0"/>
            </a:endParaRPr>
          </a:p>
          <a:p>
            <a:pPr algn="just" eaLnBrk="0" hangingPunct="0"/>
            <a:r>
              <a:rPr lang="en-US" altLang="zh-CN" sz="2000" b="1" dirty="0">
                <a:solidFill>
                  <a:schemeClr val="tx1"/>
                </a:solidFill>
                <a:latin typeface="Consolas" pitchFamily="49" charset="0"/>
                <a:cs typeface="Consolas" pitchFamily="49" charset="0"/>
              </a:rPr>
              <a:t>       3.4  u=v;   //</a:t>
            </a:r>
            <a:r>
              <a:rPr lang="zh-CN" altLang="en-US" sz="2000" b="1" dirty="0">
                <a:solidFill>
                  <a:schemeClr val="tx1"/>
                </a:solidFill>
                <a:latin typeface="Consolas" pitchFamily="49" charset="0"/>
                <a:cs typeface="Consolas" pitchFamily="49" charset="0"/>
              </a:rPr>
              <a:t>从顶点</a:t>
            </a:r>
            <a:r>
              <a:rPr lang="en-US" altLang="zh-CN" sz="2000" b="1" dirty="0">
                <a:solidFill>
                  <a:schemeClr val="tx1"/>
                </a:solidFill>
                <a:latin typeface="Consolas" pitchFamily="49" charset="0"/>
                <a:cs typeface="Consolas" pitchFamily="49" charset="0"/>
              </a:rPr>
              <a:t>v</a:t>
            </a:r>
            <a:r>
              <a:rPr lang="zh-CN" altLang="en-US" sz="2000" b="1" dirty="0">
                <a:solidFill>
                  <a:schemeClr val="tx1"/>
                </a:solidFill>
                <a:latin typeface="Consolas" pitchFamily="49" charset="0"/>
                <a:cs typeface="Consolas" pitchFamily="49" charset="0"/>
              </a:rPr>
              <a:t>出发继续求解</a:t>
            </a:r>
          </a:p>
        </p:txBody>
      </p:sp>
      <p:sp>
        <p:nvSpPr>
          <p:cNvPr id="31746" name="Text Box 63"/>
          <p:cNvSpPr txBox="1">
            <a:spLocks noChangeArrowheads="1"/>
          </p:cNvSpPr>
          <p:nvPr/>
        </p:nvSpPr>
        <p:spPr bwMode="auto">
          <a:xfrm>
            <a:off x="420688" y="1590958"/>
            <a:ext cx="8331426" cy="707886"/>
          </a:xfrm>
          <a:prstGeom prst="rect">
            <a:avLst/>
          </a:prstGeom>
          <a:noFill/>
          <a:ln w="9525">
            <a:noFill/>
            <a:miter lim="800000"/>
            <a:headEnd/>
            <a:tailEnd/>
          </a:ln>
        </p:spPr>
        <p:txBody>
          <a:bodyPr wrap="square">
            <a:spAutoFit/>
          </a:bodyPr>
          <a:lstStyle/>
          <a:p>
            <a:pPr>
              <a:spcBef>
                <a:spcPct val="50000"/>
              </a:spcBef>
            </a:pPr>
            <a:r>
              <a:rPr kumimoji="1" lang="en-US" altLang="zh-CN" sz="2000" b="1" dirty="0">
                <a:solidFill>
                  <a:srgbClr val="0000FF"/>
                </a:solidFill>
                <a:latin typeface="+mn-ea"/>
              </a:rPr>
              <a:t>    </a:t>
            </a:r>
            <a:r>
              <a:rPr kumimoji="1" lang="zh-CN" altLang="en-US" sz="2000" b="1" dirty="0">
                <a:solidFill>
                  <a:srgbClr val="0000FF"/>
                </a:solidFill>
                <a:latin typeface="+mn-ea"/>
              </a:rPr>
              <a:t>设图</a:t>
            </a:r>
            <a:r>
              <a:rPr kumimoji="1" lang="en-US" altLang="zh-CN" sz="2000" b="1" dirty="0">
                <a:solidFill>
                  <a:srgbClr val="0000FF"/>
                </a:solidFill>
                <a:latin typeface="+mn-ea"/>
              </a:rPr>
              <a:t>G</a:t>
            </a:r>
            <a:r>
              <a:rPr kumimoji="1" lang="zh-CN" altLang="en-US" sz="2000" b="1" dirty="0">
                <a:solidFill>
                  <a:srgbClr val="0000FF"/>
                </a:solidFill>
                <a:latin typeface="+mn-ea"/>
              </a:rPr>
              <a:t>有</a:t>
            </a:r>
            <a:r>
              <a:rPr kumimoji="1" lang="en-US" altLang="zh-CN" sz="2000" b="1" dirty="0">
                <a:solidFill>
                  <a:srgbClr val="0000FF"/>
                </a:solidFill>
                <a:latin typeface="+mn-ea"/>
              </a:rPr>
              <a:t>n</a:t>
            </a:r>
            <a:r>
              <a:rPr kumimoji="1" lang="zh-CN" altLang="en-US" sz="2000" b="1" dirty="0">
                <a:solidFill>
                  <a:srgbClr val="0000FF"/>
                </a:solidFill>
                <a:latin typeface="+mn-ea"/>
              </a:rPr>
              <a:t>个顶点，边上的代价存储在二维数组</a:t>
            </a:r>
            <a:r>
              <a:rPr kumimoji="1" lang="en-US" altLang="zh-CN" sz="2000" b="1" dirty="0">
                <a:solidFill>
                  <a:srgbClr val="0000FF"/>
                </a:solidFill>
                <a:latin typeface="+mn-ea"/>
              </a:rPr>
              <a:t>w[n][n]</a:t>
            </a:r>
            <a:r>
              <a:rPr kumimoji="1" lang="zh-CN" altLang="en-US" sz="2000" b="1" dirty="0">
                <a:solidFill>
                  <a:srgbClr val="0000FF"/>
                </a:solidFill>
                <a:latin typeface="+mn-ea"/>
              </a:rPr>
              <a:t>中，集合</a:t>
            </a:r>
            <a:r>
              <a:rPr kumimoji="1" lang="en-US" altLang="zh-CN" sz="2000" b="1" dirty="0">
                <a:solidFill>
                  <a:srgbClr val="0000FF"/>
                </a:solidFill>
                <a:latin typeface="+mn-ea"/>
              </a:rPr>
              <a:t>V</a:t>
            </a:r>
            <a:r>
              <a:rPr kumimoji="1" lang="zh-CN" altLang="en-US" sz="2000" b="1" dirty="0">
                <a:solidFill>
                  <a:srgbClr val="0000FF"/>
                </a:solidFill>
                <a:latin typeface="+mn-ea"/>
              </a:rPr>
              <a:t>存储图的顶点，集合</a:t>
            </a:r>
            <a:r>
              <a:rPr kumimoji="1" lang="en-US" altLang="zh-CN" sz="2000" b="1" dirty="0">
                <a:solidFill>
                  <a:srgbClr val="0000FF"/>
                </a:solidFill>
                <a:latin typeface="+mn-ea"/>
              </a:rPr>
              <a:t>P</a:t>
            </a:r>
            <a:r>
              <a:rPr kumimoji="1" lang="zh-CN" altLang="en-US" sz="2000" b="1" dirty="0">
                <a:solidFill>
                  <a:srgbClr val="0000FF"/>
                </a:solidFill>
                <a:latin typeface="+mn-ea"/>
              </a:rPr>
              <a:t>存储经过的边，最近邻点策略求解</a:t>
            </a:r>
            <a:r>
              <a:rPr kumimoji="1" lang="en-US" altLang="zh-CN" sz="2000" b="1" dirty="0">
                <a:solidFill>
                  <a:srgbClr val="0000FF"/>
                </a:solidFill>
                <a:latin typeface="+mn-ea"/>
              </a:rPr>
              <a:t>TSP</a:t>
            </a:r>
            <a:r>
              <a:rPr kumimoji="1" lang="zh-CN" altLang="en-US" sz="2000" b="1" dirty="0">
                <a:solidFill>
                  <a:srgbClr val="0000FF"/>
                </a:solidFill>
                <a:latin typeface="+mn-ea"/>
              </a:rPr>
              <a:t>问题的算法如下： </a:t>
            </a:r>
          </a:p>
        </p:txBody>
      </p:sp>
      <p:sp>
        <p:nvSpPr>
          <p:cNvPr id="10" name="文本框 9"/>
          <p:cNvSpPr txBox="1"/>
          <p:nvPr/>
        </p:nvSpPr>
        <p:spPr>
          <a:xfrm>
            <a:off x="133350" y="1160745"/>
            <a:ext cx="2514600" cy="461963"/>
          </a:xfrm>
          <a:prstGeom prst="rect">
            <a:avLst/>
          </a:prstGeom>
          <a:noFill/>
        </p:spPr>
        <p:txBody>
          <a:bodyPr>
            <a:spAutoFit/>
          </a:bodyPr>
          <a:lstStyle/>
          <a:p>
            <a:pPr>
              <a:defRPr/>
            </a:pPr>
            <a:r>
              <a:rPr lang="en-US" altLang="zh-CN" sz="2400" b="1" dirty="0">
                <a:solidFill>
                  <a:srgbClr val="FF0000"/>
                </a:solidFill>
                <a:latin typeface="+mn-ea"/>
                <a:ea typeface="+mn-ea"/>
                <a:cs typeface="+mn-cs"/>
              </a:rPr>
              <a:t>【</a:t>
            </a:r>
            <a:r>
              <a:rPr lang="zh-CN" altLang="en-US" sz="2400" b="1" dirty="0">
                <a:solidFill>
                  <a:srgbClr val="FF0000"/>
                </a:solidFill>
                <a:latin typeface="+mn-ea"/>
              </a:rPr>
              <a:t>算法设计</a:t>
            </a:r>
            <a:r>
              <a:rPr lang="en-US" altLang="zh-CN" sz="2400" b="1" dirty="0">
                <a:solidFill>
                  <a:srgbClr val="FF0000"/>
                </a:solidFill>
                <a:latin typeface="+mn-ea"/>
                <a:ea typeface="+mn-ea"/>
                <a:cs typeface="+mn-cs"/>
              </a:rPr>
              <a:t>】</a:t>
            </a:r>
            <a:endParaRPr lang="zh-CN" altLang="en-US" sz="2400" b="1" dirty="0">
              <a:solidFill>
                <a:srgbClr val="FF0000"/>
              </a:solidFill>
              <a:latin typeface="+mn-ea"/>
              <a:ea typeface="+mn-ea"/>
              <a:cs typeface="+mn-cs"/>
            </a:endParaRPr>
          </a:p>
        </p:txBody>
      </p:sp>
      <p:sp>
        <p:nvSpPr>
          <p:cNvPr id="11" name="文本占位符 10"/>
          <p:cNvSpPr>
            <a:spLocks noGrp="1"/>
          </p:cNvSpPr>
          <p:nvPr>
            <p:ph type="body" sz="quarter" idx="13"/>
          </p:nvPr>
        </p:nvSpPr>
        <p:spPr/>
        <p:txBody>
          <a:bodyPr/>
          <a:lstStyle/>
          <a:p>
            <a:r>
              <a:rPr lang="zh-CN" altLang="en-US" dirty="0"/>
              <a:t>求解</a:t>
            </a:r>
            <a:r>
              <a:rPr lang="en-US" altLang="zh-CN" dirty="0"/>
              <a:t>TSP</a:t>
            </a:r>
            <a:r>
              <a:rPr lang="zh-CN" altLang="en-US" dirty="0"/>
              <a:t>问题</a:t>
            </a:r>
          </a:p>
        </p:txBody>
      </p:sp>
      <p:sp>
        <p:nvSpPr>
          <p:cNvPr id="12" name="矩形 11"/>
          <p:cNvSpPr/>
          <p:nvPr/>
        </p:nvSpPr>
        <p:spPr>
          <a:xfrm>
            <a:off x="542925" y="5684451"/>
            <a:ext cx="8302495" cy="707886"/>
          </a:xfrm>
          <a:prstGeom prst="rect">
            <a:avLst/>
          </a:prstGeom>
        </p:spPr>
        <p:txBody>
          <a:bodyPr wrap="square">
            <a:spAutoFit/>
          </a:bodyPr>
          <a:lstStyle/>
          <a:p>
            <a:pPr algn="just">
              <a:defRPr/>
            </a:pPr>
            <a:r>
              <a:rPr kumimoji="1" lang="en-US" altLang="zh-CN" sz="2000" b="1" dirty="0">
                <a:solidFill>
                  <a:srgbClr val="0000FF"/>
                </a:solidFill>
                <a:latin typeface="Consolas" pitchFamily="49" charset="0"/>
                <a:cs typeface="Consolas" pitchFamily="49" charset="0"/>
              </a:rPr>
              <a:t> </a:t>
            </a:r>
            <a:r>
              <a:rPr kumimoji="1" lang="zh-CN" altLang="en-US" sz="2000" b="1" dirty="0">
                <a:solidFill>
                  <a:srgbClr val="0000FF"/>
                </a:solidFill>
                <a:latin typeface="Consolas" pitchFamily="49" charset="0"/>
                <a:cs typeface="Consolas" pitchFamily="49" charset="0"/>
              </a:rPr>
              <a:t>算法的时间性能为</a:t>
            </a:r>
            <a:r>
              <a:rPr kumimoji="1" lang="en-US" altLang="zh-CN" sz="2000" b="1" i="1" dirty="0">
                <a:solidFill>
                  <a:srgbClr val="0000FF"/>
                </a:solidFill>
                <a:latin typeface="Consolas" pitchFamily="49" charset="0"/>
                <a:cs typeface="Consolas" pitchFamily="49" charset="0"/>
              </a:rPr>
              <a:t>O</a:t>
            </a:r>
            <a:r>
              <a:rPr kumimoji="1" lang="en-US" altLang="zh-CN" sz="2000" b="1" dirty="0">
                <a:solidFill>
                  <a:srgbClr val="0000FF"/>
                </a:solidFill>
                <a:latin typeface="Consolas" pitchFamily="49" charset="0"/>
                <a:cs typeface="Consolas" pitchFamily="49" charset="0"/>
              </a:rPr>
              <a:t>(</a:t>
            </a:r>
            <a:r>
              <a:rPr kumimoji="1" lang="en-US" altLang="zh-CN" sz="2000" b="1" i="1" dirty="0">
                <a:solidFill>
                  <a:srgbClr val="0000FF"/>
                </a:solidFill>
                <a:latin typeface="Consolas" pitchFamily="49" charset="0"/>
                <a:cs typeface="Consolas" pitchFamily="49" charset="0"/>
              </a:rPr>
              <a:t>n</a:t>
            </a:r>
            <a:r>
              <a:rPr kumimoji="1" lang="en-US" altLang="zh-CN" sz="2000" b="1" baseline="30000" dirty="0">
                <a:solidFill>
                  <a:srgbClr val="0000FF"/>
                </a:solidFill>
                <a:latin typeface="Consolas" pitchFamily="49" charset="0"/>
                <a:cs typeface="Consolas" pitchFamily="49" charset="0"/>
              </a:rPr>
              <a:t>2</a:t>
            </a:r>
            <a:r>
              <a:rPr kumimoji="1" lang="en-US" altLang="zh-CN" sz="2000" b="1" dirty="0">
                <a:solidFill>
                  <a:srgbClr val="0000FF"/>
                </a:solidFill>
                <a:latin typeface="Consolas" pitchFamily="49" charset="0"/>
                <a:cs typeface="Consolas" pitchFamily="49" charset="0"/>
              </a:rPr>
              <a:t>)</a:t>
            </a:r>
            <a:r>
              <a:rPr kumimoji="1" lang="zh-CN" altLang="en-US" sz="2000" b="1" dirty="0">
                <a:solidFill>
                  <a:srgbClr val="0000FF"/>
                </a:solidFill>
                <a:latin typeface="Consolas" pitchFamily="49" charset="0"/>
                <a:cs typeface="Consolas" pitchFamily="49" charset="0"/>
              </a:rPr>
              <a:t>，因为共进行</a:t>
            </a:r>
            <a:r>
              <a:rPr kumimoji="1" lang="en-US" altLang="zh-CN" sz="2000" b="1" dirty="0">
                <a:solidFill>
                  <a:srgbClr val="0000FF"/>
                </a:solidFill>
                <a:latin typeface="Consolas" pitchFamily="49" charset="0"/>
                <a:cs typeface="Consolas" pitchFamily="49" charset="0"/>
              </a:rPr>
              <a:t>n-1</a:t>
            </a:r>
            <a:r>
              <a:rPr kumimoji="1" lang="zh-CN" altLang="en-US" sz="2000" b="1" dirty="0">
                <a:solidFill>
                  <a:srgbClr val="0000FF"/>
                </a:solidFill>
                <a:latin typeface="Consolas" pitchFamily="49" charset="0"/>
                <a:cs typeface="Consolas" pitchFamily="49" charset="0"/>
              </a:rPr>
              <a:t>次贪心选择，每一次选择都需要查找满足贪心条件的最短边。</a:t>
            </a:r>
            <a:endParaRPr lang="zh-CN" altLang="en-US" sz="2000" dirty="0">
              <a:solidFill>
                <a:srgbClr val="0000FF"/>
              </a:solidFill>
              <a:latin typeface="Consolas" pitchFamily="49" charset="0"/>
              <a:cs typeface="Consolas" pitchFamily="49" charset="0"/>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p:cNvSpPr txBox="1">
            <a:spLocks noChangeArrowheads="1"/>
          </p:cNvSpPr>
          <p:nvPr/>
        </p:nvSpPr>
        <p:spPr bwMode="auto">
          <a:xfrm>
            <a:off x="475692" y="2271022"/>
            <a:ext cx="8250238" cy="3405741"/>
          </a:xfrm>
          <a:prstGeom prst="rect">
            <a:avLst/>
          </a:prstGeom>
          <a:noFill/>
          <a:ln>
            <a:noFill/>
          </a:ln>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50000"/>
              </a:lnSpc>
              <a:spcBef>
                <a:spcPct val="50000"/>
              </a:spcBef>
              <a:defRPr/>
            </a:pPr>
            <a:r>
              <a:rPr kumimoji="1" lang="zh-CN" altLang="en-US" sz="2000" b="1" dirty="0">
                <a:solidFill>
                  <a:srgbClr val="0000FF"/>
                </a:solidFill>
                <a:latin typeface="+mn-ea"/>
                <a:ea typeface="+mn-ea"/>
                <a:cs typeface="+mn-cs"/>
              </a:rPr>
              <a:t>     通过实例分析，图中从城市</a:t>
            </a:r>
            <a:r>
              <a:rPr kumimoji="1" lang="en-US" altLang="zh-CN" sz="2000" b="1" dirty="0">
                <a:solidFill>
                  <a:srgbClr val="0000FF"/>
                </a:solidFill>
                <a:latin typeface="+mn-ea"/>
                <a:ea typeface="+mn-ea"/>
                <a:cs typeface="+mn-cs"/>
              </a:rPr>
              <a:t>1</a:t>
            </a:r>
            <a:r>
              <a:rPr kumimoji="1" lang="zh-CN" altLang="en-US" sz="2000" b="1" dirty="0">
                <a:solidFill>
                  <a:srgbClr val="0000FF"/>
                </a:solidFill>
                <a:latin typeface="+mn-ea"/>
                <a:ea typeface="+mn-ea"/>
                <a:cs typeface="+mn-cs"/>
              </a:rPr>
              <a:t>出发的最优解是</a:t>
            </a:r>
            <a:r>
              <a:rPr kumimoji="1" lang="en-US" altLang="zh-CN" sz="2000" b="1" dirty="0">
                <a:solidFill>
                  <a:srgbClr val="0000FF"/>
                </a:solidFill>
                <a:latin typeface="+mn-ea"/>
                <a:ea typeface="+mn-ea"/>
                <a:cs typeface="+mn-cs"/>
              </a:rPr>
              <a:t>1→2→5→4→3→1</a:t>
            </a:r>
            <a:r>
              <a:rPr kumimoji="1" lang="zh-CN" altLang="en-US" sz="2000" b="1" dirty="0">
                <a:solidFill>
                  <a:srgbClr val="0000FF"/>
                </a:solidFill>
                <a:latin typeface="+mn-ea"/>
                <a:ea typeface="+mn-ea"/>
                <a:cs typeface="+mn-cs"/>
              </a:rPr>
              <a:t>，总代价只有</a:t>
            </a:r>
            <a:r>
              <a:rPr kumimoji="1" lang="en-US" altLang="zh-CN" sz="2000" b="1" dirty="0">
                <a:solidFill>
                  <a:srgbClr val="0000FF"/>
                </a:solidFill>
                <a:latin typeface="+mn-ea"/>
                <a:ea typeface="+mn-ea"/>
                <a:cs typeface="+mn-cs"/>
              </a:rPr>
              <a:t>13</a:t>
            </a:r>
            <a:r>
              <a:rPr kumimoji="1" lang="zh-CN" altLang="en-US" sz="2000" b="1" dirty="0">
                <a:solidFill>
                  <a:srgbClr val="0000FF"/>
                </a:solidFill>
                <a:latin typeface="+mn-ea"/>
                <a:ea typeface="+mn-ea"/>
                <a:cs typeface="+mn-cs"/>
              </a:rPr>
              <a:t>。</a:t>
            </a:r>
            <a:r>
              <a:rPr kumimoji="1" lang="zh-CN" altLang="en-US" sz="2000" b="1" dirty="0">
                <a:solidFill>
                  <a:srgbClr val="FF00FF"/>
                </a:solidFill>
                <a:latin typeface="+mn-ea"/>
                <a:ea typeface="+mn-ea"/>
                <a:cs typeface="+mn-cs"/>
              </a:rPr>
              <a:t>用最近邻点贪心策略求解</a:t>
            </a:r>
            <a:r>
              <a:rPr kumimoji="1" lang="en-US" altLang="zh-CN" sz="2000" b="1" dirty="0">
                <a:solidFill>
                  <a:srgbClr val="FF00FF"/>
                </a:solidFill>
                <a:latin typeface="+mn-ea"/>
                <a:ea typeface="+mn-ea"/>
                <a:cs typeface="+mn-cs"/>
              </a:rPr>
              <a:t>TSP</a:t>
            </a:r>
            <a:r>
              <a:rPr kumimoji="1" lang="zh-CN" altLang="en-US" sz="2000" b="1" dirty="0">
                <a:solidFill>
                  <a:srgbClr val="FF00FF"/>
                </a:solidFill>
                <a:latin typeface="+mn-ea"/>
                <a:ea typeface="+mn-ea"/>
                <a:cs typeface="+mn-cs"/>
              </a:rPr>
              <a:t>问题所得的结果不一定是最优解。</a:t>
            </a:r>
            <a:endParaRPr kumimoji="1" lang="en-US" altLang="zh-CN" sz="2000" b="1" dirty="0">
              <a:solidFill>
                <a:srgbClr val="FF00FF"/>
              </a:solidFill>
              <a:latin typeface="+mn-ea"/>
              <a:ea typeface="+mn-ea"/>
              <a:cs typeface="+mn-cs"/>
            </a:endParaRPr>
          </a:p>
          <a:p>
            <a:pPr algn="just" eaLnBrk="1" hangingPunct="1">
              <a:lnSpc>
                <a:spcPct val="150000"/>
              </a:lnSpc>
              <a:spcBef>
                <a:spcPct val="50000"/>
              </a:spcBef>
              <a:defRPr/>
            </a:pPr>
            <a:r>
              <a:rPr kumimoji="1" lang="en-US" altLang="zh-CN" sz="2000" b="1" dirty="0">
                <a:solidFill>
                  <a:srgbClr val="0000FF"/>
                </a:solidFill>
                <a:latin typeface="+mn-ea"/>
                <a:ea typeface="+mn-ea"/>
                <a:cs typeface="+mn-cs"/>
              </a:rPr>
              <a:t>    </a:t>
            </a:r>
            <a:r>
              <a:rPr kumimoji="1" lang="zh-CN" altLang="en-US" sz="2000" b="1" dirty="0">
                <a:solidFill>
                  <a:srgbClr val="0000FF"/>
                </a:solidFill>
                <a:latin typeface="+mn-ea"/>
                <a:ea typeface="+mn-ea"/>
                <a:cs typeface="+mn-cs"/>
              </a:rPr>
              <a:t>当图中顶点个数较多并且各边的代价值分布比较均匀时，最近邻点策略可以给出较好的近似解。不过，这个近似解以何种程度近似于最优解，却难以保证。例如，在图中，如果增大边</a:t>
            </a:r>
            <a:r>
              <a:rPr kumimoji="1" lang="en-US" altLang="zh-CN" sz="2000" b="1" dirty="0">
                <a:solidFill>
                  <a:srgbClr val="0000FF"/>
                </a:solidFill>
                <a:latin typeface="+mn-ea"/>
                <a:ea typeface="+mn-ea"/>
                <a:cs typeface="+mn-cs"/>
              </a:rPr>
              <a:t>(2,1)</a:t>
            </a:r>
            <a:r>
              <a:rPr kumimoji="1" lang="zh-CN" altLang="en-US" sz="2000" b="1" dirty="0">
                <a:solidFill>
                  <a:srgbClr val="0000FF"/>
                </a:solidFill>
                <a:latin typeface="+mn-ea"/>
                <a:ea typeface="+mn-ea"/>
                <a:cs typeface="+mn-cs"/>
              </a:rPr>
              <a:t>的代价，则总代价只好随之增加，没有选择的余地。 </a:t>
            </a:r>
          </a:p>
        </p:txBody>
      </p:sp>
      <p:sp>
        <p:nvSpPr>
          <p:cNvPr id="3" name="Rectangle 5"/>
          <p:cNvSpPr>
            <a:spLocks noChangeArrowheads="1"/>
          </p:cNvSpPr>
          <p:nvPr/>
        </p:nvSpPr>
        <p:spPr bwMode="auto">
          <a:xfrm>
            <a:off x="330114" y="1513907"/>
            <a:ext cx="4493095" cy="505812"/>
          </a:xfrm>
          <a:prstGeom prst="rect">
            <a:avLst/>
          </a:prstGeom>
          <a:noFill/>
          <a:ln>
            <a:noFill/>
          </a:ln>
          <a:effectLst/>
        </p:spPr>
        <p:txBody>
          <a:bodyPr/>
          <a:lstStyle/>
          <a:p>
            <a:pPr>
              <a:defRPr/>
            </a:pPr>
            <a:r>
              <a:rPr lang="en-US" altLang="zh-CN" sz="2000" b="1" dirty="0">
                <a:solidFill>
                  <a:srgbClr val="FF0000"/>
                </a:solidFill>
                <a:latin typeface="+mn-ea"/>
                <a:ea typeface="+mn-ea"/>
                <a:cs typeface="+mn-cs"/>
              </a:rPr>
              <a:t>【</a:t>
            </a:r>
            <a:r>
              <a:rPr lang="zh-CN" altLang="en-US" sz="2000" b="1" dirty="0">
                <a:solidFill>
                  <a:srgbClr val="FF0000"/>
                </a:solidFill>
                <a:latin typeface="+mn-ea"/>
              </a:rPr>
              <a:t>最近邻点贪心策略正确性分析</a:t>
            </a:r>
            <a:r>
              <a:rPr lang="en-US" altLang="zh-CN" sz="2000" b="1" dirty="0">
                <a:solidFill>
                  <a:srgbClr val="FF0000"/>
                </a:solidFill>
                <a:latin typeface="+mn-ea"/>
                <a:ea typeface="+mn-ea"/>
                <a:cs typeface="+mn-cs"/>
              </a:rPr>
              <a:t>】</a:t>
            </a:r>
            <a:endParaRPr lang="zh-CN" altLang="en-US" sz="2000" b="1" dirty="0">
              <a:solidFill>
                <a:srgbClr val="FF0000"/>
              </a:solidFill>
              <a:latin typeface="+mn-ea"/>
              <a:ea typeface="+mn-ea"/>
              <a:cs typeface="+mn-cs"/>
            </a:endParaRPr>
          </a:p>
        </p:txBody>
      </p:sp>
      <p:sp>
        <p:nvSpPr>
          <p:cNvPr id="7" name="文本占位符 6"/>
          <p:cNvSpPr>
            <a:spLocks noGrp="1"/>
          </p:cNvSpPr>
          <p:nvPr>
            <p:ph type="body" sz="quarter" idx="13"/>
          </p:nvPr>
        </p:nvSpPr>
        <p:spPr/>
        <p:txBody>
          <a:bodyPr/>
          <a:lstStyle/>
          <a:p>
            <a:r>
              <a:rPr lang="zh-CN" altLang="en-US" dirty="0"/>
              <a:t>求解</a:t>
            </a:r>
            <a:r>
              <a:rPr lang="en-US" altLang="zh-CN" dirty="0"/>
              <a:t>TSP</a:t>
            </a:r>
            <a:r>
              <a:rPr lang="zh-CN" altLang="en-US" dirty="0"/>
              <a:t>问题</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44" name="Text Box 68"/>
          <p:cNvSpPr txBox="1">
            <a:spLocks noChangeArrowheads="1"/>
          </p:cNvSpPr>
          <p:nvPr/>
        </p:nvSpPr>
        <p:spPr bwMode="auto">
          <a:xfrm>
            <a:off x="554893" y="1956117"/>
            <a:ext cx="8153400" cy="3269613"/>
          </a:xfrm>
          <a:prstGeom prst="rect">
            <a:avLst/>
          </a:prstGeom>
          <a:noFill/>
          <a:ln>
            <a:noFill/>
          </a:ln>
          <a:effectLst/>
        </p:spPr>
        <p:txBody>
          <a:bodyPr>
            <a:spAutoFit/>
          </a:bodyPr>
          <a:lstStyle/>
          <a:p>
            <a:pPr>
              <a:lnSpc>
                <a:spcPct val="150000"/>
              </a:lnSpc>
              <a:spcBef>
                <a:spcPts val="0"/>
              </a:spcBef>
              <a:defRPr/>
            </a:pPr>
            <a:r>
              <a:rPr kumimoji="1" lang="zh-CN" altLang="en-US" sz="2000" b="1" dirty="0">
                <a:solidFill>
                  <a:srgbClr val="0000FF"/>
                </a:solidFill>
                <a:latin typeface="Consolas" pitchFamily="49" charset="0"/>
                <a:cs typeface="Consolas" pitchFamily="49" charset="0"/>
              </a:rPr>
              <a:t>（</a:t>
            </a:r>
            <a:r>
              <a:rPr kumimoji="1" lang="en-US" altLang="zh-CN" sz="2000" b="1" dirty="0">
                <a:solidFill>
                  <a:srgbClr val="0000FF"/>
                </a:solidFill>
                <a:latin typeface="Consolas" pitchFamily="49" charset="0"/>
                <a:cs typeface="Consolas" pitchFamily="49" charset="0"/>
              </a:rPr>
              <a:t>2</a:t>
            </a:r>
            <a:r>
              <a:rPr kumimoji="1" lang="zh-CN" altLang="en-US" sz="2000" b="1" dirty="0">
                <a:solidFill>
                  <a:srgbClr val="0000FF"/>
                </a:solidFill>
                <a:latin typeface="Consolas" pitchFamily="49" charset="0"/>
                <a:cs typeface="Consolas" pitchFamily="49" charset="0"/>
              </a:rPr>
              <a:t>）</a:t>
            </a:r>
            <a:r>
              <a:rPr kumimoji="1" lang="zh-CN" altLang="en-US" sz="2000" b="1" dirty="0">
                <a:solidFill>
                  <a:srgbClr val="FF0000"/>
                </a:solidFill>
                <a:latin typeface="Consolas" pitchFamily="49" charset="0"/>
                <a:cs typeface="Consolas" pitchFamily="49" charset="0"/>
              </a:rPr>
              <a:t>最短链接策略</a:t>
            </a:r>
            <a:r>
              <a:rPr kumimoji="1" lang="zh-CN" altLang="en-US" sz="2000" b="1" dirty="0">
                <a:solidFill>
                  <a:srgbClr val="0000FF"/>
                </a:solidFill>
                <a:latin typeface="Consolas" pitchFamily="49" charset="0"/>
                <a:cs typeface="Consolas" pitchFamily="49" charset="0"/>
              </a:rPr>
              <a:t>：每次在整个图的范围内选择最短边加入到解集合中，但是，要保证加入解集合中的边最终形成一个哈密顿回路。因此，当从剩余边集</a:t>
            </a:r>
            <a:r>
              <a:rPr kumimoji="1" lang="en-US" altLang="zh-CN" sz="2000" b="1" i="1" dirty="0">
                <a:solidFill>
                  <a:srgbClr val="0000FF"/>
                </a:solidFill>
                <a:latin typeface="Consolas" pitchFamily="49" charset="0"/>
                <a:cs typeface="Consolas" pitchFamily="49" charset="0"/>
              </a:rPr>
              <a:t>E'</a:t>
            </a:r>
            <a:r>
              <a:rPr kumimoji="1" lang="zh-CN" altLang="en-US" sz="2000" b="1" dirty="0">
                <a:solidFill>
                  <a:srgbClr val="0000FF"/>
                </a:solidFill>
                <a:latin typeface="Consolas" pitchFamily="49" charset="0"/>
                <a:cs typeface="Consolas" pitchFamily="49" charset="0"/>
              </a:rPr>
              <a:t>中选择一条边</a:t>
            </a:r>
            <a:r>
              <a:rPr kumimoji="1" lang="en-US" altLang="zh-CN" sz="2000" b="1" dirty="0">
                <a:solidFill>
                  <a:srgbClr val="0000FF"/>
                </a:solidFill>
                <a:latin typeface="Consolas" pitchFamily="49" charset="0"/>
                <a:cs typeface="Consolas" pitchFamily="49" charset="0"/>
              </a:rPr>
              <a:t>(</a:t>
            </a:r>
            <a:r>
              <a:rPr kumimoji="1" lang="en-US" altLang="zh-CN" sz="2000" b="1" i="1" dirty="0">
                <a:solidFill>
                  <a:srgbClr val="0000FF"/>
                </a:solidFill>
                <a:latin typeface="Consolas" pitchFamily="49" charset="0"/>
                <a:cs typeface="Consolas" pitchFamily="49" charset="0"/>
              </a:rPr>
              <a:t>u</a:t>
            </a:r>
            <a:r>
              <a:rPr kumimoji="1" lang="en-US" altLang="zh-CN" sz="2000" b="1" dirty="0">
                <a:solidFill>
                  <a:srgbClr val="0000FF"/>
                </a:solidFill>
                <a:latin typeface="Consolas" pitchFamily="49" charset="0"/>
                <a:cs typeface="Consolas" pitchFamily="49" charset="0"/>
              </a:rPr>
              <a:t>, </a:t>
            </a:r>
            <a:r>
              <a:rPr kumimoji="1" lang="en-US" altLang="zh-CN" sz="2000" b="1" i="1" dirty="0">
                <a:solidFill>
                  <a:srgbClr val="0000FF"/>
                </a:solidFill>
                <a:latin typeface="Consolas" pitchFamily="49" charset="0"/>
                <a:cs typeface="Consolas" pitchFamily="49" charset="0"/>
              </a:rPr>
              <a:t>v</a:t>
            </a:r>
            <a:r>
              <a:rPr kumimoji="1" lang="en-US" altLang="zh-CN" sz="2000" b="1" dirty="0">
                <a:solidFill>
                  <a:srgbClr val="0000FF"/>
                </a:solidFill>
                <a:latin typeface="Consolas" pitchFamily="49" charset="0"/>
                <a:cs typeface="Consolas" pitchFamily="49" charset="0"/>
              </a:rPr>
              <a:t>)</a:t>
            </a:r>
            <a:r>
              <a:rPr kumimoji="1" lang="zh-CN" altLang="en-US" sz="2000" b="1" dirty="0">
                <a:solidFill>
                  <a:srgbClr val="0000FF"/>
                </a:solidFill>
                <a:latin typeface="Consolas" pitchFamily="49" charset="0"/>
                <a:cs typeface="Consolas" pitchFamily="49" charset="0"/>
              </a:rPr>
              <a:t>加入解集合</a:t>
            </a:r>
            <a:r>
              <a:rPr kumimoji="1" lang="en-US" altLang="zh-CN" sz="2000" b="1" i="1" dirty="0">
                <a:solidFill>
                  <a:srgbClr val="0000FF"/>
                </a:solidFill>
                <a:latin typeface="Consolas" pitchFamily="49" charset="0"/>
                <a:cs typeface="Consolas" pitchFamily="49" charset="0"/>
              </a:rPr>
              <a:t>S</a:t>
            </a:r>
            <a:r>
              <a:rPr kumimoji="1" lang="zh-CN" altLang="en-US" sz="2000" b="1" dirty="0">
                <a:solidFill>
                  <a:srgbClr val="0000FF"/>
                </a:solidFill>
                <a:latin typeface="Consolas" pitchFamily="49" charset="0"/>
                <a:cs typeface="Consolas" pitchFamily="49" charset="0"/>
              </a:rPr>
              <a:t>中，应满足以下条件：</a:t>
            </a:r>
          </a:p>
          <a:p>
            <a:pPr indent="358775" algn="just">
              <a:lnSpc>
                <a:spcPct val="150000"/>
              </a:lnSpc>
              <a:spcBef>
                <a:spcPts val="0"/>
              </a:spcBef>
              <a:defRPr/>
            </a:pPr>
            <a:r>
              <a:rPr kumimoji="1" lang="zh-CN" altLang="en-US" sz="2000" b="1" dirty="0">
                <a:solidFill>
                  <a:srgbClr val="0000FF"/>
                </a:solidFill>
                <a:latin typeface="Consolas" pitchFamily="49" charset="0"/>
                <a:cs typeface="Consolas" pitchFamily="49" charset="0"/>
              </a:rPr>
              <a:t>① 边</a:t>
            </a:r>
            <a:r>
              <a:rPr kumimoji="1" lang="en-US" altLang="zh-CN" sz="2000" b="1" dirty="0">
                <a:solidFill>
                  <a:srgbClr val="0000FF"/>
                </a:solidFill>
                <a:latin typeface="Consolas" pitchFamily="49" charset="0"/>
                <a:cs typeface="Consolas" pitchFamily="49" charset="0"/>
              </a:rPr>
              <a:t>(</a:t>
            </a:r>
            <a:r>
              <a:rPr kumimoji="1" lang="en-US" altLang="zh-CN" sz="2000" b="1" i="1" dirty="0">
                <a:solidFill>
                  <a:srgbClr val="0000FF"/>
                </a:solidFill>
                <a:latin typeface="Consolas" pitchFamily="49" charset="0"/>
                <a:cs typeface="Consolas" pitchFamily="49" charset="0"/>
              </a:rPr>
              <a:t>u</a:t>
            </a:r>
            <a:r>
              <a:rPr kumimoji="1" lang="en-US" altLang="zh-CN" sz="2000" b="1" dirty="0">
                <a:solidFill>
                  <a:srgbClr val="0000FF"/>
                </a:solidFill>
                <a:latin typeface="Consolas" pitchFamily="49" charset="0"/>
                <a:cs typeface="Consolas" pitchFamily="49" charset="0"/>
              </a:rPr>
              <a:t>, </a:t>
            </a:r>
            <a:r>
              <a:rPr kumimoji="1" lang="en-US" altLang="zh-CN" sz="2000" b="1" i="1" dirty="0">
                <a:solidFill>
                  <a:srgbClr val="0000FF"/>
                </a:solidFill>
                <a:latin typeface="Consolas" pitchFamily="49" charset="0"/>
                <a:cs typeface="Consolas" pitchFamily="49" charset="0"/>
              </a:rPr>
              <a:t>v</a:t>
            </a:r>
            <a:r>
              <a:rPr kumimoji="1" lang="en-US" altLang="zh-CN" sz="2000" b="1" dirty="0">
                <a:solidFill>
                  <a:srgbClr val="0000FF"/>
                </a:solidFill>
                <a:latin typeface="Consolas" pitchFamily="49" charset="0"/>
                <a:cs typeface="Consolas" pitchFamily="49" charset="0"/>
              </a:rPr>
              <a:t>)</a:t>
            </a:r>
            <a:r>
              <a:rPr kumimoji="1" lang="zh-CN" altLang="en-US" sz="2000" b="1" dirty="0">
                <a:solidFill>
                  <a:srgbClr val="0000FF"/>
                </a:solidFill>
                <a:latin typeface="Consolas" pitchFamily="49" charset="0"/>
                <a:cs typeface="Consolas" pitchFamily="49" charset="0"/>
              </a:rPr>
              <a:t>是边集</a:t>
            </a:r>
            <a:r>
              <a:rPr kumimoji="1" lang="en-US" altLang="zh-CN" sz="2000" b="1" i="1" dirty="0">
                <a:solidFill>
                  <a:srgbClr val="0000FF"/>
                </a:solidFill>
                <a:latin typeface="Consolas" pitchFamily="49" charset="0"/>
                <a:cs typeface="Consolas" pitchFamily="49" charset="0"/>
              </a:rPr>
              <a:t>E'</a:t>
            </a:r>
            <a:r>
              <a:rPr kumimoji="1" lang="zh-CN" altLang="en-US" sz="2000" b="1" dirty="0">
                <a:solidFill>
                  <a:srgbClr val="0000FF"/>
                </a:solidFill>
                <a:latin typeface="Consolas" pitchFamily="49" charset="0"/>
                <a:cs typeface="Consolas" pitchFamily="49" charset="0"/>
              </a:rPr>
              <a:t>中代价最小的边；</a:t>
            </a:r>
          </a:p>
          <a:p>
            <a:pPr indent="358775" algn="just">
              <a:lnSpc>
                <a:spcPct val="150000"/>
              </a:lnSpc>
              <a:spcBef>
                <a:spcPts val="0"/>
              </a:spcBef>
              <a:defRPr/>
            </a:pPr>
            <a:r>
              <a:rPr kumimoji="1" lang="zh-CN" altLang="en-US" sz="2000" b="1" dirty="0">
                <a:solidFill>
                  <a:srgbClr val="0000FF"/>
                </a:solidFill>
                <a:latin typeface="Consolas" pitchFamily="49" charset="0"/>
                <a:cs typeface="Consolas" pitchFamily="49" charset="0"/>
              </a:rPr>
              <a:t>② 边</a:t>
            </a:r>
            <a:r>
              <a:rPr kumimoji="1" lang="en-US" altLang="zh-CN" sz="2000" b="1" dirty="0">
                <a:solidFill>
                  <a:srgbClr val="0000FF"/>
                </a:solidFill>
                <a:latin typeface="Consolas" pitchFamily="49" charset="0"/>
                <a:cs typeface="Consolas" pitchFamily="49" charset="0"/>
              </a:rPr>
              <a:t>(</a:t>
            </a:r>
            <a:r>
              <a:rPr kumimoji="1" lang="en-US" altLang="zh-CN" sz="2000" b="1" i="1" dirty="0">
                <a:solidFill>
                  <a:srgbClr val="0000FF"/>
                </a:solidFill>
                <a:latin typeface="Consolas" pitchFamily="49" charset="0"/>
                <a:cs typeface="Consolas" pitchFamily="49" charset="0"/>
              </a:rPr>
              <a:t>u</a:t>
            </a:r>
            <a:r>
              <a:rPr kumimoji="1" lang="en-US" altLang="zh-CN" sz="2000" b="1" dirty="0">
                <a:solidFill>
                  <a:srgbClr val="0000FF"/>
                </a:solidFill>
                <a:latin typeface="Consolas" pitchFamily="49" charset="0"/>
                <a:cs typeface="Consolas" pitchFamily="49" charset="0"/>
              </a:rPr>
              <a:t>, </a:t>
            </a:r>
            <a:r>
              <a:rPr kumimoji="1" lang="en-US" altLang="zh-CN" sz="2000" b="1" i="1" dirty="0">
                <a:solidFill>
                  <a:srgbClr val="0000FF"/>
                </a:solidFill>
                <a:latin typeface="Consolas" pitchFamily="49" charset="0"/>
                <a:cs typeface="Consolas" pitchFamily="49" charset="0"/>
              </a:rPr>
              <a:t>v</a:t>
            </a:r>
            <a:r>
              <a:rPr kumimoji="1" lang="en-US" altLang="zh-CN" sz="2000" b="1" dirty="0">
                <a:solidFill>
                  <a:srgbClr val="0000FF"/>
                </a:solidFill>
                <a:latin typeface="Consolas" pitchFamily="49" charset="0"/>
                <a:cs typeface="Consolas" pitchFamily="49" charset="0"/>
              </a:rPr>
              <a:t>)</a:t>
            </a:r>
            <a:r>
              <a:rPr kumimoji="1" lang="zh-CN" altLang="en-US" sz="2000" b="1" dirty="0">
                <a:solidFill>
                  <a:srgbClr val="0000FF"/>
                </a:solidFill>
                <a:latin typeface="Consolas" pitchFamily="49" charset="0"/>
                <a:cs typeface="Consolas" pitchFamily="49" charset="0"/>
              </a:rPr>
              <a:t>加入解集合</a:t>
            </a:r>
            <a:r>
              <a:rPr kumimoji="1" lang="en-US" altLang="zh-CN" sz="2000" b="1" i="1" dirty="0">
                <a:solidFill>
                  <a:srgbClr val="0000FF"/>
                </a:solidFill>
                <a:latin typeface="Consolas" pitchFamily="49" charset="0"/>
                <a:cs typeface="Consolas" pitchFamily="49" charset="0"/>
              </a:rPr>
              <a:t>S</a:t>
            </a:r>
            <a:r>
              <a:rPr kumimoji="1" lang="zh-CN" altLang="en-US" sz="2000" b="1" dirty="0">
                <a:solidFill>
                  <a:srgbClr val="0000FF"/>
                </a:solidFill>
                <a:latin typeface="Consolas" pitchFamily="49" charset="0"/>
                <a:cs typeface="Consolas" pitchFamily="49" charset="0"/>
              </a:rPr>
              <a:t>后，</a:t>
            </a:r>
            <a:r>
              <a:rPr kumimoji="1" lang="en-US" altLang="zh-CN" sz="2000" b="1" i="1" dirty="0">
                <a:solidFill>
                  <a:srgbClr val="0000FF"/>
                </a:solidFill>
                <a:latin typeface="Consolas" pitchFamily="49" charset="0"/>
                <a:cs typeface="Consolas" pitchFamily="49" charset="0"/>
              </a:rPr>
              <a:t>S</a:t>
            </a:r>
            <a:r>
              <a:rPr kumimoji="1" lang="zh-CN" altLang="en-US" sz="2000" b="1" dirty="0">
                <a:solidFill>
                  <a:srgbClr val="0000FF"/>
                </a:solidFill>
                <a:latin typeface="Consolas" pitchFamily="49" charset="0"/>
                <a:cs typeface="Consolas" pitchFamily="49" charset="0"/>
              </a:rPr>
              <a:t>中不产生回路；</a:t>
            </a:r>
          </a:p>
          <a:p>
            <a:pPr indent="358775" algn="just">
              <a:lnSpc>
                <a:spcPct val="150000"/>
              </a:lnSpc>
              <a:spcBef>
                <a:spcPts val="0"/>
              </a:spcBef>
              <a:defRPr/>
            </a:pPr>
            <a:r>
              <a:rPr kumimoji="1" lang="zh-CN" altLang="en-US" sz="2000" b="1" dirty="0">
                <a:solidFill>
                  <a:srgbClr val="0000FF"/>
                </a:solidFill>
                <a:latin typeface="Consolas" pitchFamily="49" charset="0"/>
                <a:cs typeface="Consolas" pitchFamily="49" charset="0"/>
              </a:rPr>
              <a:t>③ 边</a:t>
            </a:r>
            <a:r>
              <a:rPr kumimoji="1" lang="en-US" altLang="zh-CN" sz="2000" b="1" dirty="0">
                <a:solidFill>
                  <a:srgbClr val="0000FF"/>
                </a:solidFill>
                <a:latin typeface="Consolas" pitchFamily="49" charset="0"/>
                <a:cs typeface="Consolas" pitchFamily="49" charset="0"/>
              </a:rPr>
              <a:t>(</a:t>
            </a:r>
            <a:r>
              <a:rPr kumimoji="1" lang="en-US" altLang="zh-CN" sz="2000" b="1" i="1" dirty="0">
                <a:solidFill>
                  <a:srgbClr val="0000FF"/>
                </a:solidFill>
                <a:latin typeface="Consolas" pitchFamily="49" charset="0"/>
                <a:cs typeface="Consolas" pitchFamily="49" charset="0"/>
              </a:rPr>
              <a:t>u</a:t>
            </a:r>
            <a:r>
              <a:rPr kumimoji="1" lang="en-US" altLang="zh-CN" sz="2000" b="1" dirty="0">
                <a:solidFill>
                  <a:srgbClr val="0000FF"/>
                </a:solidFill>
                <a:latin typeface="Consolas" pitchFamily="49" charset="0"/>
                <a:cs typeface="Consolas" pitchFamily="49" charset="0"/>
              </a:rPr>
              <a:t>, </a:t>
            </a:r>
            <a:r>
              <a:rPr kumimoji="1" lang="en-US" altLang="zh-CN" sz="2000" b="1" i="1" dirty="0">
                <a:solidFill>
                  <a:srgbClr val="0000FF"/>
                </a:solidFill>
                <a:latin typeface="Consolas" pitchFamily="49" charset="0"/>
                <a:cs typeface="Consolas" pitchFamily="49" charset="0"/>
              </a:rPr>
              <a:t>v</a:t>
            </a:r>
            <a:r>
              <a:rPr kumimoji="1" lang="en-US" altLang="zh-CN" sz="2000" b="1" dirty="0">
                <a:solidFill>
                  <a:srgbClr val="0000FF"/>
                </a:solidFill>
                <a:latin typeface="Consolas" pitchFamily="49" charset="0"/>
                <a:cs typeface="Consolas" pitchFamily="49" charset="0"/>
              </a:rPr>
              <a:t>) </a:t>
            </a:r>
            <a:r>
              <a:rPr kumimoji="1" lang="zh-CN" altLang="en-US" sz="2000" b="1" dirty="0">
                <a:solidFill>
                  <a:srgbClr val="0000FF"/>
                </a:solidFill>
                <a:latin typeface="Consolas" pitchFamily="49" charset="0"/>
                <a:cs typeface="Consolas" pitchFamily="49" charset="0"/>
              </a:rPr>
              <a:t>加入解集合</a:t>
            </a:r>
            <a:r>
              <a:rPr kumimoji="1" lang="en-US" altLang="zh-CN" sz="2000" b="1" i="1" dirty="0">
                <a:solidFill>
                  <a:srgbClr val="0000FF"/>
                </a:solidFill>
                <a:latin typeface="Consolas" pitchFamily="49" charset="0"/>
                <a:cs typeface="Consolas" pitchFamily="49" charset="0"/>
              </a:rPr>
              <a:t>S</a:t>
            </a:r>
            <a:r>
              <a:rPr kumimoji="1" lang="zh-CN" altLang="en-US" sz="2000" b="1" dirty="0">
                <a:solidFill>
                  <a:srgbClr val="0000FF"/>
                </a:solidFill>
                <a:latin typeface="Consolas" pitchFamily="49" charset="0"/>
                <a:cs typeface="Consolas" pitchFamily="49" charset="0"/>
              </a:rPr>
              <a:t>后，</a:t>
            </a:r>
            <a:r>
              <a:rPr kumimoji="1" lang="en-US" altLang="zh-CN" sz="2000" b="1" i="1" dirty="0">
                <a:solidFill>
                  <a:srgbClr val="0000FF"/>
                </a:solidFill>
                <a:latin typeface="Consolas" pitchFamily="49" charset="0"/>
                <a:cs typeface="Consolas" pitchFamily="49" charset="0"/>
              </a:rPr>
              <a:t>S</a:t>
            </a:r>
            <a:r>
              <a:rPr kumimoji="1" lang="zh-CN" altLang="en-US" sz="2000" b="1" dirty="0">
                <a:solidFill>
                  <a:srgbClr val="0000FF"/>
                </a:solidFill>
                <a:latin typeface="Consolas" pitchFamily="49" charset="0"/>
                <a:cs typeface="Consolas" pitchFamily="49" charset="0"/>
              </a:rPr>
              <a:t>中不产生分枝（就是没有节点度数超过</a:t>
            </a:r>
            <a:r>
              <a:rPr kumimoji="1" lang="en-US" altLang="zh-CN" sz="2000" b="1" dirty="0">
                <a:solidFill>
                  <a:srgbClr val="0000FF"/>
                </a:solidFill>
                <a:latin typeface="Consolas" pitchFamily="49" charset="0"/>
                <a:cs typeface="Consolas" pitchFamily="49" charset="0"/>
              </a:rPr>
              <a:t>3</a:t>
            </a:r>
            <a:r>
              <a:rPr kumimoji="1" lang="zh-CN" altLang="en-US" sz="2000" b="1" dirty="0">
                <a:solidFill>
                  <a:srgbClr val="0000FF"/>
                </a:solidFill>
                <a:latin typeface="Consolas" pitchFamily="49" charset="0"/>
                <a:cs typeface="Consolas" pitchFamily="49" charset="0"/>
              </a:rPr>
              <a:t>）；</a:t>
            </a:r>
          </a:p>
        </p:txBody>
      </p:sp>
      <p:sp>
        <p:nvSpPr>
          <p:cNvPr id="4" name="文本框 3"/>
          <p:cNvSpPr txBox="1"/>
          <p:nvPr/>
        </p:nvSpPr>
        <p:spPr>
          <a:xfrm>
            <a:off x="312633" y="1333750"/>
            <a:ext cx="5472286" cy="461665"/>
          </a:xfrm>
          <a:prstGeom prst="rect">
            <a:avLst/>
          </a:prstGeom>
          <a:noFill/>
        </p:spPr>
        <p:txBody>
          <a:bodyPr wrap="square">
            <a:spAutoFit/>
          </a:bodyPr>
          <a:lstStyle/>
          <a:p>
            <a:pPr>
              <a:defRPr/>
            </a:pPr>
            <a:r>
              <a:rPr lang="zh-CN" altLang="en-US" sz="2400" b="1" dirty="0">
                <a:solidFill>
                  <a:srgbClr val="FF0000"/>
                </a:solidFill>
                <a:latin typeface="+mn-ea"/>
                <a:ea typeface="+mn-ea"/>
                <a:cs typeface="+mn-cs"/>
              </a:rPr>
              <a:t>第二种贪心选择策略</a:t>
            </a:r>
          </a:p>
        </p:txBody>
      </p:sp>
      <p:sp>
        <p:nvSpPr>
          <p:cNvPr id="5" name="文本占位符 4"/>
          <p:cNvSpPr>
            <a:spLocks noGrp="1"/>
          </p:cNvSpPr>
          <p:nvPr>
            <p:ph type="body" sz="quarter" idx="13"/>
          </p:nvPr>
        </p:nvSpPr>
        <p:spPr/>
        <p:txBody>
          <a:bodyPr/>
          <a:lstStyle/>
          <a:p>
            <a:r>
              <a:rPr lang="zh-CN" altLang="en-US" dirty="0"/>
              <a:t>求解</a:t>
            </a:r>
            <a:r>
              <a:rPr lang="en-US" altLang="zh-CN" dirty="0"/>
              <a:t>TSP</a:t>
            </a:r>
            <a:r>
              <a:rPr lang="zh-CN" altLang="en-US" dirty="0"/>
              <a:t>问题</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Line 72"/>
          <p:cNvSpPr>
            <a:spLocks noChangeShapeType="1"/>
          </p:cNvSpPr>
          <p:nvPr/>
        </p:nvSpPr>
        <p:spPr bwMode="auto">
          <a:xfrm flipH="1">
            <a:off x="3997586" y="1347952"/>
            <a:ext cx="573155" cy="1224081"/>
          </a:xfrm>
          <a:prstGeom prst="line">
            <a:avLst/>
          </a:prstGeom>
          <a:noFill/>
          <a:ln w="9525">
            <a:solidFill>
              <a:srgbClr val="000000"/>
            </a:solidFill>
            <a:round/>
            <a:headEnd/>
            <a:tailEnd/>
          </a:ln>
        </p:spPr>
        <p:txBody>
          <a:bodyPr/>
          <a:lstStyle/>
          <a:p>
            <a:endParaRPr lang="zh-CN" altLang="en-US"/>
          </a:p>
        </p:txBody>
      </p:sp>
      <p:sp>
        <p:nvSpPr>
          <p:cNvPr id="34820" name="Text Box 73"/>
          <p:cNvSpPr txBox="1">
            <a:spLocks noChangeArrowheads="1"/>
          </p:cNvSpPr>
          <p:nvPr/>
        </p:nvSpPr>
        <p:spPr bwMode="auto">
          <a:xfrm>
            <a:off x="4135568" y="1724840"/>
            <a:ext cx="159210" cy="183612"/>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4821" name="Oval 74"/>
          <p:cNvSpPr>
            <a:spLocks noChangeArrowheads="1"/>
          </p:cNvSpPr>
          <p:nvPr/>
        </p:nvSpPr>
        <p:spPr bwMode="auto">
          <a:xfrm>
            <a:off x="4485829" y="1122464"/>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1</a:t>
            </a:r>
          </a:p>
        </p:txBody>
      </p:sp>
      <p:sp>
        <p:nvSpPr>
          <p:cNvPr id="34822" name="Oval 75"/>
          <p:cNvSpPr>
            <a:spLocks noChangeArrowheads="1"/>
          </p:cNvSpPr>
          <p:nvPr/>
        </p:nvSpPr>
        <p:spPr bwMode="auto">
          <a:xfrm>
            <a:off x="3498729" y="1682964"/>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5</a:t>
            </a:r>
          </a:p>
        </p:txBody>
      </p:sp>
      <p:sp>
        <p:nvSpPr>
          <p:cNvPr id="34823" name="Oval 76"/>
          <p:cNvSpPr>
            <a:spLocks noChangeArrowheads="1"/>
          </p:cNvSpPr>
          <p:nvPr/>
        </p:nvSpPr>
        <p:spPr bwMode="auto">
          <a:xfrm>
            <a:off x="3795920" y="2549485"/>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4</a:t>
            </a:r>
          </a:p>
        </p:txBody>
      </p:sp>
      <p:sp>
        <p:nvSpPr>
          <p:cNvPr id="34824" name="Oval 77"/>
          <p:cNvSpPr>
            <a:spLocks noChangeArrowheads="1"/>
          </p:cNvSpPr>
          <p:nvPr/>
        </p:nvSpPr>
        <p:spPr bwMode="auto">
          <a:xfrm>
            <a:off x="5016528" y="2546263"/>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3</a:t>
            </a:r>
          </a:p>
        </p:txBody>
      </p:sp>
      <p:sp>
        <p:nvSpPr>
          <p:cNvPr id="34825" name="Oval 78"/>
          <p:cNvSpPr>
            <a:spLocks noChangeArrowheads="1"/>
          </p:cNvSpPr>
          <p:nvPr/>
        </p:nvSpPr>
        <p:spPr bwMode="auto">
          <a:xfrm>
            <a:off x="5441087" y="1711955"/>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4826" name="Line 79"/>
          <p:cNvSpPr>
            <a:spLocks noChangeShapeType="1"/>
          </p:cNvSpPr>
          <p:nvPr/>
        </p:nvSpPr>
        <p:spPr bwMode="auto">
          <a:xfrm flipH="1">
            <a:off x="6640466" y="1415599"/>
            <a:ext cx="594383" cy="1243409"/>
          </a:xfrm>
          <a:prstGeom prst="line">
            <a:avLst/>
          </a:prstGeom>
          <a:noFill/>
          <a:ln w="9525">
            <a:solidFill>
              <a:srgbClr val="000000"/>
            </a:solidFill>
            <a:round/>
            <a:headEnd/>
            <a:tailEnd/>
          </a:ln>
        </p:spPr>
        <p:txBody>
          <a:bodyPr/>
          <a:lstStyle/>
          <a:p>
            <a:endParaRPr lang="zh-CN" altLang="en-US"/>
          </a:p>
        </p:txBody>
      </p:sp>
      <p:sp>
        <p:nvSpPr>
          <p:cNvPr id="34827" name="Text Box 80"/>
          <p:cNvSpPr txBox="1">
            <a:spLocks noChangeArrowheads="1"/>
          </p:cNvSpPr>
          <p:nvPr/>
        </p:nvSpPr>
        <p:spPr bwMode="auto">
          <a:xfrm>
            <a:off x="6842132" y="1499352"/>
            <a:ext cx="159210" cy="183612"/>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4828" name="Oval 81"/>
          <p:cNvSpPr>
            <a:spLocks noChangeArrowheads="1"/>
          </p:cNvSpPr>
          <p:nvPr/>
        </p:nvSpPr>
        <p:spPr bwMode="auto">
          <a:xfrm>
            <a:off x="7139323" y="1125685"/>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1</a:t>
            </a:r>
          </a:p>
        </p:txBody>
      </p:sp>
      <p:sp>
        <p:nvSpPr>
          <p:cNvPr id="34829" name="Oval 82"/>
          <p:cNvSpPr>
            <a:spLocks noChangeArrowheads="1"/>
          </p:cNvSpPr>
          <p:nvPr/>
        </p:nvSpPr>
        <p:spPr bwMode="auto">
          <a:xfrm>
            <a:off x="6130995" y="1695849"/>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5</a:t>
            </a:r>
          </a:p>
        </p:txBody>
      </p:sp>
      <p:sp>
        <p:nvSpPr>
          <p:cNvPr id="34830" name="Oval 83"/>
          <p:cNvSpPr>
            <a:spLocks noChangeArrowheads="1"/>
          </p:cNvSpPr>
          <p:nvPr/>
        </p:nvSpPr>
        <p:spPr bwMode="auto">
          <a:xfrm>
            <a:off x="6438801" y="2636459"/>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4</a:t>
            </a:r>
          </a:p>
        </p:txBody>
      </p:sp>
      <p:sp>
        <p:nvSpPr>
          <p:cNvPr id="34831" name="Oval 84"/>
          <p:cNvSpPr>
            <a:spLocks noChangeArrowheads="1"/>
          </p:cNvSpPr>
          <p:nvPr/>
        </p:nvSpPr>
        <p:spPr bwMode="auto">
          <a:xfrm>
            <a:off x="7659408" y="2626795"/>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3</a:t>
            </a:r>
          </a:p>
        </p:txBody>
      </p:sp>
      <p:sp>
        <p:nvSpPr>
          <p:cNvPr id="34832" name="Oval 85"/>
          <p:cNvSpPr>
            <a:spLocks noChangeArrowheads="1"/>
          </p:cNvSpPr>
          <p:nvPr/>
        </p:nvSpPr>
        <p:spPr bwMode="auto">
          <a:xfrm>
            <a:off x="8041511" y="1695849"/>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4833" name="Line 86"/>
          <p:cNvSpPr>
            <a:spLocks noChangeShapeType="1"/>
          </p:cNvSpPr>
          <p:nvPr/>
        </p:nvSpPr>
        <p:spPr bwMode="auto">
          <a:xfrm>
            <a:off x="6438801" y="1844027"/>
            <a:ext cx="1612263" cy="0"/>
          </a:xfrm>
          <a:prstGeom prst="line">
            <a:avLst/>
          </a:prstGeom>
          <a:noFill/>
          <a:ln w="9525">
            <a:solidFill>
              <a:srgbClr val="000000"/>
            </a:solidFill>
            <a:round/>
            <a:headEnd/>
            <a:tailEnd/>
          </a:ln>
        </p:spPr>
        <p:txBody>
          <a:bodyPr/>
          <a:lstStyle/>
          <a:p>
            <a:endParaRPr lang="zh-CN" altLang="en-US"/>
          </a:p>
        </p:txBody>
      </p:sp>
      <p:sp>
        <p:nvSpPr>
          <p:cNvPr id="34834" name="Text Box 87"/>
          <p:cNvSpPr txBox="1">
            <a:spLocks noChangeArrowheads="1"/>
          </p:cNvSpPr>
          <p:nvPr/>
        </p:nvSpPr>
        <p:spPr bwMode="auto">
          <a:xfrm>
            <a:off x="539552" y="980728"/>
            <a:ext cx="2812704" cy="1942423"/>
          </a:xfrm>
          <a:prstGeom prst="rect">
            <a:avLst/>
          </a:prstGeom>
          <a:noFill/>
          <a:ln w="9525">
            <a:noFill/>
            <a:miter lim="800000"/>
            <a:headEnd/>
            <a:tailEnd/>
          </a:ln>
        </p:spPr>
        <p:txBody>
          <a:bodyPr/>
          <a:lstStyle/>
          <a:p>
            <a:pPr algn="just" eaLnBrk="0" hangingPunct="0"/>
            <a:endParaRPr lang="en-US" altLang="zh-CN" sz="2000" b="1">
              <a:solidFill>
                <a:schemeClr val="tx1"/>
              </a:solidFill>
              <a:latin typeface="Times New Roman" pitchFamily="18" charset="0"/>
              <a:ea typeface="宋体" charset="-122"/>
            </a:endParaRPr>
          </a:p>
          <a:p>
            <a:pPr algn="just" eaLnBrk="0" hangingPunct="0"/>
            <a:endParaRPr lang="en-US" altLang="zh-CN" sz="2000" b="1">
              <a:solidFill>
                <a:schemeClr val="tx1"/>
              </a:solidFill>
              <a:latin typeface="Times New Roman" pitchFamily="18" charset="0"/>
              <a:ea typeface="宋体" charset="-122"/>
            </a:endParaRPr>
          </a:p>
          <a:p>
            <a:pPr algn="just" eaLnBrk="0" hangingPunct="0"/>
            <a:r>
              <a:rPr lang="en-US" altLang="zh-CN" sz="2000" b="1">
                <a:solidFill>
                  <a:schemeClr val="tx1"/>
                </a:solidFill>
                <a:latin typeface="Times New Roman" pitchFamily="18" charset="0"/>
                <a:ea typeface="宋体" charset="-122"/>
              </a:rPr>
              <a:t>C=</a:t>
            </a:r>
          </a:p>
          <a:p>
            <a:pPr algn="just" eaLnBrk="0" hangingPunct="0"/>
            <a:endParaRPr lang="en-US" altLang="zh-CN" sz="2000" b="1">
              <a:solidFill>
                <a:schemeClr val="tx1"/>
              </a:solidFill>
              <a:latin typeface="Times New Roman" pitchFamily="18" charset="0"/>
              <a:ea typeface="宋体" charset="-122"/>
            </a:endParaRPr>
          </a:p>
        </p:txBody>
      </p:sp>
      <p:sp>
        <p:nvSpPr>
          <p:cNvPr id="34835" name="AutoShape 88"/>
          <p:cNvSpPr>
            <a:spLocks noChangeArrowheads="1"/>
          </p:cNvSpPr>
          <p:nvPr/>
        </p:nvSpPr>
        <p:spPr bwMode="auto">
          <a:xfrm>
            <a:off x="1187005" y="1174004"/>
            <a:ext cx="1783148" cy="1697607"/>
          </a:xfrm>
          <a:prstGeom prst="bracketPair">
            <a:avLst>
              <a:gd name="adj" fmla="val 5866"/>
            </a:avLst>
          </a:prstGeom>
          <a:noFill/>
          <a:ln w="9525">
            <a:solidFill>
              <a:srgbClr val="000000"/>
            </a:solidFill>
            <a:round/>
            <a:headEnd/>
            <a:tailEnd/>
          </a:ln>
        </p:spPr>
        <p:txBody>
          <a:bodyPr lIns="54000" tIns="0" rIns="54000" bIns="0"/>
          <a:lstStyle/>
          <a:p>
            <a:pPr algn="just" eaLnBrk="0" hangingPunct="0">
              <a:lnSpc>
                <a:spcPct val="110000"/>
              </a:lnSpc>
            </a:pPr>
            <a:r>
              <a:rPr lang="en-US" altLang="zh-CN" sz="2000" b="1" dirty="0">
                <a:solidFill>
                  <a:schemeClr val="tx1"/>
                </a:solidFill>
                <a:latin typeface="Times New Roman" pitchFamily="18" charset="0"/>
                <a:ea typeface="宋体" charset="-122"/>
              </a:rPr>
              <a:t>∞  3   3   2   6</a:t>
            </a:r>
          </a:p>
          <a:p>
            <a:pPr algn="just" eaLnBrk="0" hangingPunct="0">
              <a:lnSpc>
                <a:spcPct val="110000"/>
              </a:lnSpc>
            </a:pPr>
            <a:r>
              <a:rPr lang="en-US" altLang="zh-CN" sz="2000" b="1" dirty="0">
                <a:solidFill>
                  <a:schemeClr val="tx1"/>
                </a:solidFill>
                <a:latin typeface="Times New Roman" pitchFamily="18" charset="0"/>
                <a:ea typeface="宋体" charset="-122"/>
              </a:rPr>
              <a:t>3  ∞   7   3   2</a:t>
            </a:r>
          </a:p>
          <a:p>
            <a:pPr algn="just" eaLnBrk="0" hangingPunct="0">
              <a:lnSpc>
                <a:spcPct val="110000"/>
              </a:lnSpc>
            </a:pPr>
            <a:r>
              <a:rPr lang="en-US" altLang="zh-CN" sz="2000" b="1" dirty="0">
                <a:solidFill>
                  <a:schemeClr val="tx1"/>
                </a:solidFill>
                <a:latin typeface="Times New Roman" pitchFamily="18" charset="0"/>
                <a:ea typeface="宋体" charset="-122"/>
              </a:rPr>
              <a:t>3   7   ∞  2   5</a:t>
            </a:r>
          </a:p>
          <a:p>
            <a:pPr algn="just" eaLnBrk="0" hangingPunct="0">
              <a:lnSpc>
                <a:spcPct val="110000"/>
              </a:lnSpc>
            </a:pPr>
            <a:r>
              <a:rPr lang="en-US" altLang="zh-CN" sz="2000" b="1" dirty="0">
                <a:solidFill>
                  <a:schemeClr val="tx1"/>
                </a:solidFill>
                <a:latin typeface="Times New Roman" pitchFamily="18" charset="0"/>
                <a:ea typeface="宋体" charset="-122"/>
              </a:rPr>
              <a:t>2   3    2  ∞  3</a:t>
            </a:r>
          </a:p>
          <a:p>
            <a:pPr algn="just" eaLnBrk="0" hangingPunct="0">
              <a:lnSpc>
                <a:spcPct val="110000"/>
              </a:lnSpc>
            </a:pPr>
            <a:r>
              <a:rPr lang="en-US" altLang="zh-CN" sz="2000" b="1" dirty="0">
                <a:solidFill>
                  <a:schemeClr val="tx1"/>
                </a:solidFill>
                <a:latin typeface="Times New Roman" pitchFamily="18" charset="0"/>
                <a:ea typeface="宋体" charset="-122"/>
              </a:rPr>
              <a:t>6   2    5   3  ∞</a:t>
            </a:r>
          </a:p>
        </p:txBody>
      </p:sp>
      <p:sp>
        <p:nvSpPr>
          <p:cNvPr id="34836" name="Text Box 89"/>
          <p:cNvSpPr txBox="1">
            <a:spLocks noChangeArrowheads="1"/>
          </p:cNvSpPr>
          <p:nvPr/>
        </p:nvSpPr>
        <p:spPr bwMode="auto">
          <a:xfrm>
            <a:off x="1059636" y="2990798"/>
            <a:ext cx="7669693" cy="277029"/>
          </a:xfrm>
          <a:prstGeom prst="rect">
            <a:avLst/>
          </a:prstGeom>
          <a:noFill/>
          <a:ln w="9525">
            <a:noFill/>
            <a:miter lim="800000"/>
            <a:headEnd/>
            <a:tailEnd/>
          </a:ln>
        </p:spPr>
        <p:txBody>
          <a:bodyPr lIns="0" tIns="0" rIns="0" bIns="0"/>
          <a:lstStyle/>
          <a:p>
            <a:pPr algn="just" eaLnBrk="0" hangingPunct="0"/>
            <a:r>
              <a:rPr lang="en-US" altLang="zh-CN" sz="2000" b="1" dirty="0">
                <a:solidFill>
                  <a:srgbClr val="0000FF"/>
                </a:solidFill>
                <a:latin typeface="+mn-ea"/>
              </a:rPr>
              <a:t>(a) 5</a:t>
            </a:r>
            <a:r>
              <a:rPr lang="zh-CN" altLang="en-US" sz="2000" b="1" dirty="0">
                <a:solidFill>
                  <a:srgbClr val="0000FF"/>
                </a:solidFill>
                <a:latin typeface="+mn-ea"/>
              </a:rPr>
              <a:t>城市的代价矩阵      </a:t>
            </a:r>
            <a:r>
              <a:rPr lang="en-US" altLang="zh-CN" sz="2000" b="1" dirty="0">
                <a:solidFill>
                  <a:srgbClr val="0000FF"/>
                </a:solidFill>
                <a:latin typeface="+mn-ea"/>
              </a:rPr>
              <a:t>(b) </a:t>
            </a:r>
            <a:r>
              <a:rPr lang="zh-CN" altLang="en-US" sz="2000" b="1" dirty="0">
                <a:solidFill>
                  <a:srgbClr val="0000FF"/>
                </a:solidFill>
                <a:latin typeface="+mn-ea"/>
              </a:rPr>
              <a:t>城市</a:t>
            </a:r>
            <a:r>
              <a:rPr lang="en-US" altLang="zh-CN" sz="2000" b="1" dirty="0">
                <a:solidFill>
                  <a:srgbClr val="0000FF"/>
                </a:solidFill>
                <a:latin typeface="+mn-ea"/>
              </a:rPr>
              <a:t>1→</a:t>
            </a:r>
            <a:r>
              <a:rPr lang="zh-CN" altLang="en-US" sz="2000" b="1" dirty="0">
                <a:solidFill>
                  <a:srgbClr val="0000FF"/>
                </a:solidFill>
                <a:latin typeface="+mn-ea"/>
              </a:rPr>
              <a:t>城市</a:t>
            </a:r>
            <a:r>
              <a:rPr lang="en-US" altLang="zh-CN" sz="2000" b="1" dirty="0">
                <a:solidFill>
                  <a:srgbClr val="0000FF"/>
                </a:solidFill>
                <a:latin typeface="+mn-ea"/>
              </a:rPr>
              <a:t>4        (c) </a:t>
            </a:r>
            <a:r>
              <a:rPr lang="zh-CN" altLang="en-US" sz="2000" b="1" dirty="0">
                <a:solidFill>
                  <a:srgbClr val="0000FF"/>
                </a:solidFill>
                <a:latin typeface="+mn-ea"/>
              </a:rPr>
              <a:t>城市</a:t>
            </a:r>
            <a:r>
              <a:rPr lang="en-US" altLang="zh-CN" sz="2000" b="1" dirty="0">
                <a:solidFill>
                  <a:srgbClr val="0000FF"/>
                </a:solidFill>
                <a:latin typeface="+mn-ea"/>
              </a:rPr>
              <a:t>5→</a:t>
            </a:r>
            <a:r>
              <a:rPr lang="zh-CN" altLang="en-US" sz="2000" b="1" dirty="0">
                <a:solidFill>
                  <a:srgbClr val="0000FF"/>
                </a:solidFill>
                <a:latin typeface="+mn-ea"/>
              </a:rPr>
              <a:t>城市</a:t>
            </a:r>
            <a:r>
              <a:rPr lang="en-US" altLang="zh-CN" sz="2000" b="1" dirty="0">
                <a:solidFill>
                  <a:srgbClr val="0000FF"/>
                </a:solidFill>
                <a:latin typeface="+mn-ea"/>
              </a:rPr>
              <a:t>2</a:t>
            </a:r>
          </a:p>
        </p:txBody>
      </p:sp>
      <p:sp>
        <p:nvSpPr>
          <p:cNvPr id="34837" name="Text Box 90"/>
          <p:cNvSpPr txBox="1">
            <a:spLocks noChangeArrowheads="1"/>
          </p:cNvSpPr>
          <p:nvPr/>
        </p:nvSpPr>
        <p:spPr bwMode="auto">
          <a:xfrm>
            <a:off x="7712478" y="1595990"/>
            <a:ext cx="159210" cy="183612"/>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4838" name="Text Box 91"/>
          <p:cNvSpPr txBox="1">
            <a:spLocks noChangeArrowheads="1"/>
          </p:cNvSpPr>
          <p:nvPr/>
        </p:nvSpPr>
        <p:spPr bwMode="auto">
          <a:xfrm>
            <a:off x="1227338" y="5448624"/>
            <a:ext cx="7376714" cy="1122998"/>
          </a:xfrm>
          <a:prstGeom prst="rect">
            <a:avLst/>
          </a:prstGeom>
          <a:noFill/>
          <a:ln w="9525">
            <a:noFill/>
            <a:miter lim="800000"/>
            <a:headEnd/>
            <a:tailEnd/>
          </a:ln>
        </p:spPr>
        <p:txBody>
          <a:bodyPr lIns="0" tIns="0" rIns="0" bIns="0"/>
          <a:lstStyle/>
          <a:p>
            <a:pPr algn="just" eaLnBrk="0" hangingPunct="0"/>
            <a:r>
              <a:rPr lang="en-US" altLang="zh-CN" sz="2000" b="1" dirty="0">
                <a:solidFill>
                  <a:srgbClr val="0000FF"/>
                </a:solidFill>
                <a:latin typeface="+mn-ea"/>
              </a:rPr>
              <a:t>(d) </a:t>
            </a:r>
            <a:r>
              <a:rPr lang="zh-CN" altLang="en-US" sz="2000" b="1" dirty="0">
                <a:solidFill>
                  <a:srgbClr val="0000FF"/>
                </a:solidFill>
                <a:latin typeface="+mn-ea"/>
              </a:rPr>
              <a:t>城市</a:t>
            </a:r>
            <a:r>
              <a:rPr lang="en-US" altLang="zh-CN" sz="2000" b="1" dirty="0">
                <a:solidFill>
                  <a:srgbClr val="0000FF"/>
                </a:solidFill>
                <a:latin typeface="+mn-ea"/>
              </a:rPr>
              <a:t>4→</a:t>
            </a:r>
            <a:r>
              <a:rPr lang="zh-CN" altLang="en-US" sz="2000" b="1" dirty="0">
                <a:solidFill>
                  <a:srgbClr val="0000FF"/>
                </a:solidFill>
                <a:latin typeface="+mn-ea"/>
              </a:rPr>
              <a:t>城市</a:t>
            </a:r>
            <a:r>
              <a:rPr lang="en-US" altLang="zh-CN" sz="2000" b="1" dirty="0">
                <a:solidFill>
                  <a:srgbClr val="0000FF"/>
                </a:solidFill>
                <a:latin typeface="+mn-ea"/>
              </a:rPr>
              <a:t>3        (e) </a:t>
            </a:r>
            <a:r>
              <a:rPr lang="zh-CN" altLang="en-US" sz="2000" b="1" dirty="0">
                <a:solidFill>
                  <a:srgbClr val="0000FF"/>
                </a:solidFill>
                <a:latin typeface="+mn-ea"/>
              </a:rPr>
              <a:t>城市</a:t>
            </a:r>
            <a:r>
              <a:rPr lang="en-US" altLang="zh-CN" sz="2000" b="1" dirty="0">
                <a:solidFill>
                  <a:srgbClr val="0000FF"/>
                </a:solidFill>
                <a:latin typeface="+mn-ea"/>
              </a:rPr>
              <a:t>2→</a:t>
            </a:r>
            <a:r>
              <a:rPr lang="zh-CN" altLang="en-US" sz="2000" b="1" dirty="0">
                <a:solidFill>
                  <a:srgbClr val="0000FF"/>
                </a:solidFill>
                <a:latin typeface="+mn-ea"/>
              </a:rPr>
              <a:t>城市</a:t>
            </a:r>
            <a:r>
              <a:rPr lang="en-US" altLang="zh-CN" sz="2000" b="1" dirty="0">
                <a:solidFill>
                  <a:srgbClr val="0000FF"/>
                </a:solidFill>
                <a:latin typeface="+mn-ea"/>
              </a:rPr>
              <a:t>1      (f) </a:t>
            </a:r>
            <a:r>
              <a:rPr lang="zh-CN" altLang="en-US" sz="2000" b="1" dirty="0">
                <a:solidFill>
                  <a:srgbClr val="0000FF"/>
                </a:solidFill>
                <a:latin typeface="+mn-ea"/>
              </a:rPr>
              <a:t>城市</a:t>
            </a:r>
            <a:r>
              <a:rPr lang="en-US" altLang="zh-CN" sz="2000" b="1" dirty="0">
                <a:solidFill>
                  <a:srgbClr val="0000FF"/>
                </a:solidFill>
                <a:latin typeface="+mn-ea"/>
              </a:rPr>
              <a:t>3 →</a:t>
            </a:r>
            <a:r>
              <a:rPr lang="zh-CN" altLang="en-US" sz="2000" b="1" dirty="0">
                <a:solidFill>
                  <a:srgbClr val="0000FF"/>
                </a:solidFill>
                <a:latin typeface="+mn-ea"/>
              </a:rPr>
              <a:t>城市</a:t>
            </a:r>
            <a:r>
              <a:rPr lang="en-US" altLang="zh-CN" sz="2000" b="1" dirty="0">
                <a:solidFill>
                  <a:srgbClr val="0000FF"/>
                </a:solidFill>
                <a:latin typeface="+mn-ea"/>
              </a:rPr>
              <a:t>5</a:t>
            </a:r>
          </a:p>
          <a:p>
            <a:pPr algn="ctr" eaLnBrk="0" hangingPunct="0">
              <a:spcBef>
                <a:spcPts val="0"/>
              </a:spcBef>
            </a:pPr>
            <a:r>
              <a:rPr lang="zh-CN" altLang="en-US" sz="2000" b="1" dirty="0">
                <a:solidFill>
                  <a:srgbClr val="0000FF"/>
                </a:solidFill>
                <a:latin typeface="+mn-ea"/>
              </a:rPr>
              <a:t>路径：</a:t>
            </a:r>
            <a:r>
              <a:rPr lang="en-US" altLang="zh-CN" sz="2000" b="1" dirty="0">
                <a:solidFill>
                  <a:srgbClr val="0000FF"/>
                </a:solidFill>
                <a:latin typeface="+mn-ea"/>
              </a:rPr>
              <a:t>1 →4 →3→5 →2 →1</a:t>
            </a:r>
          </a:p>
          <a:p>
            <a:pPr algn="ctr" eaLnBrk="0" hangingPunct="0">
              <a:spcBef>
                <a:spcPts val="0"/>
              </a:spcBef>
            </a:pPr>
            <a:r>
              <a:rPr lang="zh-CN" altLang="en-US" sz="2000" b="1" dirty="0">
                <a:solidFill>
                  <a:srgbClr val="0000FF"/>
                </a:solidFill>
                <a:latin typeface="+mn-ea"/>
              </a:rPr>
              <a:t>最短链接贪心策略求解</a:t>
            </a:r>
            <a:r>
              <a:rPr lang="en-US" altLang="zh-CN" sz="2000" b="1" dirty="0">
                <a:solidFill>
                  <a:srgbClr val="0000FF"/>
                </a:solidFill>
                <a:latin typeface="+mn-ea"/>
              </a:rPr>
              <a:t>TSP</a:t>
            </a:r>
            <a:r>
              <a:rPr lang="zh-CN" altLang="en-US" sz="2000" b="1" dirty="0">
                <a:solidFill>
                  <a:srgbClr val="0000FF"/>
                </a:solidFill>
                <a:latin typeface="+mn-ea"/>
              </a:rPr>
              <a:t>问题的过程</a:t>
            </a:r>
          </a:p>
        </p:txBody>
      </p:sp>
      <p:sp>
        <p:nvSpPr>
          <p:cNvPr id="34861" name="Line 114"/>
          <p:cNvSpPr>
            <a:spLocks noChangeShapeType="1"/>
          </p:cNvSpPr>
          <p:nvPr/>
        </p:nvSpPr>
        <p:spPr bwMode="auto">
          <a:xfrm flipH="1">
            <a:off x="1312250" y="3702698"/>
            <a:ext cx="573155" cy="1224081"/>
          </a:xfrm>
          <a:prstGeom prst="line">
            <a:avLst/>
          </a:prstGeom>
          <a:noFill/>
          <a:ln w="9525">
            <a:solidFill>
              <a:srgbClr val="000000"/>
            </a:solidFill>
            <a:round/>
            <a:headEnd/>
            <a:tailEnd/>
          </a:ln>
        </p:spPr>
        <p:txBody>
          <a:bodyPr/>
          <a:lstStyle/>
          <a:p>
            <a:endParaRPr lang="zh-CN" altLang="en-US"/>
          </a:p>
        </p:txBody>
      </p:sp>
      <p:sp>
        <p:nvSpPr>
          <p:cNvPr id="34862" name="Text Box 115"/>
          <p:cNvSpPr txBox="1">
            <a:spLocks noChangeArrowheads="1"/>
          </p:cNvSpPr>
          <p:nvPr/>
        </p:nvSpPr>
        <p:spPr bwMode="auto">
          <a:xfrm>
            <a:off x="1821720" y="5091063"/>
            <a:ext cx="159210" cy="183612"/>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4863" name="Text Box 116"/>
          <p:cNvSpPr txBox="1">
            <a:spLocks noChangeArrowheads="1"/>
          </p:cNvSpPr>
          <p:nvPr/>
        </p:nvSpPr>
        <p:spPr bwMode="auto">
          <a:xfrm>
            <a:off x="2034000" y="3899195"/>
            <a:ext cx="159210" cy="183612"/>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4864" name="Text Box 117"/>
          <p:cNvSpPr txBox="1">
            <a:spLocks noChangeArrowheads="1"/>
          </p:cNvSpPr>
          <p:nvPr/>
        </p:nvSpPr>
        <p:spPr bwMode="auto">
          <a:xfrm>
            <a:off x="1556371" y="3812221"/>
            <a:ext cx="159210" cy="183612"/>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4865" name="Oval 118"/>
          <p:cNvSpPr>
            <a:spLocks noChangeArrowheads="1"/>
          </p:cNvSpPr>
          <p:nvPr/>
        </p:nvSpPr>
        <p:spPr bwMode="auto">
          <a:xfrm>
            <a:off x="1800493" y="3444996"/>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1</a:t>
            </a:r>
          </a:p>
        </p:txBody>
      </p:sp>
      <p:sp>
        <p:nvSpPr>
          <p:cNvPr id="34866" name="Oval 119"/>
          <p:cNvSpPr>
            <a:spLocks noChangeArrowheads="1"/>
          </p:cNvSpPr>
          <p:nvPr/>
        </p:nvSpPr>
        <p:spPr bwMode="auto">
          <a:xfrm>
            <a:off x="802779" y="3992612"/>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5</a:t>
            </a:r>
          </a:p>
        </p:txBody>
      </p:sp>
      <p:sp>
        <p:nvSpPr>
          <p:cNvPr id="34867" name="Oval 120"/>
          <p:cNvSpPr>
            <a:spLocks noChangeArrowheads="1"/>
          </p:cNvSpPr>
          <p:nvPr/>
        </p:nvSpPr>
        <p:spPr bwMode="auto">
          <a:xfrm>
            <a:off x="1110584" y="4904230"/>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4</a:t>
            </a:r>
          </a:p>
        </p:txBody>
      </p:sp>
      <p:sp>
        <p:nvSpPr>
          <p:cNvPr id="34868" name="Oval 121"/>
          <p:cNvSpPr>
            <a:spLocks noChangeArrowheads="1"/>
          </p:cNvSpPr>
          <p:nvPr/>
        </p:nvSpPr>
        <p:spPr bwMode="auto">
          <a:xfrm>
            <a:off x="2331191" y="4891345"/>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3</a:t>
            </a:r>
          </a:p>
        </p:txBody>
      </p:sp>
      <p:sp>
        <p:nvSpPr>
          <p:cNvPr id="34869" name="Oval 122"/>
          <p:cNvSpPr>
            <a:spLocks noChangeArrowheads="1"/>
          </p:cNvSpPr>
          <p:nvPr/>
        </p:nvSpPr>
        <p:spPr bwMode="auto">
          <a:xfrm>
            <a:off x="2745136" y="3999054"/>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4870" name="Line 123"/>
          <p:cNvSpPr>
            <a:spLocks noChangeShapeType="1"/>
          </p:cNvSpPr>
          <p:nvPr/>
        </p:nvSpPr>
        <p:spPr bwMode="auto">
          <a:xfrm>
            <a:off x="1407775" y="5065293"/>
            <a:ext cx="902188" cy="0"/>
          </a:xfrm>
          <a:prstGeom prst="line">
            <a:avLst/>
          </a:prstGeom>
          <a:noFill/>
          <a:ln w="9525">
            <a:solidFill>
              <a:srgbClr val="000000"/>
            </a:solidFill>
            <a:round/>
            <a:headEnd/>
            <a:tailEnd/>
          </a:ln>
        </p:spPr>
        <p:txBody>
          <a:bodyPr/>
          <a:lstStyle/>
          <a:p>
            <a:endParaRPr lang="zh-CN" altLang="en-US"/>
          </a:p>
        </p:txBody>
      </p:sp>
      <p:sp>
        <p:nvSpPr>
          <p:cNvPr id="34871" name="Line 124"/>
          <p:cNvSpPr>
            <a:spLocks noChangeShapeType="1"/>
          </p:cNvSpPr>
          <p:nvPr/>
        </p:nvSpPr>
        <p:spPr bwMode="auto">
          <a:xfrm>
            <a:off x="1121198" y="4131126"/>
            <a:ext cx="1612263" cy="0"/>
          </a:xfrm>
          <a:prstGeom prst="line">
            <a:avLst/>
          </a:prstGeom>
          <a:noFill/>
          <a:ln w="9525">
            <a:solidFill>
              <a:srgbClr val="000000"/>
            </a:solidFill>
            <a:round/>
            <a:headEnd/>
            <a:tailEnd/>
          </a:ln>
        </p:spPr>
        <p:txBody>
          <a:bodyPr/>
          <a:lstStyle/>
          <a:p>
            <a:endParaRPr lang="zh-CN" altLang="en-US"/>
          </a:p>
        </p:txBody>
      </p:sp>
      <p:sp>
        <p:nvSpPr>
          <p:cNvPr id="34839" name="Line 92"/>
          <p:cNvSpPr>
            <a:spLocks noChangeShapeType="1"/>
          </p:cNvSpPr>
          <p:nvPr/>
        </p:nvSpPr>
        <p:spPr bwMode="auto">
          <a:xfrm flipH="1">
            <a:off x="6511507" y="3718804"/>
            <a:ext cx="573155" cy="1224081"/>
          </a:xfrm>
          <a:prstGeom prst="line">
            <a:avLst/>
          </a:prstGeom>
          <a:noFill/>
          <a:ln w="9525">
            <a:solidFill>
              <a:srgbClr val="000000"/>
            </a:solidFill>
            <a:round/>
            <a:headEnd/>
            <a:tailEnd/>
          </a:ln>
        </p:spPr>
        <p:txBody>
          <a:bodyPr/>
          <a:lstStyle/>
          <a:p>
            <a:endParaRPr lang="zh-CN" altLang="en-US"/>
          </a:p>
        </p:txBody>
      </p:sp>
      <p:sp>
        <p:nvSpPr>
          <p:cNvPr id="34840" name="Text Box 93"/>
          <p:cNvSpPr txBox="1">
            <a:spLocks noChangeArrowheads="1"/>
          </p:cNvSpPr>
          <p:nvPr/>
        </p:nvSpPr>
        <p:spPr bwMode="auto">
          <a:xfrm>
            <a:off x="7020978" y="5107169"/>
            <a:ext cx="159210" cy="183612"/>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4841" name="Text Box 94"/>
          <p:cNvSpPr txBox="1">
            <a:spLocks noChangeArrowheads="1"/>
          </p:cNvSpPr>
          <p:nvPr/>
        </p:nvSpPr>
        <p:spPr bwMode="auto">
          <a:xfrm>
            <a:off x="7233257" y="3915301"/>
            <a:ext cx="159210" cy="183612"/>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4842" name="Text Box 95"/>
          <p:cNvSpPr txBox="1">
            <a:spLocks noChangeArrowheads="1"/>
          </p:cNvSpPr>
          <p:nvPr/>
        </p:nvSpPr>
        <p:spPr bwMode="auto">
          <a:xfrm>
            <a:off x="6755628" y="3828327"/>
            <a:ext cx="159210" cy="183612"/>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4843" name="Oval 96"/>
          <p:cNvSpPr>
            <a:spLocks noChangeArrowheads="1"/>
          </p:cNvSpPr>
          <p:nvPr/>
        </p:nvSpPr>
        <p:spPr bwMode="auto">
          <a:xfrm>
            <a:off x="6999750" y="3461102"/>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dirty="0">
                <a:solidFill>
                  <a:schemeClr val="tx1"/>
                </a:solidFill>
                <a:latin typeface="Times New Roman" pitchFamily="18" charset="0"/>
                <a:ea typeface="宋体" charset="-122"/>
              </a:rPr>
              <a:t>1</a:t>
            </a:r>
          </a:p>
        </p:txBody>
      </p:sp>
      <p:sp>
        <p:nvSpPr>
          <p:cNvPr id="34844" name="Oval 97"/>
          <p:cNvSpPr>
            <a:spLocks noChangeArrowheads="1"/>
          </p:cNvSpPr>
          <p:nvPr/>
        </p:nvSpPr>
        <p:spPr bwMode="auto">
          <a:xfrm>
            <a:off x="6002036" y="4008718"/>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dirty="0">
                <a:solidFill>
                  <a:schemeClr val="tx1"/>
                </a:solidFill>
                <a:latin typeface="Times New Roman" pitchFamily="18" charset="0"/>
                <a:ea typeface="宋体" charset="-122"/>
              </a:rPr>
              <a:t>5</a:t>
            </a:r>
          </a:p>
        </p:txBody>
      </p:sp>
      <p:sp>
        <p:nvSpPr>
          <p:cNvPr id="34845" name="Oval 98"/>
          <p:cNvSpPr>
            <a:spLocks noChangeArrowheads="1"/>
          </p:cNvSpPr>
          <p:nvPr/>
        </p:nvSpPr>
        <p:spPr bwMode="auto">
          <a:xfrm>
            <a:off x="6309841" y="4920336"/>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4</a:t>
            </a:r>
          </a:p>
        </p:txBody>
      </p:sp>
      <p:sp>
        <p:nvSpPr>
          <p:cNvPr id="34846" name="Oval 99"/>
          <p:cNvSpPr>
            <a:spLocks noChangeArrowheads="1"/>
          </p:cNvSpPr>
          <p:nvPr/>
        </p:nvSpPr>
        <p:spPr bwMode="auto">
          <a:xfrm>
            <a:off x="7534694" y="4907451"/>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3</a:t>
            </a:r>
          </a:p>
        </p:txBody>
      </p:sp>
      <p:sp>
        <p:nvSpPr>
          <p:cNvPr id="34847" name="Oval 100"/>
          <p:cNvSpPr>
            <a:spLocks noChangeArrowheads="1"/>
          </p:cNvSpPr>
          <p:nvPr/>
        </p:nvSpPr>
        <p:spPr bwMode="auto">
          <a:xfrm>
            <a:off x="7955008" y="3992611"/>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4848" name="Line 101"/>
          <p:cNvSpPr>
            <a:spLocks noChangeShapeType="1"/>
          </p:cNvSpPr>
          <p:nvPr/>
        </p:nvSpPr>
        <p:spPr bwMode="auto">
          <a:xfrm>
            <a:off x="6607033" y="5081399"/>
            <a:ext cx="912802" cy="0"/>
          </a:xfrm>
          <a:prstGeom prst="line">
            <a:avLst/>
          </a:prstGeom>
          <a:noFill/>
          <a:ln w="9525">
            <a:solidFill>
              <a:srgbClr val="000000"/>
            </a:solidFill>
            <a:round/>
            <a:headEnd/>
            <a:tailEnd/>
          </a:ln>
        </p:spPr>
        <p:txBody>
          <a:bodyPr/>
          <a:lstStyle/>
          <a:p>
            <a:endParaRPr lang="zh-CN" altLang="en-US"/>
          </a:p>
        </p:txBody>
      </p:sp>
      <p:sp>
        <p:nvSpPr>
          <p:cNvPr id="34849" name="Line 102"/>
          <p:cNvSpPr>
            <a:spLocks noChangeShapeType="1"/>
          </p:cNvSpPr>
          <p:nvPr/>
        </p:nvSpPr>
        <p:spPr bwMode="auto">
          <a:xfrm>
            <a:off x="6299227" y="4118241"/>
            <a:ext cx="1655780" cy="0"/>
          </a:xfrm>
          <a:prstGeom prst="line">
            <a:avLst/>
          </a:prstGeom>
          <a:noFill/>
          <a:ln w="9525">
            <a:solidFill>
              <a:srgbClr val="000000"/>
            </a:solidFill>
            <a:round/>
            <a:headEnd/>
            <a:tailEnd/>
          </a:ln>
        </p:spPr>
        <p:txBody>
          <a:bodyPr/>
          <a:lstStyle/>
          <a:p>
            <a:endParaRPr lang="zh-CN" altLang="en-US"/>
          </a:p>
        </p:txBody>
      </p:sp>
      <p:sp>
        <p:nvSpPr>
          <p:cNvPr id="34872" name="Line 125"/>
          <p:cNvSpPr>
            <a:spLocks noChangeShapeType="1"/>
          </p:cNvSpPr>
          <p:nvPr/>
        </p:nvSpPr>
        <p:spPr bwMode="auto">
          <a:xfrm>
            <a:off x="6299227" y="4153675"/>
            <a:ext cx="1241835" cy="837529"/>
          </a:xfrm>
          <a:prstGeom prst="line">
            <a:avLst/>
          </a:prstGeom>
          <a:noFill/>
          <a:ln w="9525">
            <a:solidFill>
              <a:srgbClr val="000000"/>
            </a:solidFill>
            <a:round/>
            <a:headEnd/>
            <a:tailEnd/>
          </a:ln>
        </p:spPr>
        <p:txBody>
          <a:bodyPr/>
          <a:lstStyle/>
          <a:p>
            <a:endParaRPr lang="zh-CN" altLang="en-US"/>
          </a:p>
        </p:txBody>
      </p:sp>
      <p:sp>
        <p:nvSpPr>
          <p:cNvPr id="34873" name="Text Box 126"/>
          <p:cNvSpPr txBox="1">
            <a:spLocks noChangeArrowheads="1"/>
          </p:cNvSpPr>
          <p:nvPr/>
        </p:nvSpPr>
        <p:spPr bwMode="auto">
          <a:xfrm>
            <a:off x="7105890" y="4482244"/>
            <a:ext cx="159210" cy="183612"/>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5</a:t>
            </a:r>
          </a:p>
        </p:txBody>
      </p:sp>
      <p:sp>
        <p:nvSpPr>
          <p:cNvPr id="34850" name="Line 103"/>
          <p:cNvSpPr>
            <a:spLocks noChangeShapeType="1"/>
          </p:cNvSpPr>
          <p:nvPr/>
        </p:nvSpPr>
        <p:spPr bwMode="auto">
          <a:xfrm flipH="1">
            <a:off x="3927240" y="3782831"/>
            <a:ext cx="573155" cy="1224081"/>
          </a:xfrm>
          <a:prstGeom prst="line">
            <a:avLst/>
          </a:prstGeom>
          <a:noFill/>
          <a:ln w="9525">
            <a:solidFill>
              <a:srgbClr val="000000"/>
            </a:solidFill>
            <a:round/>
            <a:headEnd/>
            <a:tailEnd/>
          </a:ln>
        </p:spPr>
        <p:txBody>
          <a:bodyPr/>
          <a:lstStyle/>
          <a:p>
            <a:endParaRPr lang="zh-CN" altLang="en-US"/>
          </a:p>
        </p:txBody>
      </p:sp>
      <p:sp>
        <p:nvSpPr>
          <p:cNvPr id="34851" name="Text Box 104"/>
          <p:cNvSpPr txBox="1">
            <a:spLocks noChangeArrowheads="1"/>
          </p:cNvSpPr>
          <p:nvPr/>
        </p:nvSpPr>
        <p:spPr bwMode="auto">
          <a:xfrm>
            <a:off x="4436711" y="5171197"/>
            <a:ext cx="159210" cy="183612"/>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4852" name="Text Box 105"/>
          <p:cNvSpPr txBox="1">
            <a:spLocks noChangeArrowheads="1"/>
          </p:cNvSpPr>
          <p:nvPr/>
        </p:nvSpPr>
        <p:spPr bwMode="auto">
          <a:xfrm>
            <a:off x="4648991" y="3979329"/>
            <a:ext cx="159210" cy="183612"/>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4853" name="Text Box 106"/>
          <p:cNvSpPr txBox="1">
            <a:spLocks noChangeArrowheads="1"/>
          </p:cNvSpPr>
          <p:nvPr/>
        </p:nvSpPr>
        <p:spPr bwMode="auto">
          <a:xfrm>
            <a:off x="4171362" y="3892354"/>
            <a:ext cx="159210" cy="183612"/>
          </a:xfrm>
          <a:prstGeom prst="rect">
            <a:avLst/>
          </a:prstGeom>
          <a:noFill/>
          <a:ln w="9525">
            <a:noFill/>
            <a:miter lim="800000"/>
            <a:headEnd/>
            <a:tailEnd/>
          </a:ln>
        </p:spPr>
        <p:txBody>
          <a:bodyPr lIns="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4854" name="Oval 107"/>
          <p:cNvSpPr>
            <a:spLocks noChangeArrowheads="1"/>
          </p:cNvSpPr>
          <p:nvPr/>
        </p:nvSpPr>
        <p:spPr bwMode="auto">
          <a:xfrm>
            <a:off x="4418667" y="3525130"/>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1</a:t>
            </a:r>
          </a:p>
        </p:txBody>
      </p:sp>
      <p:sp>
        <p:nvSpPr>
          <p:cNvPr id="34855" name="Oval 108"/>
          <p:cNvSpPr>
            <a:spLocks noChangeArrowheads="1"/>
          </p:cNvSpPr>
          <p:nvPr/>
        </p:nvSpPr>
        <p:spPr bwMode="auto">
          <a:xfrm>
            <a:off x="3417769" y="4072745"/>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5</a:t>
            </a:r>
          </a:p>
        </p:txBody>
      </p:sp>
      <p:sp>
        <p:nvSpPr>
          <p:cNvPr id="34856" name="Oval 109"/>
          <p:cNvSpPr>
            <a:spLocks noChangeArrowheads="1"/>
          </p:cNvSpPr>
          <p:nvPr/>
        </p:nvSpPr>
        <p:spPr bwMode="auto">
          <a:xfrm>
            <a:off x="3725575" y="4981142"/>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4</a:t>
            </a:r>
          </a:p>
        </p:txBody>
      </p:sp>
      <p:sp>
        <p:nvSpPr>
          <p:cNvPr id="34857" name="Oval 110"/>
          <p:cNvSpPr>
            <a:spLocks noChangeArrowheads="1"/>
          </p:cNvSpPr>
          <p:nvPr/>
        </p:nvSpPr>
        <p:spPr bwMode="auto">
          <a:xfrm>
            <a:off x="4946182" y="4984364"/>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3</a:t>
            </a:r>
          </a:p>
        </p:txBody>
      </p:sp>
      <p:sp>
        <p:nvSpPr>
          <p:cNvPr id="34858" name="Oval 111"/>
          <p:cNvSpPr>
            <a:spLocks noChangeArrowheads="1"/>
          </p:cNvSpPr>
          <p:nvPr/>
        </p:nvSpPr>
        <p:spPr bwMode="auto">
          <a:xfrm>
            <a:off x="5370741" y="4069524"/>
            <a:ext cx="300376" cy="303873"/>
          </a:xfrm>
          <a:prstGeom prst="ellipse">
            <a:avLst/>
          </a:prstGeom>
          <a:noFill/>
          <a:ln w="9525">
            <a:solidFill>
              <a:srgbClr val="000000"/>
            </a:solidFill>
            <a:round/>
            <a:headEnd/>
            <a:tailEnd/>
          </a:ln>
        </p:spPr>
        <p:txBody>
          <a:bodyPr lIns="28800" tIns="0" rIns="0" bIns="0"/>
          <a:lstStyle/>
          <a:p>
            <a:pPr algn="just" eaLnBrk="0" hangingPunct="0">
              <a:lnSpc>
                <a:spcPct val="80000"/>
              </a:lnSpc>
            </a:pPr>
            <a:r>
              <a:rPr lang="en-US" altLang="zh-CN" sz="2000" b="1">
                <a:solidFill>
                  <a:schemeClr val="tx1"/>
                </a:solidFill>
                <a:latin typeface="Times New Roman" pitchFamily="18" charset="0"/>
                <a:ea typeface="宋体" charset="-122"/>
              </a:rPr>
              <a:t>2</a:t>
            </a:r>
          </a:p>
        </p:txBody>
      </p:sp>
      <p:sp>
        <p:nvSpPr>
          <p:cNvPr id="34859" name="Line 112"/>
          <p:cNvSpPr>
            <a:spLocks noChangeShapeType="1"/>
          </p:cNvSpPr>
          <p:nvPr/>
        </p:nvSpPr>
        <p:spPr bwMode="auto">
          <a:xfrm>
            <a:off x="4022766" y="5145427"/>
            <a:ext cx="902188" cy="0"/>
          </a:xfrm>
          <a:prstGeom prst="line">
            <a:avLst/>
          </a:prstGeom>
          <a:noFill/>
          <a:ln w="9525">
            <a:solidFill>
              <a:srgbClr val="000000"/>
            </a:solidFill>
            <a:round/>
            <a:headEnd/>
            <a:tailEnd/>
          </a:ln>
        </p:spPr>
        <p:txBody>
          <a:bodyPr/>
          <a:lstStyle/>
          <a:p>
            <a:endParaRPr lang="zh-CN" altLang="en-US"/>
          </a:p>
        </p:txBody>
      </p:sp>
      <p:sp>
        <p:nvSpPr>
          <p:cNvPr id="34860" name="Line 113"/>
          <p:cNvSpPr>
            <a:spLocks noChangeShapeType="1"/>
          </p:cNvSpPr>
          <p:nvPr/>
        </p:nvSpPr>
        <p:spPr bwMode="auto">
          <a:xfrm>
            <a:off x="3714961" y="4182268"/>
            <a:ext cx="1655780" cy="0"/>
          </a:xfrm>
          <a:prstGeom prst="line">
            <a:avLst/>
          </a:prstGeom>
          <a:noFill/>
          <a:ln w="9525">
            <a:solidFill>
              <a:srgbClr val="000000"/>
            </a:solidFill>
            <a:round/>
            <a:headEnd/>
            <a:tailEnd/>
          </a:ln>
        </p:spPr>
        <p:txBody>
          <a:bodyPr/>
          <a:lstStyle/>
          <a:p>
            <a:endParaRPr lang="zh-CN" altLang="en-US"/>
          </a:p>
        </p:txBody>
      </p:sp>
      <p:sp>
        <p:nvSpPr>
          <p:cNvPr id="34874" name="Line 127"/>
          <p:cNvSpPr>
            <a:spLocks noChangeShapeType="1"/>
          </p:cNvSpPr>
          <p:nvPr/>
        </p:nvSpPr>
        <p:spPr bwMode="auto">
          <a:xfrm>
            <a:off x="4712675" y="3711964"/>
            <a:ext cx="689909" cy="409101"/>
          </a:xfrm>
          <a:prstGeom prst="line">
            <a:avLst/>
          </a:prstGeom>
          <a:noFill/>
          <a:ln w="9525">
            <a:solidFill>
              <a:srgbClr val="000000"/>
            </a:solidFill>
            <a:round/>
            <a:headEnd/>
            <a:tailEnd/>
          </a:ln>
        </p:spPr>
        <p:txBody>
          <a:bodyPr/>
          <a:lstStyle/>
          <a:p>
            <a:endParaRPr lang="zh-CN" altLang="en-US"/>
          </a:p>
        </p:txBody>
      </p:sp>
      <p:sp>
        <p:nvSpPr>
          <p:cNvPr id="34875" name="Text Box 128"/>
          <p:cNvSpPr txBox="1">
            <a:spLocks noChangeArrowheads="1"/>
          </p:cNvSpPr>
          <p:nvPr/>
        </p:nvSpPr>
        <p:spPr bwMode="auto">
          <a:xfrm>
            <a:off x="7653375" y="3660882"/>
            <a:ext cx="159210" cy="183612"/>
          </a:xfrm>
          <a:prstGeom prst="rect">
            <a:avLst/>
          </a:prstGeom>
          <a:noFill/>
          <a:ln w="9525">
            <a:noFill/>
            <a:miter lim="800000"/>
            <a:headEnd/>
            <a:tailEnd/>
          </a:ln>
        </p:spPr>
        <p:txBody>
          <a:bodyPr lIns="0" tIns="0" rIns="0" bIns="0"/>
          <a:lstStyle/>
          <a:p>
            <a:pPr algn="just" eaLnBrk="0" hangingPunct="0">
              <a:lnSpc>
                <a:spcPct val="80000"/>
              </a:lnSpc>
            </a:pPr>
            <a:r>
              <a:rPr lang="en-US" altLang="zh-CN" sz="2000" b="1" dirty="0">
                <a:solidFill>
                  <a:schemeClr val="tx1"/>
                </a:solidFill>
                <a:latin typeface="Times New Roman" pitchFamily="18" charset="0"/>
                <a:ea typeface="宋体" charset="-122"/>
              </a:rPr>
              <a:t>3</a:t>
            </a:r>
          </a:p>
        </p:txBody>
      </p:sp>
      <p:sp>
        <p:nvSpPr>
          <p:cNvPr id="64" name="Line 127"/>
          <p:cNvSpPr>
            <a:spLocks noChangeShapeType="1"/>
          </p:cNvSpPr>
          <p:nvPr/>
        </p:nvSpPr>
        <p:spPr bwMode="auto">
          <a:xfrm>
            <a:off x="7266467" y="3645024"/>
            <a:ext cx="689909" cy="409101"/>
          </a:xfrm>
          <a:prstGeom prst="line">
            <a:avLst/>
          </a:prstGeom>
          <a:noFill/>
          <a:ln w="9525">
            <a:solidFill>
              <a:srgbClr val="000000"/>
            </a:solidFill>
            <a:round/>
            <a:headEnd/>
            <a:tailEnd/>
          </a:ln>
        </p:spPr>
        <p:txBody>
          <a:bodyPr/>
          <a:lstStyle/>
          <a:p>
            <a:endParaRPr lang="zh-CN" altLang="en-US"/>
          </a:p>
        </p:txBody>
      </p:sp>
      <p:sp>
        <p:nvSpPr>
          <p:cNvPr id="65" name="Text Box 128"/>
          <p:cNvSpPr txBox="1">
            <a:spLocks noChangeArrowheads="1"/>
          </p:cNvSpPr>
          <p:nvPr/>
        </p:nvSpPr>
        <p:spPr bwMode="auto">
          <a:xfrm>
            <a:off x="5096523" y="3738530"/>
            <a:ext cx="159210" cy="183612"/>
          </a:xfrm>
          <a:prstGeom prst="rect">
            <a:avLst/>
          </a:prstGeom>
          <a:noFill/>
          <a:ln w="9525">
            <a:noFill/>
            <a:miter lim="800000"/>
            <a:headEnd/>
            <a:tailEnd/>
          </a:ln>
        </p:spPr>
        <p:txBody>
          <a:bodyPr lIns="0" tIns="0" rIns="0" bIns="0"/>
          <a:lstStyle/>
          <a:p>
            <a:pPr algn="just" eaLnBrk="0" hangingPunct="0">
              <a:lnSpc>
                <a:spcPct val="80000"/>
              </a:lnSpc>
            </a:pPr>
            <a:r>
              <a:rPr lang="en-US" altLang="zh-CN" sz="2000" b="1" dirty="0">
                <a:solidFill>
                  <a:schemeClr val="tx1"/>
                </a:solidFill>
                <a:latin typeface="Times New Roman" pitchFamily="18" charset="0"/>
                <a:ea typeface="宋体" charset="-122"/>
              </a:rPr>
              <a:t>3</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Text Box 1027"/>
          <p:cNvSpPr txBox="1">
            <a:spLocks noChangeArrowheads="1"/>
          </p:cNvSpPr>
          <p:nvPr/>
        </p:nvSpPr>
        <p:spPr bwMode="auto">
          <a:xfrm>
            <a:off x="556465" y="3055090"/>
            <a:ext cx="8119702" cy="3078377"/>
          </a:xfrm>
          <a:prstGeom prst="rect">
            <a:avLst/>
          </a:prstGeom>
          <a:noFill/>
          <a:ln w="9525">
            <a:solidFill>
              <a:srgbClr val="000000"/>
            </a:solidFill>
            <a:prstDash val="lgDashDot"/>
            <a:miter lim="800000"/>
            <a:headEnd/>
            <a:tailEnd/>
          </a:ln>
        </p:spPr>
        <p:txBody>
          <a:bodyPr/>
          <a:lstStyle/>
          <a:p>
            <a:pPr eaLnBrk="0" hangingPunct="0">
              <a:spcAft>
                <a:spcPts val="775"/>
              </a:spcAft>
            </a:pPr>
            <a:r>
              <a:rPr lang="zh-CN" altLang="en-US" sz="2200" b="1" dirty="0">
                <a:solidFill>
                  <a:srgbClr val="0000FF"/>
                </a:solidFill>
                <a:latin typeface="Consolas" pitchFamily="49" charset="0"/>
                <a:cs typeface="Consolas" pitchFamily="49" charset="0"/>
              </a:rPr>
              <a:t>算法</a:t>
            </a:r>
            <a:r>
              <a:rPr lang="en-US" altLang="zh-CN" sz="2200" b="1" dirty="0">
                <a:solidFill>
                  <a:srgbClr val="0000FF"/>
                </a:solidFill>
                <a:latin typeface="Consolas" pitchFamily="49" charset="0"/>
                <a:cs typeface="Consolas" pitchFamily="49" charset="0"/>
              </a:rPr>
              <a:t>——</a:t>
            </a:r>
            <a:r>
              <a:rPr lang="zh-CN" altLang="en-US" sz="2200" b="1" dirty="0">
                <a:solidFill>
                  <a:srgbClr val="0000FF"/>
                </a:solidFill>
                <a:latin typeface="Consolas" pitchFamily="49" charset="0"/>
                <a:cs typeface="Consolas" pitchFamily="49" charset="0"/>
              </a:rPr>
              <a:t>最短链接策略求解</a:t>
            </a:r>
            <a:r>
              <a:rPr lang="en-US" altLang="zh-CN" sz="2200" b="1" dirty="0">
                <a:solidFill>
                  <a:srgbClr val="0000FF"/>
                </a:solidFill>
                <a:latin typeface="Consolas" pitchFamily="49" charset="0"/>
                <a:cs typeface="Consolas" pitchFamily="49" charset="0"/>
              </a:rPr>
              <a:t>TSP</a:t>
            </a:r>
            <a:r>
              <a:rPr lang="zh-CN" altLang="en-US" sz="2200" b="1" dirty="0">
                <a:solidFill>
                  <a:srgbClr val="0000FF"/>
                </a:solidFill>
                <a:latin typeface="Consolas" pitchFamily="49" charset="0"/>
                <a:cs typeface="Consolas" pitchFamily="49" charset="0"/>
              </a:rPr>
              <a:t>问题</a:t>
            </a:r>
          </a:p>
          <a:p>
            <a:pPr eaLnBrk="0" hangingPunct="0"/>
            <a:r>
              <a:rPr lang="zh-CN" altLang="en-US" sz="2200" b="1" dirty="0">
                <a:solidFill>
                  <a:srgbClr val="0000FF"/>
                </a:solidFill>
                <a:latin typeface="Consolas" pitchFamily="49" charset="0"/>
                <a:cs typeface="Consolas" pitchFamily="49" charset="0"/>
              </a:rPr>
              <a:t>    </a:t>
            </a:r>
            <a:r>
              <a:rPr lang="en-US" altLang="zh-CN" sz="2200" b="1" dirty="0">
                <a:solidFill>
                  <a:srgbClr val="0000FF"/>
                </a:solidFill>
                <a:latin typeface="Consolas" pitchFamily="49" charset="0"/>
                <a:cs typeface="Consolas" pitchFamily="49" charset="0"/>
              </a:rPr>
              <a:t>1</a:t>
            </a:r>
            <a:r>
              <a:rPr lang="zh-CN" altLang="en-US" sz="2200" b="1" dirty="0">
                <a:solidFill>
                  <a:srgbClr val="0000FF"/>
                </a:solidFill>
                <a:latin typeface="Consolas" pitchFamily="49" charset="0"/>
                <a:cs typeface="Consolas" pitchFamily="49" charset="0"/>
              </a:rPr>
              <a:t>．</a:t>
            </a:r>
            <a:r>
              <a:rPr lang="en-US" altLang="zh-CN" sz="2200" b="1" dirty="0">
                <a:solidFill>
                  <a:srgbClr val="0000FF"/>
                </a:solidFill>
                <a:latin typeface="Consolas" pitchFamily="49" charset="0"/>
                <a:cs typeface="Consolas" pitchFamily="49" charset="0"/>
              </a:rPr>
              <a:t>P={ };     </a:t>
            </a:r>
          </a:p>
          <a:p>
            <a:pPr eaLnBrk="0" hangingPunct="0"/>
            <a:r>
              <a:rPr lang="en-US" altLang="zh-CN" sz="2200" b="1" dirty="0">
                <a:solidFill>
                  <a:srgbClr val="0000FF"/>
                </a:solidFill>
                <a:latin typeface="Consolas" pitchFamily="49" charset="0"/>
                <a:cs typeface="Consolas" pitchFamily="49" charset="0"/>
              </a:rPr>
              <a:t>    2</a:t>
            </a:r>
            <a:r>
              <a:rPr lang="zh-CN" altLang="en-US" sz="2200" b="1" dirty="0">
                <a:solidFill>
                  <a:srgbClr val="0000FF"/>
                </a:solidFill>
                <a:latin typeface="Consolas" pitchFamily="49" charset="0"/>
                <a:cs typeface="Consolas" pitchFamily="49" charset="0"/>
              </a:rPr>
              <a:t>．</a:t>
            </a:r>
            <a:r>
              <a:rPr lang="en-US" altLang="zh-CN" sz="2200" b="1" dirty="0">
                <a:solidFill>
                  <a:srgbClr val="0000FF"/>
                </a:solidFill>
                <a:latin typeface="Consolas" pitchFamily="49" charset="0"/>
                <a:cs typeface="Consolas" pitchFamily="49" charset="0"/>
              </a:rPr>
              <a:t>E</a:t>
            </a:r>
            <a:r>
              <a:rPr lang="en-US" altLang="zh-CN" sz="2200" b="1" i="1" dirty="0">
                <a:solidFill>
                  <a:srgbClr val="0000FF"/>
                </a:solidFill>
                <a:latin typeface="Consolas" pitchFamily="49" charset="0"/>
                <a:cs typeface="Consolas" pitchFamily="49" charset="0"/>
              </a:rPr>
              <a:t>'</a:t>
            </a:r>
            <a:r>
              <a:rPr lang="en-US" altLang="zh-CN" sz="2200" b="1" dirty="0">
                <a:solidFill>
                  <a:srgbClr val="0000FF"/>
                </a:solidFill>
                <a:latin typeface="Consolas" pitchFamily="49" charset="0"/>
                <a:cs typeface="Consolas" pitchFamily="49" charset="0"/>
              </a:rPr>
              <a:t>=E;     //</a:t>
            </a:r>
            <a:r>
              <a:rPr lang="zh-CN" altLang="en-US" sz="2200" b="1" dirty="0">
                <a:solidFill>
                  <a:srgbClr val="0000FF"/>
                </a:solidFill>
                <a:latin typeface="Consolas" pitchFamily="49" charset="0"/>
                <a:cs typeface="Consolas" pitchFamily="49" charset="0"/>
              </a:rPr>
              <a:t>候选集合，初始时为图中所有边</a:t>
            </a:r>
          </a:p>
          <a:p>
            <a:pPr eaLnBrk="0" hangingPunct="0"/>
            <a:r>
              <a:rPr lang="zh-CN" altLang="en-US" sz="2200" b="1" dirty="0">
                <a:solidFill>
                  <a:srgbClr val="0000FF"/>
                </a:solidFill>
                <a:latin typeface="Consolas" pitchFamily="49" charset="0"/>
                <a:cs typeface="Consolas" pitchFamily="49" charset="0"/>
              </a:rPr>
              <a:t>    </a:t>
            </a:r>
            <a:r>
              <a:rPr lang="en-US" altLang="zh-CN" sz="2200" b="1" dirty="0">
                <a:solidFill>
                  <a:srgbClr val="0000FF"/>
                </a:solidFill>
                <a:latin typeface="Consolas" pitchFamily="49" charset="0"/>
                <a:cs typeface="Consolas" pitchFamily="49" charset="0"/>
              </a:rPr>
              <a:t>3</a:t>
            </a:r>
            <a:r>
              <a:rPr lang="zh-CN" altLang="en-US" sz="2200" b="1" dirty="0">
                <a:solidFill>
                  <a:srgbClr val="0000FF"/>
                </a:solidFill>
                <a:latin typeface="Consolas" pitchFamily="49" charset="0"/>
                <a:cs typeface="Consolas" pitchFamily="49" charset="0"/>
              </a:rPr>
              <a:t>．循环直到集合</a:t>
            </a:r>
            <a:r>
              <a:rPr lang="en-US" altLang="zh-CN" sz="2200" b="1" dirty="0">
                <a:solidFill>
                  <a:srgbClr val="0000FF"/>
                </a:solidFill>
                <a:latin typeface="Consolas" pitchFamily="49" charset="0"/>
                <a:cs typeface="Consolas" pitchFamily="49" charset="0"/>
              </a:rPr>
              <a:t>P</a:t>
            </a:r>
            <a:r>
              <a:rPr lang="zh-CN" altLang="en-US" sz="2200" b="1" dirty="0">
                <a:solidFill>
                  <a:srgbClr val="0000FF"/>
                </a:solidFill>
                <a:latin typeface="Consolas" pitchFamily="49" charset="0"/>
                <a:cs typeface="Consolas" pitchFamily="49" charset="0"/>
              </a:rPr>
              <a:t>中包含</a:t>
            </a:r>
            <a:r>
              <a:rPr lang="en-US" altLang="zh-CN" sz="2200" b="1" dirty="0">
                <a:solidFill>
                  <a:srgbClr val="0000FF"/>
                </a:solidFill>
                <a:latin typeface="Consolas" pitchFamily="49" charset="0"/>
                <a:cs typeface="Consolas" pitchFamily="49" charset="0"/>
              </a:rPr>
              <a:t>n-1</a:t>
            </a:r>
            <a:r>
              <a:rPr lang="zh-CN" altLang="en-US" sz="2200" b="1" dirty="0">
                <a:solidFill>
                  <a:srgbClr val="0000FF"/>
                </a:solidFill>
                <a:latin typeface="Consolas" pitchFamily="49" charset="0"/>
                <a:cs typeface="Consolas" pitchFamily="49" charset="0"/>
              </a:rPr>
              <a:t>条边</a:t>
            </a:r>
          </a:p>
          <a:p>
            <a:pPr eaLnBrk="0" hangingPunct="0"/>
            <a:r>
              <a:rPr lang="zh-CN" altLang="en-US" sz="2200" b="1" dirty="0">
                <a:solidFill>
                  <a:srgbClr val="0000FF"/>
                </a:solidFill>
                <a:latin typeface="Consolas" pitchFamily="49" charset="0"/>
                <a:cs typeface="Consolas" pitchFamily="49" charset="0"/>
              </a:rPr>
              <a:t>       </a:t>
            </a:r>
            <a:r>
              <a:rPr lang="en-US" altLang="zh-CN" sz="2200" b="1" dirty="0">
                <a:solidFill>
                  <a:srgbClr val="0000FF"/>
                </a:solidFill>
                <a:latin typeface="Consolas" pitchFamily="49" charset="0"/>
                <a:cs typeface="Consolas" pitchFamily="49" charset="0"/>
              </a:rPr>
              <a:t>3.1 </a:t>
            </a:r>
            <a:r>
              <a:rPr lang="zh-CN" altLang="en-US" sz="2200" b="1" dirty="0">
                <a:solidFill>
                  <a:srgbClr val="0000FF"/>
                </a:solidFill>
                <a:latin typeface="Consolas" pitchFamily="49" charset="0"/>
                <a:cs typeface="Consolas" pitchFamily="49" charset="0"/>
              </a:rPr>
              <a:t>在</a:t>
            </a:r>
            <a:r>
              <a:rPr lang="en-US" altLang="zh-CN" sz="2200" b="1" dirty="0">
                <a:solidFill>
                  <a:srgbClr val="0000FF"/>
                </a:solidFill>
                <a:latin typeface="Consolas" pitchFamily="49" charset="0"/>
                <a:cs typeface="Consolas" pitchFamily="49" charset="0"/>
              </a:rPr>
              <a:t>E</a:t>
            </a:r>
            <a:r>
              <a:rPr lang="en-US" altLang="zh-CN" sz="2200" b="1" i="1" dirty="0">
                <a:solidFill>
                  <a:srgbClr val="0000FF"/>
                </a:solidFill>
                <a:latin typeface="Consolas" pitchFamily="49" charset="0"/>
                <a:cs typeface="Consolas" pitchFamily="49" charset="0"/>
              </a:rPr>
              <a:t>'</a:t>
            </a:r>
            <a:r>
              <a:rPr lang="zh-CN" altLang="en-US" sz="2200" b="1" dirty="0">
                <a:solidFill>
                  <a:srgbClr val="0000FF"/>
                </a:solidFill>
                <a:latin typeface="Consolas" pitchFamily="49" charset="0"/>
                <a:cs typeface="Consolas" pitchFamily="49" charset="0"/>
              </a:rPr>
              <a:t>中选取最短边</a:t>
            </a:r>
            <a:r>
              <a:rPr lang="en-US" altLang="zh-CN" sz="2200" b="1" dirty="0">
                <a:solidFill>
                  <a:srgbClr val="0000FF"/>
                </a:solidFill>
                <a:latin typeface="Consolas" pitchFamily="49" charset="0"/>
                <a:cs typeface="Consolas" pitchFamily="49" charset="0"/>
              </a:rPr>
              <a:t>(u, v);</a:t>
            </a:r>
          </a:p>
          <a:p>
            <a:pPr eaLnBrk="0" hangingPunct="0"/>
            <a:r>
              <a:rPr lang="en-US" altLang="zh-CN" sz="2200" b="1" dirty="0">
                <a:solidFill>
                  <a:srgbClr val="0000FF"/>
                </a:solidFill>
                <a:latin typeface="Consolas" pitchFamily="49" charset="0"/>
                <a:cs typeface="Consolas" pitchFamily="49" charset="0"/>
              </a:rPr>
              <a:t>       3.2 E</a:t>
            </a:r>
            <a:r>
              <a:rPr lang="en-US" altLang="zh-CN" sz="2200" b="1" i="1" dirty="0">
                <a:solidFill>
                  <a:srgbClr val="0000FF"/>
                </a:solidFill>
                <a:latin typeface="Consolas" pitchFamily="49" charset="0"/>
                <a:cs typeface="Consolas" pitchFamily="49" charset="0"/>
              </a:rPr>
              <a:t>'</a:t>
            </a:r>
            <a:r>
              <a:rPr lang="en-US" altLang="zh-CN" sz="2200" b="1" dirty="0">
                <a:solidFill>
                  <a:srgbClr val="0000FF"/>
                </a:solidFill>
                <a:latin typeface="Consolas" pitchFamily="49" charset="0"/>
                <a:cs typeface="Consolas" pitchFamily="49" charset="0"/>
              </a:rPr>
              <a:t>=E</a:t>
            </a:r>
            <a:r>
              <a:rPr lang="en-US" altLang="zh-CN" sz="2200" b="1" i="1" dirty="0">
                <a:solidFill>
                  <a:srgbClr val="0000FF"/>
                </a:solidFill>
                <a:latin typeface="Consolas" pitchFamily="49" charset="0"/>
                <a:cs typeface="Consolas" pitchFamily="49" charset="0"/>
              </a:rPr>
              <a:t>'</a:t>
            </a:r>
            <a:r>
              <a:rPr lang="en-US" altLang="zh-CN" sz="2200" b="1" dirty="0">
                <a:solidFill>
                  <a:srgbClr val="0000FF"/>
                </a:solidFill>
                <a:latin typeface="Consolas" pitchFamily="49" charset="0"/>
                <a:cs typeface="Consolas" pitchFamily="49" charset="0"/>
              </a:rPr>
              <a:t>-{(u, v)};</a:t>
            </a:r>
          </a:p>
          <a:p>
            <a:pPr eaLnBrk="0" hangingPunct="0"/>
            <a:r>
              <a:rPr lang="en-US" altLang="zh-CN" sz="2200" b="1" dirty="0">
                <a:solidFill>
                  <a:srgbClr val="0000FF"/>
                </a:solidFill>
                <a:latin typeface="Consolas" pitchFamily="49" charset="0"/>
                <a:cs typeface="Consolas" pitchFamily="49" charset="0"/>
              </a:rPr>
              <a:t>       3.3 </a:t>
            </a:r>
            <a:r>
              <a:rPr lang="zh-CN" altLang="en-US" sz="2200" b="1" dirty="0">
                <a:solidFill>
                  <a:srgbClr val="0000FF"/>
                </a:solidFill>
                <a:latin typeface="Consolas" pitchFamily="49" charset="0"/>
                <a:cs typeface="Consolas" pitchFamily="49" charset="0"/>
              </a:rPr>
              <a:t>如果 </a:t>
            </a:r>
            <a:r>
              <a:rPr lang="en-US" altLang="zh-CN" sz="2200" b="1" dirty="0">
                <a:solidFill>
                  <a:srgbClr val="0000FF"/>
                </a:solidFill>
                <a:latin typeface="Consolas" pitchFamily="49" charset="0"/>
                <a:cs typeface="Consolas" pitchFamily="49" charset="0"/>
              </a:rPr>
              <a:t>(</a:t>
            </a:r>
            <a:r>
              <a:rPr lang="zh-CN" altLang="en-US" sz="2200" b="1" dirty="0">
                <a:solidFill>
                  <a:srgbClr val="0000FF"/>
                </a:solidFill>
                <a:latin typeface="Consolas" pitchFamily="49" charset="0"/>
                <a:cs typeface="Consolas" pitchFamily="49" charset="0"/>
              </a:rPr>
              <a:t>顶点</a:t>
            </a:r>
            <a:r>
              <a:rPr lang="en-US" altLang="zh-CN" sz="2200" b="1" dirty="0">
                <a:solidFill>
                  <a:srgbClr val="0000FF"/>
                </a:solidFill>
                <a:latin typeface="Consolas" pitchFamily="49" charset="0"/>
                <a:cs typeface="Consolas" pitchFamily="49" charset="0"/>
              </a:rPr>
              <a:t>u</a:t>
            </a:r>
            <a:r>
              <a:rPr lang="zh-CN" altLang="en-US" sz="2200" b="1" dirty="0">
                <a:solidFill>
                  <a:srgbClr val="0000FF"/>
                </a:solidFill>
                <a:latin typeface="Consolas" pitchFamily="49" charset="0"/>
                <a:cs typeface="Consolas" pitchFamily="49" charset="0"/>
              </a:rPr>
              <a:t>和</a:t>
            </a:r>
            <a:r>
              <a:rPr lang="en-US" altLang="zh-CN" sz="2200" b="1" dirty="0">
                <a:solidFill>
                  <a:srgbClr val="0000FF"/>
                </a:solidFill>
                <a:latin typeface="Consolas" pitchFamily="49" charset="0"/>
                <a:cs typeface="Consolas" pitchFamily="49" charset="0"/>
              </a:rPr>
              <a:t>v</a:t>
            </a:r>
            <a:r>
              <a:rPr lang="zh-CN" altLang="en-US" sz="2200" b="1" dirty="0">
                <a:solidFill>
                  <a:srgbClr val="0000FF"/>
                </a:solidFill>
                <a:latin typeface="Consolas" pitchFamily="49" charset="0"/>
                <a:cs typeface="Consolas" pitchFamily="49" charset="0"/>
              </a:rPr>
              <a:t>在</a:t>
            </a:r>
            <a:r>
              <a:rPr lang="en-US" altLang="zh-CN" sz="2200" b="1" dirty="0">
                <a:solidFill>
                  <a:srgbClr val="0000FF"/>
                </a:solidFill>
                <a:latin typeface="Consolas" pitchFamily="49" charset="0"/>
                <a:cs typeface="Consolas" pitchFamily="49" charset="0"/>
              </a:rPr>
              <a:t>P</a:t>
            </a:r>
            <a:r>
              <a:rPr lang="zh-CN" altLang="en-US" sz="2200" b="1" dirty="0">
                <a:solidFill>
                  <a:srgbClr val="0000FF"/>
                </a:solidFill>
                <a:latin typeface="Consolas" pitchFamily="49" charset="0"/>
                <a:cs typeface="Consolas" pitchFamily="49" charset="0"/>
              </a:rPr>
              <a:t>中不连通 </a:t>
            </a:r>
            <a:r>
              <a:rPr lang="en-US" altLang="zh-CN" sz="2200" b="1" dirty="0">
                <a:solidFill>
                  <a:srgbClr val="0000FF"/>
                </a:solidFill>
                <a:latin typeface="Consolas" pitchFamily="49" charset="0"/>
                <a:cs typeface="Consolas" pitchFamily="49" charset="0"/>
              </a:rPr>
              <a:t>and </a:t>
            </a:r>
            <a:r>
              <a:rPr lang="zh-CN" altLang="en-US" sz="2200" b="1" dirty="0">
                <a:solidFill>
                  <a:srgbClr val="0000FF"/>
                </a:solidFill>
                <a:latin typeface="Consolas" pitchFamily="49" charset="0"/>
                <a:cs typeface="Consolas" pitchFamily="49" charset="0"/>
              </a:rPr>
              <a:t>不产生分枝</a:t>
            </a:r>
            <a:r>
              <a:rPr lang="en-US" altLang="zh-CN" sz="2200" b="1" dirty="0">
                <a:solidFill>
                  <a:srgbClr val="0000FF"/>
                </a:solidFill>
                <a:latin typeface="Consolas" pitchFamily="49" charset="0"/>
                <a:cs typeface="Consolas" pitchFamily="49" charset="0"/>
              </a:rPr>
              <a:t>) </a:t>
            </a:r>
          </a:p>
          <a:p>
            <a:pPr eaLnBrk="0" hangingPunct="0"/>
            <a:r>
              <a:rPr lang="en-US" altLang="zh-CN" sz="2200" b="1" dirty="0">
                <a:solidFill>
                  <a:srgbClr val="0000FF"/>
                </a:solidFill>
                <a:latin typeface="Consolas" pitchFamily="49" charset="0"/>
                <a:cs typeface="Consolas" pitchFamily="49" charset="0"/>
              </a:rPr>
              <a:t>               </a:t>
            </a:r>
            <a:r>
              <a:rPr lang="zh-CN" altLang="en-US" sz="2200" b="1" dirty="0">
                <a:solidFill>
                  <a:srgbClr val="0000FF"/>
                </a:solidFill>
                <a:latin typeface="Consolas" pitchFamily="49" charset="0"/>
                <a:cs typeface="Consolas" pitchFamily="49" charset="0"/>
              </a:rPr>
              <a:t>则</a:t>
            </a:r>
            <a:r>
              <a:rPr lang="en-US" altLang="zh-CN" sz="2200" b="1" dirty="0">
                <a:solidFill>
                  <a:srgbClr val="0000FF"/>
                </a:solidFill>
                <a:latin typeface="Consolas" pitchFamily="49" charset="0"/>
                <a:cs typeface="Consolas" pitchFamily="49" charset="0"/>
              </a:rPr>
              <a:t>P=P+{(u, v)};</a:t>
            </a:r>
          </a:p>
        </p:txBody>
      </p:sp>
      <p:sp>
        <p:nvSpPr>
          <p:cNvPr id="35842" name="Text Box 1032"/>
          <p:cNvSpPr txBox="1">
            <a:spLocks noChangeArrowheads="1"/>
          </p:cNvSpPr>
          <p:nvPr/>
        </p:nvSpPr>
        <p:spPr bwMode="auto">
          <a:xfrm>
            <a:off x="434975" y="1666690"/>
            <a:ext cx="8126221" cy="1108075"/>
          </a:xfrm>
          <a:prstGeom prst="rect">
            <a:avLst/>
          </a:prstGeom>
          <a:noFill/>
          <a:ln w="9525">
            <a:noFill/>
            <a:miter lim="800000"/>
            <a:headEnd/>
            <a:tailEnd/>
          </a:ln>
        </p:spPr>
        <p:txBody>
          <a:bodyPr wrap="square">
            <a:spAutoFit/>
          </a:bodyPr>
          <a:lstStyle/>
          <a:p>
            <a:pPr>
              <a:spcBef>
                <a:spcPct val="50000"/>
              </a:spcBef>
            </a:pPr>
            <a:r>
              <a:rPr kumimoji="1" lang="en-US" altLang="zh-CN" sz="2200" b="1" dirty="0">
                <a:solidFill>
                  <a:srgbClr val="0000FF"/>
                </a:solidFill>
                <a:latin typeface="+mn-ea"/>
              </a:rPr>
              <a:t>    </a:t>
            </a:r>
            <a:r>
              <a:rPr kumimoji="1" lang="zh-CN" altLang="en-US" sz="2200" b="1" dirty="0">
                <a:solidFill>
                  <a:srgbClr val="0000FF"/>
                </a:solidFill>
                <a:latin typeface="+mn-ea"/>
              </a:rPr>
              <a:t>设图</a:t>
            </a:r>
            <a:r>
              <a:rPr kumimoji="1" lang="en-US" altLang="zh-CN" sz="2200" b="1" dirty="0">
                <a:solidFill>
                  <a:srgbClr val="0000FF"/>
                </a:solidFill>
                <a:latin typeface="+mn-ea"/>
              </a:rPr>
              <a:t>G</a:t>
            </a:r>
            <a:r>
              <a:rPr kumimoji="1" lang="zh-CN" altLang="en-US" sz="2200" b="1" dirty="0">
                <a:solidFill>
                  <a:srgbClr val="0000FF"/>
                </a:solidFill>
                <a:latin typeface="+mn-ea"/>
              </a:rPr>
              <a:t>有</a:t>
            </a:r>
            <a:r>
              <a:rPr kumimoji="1" lang="en-US" altLang="zh-CN" sz="2200" b="1" dirty="0">
                <a:solidFill>
                  <a:srgbClr val="0000FF"/>
                </a:solidFill>
                <a:latin typeface="+mn-ea"/>
              </a:rPr>
              <a:t>n</a:t>
            </a:r>
            <a:r>
              <a:rPr kumimoji="1" lang="zh-CN" altLang="en-US" sz="2200" b="1" dirty="0">
                <a:solidFill>
                  <a:srgbClr val="0000FF"/>
                </a:solidFill>
                <a:latin typeface="+mn-ea"/>
              </a:rPr>
              <a:t>个顶点，边上的代价存储在二维数组</a:t>
            </a:r>
            <a:r>
              <a:rPr kumimoji="1" lang="en-US" altLang="zh-CN" sz="2200" b="1" dirty="0">
                <a:solidFill>
                  <a:srgbClr val="0000FF"/>
                </a:solidFill>
                <a:latin typeface="+mn-ea"/>
              </a:rPr>
              <a:t>w[n][n]</a:t>
            </a:r>
            <a:r>
              <a:rPr kumimoji="1" lang="zh-CN" altLang="en-US" sz="2200" b="1" dirty="0">
                <a:solidFill>
                  <a:srgbClr val="0000FF"/>
                </a:solidFill>
                <a:latin typeface="+mn-ea"/>
              </a:rPr>
              <a:t>中，集合</a:t>
            </a:r>
            <a:r>
              <a:rPr kumimoji="1" lang="en-US" altLang="zh-CN" sz="2200" b="1" dirty="0">
                <a:solidFill>
                  <a:srgbClr val="0000FF"/>
                </a:solidFill>
                <a:latin typeface="+mn-ea"/>
              </a:rPr>
              <a:t>E</a:t>
            </a:r>
            <a:r>
              <a:rPr kumimoji="1" lang="en-US" altLang="zh-CN" sz="2200" b="1" i="1" dirty="0">
                <a:solidFill>
                  <a:srgbClr val="0000FF"/>
                </a:solidFill>
                <a:latin typeface="+mn-ea"/>
              </a:rPr>
              <a:t>'</a:t>
            </a:r>
            <a:r>
              <a:rPr kumimoji="1" lang="zh-CN" altLang="en-US" sz="2200" b="1" dirty="0">
                <a:solidFill>
                  <a:srgbClr val="0000FF"/>
                </a:solidFill>
                <a:latin typeface="+mn-ea"/>
              </a:rPr>
              <a:t>是候选集合即存储所有未选取的边，集合</a:t>
            </a:r>
            <a:r>
              <a:rPr kumimoji="1" lang="en-US" altLang="zh-CN" sz="2200" b="1" dirty="0">
                <a:solidFill>
                  <a:srgbClr val="0000FF"/>
                </a:solidFill>
                <a:latin typeface="+mn-ea"/>
              </a:rPr>
              <a:t>P</a:t>
            </a:r>
            <a:r>
              <a:rPr kumimoji="1" lang="zh-CN" altLang="en-US" sz="2200" b="1" dirty="0">
                <a:solidFill>
                  <a:srgbClr val="0000FF"/>
                </a:solidFill>
                <a:latin typeface="+mn-ea"/>
              </a:rPr>
              <a:t>存储经过的边，最短链接策略求解</a:t>
            </a:r>
            <a:r>
              <a:rPr kumimoji="1" lang="en-US" altLang="zh-CN" sz="2200" b="1" dirty="0">
                <a:solidFill>
                  <a:srgbClr val="0000FF"/>
                </a:solidFill>
                <a:latin typeface="+mn-ea"/>
              </a:rPr>
              <a:t>TSP</a:t>
            </a:r>
            <a:r>
              <a:rPr kumimoji="1" lang="zh-CN" altLang="en-US" sz="2200" b="1" dirty="0">
                <a:solidFill>
                  <a:srgbClr val="0000FF"/>
                </a:solidFill>
                <a:latin typeface="+mn-ea"/>
              </a:rPr>
              <a:t>问题的算法如下： </a:t>
            </a:r>
          </a:p>
        </p:txBody>
      </p:sp>
      <p:sp>
        <p:nvSpPr>
          <p:cNvPr id="9" name="文本框 8"/>
          <p:cNvSpPr txBox="1"/>
          <p:nvPr/>
        </p:nvSpPr>
        <p:spPr>
          <a:xfrm>
            <a:off x="103188" y="1149128"/>
            <a:ext cx="2514600" cy="461963"/>
          </a:xfrm>
          <a:prstGeom prst="rect">
            <a:avLst/>
          </a:prstGeom>
          <a:noFill/>
        </p:spPr>
        <p:txBody>
          <a:bodyPr>
            <a:spAutoFit/>
          </a:bodyPr>
          <a:lstStyle/>
          <a:p>
            <a:pPr>
              <a:defRPr/>
            </a:pPr>
            <a:r>
              <a:rPr lang="en-US" altLang="zh-CN" sz="2400" b="1" dirty="0">
                <a:solidFill>
                  <a:srgbClr val="FF0000"/>
                </a:solidFill>
                <a:latin typeface="+mn-ea"/>
                <a:ea typeface="+mn-ea"/>
                <a:cs typeface="+mn-cs"/>
              </a:rPr>
              <a:t>【</a:t>
            </a:r>
            <a:r>
              <a:rPr lang="zh-CN" altLang="en-US" sz="2400" b="1" dirty="0">
                <a:solidFill>
                  <a:srgbClr val="FF0000"/>
                </a:solidFill>
                <a:latin typeface="+mn-ea"/>
              </a:rPr>
              <a:t>算法设计</a:t>
            </a:r>
            <a:r>
              <a:rPr lang="en-US" altLang="zh-CN" sz="2400" b="1" dirty="0">
                <a:solidFill>
                  <a:srgbClr val="FF0000"/>
                </a:solidFill>
                <a:latin typeface="+mn-ea"/>
                <a:ea typeface="+mn-ea"/>
                <a:cs typeface="+mn-cs"/>
              </a:rPr>
              <a:t>】</a:t>
            </a:r>
            <a:endParaRPr lang="zh-CN" altLang="en-US" sz="2400" b="1" dirty="0">
              <a:solidFill>
                <a:srgbClr val="FF0000"/>
              </a:solidFill>
              <a:latin typeface="+mn-ea"/>
              <a:ea typeface="+mn-ea"/>
              <a:cs typeface="+mn-cs"/>
            </a:endParaRPr>
          </a:p>
        </p:txBody>
      </p:sp>
      <p:sp>
        <p:nvSpPr>
          <p:cNvPr id="10" name="文本占位符 9"/>
          <p:cNvSpPr>
            <a:spLocks noGrp="1"/>
          </p:cNvSpPr>
          <p:nvPr>
            <p:ph type="body" sz="quarter" idx="13"/>
          </p:nvPr>
        </p:nvSpPr>
        <p:spPr/>
        <p:txBody>
          <a:bodyPr/>
          <a:lstStyle/>
          <a:p>
            <a:r>
              <a:rPr lang="zh-CN" altLang="en-US" dirty="0"/>
              <a:t>求解</a:t>
            </a:r>
            <a:r>
              <a:rPr lang="en-US" altLang="zh-CN" dirty="0"/>
              <a:t>TSP</a:t>
            </a:r>
            <a:r>
              <a:rPr lang="zh-CN" altLang="en-US" dirty="0"/>
              <a:t>问题</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Text Box 4"/>
          <p:cNvSpPr txBox="1">
            <a:spLocks noChangeArrowheads="1"/>
          </p:cNvSpPr>
          <p:nvPr/>
        </p:nvSpPr>
        <p:spPr bwMode="auto">
          <a:xfrm>
            <a:off x="568325" y="1887887"/>
            <a:ext cx="8180388" cy="2053896"/>
          </a:xfrm>
          <a:prstGeom prst="rect">
            <a:avLst/>
          </a:prstGeom>
          <a:noFill/>
          <a:ln>
            <a:noFill/>
          </a:ln>
          <a:effectLst/>
        </p:spPr>
        <p:txBody>
          <a:bodyPr>
            <a:spAutoFit/>
          </a:bodyPr>
          <a:lstStyle/>
          <a:p>
            <a:pPr>
              <a:lnSpc>
                <a:spcPct val="130000"/>
              </a:lnSpc>
              <a:spcBef>
                <a:spcPts val="0"/>
              </a:spcBef>
              <a:defRPr/>
            </a:pPr>
            <a:r>
              <a:rPr kumimoji="1" lang="zh-CN" altLang="en-US" sz="2000" b="1" dirty="0">
                <a:solidFill>
                  <a:srgbClr val="0000FF"/>
                </a:solidFill>
                <a:latin typeface="Consolas" pitchFamily="49" charset="0"/>
                <a:cs typeface="Consolas" pitchFamily="49" charset="0"/>
              </a:rPr>
              <a:t>如果操作“在</a:t>
            </a:r>
            <a:r>
              <a:rPr kumimoji="1" lang="en-US" altLang="zh-CN" sz="2000" b="1" dirty="0">
                <a:solidFill>
                  <a:srgbClr val="0000FF"/>
                </a:solidFill>
                <a:latin typeface="Consolas" pitchFamily="49" charset="0"/>
                <a:cs typeface="Consolas" pitchFamily="49" charset="0"/>
              </a:rPr>
              <a:t>E</a:t>
            </a:r>
            <a:r>
              <a:rPr kumimoji="1" lang="zh-CN" altLang="en-US" sz="2000" b="1" dirty="0">
                <a:solidFill>
                  <a:srgbClr val="0000FF"/>
                </a:solidFill>
                <a:latin typeface="Consolas" pitchFamily="49" charset="0"/>
                <a:cs typeface="Consolas" pitchFamily="49" charset="0"/>
              </a:rPr>
              <a:t>’中选取最短边</a:t>
            </a:r>
            <a:r>
              <a:rPr kumimoji="1" lang="en-US" altLang="zh-CN" sz="2000" b="1" dirty="0">
                <a:solidFill>
                  <a:srgbClr val="0000FF"/>
                </a:solidFill>
                <a:latin typeface="Consolas" pitchFamily="49" charset="0"/>
                <a:cs typeface="Consolas" pitchFamily="49" charset="0"/>
              </a:rPr>
              <a:t>(u, v)</a:t>
            </a:r>
            <a:r>
              <a:rPr kumimoji="1" lang="zh-CN" altLang="en-US" sz="2000" b="1" dirty="0">
                <a:solidFill>
                  <a:srgbClr val="0000FF"/>
                </a:solidFill>
                <a:latin typeface="Consolas" pitchFamily="49" charset="0"/>
                <a:cs typeface="Consolas" pitchFamily="49" charset="0"/>
              </a:rPr>
              <a:t>“用顺序查找，则算法的时间性能是</a:t>
            </a:r>
            <a:r>
              <a:rPr kumimoji="1" lang="en-US" altLang="zh-CN" sz="2000" b="1" i="1" dirty="0">
                <a:solidFill>
                  <a:srgbClr val="0000FF"/>
                </a:solidFill>
                <a:latin typeface="Consolas" pitchFamily="49" charset="0"/>
                <a:cs typeface="Consolas" pitchFamily="49" charset="0"/>
              </a:rPr>
              <a:t>O</a:t>
            </a:r>
            <a:r>
              <a:rPr kumimoji="1" lang="en-US" altLang="zh-CN" sz="2000" b="1" dirty="0">
                <a:solidFill>
                  <a:srgbClr val="0000FF"/>
                </a:solidFill>
                <a:latin typeface="Consolas" pitchFamily="49" charset="0"/>
                <a:cs typeface="Consolas" pitchFamily="49" charset="0"/>
              </a:rPr>
              <a:t>(</a:t>
            </a:r>
            <a:r>
              <a:rPr kumimoji="1" lang="en-US" altLang="zh-CN" sz="2000" b="1" i="1" dirty="0">
                <a:solidFill>
                  <a:srgbClr val="0000FF"/>
                </a:solidFill>
                <a:latin typeface="Consolas" pitchFamily="49" charset="0"/>
                <a:cs typeface="Consolas" pitchFamily="49" charset="0"/>
              </a:rPr>
              <a:t>n</a:t>
            </a:r>
            <a:r>
              <a:rPr kumimoji="1" lang="en-US" altLang="zh-CN" sz="2000" b="1" baseline="30000" dirty="0">
                <a:solidFill>
                  <a:srgbClr val="0000FF"/>
                </a:solidFill>
                <a:latin typeface="Consolas" pitchFamily="49" charset="0"/>
                <a:cs typeface="Consolas" pitchFamily="49" charset="0"/>
              </a:rPr>
              <a:t>2</a:t>
            </a:r>
            <a:r>
              <a:rPr kumimoji="1" lang="en-US" altLang="zh-CN" sz="2000" b="1" dirty="0">
                <a:solidFill>
                  <a:srgbClr val="0000FF"/>
                </a:solidFill>
                <a:latin typeface="Consolas" pitchFamily="49" charset="0"/>
                <a:cs typeface="Consolas" pitchFamily="49" charset="0"/>
              </a:rPr>
              <a:t>)</a:t>
            </a:r>
            <a:r>
              <a:rPr kumimoji="1" lang="zh-CN" altLang="en-US" sz="2000" b="1" dirty="0">
                <a:solidFill>
                  <a:srgbClr val="0000FF"/>
                </a:solidFill>
                <a:latin typeface="Consolas" pitchFamily="49" charset="0"/>
                <a:cs typeface="Consolas" pitchFamily="49" charset="0"/>
              </a:rPr>
              <a:t>，如果采用堆排序的方法将集合</a:t>
            </a:r>
            <a:r>
              <a:rPr kumimoji="1" lang="en-US" altLang="zh-CN" sz="2000" b="1" dirty="0">
                <a:solidFill>
                  <a:srgbClr val="0000FF"/>
                </a:solidFill>
                <a:latin typeface="Consolas" pitchFamily="49" charset="0"/>
                <a:cs typeface="Consolas" pitchFamily="49" charset="0"/>
              </a:rPr>
              <a:t>E</a:t>
            </a:r>
            <a:r>
              <a:rPr kumimoji="1" lang="en-US" altLang="zh-CN" sz="2000" b="1" i="1" dirty="0">
                <a:solidFill>
                  <a:srgbClr val="0000FF"/>
                </a:solidFill>
                <a:latin typeface="Consolas" pitchFamily="49" charset="0"/>
                <a:cs typeface="Consolas" pitchFamily="49" charset="0"/>
              </a:rPr>
              <a:t>‘</a:t>
            </a:r>
            <a:r>
              <a:rPr kumimoji="1" lang="zh-CN" altLang="en-US" sz="2000" b="1" dirty="0">
                <a:solidFill>
                  <a:srgbClr val="0000FF"/>
                </a:solidFill>
                <a:latin typeface="Consolas" pitchFamily="49" charset="0"/>
                <a:cs typeface="Consolas" pitchFamily="49" charset="0"/>
              </a:rPr>
              <a:t>中的边建立堆，则选取最短边的操作可以是</a:t>
            </a:r>
            <a:r>
              <a:rPr kumimoji="1" lang="en-US" altLang="zh-CN" sz="2000" b="1" i="1" dirty="0">
                <a:solidFill>
                  <a:srgbClr val="0000FF"/>
                </a:solidFill>
                <a:latin typeface="Consolas" pitchFamily="49" charset="0"/>
                <a:cs typeface="Consolas" pitchFamily="49" charset="0"/>
              </a:rPr>
              <a:t>O</a:t>
            </a:r>
            <a:r>
              <a:rPr kumimoji="1" lang="en-US" altLang="zh-CN" sz="2000" b="1" dirty="0">
                <a:solidFill>
                  <a:srgbClr val="0000FF"/>
                </a:solidFill>
                <a:latin typeface="Consolas" pitchFamily="49" charset="0"/>
                <a:cs typeface="Consolas" pitchFamily="49" charset="0"/>
              </a:rPr>
              <a:t>(log</a:t>
            </a:r>
            <a:r>
              <a:rPr kumimoji="1" lang="en-US" altLang="zh-CN" sz="2000" b="1" baseline="-30000" dirty="0">
                <a:solidFill>
                  <a:srgbClr val="0000FF"/>
                </a:solidFill>
                <a:latin typeface="Consolas" pitchFamily="49" charset="0"/>
                <a:cs typeface="Consolas" pitchFamily="49" charset="0"/>
              </a:rPr>
              <a:t>2</a:t>
            </a:r>
            <a:r>
              <a:rPr kumimoji="1" lang="en-US" altLang="zh-CN" sz="2000" b="1" i="1" dirty="0">
                <a:solidFill>
                  <a:srgbClr val="0000FF"/>
                </a:solidFill>
                <a:latin typeface="Consolas" pitchFamily="49" charset="0"/>
                <a:cs typeface="Consolas" pitchFamily="49" charset="0"/>
              </a:rPr>
              <a:t>n</a:t>
            </a:r>
            <a:r>
              <a:rPr kumimoji="1" lang="en-US" altLang="zh-CN" sz="2000" b="1" dirty="0">
                <a:solidFill>
                  <a:srgbClr val="0000FF"/>
                </a:solidFill>
                <a:latin typeface="Consolas" pitchFamily="49" charset="0"/>
                <a:cs typeface="Consolas" pitchFamily="49" charset="0"/>
              </a:rPr>
              <a:t>)</a:t>
            </a:r>
            <a:r>
              <a:rPr kumimoji="1" lang="zh-CN" altLang="en-US" sz="2000" b="1" dirty="0">
                <a:solidFill>
                  <a:srgbClr val="0000FF"/>
                </a:solidFill>
                <a:latin typeface="Consolas" pitchFamily="49" charset="0"/>
                <a:cs typeface="Consolas" pitchFamily="49" charset="0"/>
              </a:rPr>
              <a:t>，对于两个顶点是否连通以及是否会产生分枝，可以用并查集的操作将其时间性能提高到</a:t>
            </a:r>
            <a:r>
              <a:rPr kumimoji="1" lang="en-US" altLang="zh-CN" sz="2000" b="1" i="1" dirty="0">
                <a:solidFill>
                  <a:srgbClr val="0000FF"/>
                </a:solidFill>
                <a:latin typeface="Consolas" pitchFamily="49" charset="0"/>
                <a:cs typeface="Consolas" pitchFamily="49" charset="0"/>
              </a:rPr>
              <a:t>O</a:t>
            </a:r>
            <a:r>
              <a:rPr kumimoji="1" lang="en-US" altLang="zh-CN" sz="2000" b="1" dirty="0">
                <a:solidFill>
                  <a:srgbClr val="0000FF"/>
                </a:solidFill>
                <a:latin typeface="Consolas" pitchFamily="49" charset="0"/>
                <a:cs typeface="Consolas" pitchFamily="49" charset="0"/>
              </a:rPr>
              <a:t>(</a:t>
            </a:r>
            <a:r>
              <a:rPr kumimoji="1" lang="en-US" altLang="zh-CN" sz="2000" b="1" i="1" dirty="0">
                <a:solidFill>
                  <a:srgbClr val="0000FF"/>
                </a:solidFill>
                <a:latin typeface="Consolas" pitchFamily="49" charset="0"/>
                <a:cs typeface="Consolas" pitchFamily="49" charset="0"/>
              </a:rPr>
              <a:t>n</a:t>
            </a:r>
            <a:r>
              <a:rPr kumimoji="1" lang="en-US" altLang="zh-CN" sz="2000" b="1" dirty="0">
                <a:solidFill>
                  <a:srgbClr val="0000FF"/>
                </a:solidFill>
                <a:latin typeface="Consolas" pitchFamily="49" charset="0"/>
                <a:cs typeface="Consolas" pitchFamily="49" charset="0"/>
              </a:rPr>
              <a:t>)</a:t>
            </a:r>
            <a:r>
              <a:rPr kumimoji="1" lang="zh-CN" altLang="en-US" sz="2000" b="1" dirty="0">
                <a:solidFill>
                  <a:srgbClr val="0000FF"/>
                </a:solidFill>
                <a:latin typeface="Consolas" pitchFamily="49" charset="0"/>
                <a:cs typeface="Consolas" pitchFamily="49" charset="0"/>
              </a:rPr>
              <a:t>，此时算法的时间性能为</a:t>
            </a:r>
            <a:r>
              <a:rPr kumimoji="1" lang="en-US" altLang="zh-CN" sz="2000" b="1" i="1" dirty="0">
                <a:solidFill>
                  <a:srgbClr val="0000FF"/>
                </a:solidFill>
                <a:latin typeface="Consolas" pitchFamily="49" charset="0"/>
                <a:cs typeface="Consolas" pitchFamily="49" charset="0"/>
              </a:rPr>
              <a:t>O</a:t>
            </a:r>
            <a:r>
              <a:rPr kumimoji="1" lang="en-US" altLang="zh-CN" sz="2000" b="1" dirty="0">
                <a:solidFill>
                  <a:srgbClr val="0000FF"/>
                </a:solidFill>
                <a:latin typeface="Consolas" pitchFamily="49" charset="0"/>
                <a:cs typeface="Consolas" pitchFamily="49" charset="0"/>
              </a:rPr>
              <a:t>(</a:t>
            </a:r>
            <a:r>
              <a:rPr kumimoji="1" lang="en-US" altLang="zh-CN" sz="2000" b="1" i="1" dirty="0">
                <a:solidFill>
                  <a:srgbClr val="0000FF"/>
                </a:solidFill>
                <a:latin typeface="Consolas" pitchFamily="49" charset="0"/>
                <a:cs typeface="Consolas" pitchFamily="49" charset="0"/>
              </a:rPr>
              <a:t>n</a:t>
            </a:r>
            <a:r>
              <a:rPr kumimoji="1" lang="en-US" altLang="zh-CN" sz="2000" b="1" dirty="0">
                <a:solidFill>
                  <a:srgbClr val="0000FF"/>
                </a:solidFill>
                <a:latin typeface="Consolas" pitchFamily="49" charset="0"/>
                <a:cs typeface="Consolas" pitchFamily="49" charset="0"/>
              </a:rPr>
              <a:t>log</a:t>
            </a:r>
            <a:r>
              <a:rPr kumimoji="1" lang="en-US" altLang="zh-CN" sz="2000" b="1" baseline="-30000" dirty="0">
                <a:solidFill>
                  <a:srgbClr val="0000FF"/>
                </a:solidFill>
                <a:latin typeface="Consolas" pitchFamily="49" charset="0"/>
                <a:cs typeface="Consolas" pitchFamily="49" charset="0"/>
              </a:rPr>
              <a:t>2</a:t>
            </a:r>
            <a:r>
              <a:rPr kumimoji="1" lang="en-US" altLang="zh-CN" sz="2000" b="1" i="1" dirty="0">
                <a:solidFill>
                  <a:srgbClr val="0000FF"/>
                </a:solidFill>
                <a:latin typeface="Consolas" pitchFamily="49" charset="0"/>
                <a:cs typeface="Consolas" pitchFamily="49" charset="0"/>
              </a:rPr>
              <a:t>n</a:t>
            </a:r>
            <a:r>
              <a:rPr kumimoji="1" lang="en-US" altLang="zh-CN" sz="2000" b="1" dirty="0">
                <a:solidFill>
                  <a:srgbClr val="0000FF"/>
                </a:solidFill>
                <a:latin typeface="Consolas" pitchFamily="49" charset="0"/>
                <a:cs typeface="Consolas" pitchFamily="49" charset="0"/>
              </a:rPr>
              <a:t>)</a:t>
            </a:r>
            <a:r>
              <a:rPr kumimoji="1" lang="zh-CN" altLang="en-US" sz="2000" b="1" dirty="0">
                <a:solidFill>
                  <a:srgbClr val="0000FF"/>
                </a:solidFill>
                <a:latin typeface="Consolas" pitchFamily="49" charset="0"/>
                <a:cs typeface="Consolas" pitchFamily="49" charset="0"/>
              </a:rPr>
              <a:t>。 </a:t>
            </a:r>
          </a:p>
        </p:txBody>
      </p:sp>
      <p:sp>
        <p:nvSpPr>
          <p:cNvPr id="4" name="文本框 3"/>
          <p:cNvSpPr txBox="1"/>
          <p:nvPr/>
        </p:nvSpPr>
        <p:spPr>
          <a:xfrm>
            <a:off x="240192" y="1299904"/>
            <a:ext cx="2514600" cy="461665"/>
          </a:xfrm>
          <a:prstGeom prst="rect">
            <a:avLst/>
          </a:prstGeom>
          <a:noFill/>
        </p:spPr>
        <p:txBody>
          <a:bodyPr>
            <a:spAutoFit/>
          </a:bodyPr>
          <a:lstStyle/>
          <a:p>
            <a:pPr>
              <a:defRPr/>
            </a:pPr>
            <a:r>
              <a:rPr lang="en-US" altLang="zh-CN" sz="2400" b="1" dirty="0">
                <a:solidFill>
                  <a:srgbClr val="FF0000"/>
                </a:solidFill>
                <a:latin typeface="+mn-ea"/>
                <a:ea typeface="+mn-ea"/>
                <a:cs typeface="+mn-cs"/>
              </a:rPr>
              <a:t>【</a:t>
            </a:r>
            <a:r>
              <a:rPr lang="zh-CN" altLang="en-US" sz="2400" b="1" dirty="0">
                <a:solidFill>
                  <a:srgbClr val="FF0000"/>
                </a:solidFill>
                <a:latin typeface="+mn-ea"/>
              </a:rPr>
              <a:t>算法分析</a:t>
            </a:r>
            <a:r>
              <a:rPr lang="en-US" altLang="zh-CN" sz="2400" b="1" dirty="0">
                <a:solidFill>
                  <a:srgbClr val="FF0000"/>
                </a:solidFill>
                <a:latin typeface="+mn-ea"/>
                <a:ea typeface="+mn-ea"/>
                <a:cs typeface="+mn-cs"/>
              </a:rPr>
              <a:t>】</a:t>
            </a:r>
            <a:endParaRPr lang="zh-CN" altLang="en-US" sz="2400" b="1" dirty="0">
              <a:solidFill>
                <a:srgbClr val="FF0000"/>
              </a:solidFill>
              <a:latin typeface="+mn-ea"/>
              <a:ea typeface="+mn-ea"/>
              <a:cs typeface="+mn-cs"/>
            </a:endParaRPr>
          </a:p>
        </p:txBody>
      </p:sp>
      <p:sp>
        <p:nvSpPr>
          <p:cNvPr id="5" name="Text Box 4"/>
          <p:cNvSpPr txBox="1">
            <a:spLocks noChangeArrowheads="1"/>
          </p:cNvSpPr>
          <p:nvPr/>
        </p:nvSpPr>
        <p:spPr bwMode="auto">
          <a:xfrm>
            <a:off x="568325" y="4680323"/>
            <a:ext cx="8077200" cy="1422954"/>
          </a:xfrm>
          <a:prstGeom prst="rect">
            <a:avLst/>
          </a:prstGeom>
          <a:noFill/>
          <a:ln>
            <a:noFill/>
          </a:ln>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50000"/>
              </a:lnSpc>
              <a:spcBef>
                <a:spcPts val="0"/>
              </a:spcBef>
              <a:defRPr/>
            </a:pPr>
            <a:r>
              <a:rPr kumimoji="1" lang="zh-CN" altLang="en-US" sz="2000" b="1" dirty="0">
                <a:solidFill>
                  <a:srgbClr val="0000FF"/>
                </a:solidFill>
                <a:latin typeface="+mn-ea"/>
                <a:ea typeface="+mn-ea"/>
                <a:cs typeface="+mn-cs"/>
              </a:rPr>
              <a:t>     通过实例分析，图中从城市</a:t>
            </a:r>
            <a:r>
              <a:rPr kumimoji="1" lang="en-US" altLang="zh-CN" sz="2000" b="1" dirty="0">
                <a:solidFill>
                  <a:srgbClr val="0000FF"/>
                </a:solidFill>
                <a:latin typeface="+mn-ea"/>
                <a:ea typeface="+mn-ea"/>
                <a:cs typeface="+mn-cs"/>
              </a:rPr>
              <a:t>1</a:t>
            </a:r>
            <a:r>
              <a:rPr kumimoji="1" lang="zh-CN" altLang="en-US" sz="2000" b="1" dirty="0">
                <a:solidFill>
                  <a:srgbClr val="0000FF"/>
                </a:solidFill>
                <a:latin typeface="+mn-ea"/>
                <a:ea typeface="+mn-ea"/>
                <a:cs typeface="+mn-cs"/>
              </a:rPr>
              <a:t>出发的最优解是</a:t>
            </a:r>
            <a:r>
              <a:rPr kumimoji="1" lang="en-US" altLang="zh-CN" sz="2000" b="1" dirty="0">
                <a:solidFill>
                  <a:srgbClr val="0000FF"/>
                </a:solidFill>
                <a:latin typeface="+mn-ea"/>
                <a:ea typeface="+mn-ea"/>
                <a:cs typeface="+mn-cs"/>
              </a:rPr>
              <a:t>1→2→5→4→3→1</a:t>
            </a:r>
            <a:r>
              <a:rPr kumimoji="1" lang="zh-CN" altLang="en-US" sz="2000" b="1" dirty="0">
                <a:solidFill>
                  <a:srgbClr val="0000FF"/>
                </a:solidFill>
                <a:latin typeface="+mn-ea"/>
                <a:ea typeface="+mn-ea"/>
                <a:cs typeface="+mn-cs"/>
              </a:rPr>
              <a:t>，总代价只有</a:t>
            </a:r>
            <a:r>
              <a:rPr kumimoji="1" lang="en-US" altLang="zh-CN" sz="2000" b="1" dirty="0">
                <a:solidFill>
                  <a:srgbClr val="0000FF"/>
                </a:solidFill>
                <a:latin typeface="+mn-ea"/>
                <a:ea typeface="+mn-ea"/>
                <a:cs typeface="+mn-cs"/>
              </a:rPr>
              <a:t>13</a:t>
            </a:r>
            <a:r>
              <a:rPr kumimoji="1" lang="zh-CN" altLang="en-US" sz="2000" b="1" dirty="0">
                <a:solidFill>
                  <a:srgbClr val="0000FF"/>
                </a:solidFill>
                <a:latin typeface="+mn-ea"/>
                <a:ea typeface="+mn-ea"/>
                <a:cs typeface="+mn-cs"/>
              </a:rPr>
              <a:t>。</a:t>
            </a:r>
            <a:endParaRPr kumimoji="1" lang="en-US" altLang="zh-CN" sz="2000" b="1" dirty="0">
              <a:solidFill>
                <a:srgbClr val="0000FF"/>
              </a:solidFill>
              <a:latin typeface="+mn-ea"/>
              <a:ea typeface="+mn-ea"/>
              <a:cs typeface="+mn-cs"/>
            </a:endParaRPr>
          </a:p>
          <a:p>
            <a:pPr algn="just" eaLnBrk="1" hangingPunct="1">
              <a:lnSpc>
                <a:spcPct val="150000"/>
              </a:lnSpc>
              <a:spcBef>
                <a:spcPts val="0"/>
              </a:spcBef>
              <a:defRPr/>
            </a:pPr>
            <a:r>
              <a:rPr kumimoji="1" lang="en-US" altLang="zh-CN" sz="2000" b="1" dirty="0">
                <a:solidFill>
                  <a:srgbClr val="0000FF"/>
                </a:solidFill>
                <a:latin typeface="+mn-ea"/>
                <a:ea typeface="+mn-ea"/>
                <a:cs typeface="+mn-cs"/>
              </a:rPr>
              <a:t>     </a:t>
            </a:r>
            <a:r>
              <a:rPr kumimoji="1" lang="zh-CN" altLang="en-US" sz="2000" b="1" dirty="0">
                <a:solidFill>
                  <a:srgbClr val="0000FF"/>
                </a:solidFill>
                <a:latin typeface="+mn-ea"/>
                <a:ea typeface="+mn-ea"/>
                <a:cs typeface="+mn-cs"/>
              </a:rPr>
              <a:t>用最短链接贪心策略求解</a:t>
            </a:r>
            <a:r>
              <a:rPr kumimoji="1" lang="en-US" altLang="zh-CN" sz="2000" b="1" dirty="0">
                <a:solidFill>
                  <a:srgbClr val="0000FF"/>
                </a:solidFill>
                <a:latin typeface="+mn-ea"/>
                <a:ea typeface="+mn-ea"/>
                <a:cs typeface="+mn-cs"/>
              </a:rPr>
              <a:t>TSP</a:t>
            </a:r>
            <a:r>
              <a:rPr kumimoji="1" lang="zh-CN" altLang="en-US" sz="2000" b="1" dirty="0">
                <a:solidFill>
                  <a:srgbClr val="0000FF"/>
                </a:solidFill>
                <a:latin typeface="+mn-ea"/>
                <a:ea typeface="+mn-ea"/>
                <a:cs typeface="+mn-cs"/>
              </a:rPr>
              <a:t>问题所得的结果不一定是最优解。</a:t>
            </a:r>
            <a:endParaRPr kumimoji="1" lang="en-US" altLang="zh-CN" sz="2000" b="1" dirty="0">
              <a:solidFill>
                <a:srgbClr val="0000FF"/>
              </a:solidFill>
              <a:latin typeface="+mn-ea"/>
              <a:ea typeface="+mn-ea"/>
              <a:cs typeface="+mn-cs"/>
            </a:endParaRPr>
          </a:p>
        </p:txBody>
      </p:sp>
      <p:sp>
        <p:nvSpPr>
          <p:cNvPr id="6" name="Rectangle 5"/>
          <p:cNvSpPr>
            <a:spLocks noChangeArrowheads="1"/>
          </p:cNvSpPr>
          <p:nvPr/>
        </p:nvSpPr>
        <p:spPr bwMode="auto">
          <a:xfrm>
            <a:off x="179388" y="4057268"/>
            <a:ext cx="5253849" cy="578515"/>
          </a:xfrm>
          <a:prstGeom prst="rect">
            <a:avLst/>
          </a:prstGeom>
          <a:noFill/>
          <a:ln>
            <a:noFill/>
          </a:ln>
          <a:effectLst/>
        </p:spPr>
        <p:txBody>
          <a:bodyPr/>
          <a:lstStyle/>
          <a:p>
            <a:pPr>
              <a:defRPr/>
            </a:pPr>
            <a:r>
              <a:rPr lang="zh-CN" altLang="en-US" sz="2200" b="1" dirty="0">
                <a:solidFill>
                  <a:srgbClr val="FF0000"/>
                </a:solidFill>
                <a:latin typeface="+mn-ea"/>
                <a:ea typeface="+mn-ea"/>
                <a:cs typeface="+mn-cs"/>
              </a:rPr>
              <a:t>  </a:t>
            </a:r>
            <a:r>
              <a:rPr lang="en-US" altLang="zh-CN" sz="2200" b="1" dirty="0">
                <a:solidFill>
                  <a:srgbClr val="FF0000"/>
                </a:solidFill>
                <a:latin typeface="+mn-ea"/>
                <a:ea typeface="+mn-ea"/>
                <a:cs typeface="+mn-cs"/>
              </a:rPr>
              <a:t>【</a:t>
            </a:r>
            <a:r>
              <a:rPr lang="zh-CN" altLang="en-US" sz="2200" b="1" dirty="0">
                <a:solidFill>
                  <a:srgbClr val="FF0000"/>
                </a:solidFill>
                <a:latin typeface="+mn-ea"/>
                <a:ea typeface="+mn-ea"/>
                <a:cs typeface="+mn-cs"/>
              </a:rPr>
              <a:t>最短链接贪心策略正确性分析</a:t>
            </a:r>
            <a:r>
              <a:rPr lang="en-US" altLang="zh-CN" sz="2200" b="1" dirty="0">
                <a:solidFill>
                  <a:srgbClr val="FF0000"/>
                </a:solidFill>
                <a:latin typeface="+mn-ea"/>
              </a:rPr>
              <a:t>】</a:t>
            </a:r>
            <a:endParaRPr lang="zh-CN" altLang="en-US" sz="2200" b="1" dirty="0">
              <a:solidFill>
                <a:srgbClr val="FF0000"/>
              </a:solidFill>
              <a:latin typeface="+mn-ea"/>
              <a:ea typeface="+mn-ea"/>
              <a:cs typeface="+mn-cs"/>
            </a:endParaRPr>
          </a:p>
        </p:txBody>
      </p:sp>
      <p:sp>
        <p:nvSpPr>
          <p:cNvPr id="7" name="文本占位符 6"/>
          <p:cNvSpPr>
            <a:spLocks noGrp="1"/>
          </p:cNvSpPr>
          <p:nvPr>
            <p:ph type="body" sz="quarter" idx="13"/>
          </p:nvPr>
        </p:nvSpPr>
        <p:spPr/>
        <p:txBody>
          <a:bodyPr/>
          <a:lstStyle/>
          <a:p>
            <a:r>
              <a:rPr lang="zh-CN" altLang="en-US" dirty="0"/>
              <a:t>求解</a:t>
            </a:r>
            <a:r>
              <a:rPr lang="en-US" altLang="zh-CN" dirty="0"/>
              <a:t>TSP</a:t>
            </a:r>
            <a:r>
              <a:rPr lang="zh-CN" altLang="en-US" dirty="0"/>
              <a:t>问题</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648883" y="1921556"/>
            <a:ext cx="81371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000" b="1" dirty="0">
                <a:solidFill>
                  <a:srgbClr val="0000FF"/>
                </a:solidFill>
                <a:latin typeface="+mn-ea"/>
                <a:ea typeface="+mn-ea"/>
              </a:rPr>
              <a:t>       假设面值改为</a:t>
            </a:r>
            <a:r>
              <a:rPr kumimoji="1" lang="en-US" altLang="zh-CN" sz="2000" b="1" dirty="0">
                <a:solidFill>
                  <a:srgbClr val="0000FF"/>
                </a:solidFill>
                <a:latin typeface="+mn-ea"/>
                <a:ea typeface="+mn-ea"/>
              </a:rPr>
              <a:t>3</a:t>
            </a:r>
            <a:r>
              <a:rPr kumimoji="1" lang="zh-CN" altLang="en-US" sz="2000" b="1" dirty="0">
                <a:solidFill>
                  <a:srgbClr val="0000FF"/>
                </a:solidFill>
                <a:latin typeface="+mn-ea"/>
                <a:ea typeface="+mn-ea"/>
              </a:rPr>
              <a:t>元、</a:t>
            </a:r>
            <a:r>
              <a:rPr kumimoji="1" lang="en-US" altLang="zh-CN" sz="2000" b="1" dirty="0">
                <a:solidFill>
                  <a:srgbClr val="0000FF"/>
                </a:solidFill>
                <a:latin typeface="+mn-ea"/>
                <a:ea typeface="+mn-ea"/>
              </a:rPr>
              <a:t>1</a:t>
            </a:r>
            <a:r>
              <a:rPr kumimoji="1" lang="zh-CN" altLang="en-US" sz="2000" b="1" dirty="0">
                <a:solidFill>
                  <a:srgbClr val="0000FF"/>
                </a:solidFill>
                <a:latin typeface="+mn-ea"/>
                <a:ea typeface="+mn-ea"/>
              </a:rPr>
              <a:t>元、</a:t>
            </a:r>
            <a:r>
              <a:rPr kumimoji="1" lang="en-US" altLang="zh-CN" sz="2000" b="1" dirty="0">
                <a:solidFill>
                  <a:srgbClr val="0000FF"/>
                </a:solidFill>
                <a:latin typeface="+mn-ea"/>
                <a:ea typeface="+mn-ea"/>
              </a:rPr>
              <a:t>8</a:t>
            </a:r>
            <a:r>
              <a:rPr kumimoji="1" lang="zh-CN" altLang="en-US" sz="2000" b="1" dirty="0">
                <a:solidFill>
                  <a:srgbClr val="0000FF"/>
                </a:solidFill>
                <a:latin typeface="+mn-ea"/>
                <a:ea typeface="+mn-ea"/>
              </a:rPr>
              <a:t>角、</a:t>
            </a:r>
            <a:r>
              <a:rPr kumimoji="1" lang="en-US" altLang="zh-CN" sz="2000" b="1" dirty="0">
                <a:solidFill>
                  <a:srgbClr val="0000FF"/>
                </a:solidFill>
                <a:latin typeface="+mn-ea"/>
                <a:ea typeface="+mn-ea"/>
              </a:rPr>
              <a:t>5</a:t>
            </a:r>
            <a:r>
              <a:rPr kumimoji="1" lang="zh-CN" altLang="en-US" sz="2000" b="1" dirty="0">
                <a:solidFill>
                  <a:srgbClr val="0000FF"/>
                </a:solidFill>
                <a:latin typeface="+mn-ea"/>
                <a:ea typeface="+mn-ea"/>
              </a:rPr>
              <a:t>角、</a:t>
            </a:r>
            <a:r>
              <a:rPr kumimoji="1" lang="en-US" altLang="zh-CN" sz="2000" b="1" dirty="0">
                <a:solidFill>
                  <a:srgbClr val="0000FF"/>
                </a:solidFill>
                <a:latin typeface="+mn-ea"/>
                <a:ea typeface="+mn-ea"/>
              </a:rPr>
              <a:t>1</a:t>
            </a:r>
            <a:r>
              <a:rPr kumimoji="1" lang="zh-CN" altLang="en-US" sz="2000" b="1" dirty="0">
                <a:solidFill>
                  <a:srgbClr val="0000FF"/>
                </a:solidFill>
                <a:latin typeface="+mn-ea"/>
                <a:ea typeface="+mn-ea"/>
              </a:rPr>
              <a:t>角的货币，需要找给顾客</a:t>
            </a:r>
            <a:r>
              <a:rPr kumimoji="1" lang="en-US" altLang="zh-CN" sz="2000" b="1" dirty="0">
                <a:solidFill>
                  <a:srgbClr val="0000FF"/>
                </a:solidFill>
                <a:latin typeface="+mn-ea"/>
                <a:ea typeface="+mn-ea"/>
              </a:rPr>
              <a:t>4</a:t>
            </a:r>
            <a:r>
              <a:rPr kumimoji="1" lang="zh-CN" altLang="en-US" sz="2000" b="1" dirty="0">
                <a:solidFill>
                  <a:srgbClr val="0000FF"/>
                </a:solidFill>
                <a:latin typeface="+mn-ea"/>
                <a:ea typeface="+mn-ea"/>
              </a:rPr>
              <a:t>元</a:t>
            </a:r>
            <a:r>
              <a:rPr kumimoji="1" lang="en-US" altLang="zh-CN" sz="2000" b="1" dirty="0">
                <a:solidFill>
                  <a:srgbClr val="0000FF"/>
                </a:solidFill>
                <a:latin typeface="+mn-ea"/>
                <a:ea typeface="+mn-ea"/>
              </a:rPr>
              <a:t>6</a:t>
            </a:r>
            <a:r>
              <a:rPr kumimoji="1" lang="zh-CN" altLang="en-US" sz="2000" b="1" dirty="0">
                <a:solidFill>
                  <a:srgbClr val="0000FF"/>
                </a:solidFill>
                <a:latin typeface="+mn-ea"/>
                <a:ea typeface="+mn-ea"/>
              </a:rPr>
              <a:t>角现金，要使付出的货币的数量最少。</a:t>
            </a:r>
          </a:p>
        </p:txBody>
      </p:sp>
      <p:sp>
        <p:nvSpPr>
          <p:cNvPr id="9219" name="Text Box 45"/>
          <p:cNvSpPr txBox="1">
            <a:spLocks noChangeArrowheads="1"/>
          </p:cNvSpPr>
          <p:nvPr/>
        </p:nvSpPr>
        <p:spPr bwMode="auto">
          <a:xfrm>
            <a:off x="1907704" y="312443"/>
            <a:ext cx="4032250"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lgn="ctr">
              <a:spcBef>
                <a:spcPct val="50000"/>
              </a:spcBef>
            </a:pPr>
            <a:r>
              <a:rPr kumimoji="1" lang="en-US" altLang="zh-CN" sz="4000" b="1">
                <a:solidFill>
                  <a:schemeClr val="bg1"/>
                </a:solidFill>
                <a:latin typeface="黑体" panose="02010609060101010101" pitchFamily="49" charset="-122"/>
                <a:ea typeface="黑体" panose="02010609060101010101" pitchFamily="49" charset="-122"/>
                <a:sym typeface="+mn-ea"/>
              </a:rPr>
              <a:t>找零钱问题</a:t>
            </a:r>
          </a:p>
        </p:txBody>
      </p:sp>
      <p:sp>
        <p:nvSpPr>
          <p:cNvPr id="2" name="矩形 1"/>
          <p:cNvSpPr/>
          <p:nvPr/>
        </p:nvSpPr>
        <p:spPr>
          <a:xfrm>
            <a:off x="654662" y="4239595"/>
            <a:ext cx="8280920" cy="861774"/>
          </a:xfrm>
          <a:prstGeom prst="rect">
            <a:avLst/>
          </a:prstGeom>
        </p:spPr>
        <p:txBody>
          <a:bodyPr wrap="square">
            <a:spAutoFit/>
          </a:bodyPr>
          <a:lstStyle/>
          <a:p>
            <a:pPr algn="just" eaLnBrk="1" hangingPunct="1">
              <a:spcBef>
                <a:spcPct val="50000"/>
              </a:spcBef>
            </a:pPr>
            <a:r>
              <a:rPr kumimoji="1" lang="zh-CN" altLang="en-US" sz="2000" b="1" dirty="0">
                <a:solidFill>
                  <a:srgbClr val="0000FF"/>
                </a:solidFill>
                <a:latin typeface="+mn-ea"/>
              </a:rPr>
              <a:t>实际上只需要</a:t>
            </a:r>
            <a:r>
              <a:rPr kumimoji="1" lang="en-US" altLang="zh-CN" sz="2000" b="1" dirty="0">
                <a:solidFill>
                  <a:srgbClr val="0000FF"/>
                </a:solidFill>
                <a:latin typeface="+mn-ea"/>
              </a:rPr>
              <a:t>3</a:t>
            </a:r>
            <a:r>
              <a:rPr kumimoji="1" lang="zh-CN" altLang="en-US" sz="2000" b="1" dirty="0">
                <a:solidFill>
                  <a:srgbClr val="0000FF"/>
                </a:solidFill>
                <a:latin typeface="+mn-ea"/>
              </a:rPr>
              <a:t>张货币：</a:t>
            </a:r>
            <a:r>
              <a:rPr kumimoji="1" lang="en-US" altLang="zh-CN" sz="2000" b="1" dirty="0">
                <a:solidFill>
                  <a:srgbClr val="0000FF"/>
                </a:solidFill>
                <a:latin typeface="+mn-ea"/>
              </a:rPr>
              <a:t>1</a:t>
            </a:r>
            <a:r>
              <a:rPr kumimoji="1" lang="zh-CN" altLang="en-US" sz="2000" b="1" dirty="0">
                <a:solidFill>
                  <a:srgbClr val="0000FF"/>
                </a:solidFill>
                <a:latin typeface="+mn-ea"/>
              </a:rPr>
              <a:t>个</a:t>
            </a:r>
            <a:r>
              <a:rPr kumimoji="1" lang="en-US" altLang="zh-CN" sz="2000" b="1" dirty="0">
                <a:solidFill>
                  <a:srgbClr val="0000FF"/>
                </a:solidFill>
                <a:latin typeface="+mn-ea"/>
              </a:rPr>
              <a:t>3</a:t>
            </a:r>
            <a:r>
              <a:rPr kumimoji="1" lang="zh-CN" altLang="en-US" sz="2000" b="1" dirty="0">
                <a:solidFill>
                  <a:srgbClr val="0000FF"/>
                </a:solidFill>
                <a:latin typeface="+mn-ea"/>
              </a:rPr>
              <a:t>元和</a:t>
            </a:r>
            <a:r>
              <a:rPr kumimoji="1" lang="en-US" altLang="zh-CN" sz="2000" b="1" dirty="0">
                <a:solidFill>
                  <a:srgbClr val="0000FF"/>
                </a:solidFill>
                <a:latin typeface="+mn-ea"/>
              </a:rPr>
              <a:t>2</a:t>
            </a:r>
            <a:r>
              <a:rPr kumimoji="1" lang="zh-CN" altLang="en-US" sz="2000" b="1" dirty="0">
                <a:solidFill>
                  <a:srgbClr val="0000FF"/>
                </a:solidFill>
                <a:latin typeface="+mn-ea"/>
              </a:rPr>
              <a:t>个</a:t>
            </a:r>
            <a:r>
              <a:rPr kumimoji="1" lang="en-US" altLang="zh-CN" sz="2000" b="1" dirty="0">
                <a:solidFill>
                  <a:srgbClr val="0000FF"/>
                </a:solidFill>
                <a:latin typeface="+mn-ea"/>
              </a:rPr>
              <a:t>8</a:t>
            </a:r>
            <a:r>
              <a:rPr kumimoji="1" lang="zh-CN" altLang="en-US" sz="2000" b="1" dirty="0">
                <a:solidFill>
                  <a:srgbClr val="0000FF"/>
                </a:solidFill>
                <a:latin typeface="+mn-ea"/>
              </a:rPr>
              <a:t>角。</a:t>
            </a:r>
          </a:p>
          <a:p>
            <a:pPr algn="just" eaLnBrk="1" hangingPunct="1">
              <a:spcBef>
                <a:spcPct val="50000"/>
              </a:spcBef>
            </a:pPr>
            <a:r>
              <a:rPr kumimoji="1" lang="zh-CN" altLang="en-US" sz="2000" b="1" dirty="0">
                <a:solidFill>
                  <a:srgbClr val="0000FF"/>
                </a:solidFill>
                <a:latin typeface="+mn-ea"/>
              </a:rPr>
              <a:t>最优解：</a:t>
            </a:r>
            <a:r>
              <a:rPr kumimoji="1" lang="en-US" altLang="zh-CN" sz="2000" b="1" dirty="0">
                <a:solidFill>
                  <a:srgbClr val="0000FF"/>
                </a:solidFill>
                <a:latin typeface="+mn-ea"/>
              </a:rPr>
              <a:t>4</a:t>
            </a:r>
            <a:r>
              <a:rPr kumimoji="1" lang="zh-CN" altLang="en-US" sz="2000" b="1" dirty="0">
                <a:solidFill>
                  <a:srgbClr val="0000FF"/>
                </a:solidFill>
                <a:latin typeface="+mn-ea"/>
              </a:rPr>
              <a:t>元</a:t>
            </a:r>
            <a:r>
              <a:rPr kumimoji="1" lang="en-US" altLang="zh-CN" sz="2000" b="1" dirty="0">
                <a:solidFill>
                  <a:srgbClr val="0000FF"/>
                </a:solidFill>
                <a:latin typeface="+mn-ea"/>
              </a:rPr>
              <a:t>6</a:t>
            </a:r>
            <a:r>
              <a:rPr kumimoji="1" lang="zh-CN" altLang="en-US" sz="2000" b="1" dirty="0">
                <a:solidFill>
                  <a:srgbClr val="0000FF"/>
                </a:solidFill>
                <a:latin typeface="+mn-ea"/>
              </a:rPr>
              <a:t>角</a:t>
            </a:r>
            <a:r>
              <a:rPr kumimoji="1" lang="en-US" altLang="zh-CN" sz="2000" b="1" dirty="0">
                <a:solidFill>
                  <a:srgbClr val="0000FF"/>
                </a:solidFill>
                <a:latin typeface="+mn-ea"/>
              </a:rPr>
              <a:t>=3</a:t>
            </a:r>
            <a:r>
              <a:rPr kumimoji="1" lang="zh-CN" altLang="en-US" sz="2000" b="1" dirty="0">
                <a:solidFill>
                  <a:srgbClr val="0000FF"/>
                </a:solidFill>
                <a:latin typeface="+mn-ea"/>
              </a:rPr>
              <a:t>元</a:t>
            </a:r>
            <a:r>
              <a:rPr kumimoji="1" lang="en-US" altLang="zh-CN" sz="2000" b="1" dirty="0">
                <a:solidFill>
                  <a:srgbClr val="0000FF"/>
                </a:solidFill>
                <a:latin typeface="+mn-ea"/>
              </a:rPr>
              <a:t>+8</a:t>
            </a:r>
            <a:r>
              <a:rPr kumimoji="1" lang="zh-CN" altLang="en-US" sz="2000" b="1" dirty="0">
                <a:solidFill>
                  <a:srgbClr val="0000FF"/>
                </a:solidFill>
                <a:latin typeface="+mn-ea"/>
              </a:rPr>
              <a:t>角</a:t>
            </a:r>
            <a:r>
              <a:rPr kumimoji="1" lang="en-US" altLang="zh-CN" sz="2000" b="1" dirty="0">
                <a:solidFill>
                  <a:srgbClr val="0000FF"/>
                </a:solidFill>
                <a:latin typeface="+mn-ea"/>
              </a:rPr>
              <a:t>+8</a:t>
            </a:r>
            <a:r>
              <a:rPr kumimoji="1" lang="zh-CN" altLang="en-US" sz="2000" b="1" dirty="0">
                <a:solidFill>
                  <a:srgbClr val="0000FF"/>
                </a:solidFill>
                <a:latin typeface="+mn-ea"/>
              </a:rPr>
              <a:t>角 </a:t>
            </a:r>
          </a:p>
        </p:txBody>
      </p:sp>
      <p:sp>
        <p:nvSpPr>
          <p:cNvPr id="3" name="矩形 2"/>
          <p:cNvSpPr/>
          <p:nvPr/>
        </p:nvSpPr>
        <p:spPr>
          <a:xfrm>
            <a:off x="603859" y="2899299"/>
            <a:ext cx="8064896" cy="861774"/>
          </a:xfrm>
          <a:prstGeom prst="rect">
            <a:avLst/>
          </a:prstGeom>
        </p:spPr>
        <p:txBody>
          <a:bodyPr wrap="square">
            <a:spAutoFit/>
          </a:bodyPr>
          <a:lstStyle/>
          <a:p>
            <a:pPr lvl="0" algn="just">
              <a:spcBef>
                <a:spcPct val="50000"/>
              </a:spcBef>
            </a:pPr>
            <a:r>
              <a:rPr kumimoji="1" lang="zh-CN" altLang="en-US" sz="2000" b="1" dirty="0">
                <a:solidFill>
                  <a:srgbClr val="0000FF"/>
                </a:solidFill>
                <a:latin typeface="+mn-ea"/>
              </a:rPr>
              <a:t>按贪心法找给顾客的是</a:t>
            </a:r>
            <a:r>
              <a:rPr kumimoji="1" lang="en-US" altLang="zh-CN" sz="2000" b="1" dirty="0">
                <a:solidFill>
                  <a:srgbClr val="0000FF"/>
                </a:solidFill>
                <a:latin typeface="+mn-ea"/>
              </a:rPr>
              <a:t>1</a:t>
            </a:r>
            <a:r>
              <a:rPr kumimoji="1" lang="zh-CN" altLang="en-US" sz="2000" b="1" dirty="0">
                <a:solidFill>
                  <a:srgbClr val="0000FF"/>
                </a:solidFill>
                <a:latin typeface="+mn-ea"/>
              </a:rPr>
              <a:t>个</a:t>
            </a:r>
            <a:r>
              <a:rPr kumimoji="1" lang="en-US" altLang="zh-CN" sz="2000" b="1" dirty="0">
                <a:solidFill>
                  <a:srgbClr val="0000FF"/>
                </a:solidFill>
                <a:latin typeface="+mn-ea"/>
              </a:rPr>
              <a:t>3</a:t>
            </a:r>
            <a:r>
              <a:rPr kumimoji="1" lang="zh-CN" altLang="en-US" sz="2000" b="1" dirty="0">
                <a:solidFill>
                  <a:srgbClr val="0000FF"/>
                </a:solidFill>
                <a:latin typeface="+mn-ea"/>
              </a:rPr>
              <a:t>元、</a:t>
            </a:r>
            <a:r>
              <a:rPr kumimoji="1" lang="en-US" altLang="zh-CN" sz="2000" b="1" dirty="0">
                <a:solidFill>
                  <a:srgbClr val="0000FF"/>
                </a:solidFill>
                <a:latin typeface="+mn-ea"/>
              </a:rPr>
              <a:t>1</a:t>
            </a:r>
            <a:r>
              <a:rPr kumimoji="1" lang="zh-CN" altLang="en-US" sz="2000" b="1" dirty="0">
                <a:solidFill>
                  <a:srgbClr val="0000FF"/>
                </a:solidFill>
                <a:latin typeface="+mn-ea"/>
              </a:rPr>
              <a:t>个</a:t>
            </a:r>
            <a:r>
              <a:rPr kumimoji="1" lang="en-US" altLang="zh-CN" sz="2000" b="1" dirty="0">
                <a:solidFill>
                  <a:srgbClr val="0000FF"/>
                </a:solidFill>
                <a:latin typeface="+mn-ea"/>
              </a:rPr>
              <a:t>1</a:t>
            </a:r>
            <a:r>
              <a:rPr kumimoji="1" lang="zh-CN" altLang="en-US" sz="2000" b="1" dirty="0">
                <a:solidFill>
                  <a:srgbClr val="0000FF"/>
                </a:solidFill>
                <a:latin typeface="+mn-ea"/>
              </a:rPr>
              <a:t>元、</a:t>
            </a:r>
            <a:r>
              <a:rPr kumimoji="1" lang="en-US" altLang="zh-CN" sz="2000" b="1" dirty="0">
                <a:solidFill>
                  <a:srgbClr val="0000FF"/>
                </a:solidFill>
                <a:latin typeface="+mn-ea"/>
              </a:rPr>
              <a:t>1</a:t>
            </a:r>
            <a:r>
              <a:rPr kumimoji="1" lang="zh-CN" altLang="en-US" sz="2000" b="1" dirty="0">
                <a:solidFill>
                  <a:srgbClr val="0000FF"/>
                </a:solidFill>
                <a:latin typeface="+mn-ea"/>
              </a:rPr>
              <a:t>个</a:t>
            </a:r>
            <a:r>
              <a:rPr kumimoji="1" lang="en-US" altLang="zh-CN" sz="2000" b="1" dirty="0">
                <a:solidFill>
                  <a:srgbClr val="0000FF"/>
                </a:solidFill>
                <a:latin typeface="+mn-ea"/>
              </a:rPr>
              <a:t>5</a:t>
            </a:r>
            <a:r>
              <a:rPr kumimoji="1" lang="zh-CN" altLang="en-US" sz="2000" b="1" dirty="0">
                <a:solidFill>
                  <a:srgbClr val="0000FF"/>
                </a:solidFill>
                <a:latin typeface="+mn-ea"/>
              </a:rPr>
              <a:t>角和</a:t>
            </a:r>
            <a:r>
              <a:rPr kumimoji="1" lang="en-US" altLang="zh-CN" sz="2000" b="1" dirty="0">
                <a:solidFill>
                  <a:srgbClr val="0000FF"/>
                </a:solidFill>
                <a:latin typeface="+mn-ea"/>
              </a:rPr>
              <a:t>1</a:t>
            </a:r>
            <a:r>
              <a:rPr kumimoji="1" lang="zh-CN" altLang="en-US" sz="2000" b="1" dirty="0">
                <a:solidFill>
                  <a:srgbClr val="0000FF"/>
                </a:solidFill>
                <a:latin typeface="+mn-ea"/>
              </a:rPr>
              <a:t>个</a:t>
            </a:r>
            <a:r>
              <a:rPr kumimoji="1" lang="en-US" altLang="zh-CN" sz="2000" b="1" dirty="0">
                <a:solidFill>
                  <a:srgbClr val="0000FF"/>
                </a:solidFill>
                <a:latin typeface="+mn-ea"/>
              </a:rPr>
              <a:t>1</a:t>
            </a:r>
            <a:r>
              <a:rPr kumimoji="1" lang="zh-CN" altLang="en-US" sz="2000" b="1" dirty="0">
                <a:solidFill>
                  <a:srgbClr val="0000FF"/>
                </a:solidFill>
                <a:latin typeface="+mn-ea"/>
              </a:rPr>
              <a:t>角共</a:t>
            </a:r>
            <a:r>
              <a:rPr kumimoji="1" lang="en-US" altLang="zh-CN" sz="2000" b="1" dirty="0">
                <a:solidFill>
                  <a:srgbClr val="0000FF"/>
                </a:solidFill>
                <a:latin typeface="+mn-ea"/>
              </a:rPr>
              <a:t>4</a:t>
            </a:r>
            <a:r>
              <a:rPr kumimoji="1" lang="zh-CN" altLang="en-US" sz="2000" b="1" dirty="0">
                <a:solidFill>
                  <a:srgbClr val="0000FF"/>
                </a:solidFill>
                <a:latin typeface="+mn-ea"/>
              </a:rPr>
              <a:t>张货币。</a:t>
            </a:r>
          </a:p>
          <a:p>
            <a:pPr lvl="0" algn="just">
              <a:spcBef>
                <a:spcPct val="50000"/>
              </a:spcBef>
            </a:pPr>
            <a:r>
              <a:rPr kumimoji="1" lang="zh-CN" altLang="en-US" sz="2000" b="1" dirty="0">
                <a:solidFill>
                  <a:srgbClr val="0000FF"/>
                </a:solidFill>
                <a:latin typeface="+mn-ea"/>
              </a:rPr>
              <a:t>贪心法：</a:t>
            </a:r>
            <a:r>
              <a:rPr kumimoji="1" lang="en-US" altLang="zh-CN" sz="2000" b="1" dirty="0">
                <a:solidFill>
                  <a:srgbClr val="0000FF"/>
                </a:solidFill>
                <a:latin typeface="+mn-ea"/>
              </a:rPr>
              <a:t> 4</a:t>
            </a:r>
            <a:r>
              <a:rPr kumimoji="1" lang="zh-CN" altLang="en-US" sz="2000" b="1" dirty="0">
                <a:solidFill>
                  <a:srgbClr val="0000FF"/>
                </a:solidFill>
                <a:latin typeface="+mn-ea"/>
              </a:rPr>
              <a:t>元</a:t>
            </a:r>
            <a:r>
              <a:rPr kumimoji="1" lang="en-US" altLang="zh-CN" sz="2000" b="1" dirty="0">
                <a:solidFill>
                  <a:srgbClr val="0000FF"/>
                </a:solidFill>
                <a:latin typeface="+mn-ea"/>
              </a:rPr>
              <a:t>6</a:t>
            </a:r>
            <a:r>
              <a:rPr kumimoji="1" lang="zh-CN" altLang="en-US" sz="2000" b="1" dirty="0">
                <a:solidFill>
                  <a:srgbClr val="0000FF"/>
                </a:solidFill>
                <a:latin typeface="+mn-ea"/>
              </a:rPr>
              <a:t>角</a:t>
            </a:r>
            <a:r>
              <a:rPr kumimoji="1" lang="en-US" altLang="zh-CN" sz="2000" b="1" dirty="0">
                <a:solidFill>
                  <a:srgbClr val="0000FF"/>
                </a:solidFill>
                <a:latin typeface="+mn-ea"/>
              </a:rPr>
              <a:t>=3</a:t>
            </a:r>
            <a:r>
              <a:rPr kumimoji="1" lang="zh-CN" altLang="en-US" sz="2000" b="1" dirty="0">
                <a:solidFill>
                  <a:srgbClr val="0000FF"/>
                </a:solidFill>
                <a:latin typeface="+mn-ea"/>
              </a:rPr>
              <a:t>元</a:t>
            </a:r>
            <a:r>
              <a:rPr kumimoji="1" lang="en-US" altLang="zh-CN" sz="2000" b="1" dirty="0">
                <a:solidFill>
                  <a:srgbClr val="0000FF"/>
                </a:solidFill>
                <a:latin typeface="+mn-ea"/>
              </a:rPr>
              <a:t>+1</a:t>
            </a:r>
            <a:r>
              <a:rPr kumimoji="1" lang="zh-CN" altLang="en-US" sz="2000" b="1" dirty="0">
                <a:solidFill>
                  <a:srgbClr val="0000FF"/>
                </a:solidFill>
                <a:latin typeface="+mn-ea"/>
              </a:rPr>
              <a:t>元</a:t>
            </a:r>
            <a:r>
              <a:rPr kumimoji="1" lang="en-US" altLang="zh-CN" sz="2000" b="1" dirty="0">
                <a:solidFill>
                  <a:srgbClr val="0000FF"/>
                </a:solidFill>
                <a:latin typeface="+mn-ea"/>
              </a:rPr>
              <a:t>+5</a:t>
            </a:r>
            <a:r>
              <a:rPr kumimoji="1" lang="zh-CN" altLang="en-US" sz="2000" b="1" dirty="0">
                <a:solidFill>
                  <a:srgbClr val="0000FF"/>
                </a:solidFill>
                <a:latin typeface="+mn-ea"/>
              </a:rPr>
              <a:t>角</a:t>
            </a:r>
            <a:r>
              <a:rPr kumimoji="1" lang="en-US" altLang="zh-CN" sz="2000" b="1" dirty="0">
                <a:solidFill>
                  <a:srgbClr val="0000FF"/>
                </a:solidFill>
                <a:latin typeface="+mn-ea"/>
              </a:rPr>
              <a:t>+1</a:t>
            </a:r>
            <a:r>
              <a:rPr kumimoji="1" lang="zh-CN" altLang="en-US" sz="2000" b="1" dirty="0">
                <a:solidFill>
                  <a:srgbClr val="0000FF"/>
                </a:solidFill>
                <a:latin typeface="+mn-ea"/>
              </a:rPr>
              <a:t>角</a:t>
            </a:r>
          </a:p>
        </p:txBody>
      </p:sp>
      <p:sp>
        <p:nvSpPr>
          <p:cNvPr id="6" name="文本占位符 5"/>
          <p:cNvSpPr>
            <a:spLocks noGrp="1"/>
          </p:cNvSpPr>
          <p:nvPr>
            <p:ph type="body" sz="quarter" idx="13"/>
          </p:nvPr>
        </p:nvSpPr>
        <p:spPr/>
        <p:txBody>
          <a:bodyPr/>
          <a:lstStyle/>
          <a:p>
            <a:r>
              <a:rPr lang="zh-CN" altLang="en-US" dirty="0">
                <a:sym typeface="+mn-ea"/>
              </a:rPr>
              <a:t>什么是贪心法</a:t>
            </a:r>
          </a:p>
        </p:txBody>
      </p:sp>
      <p:sp>
        <p:nvSpPr>
          <p:cNvPr id="8" name="爆炸形 1 7"/>
          <p:cNvSpPr/>
          <p:nvPr/>
        </p:nvSpPr>
        <p:spPr>
          <a:xfrm>
            <a:off x="6202407" y="4114800"/>
            <a:ext cx="2176612" cy="1384699"/>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rPr>
              <a:t>得到的并不是最优解</a:t>
            </a:r>
          </a:p>
        </p:txBody>
      </p:sp>
      <p:sp>
        <p:nvSpPr>
          <p:cNvPr id="9" name="矩形 8"/>
          <p:cNvSpPr/>
          <p:nvPr/>
        </p:nvSpPr>
        <p:spPr>
          <a:xfrm>
            <a:off x="693256" y="1257205"/>
            <a:ext cx="3185487" cy="424732"/>
          </a:xfrm>
          <a:prstGeom prst="rect">
            <a:avLst/>
          </a:prstGeom>
        </p:spPr>
        <p:txBody>
          <a:bodyPr wrap="none">
            <a:spAutoFit/>
          </a:bodyPr>
          <a:lstStyle/>
          <a:p>
            <a:pPr>
              <a:lnSpc>
                <a:spcPct val="120000"/>
              </a:lnSpc>
            </a:pPr>
            <a:r>
              <a:rPr kumimoji="1" lang="zh-CN" altLang="en-US" b="1" dirty="0">
                <a:solidFill>
                  <a:srgbClr val="FF0000"/>
                </a:solidFill>
                <a:latin typeface="+mn-ea"/>
              </a:rPr>
              <a:t>例：用贪心法求解付款问题。</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Text Box 3"/>
          <p:cNvSpPr txBox="1">
            <a:spLocks noChangeArrowheads="1"/>
          </p:cNvSpPr>
          <p:nvPr/>
        </p:nvSpPr>
        <p:spPr bwMode="auto">
          <a:xfrm>
            <a:off x="458982" y="3684147"/>
            <a:ext cx="2603489" cy="461665"/>
          </a:xfrm>
          <a:prstGeom prst="rect">
            <a:avLst/>
          </a:prstGeom>
          <a:noFill/>
          <a:ln w="9525">
            <a:noFill/>
            <a:miter lim="800000"/>
          </a:ln>
          <a:effectLst/>
        </p:spPr>
        <p:txBody>
          <a:bodyPr wrap="square">
            <a:spAutoFit/>
          </a:bodyPr>
          <a:lstStyle/>
          <a:p>
            <a:pPr algn="ctr">
              <a:spcBef>
                <a:spcPct val="50000"/>
              </a:spcBef>
            </a:pPr>
            <a:r>
              <a:rPr lang="en-US" altLang="zh-CN" sz="24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2. </a:t>
            </a:r>
            <a:r>
              <a:rPr lang="zh-CN" altLang="en-US" sz="24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贪心选择性质</a:t>
            </a:r>
          </a:p>
        </p:txBody>
      </p:sp>
      <p:sp>
        <p:nvSpPr>
          <p:cNvPr id="202756" name="Text Box 4"/>
          <p:cNvSpPr txBox="1">
            <a:spLocks noChangeArrowheads="1"/>
          </p:cNvSpPr>
          <p:nvPr/>
        </p:nvSpPr>
        <p:spPr bwMode="auto">
          <a:xfrm>
            <a:off x="746320" y="4248023"/>
            <a:ext cx="7777163" cy="2038507"/>
          </a:xfrm>
          <a:prstGeom prst="rect">
            <a:avLst/>
          </a:prstGeom>
          <a:noFill/>
          <a:ln w="9525">
            <a:noFill/>
            <a:miter lim="800000"/>
          </a:ln>
          <a:effectLst/>
        </p:spPr>
        <p:txBody>
          <a:bodyPr>
            <a:spAutoFit/>
          </a:bodyPr>
          <a:lstStyle/>
          <a:p>
            <a:pPr>
              <a:lnSpc>
                <a:spcPct val="150000"/>
              </a:lnSpc>
              <a:spcBef>
                <a:spcPct val="50000"/>
              </a:spcBef>
            </a:pPr>
            <a:r>
              <a:rPr lang="zh-CN" altLang="en-US" sz="2000" b="1" dirty="0">
                <a:solidFill>
                  <a:srgbClr val="0000FF"/>
                </a:solidFill>
                <a:latin typeface="+mn-ea"/>
                <a:cs typeface="Consolas" panose="020B0609020204030204" pitchFamily="49" charset="0"/>
              </a:rPr>
              <a:t>　　所谓</a:t>
            </a:r>
            <a:r>
              <a:rPr lang="zh-CN" altLang="en-US" sz="2000" b="1" dirty="0">
                <a:solidFill>
                  <a:srgbClr val="FF0000"/>
                </a:solidFill>
                <a:latin typeface="+mn-ea"/>
                <a:cs typeface="Consolas" panose="020B0609020204030204" pitchFamily="49" charset="0"/>
              </a:rPr>
              <a:t>贪心选择性质</a:t>
            </a:r>
            <a:r>
              <a:rPr lang="zh-CN" altLang="en-US" sz="2000" b="1" dirty="0">
                <a:solidFill>
                  <a:srgbClr val="0000FF"/>
                </a:solidFill>
                <a:latin typeface="+mn-ea"/>
                <a:cs typeface="Consolas" panose="020B0609020204030204" pitchFamily="49" charset="0"/>
              </a:rPr>
              <a:t>是指所求问题的整体最优解可以通过一系列局部最优的选择，即贪心选择来达到。</a:t>
            </a:r>
          </a:p>
          <a:p>
            <a:pPr>
              <a:lnSpc>
                <a:spcPct val="150000"/>
              </a:lnSpc>
              <a:spcBef>
                <a:spcPct val="50000"/>
              </a:spcBef>
            </a:pPr>
            <a:r>
              <a:rPr lang="zh-CN" altLang="en-US" sz="2000" b="1" dirty="0">
                <a:solidFill>
                  <a:srgbClr val="0000FF"/>
                </a:solidFill>
                <a:latin typeface="+mn-ea"/>
                <a:cs typeface="Consolas" panose="020B0609020204030204" pitchFamily="49" charset="0"/>
              </a:rPr>
              <a:t>　　也就是说，贪心法仅在当前状态下做出最好选择，即局部最优选择，然后再去求解做出这个选择后产生的相应子问题的解。 </a:t>
            </a:r>
          </a:p>
        </p:txBody>
      </p:sp>
      <p:sp>
        <p:nvSpPr>
          <p:cNvPr id="5" name="文本占位符 2"/>
          <p:cNvSpPr>
            <a:spLocks noGrp="1"/>
          </p:cNvSpPr>
          <p:nvPr>
            <p:ph type="body" sz="quarter" idx="13"/>
          </p:nvPr>
        </p:nvSpPr>
        <p:spPr>
          <a:xfrm>
            <a:off x="-498107" y="261275"/>
            <a:ext cx="7262260" cy="864000"/>
          </a:xfrm>
        </p:spPr>
        <p:txBody>
          <a:bodyPr/>
          <a:lstStyle/>
          <a:p>
            <a:pPr>
              <a:spcBef>
                <a:spcPct val="50000"/>
              </a:spcBef>
            </a:pPr>
            <a:r>
              <a:rPr lang="zh-CN" altLang="en-US" sz="2400" dirty="0">
                <a:sym typeface="+mn-ea"/>
              </a:rPr>
              <a:t>贪心法求解的问题应具有的性质</a:t>
            </a:r>
          </a:p>
        </p:txBody>
      </p:sp>
      <p:sp>
        <p:nvSpPr>
          <p:cNvPr id="6" name="Text Box 2"/>
          <p:cNvSpPr txBox="1">
            <a:spLocks noChangeArrowheads="1"/>
          </p:cNvSpPr>
          <p:nvPr/>
        </p:nvSpPr>
        <p:spPr bwMode="auto">
          <a:xfrm>
            <a:off x="501836" y="1243175"/>
            <a:ext cx="2962266" cy="461665"/>
          </a:xfrm>
          <a:prstGeom prst="rect">
            <a:avLst/>
          </a:prstGeom>
          <a:noFill/>
          <a:ln w="9525">
            <a:noFill/>
            <a:miter lim="800000"/>
          </a:ln>
          <a:effectLst/>
        </p:spPr>
        <p:txBody>
          <a:bodyPr wrap="square">
            <a:spAutoFit/>
          </a:bodyPr>
          <a:lstStyle/>
          <a:p>
            <a:pPr algn="ctr">
              <a:spcBef>
                <a:spcPct val="50000"/>
              </a:spcBef>
            </a:pPr>
            <a:r>
              <a:rPr lang="en-US" altLang="zh-CN" sz="24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1. </a:t>
            </a:r>
            <a:r>
              <a:rPr lang="zh-CN" altLang="en-US" sz="24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最优子结构性质</a:t>
            </a:r>
          </a:p>
        </p:txBody>
      </p:sp>
      <p:sp>
        <p:nvSpPr>
          <p:cNvPr id="7" name="Text Box 3"/>
          <p:cNvSpPr txBox="1">
            <a:spLocks noChangeArrowheads="1"/>
          </p:cNvSpPr>
          <p:nvPr/>
        </p:nvSpPr>
        <p:spPr bwMode="auto">
          <a:xfrm>
            <a:off x="669219" y="1703790"/>
            <a:ext cx="7921625" cy="1938992"/>
          </a:xfrm>
          <a:prstGeom prst="rect">
            <a:avLst/>
          </a:prstGeom>
          <a:noFill/>
          <a:ln w="9525">
            <a:noFill/>
            <a:miter lim="800000"/>
          </a:ln>
          <a:effectLst/>
        </p:spPr>
        <p:txBody>
          <a:bodyPr>
            <a:spAutoFit/>
          </a:bodyPr>
          <a:lstStyle/>
          <a:p>
            <a:pPr>
              <a:lnSpc>
                <a:spcPct val="150000"/>
              </a:lnSpc>
            </a:pPr>
            <a:r>
              <a:rPr lang="en-US" altLang="zh-CN" sz="2000" b="1" dirty="0">
                <a:solidFill>
                  <a:srgbClr val="0000FF"/>
                </a:solidFill>
                <a:latin typeface="+mn-ea"/>
                <a:cs typeface="Consolas" panose="020B0609020204030204" pitchFamily="49" charset="0"/>
              </a:rPr>
              <a:t>       </a:t>
            </a:r>
            <a:r>
              <a:rPr lang="zh-CN" altLang="zh-CN" sz="2000" b="1" dirty="0">
                <a:solidFill>
                  <a:srgbClr val="0000FF"/>
                </a:solidFill>
                <a:latin typeface="+mn-ea"/>
                <a:cs typeface="Consolas" panose="020B0609020204030204" pitchFamily="49" charset="0"/>
              </a:rPr>
              <a:t>如果一个问题的最优解包含其子问题的最优解，则称此问题具有</a:t>
            </a:r>
            <a:r>
              <a:rPr lang="zh-CN" altLang="zh-CN" sz="2000" b="1" dirty="0">
                <a:solidFill>
                  <a:srgbClr val="FF0000"/>
                </a:solidFill>
                <a:latin typeface="+mn-ea"/>
                <a:cs typeface="Consolas" panose="020B0609020204030204" pitchFamily="49" charset="0"/>
              </a:rPr>
              <a:t>最优子结构性质</a:t>
            </a:r>
            <a:r>
              <a:rPr lang="zh-CN" altLang="zh-CN" sz="2000" b="1" dirty="0">
                <a:solidFill>
                  <a:srgbClr val="0000FF"/>
                </a:solidFill>
                <a:latin typeface="+mn-ea"/>
                <a:cs typeface="Consolas" panose="020B0609020204030204" pitchFamily="49" charset="0"/>
              </a:rPr>
              <a:t>。</a:t>
            </a:r>
            <a:endParaRPr lang="en-US" altLang="zh-CN" sz="2000" b="1" dirty="0">
              <a:solidFill>
                <a:srgbClr val="0000FF"/>
              </a:solidFill>
              <a:latin typeface="+mn-ea"/>
              <a:cs typeface="Consolas" panose="020B0609020204030204" pitchFamily="49" charset="0"/>
            </a:endParaRPr>
          </a:p>
          <a:p>
            <a:pPr>
              <a:lnSpc>
                <a:spcPct val="150000"/>
              </a:lnSpc>
            </a:pPr>
            <a:r>
              <a:rPr lang="en-US" altLang="zh-CN" sz="2000" b="1" dirty="0">
                <a:solidFill>
                  <a:srgbClr val="0000FF"/>
                </a:solidFill>
                <a:latin typeface="+mn-ea"/>
                <a:cs typeface="Consolas" panose="020B0609020204030204" pitchFamily="49" charset="0"/>
              </a:rPr>
              <a:t>       </a:t>
            </a:r>
            <a:r>
              <a:rPr lang="zh-CN" altLang="zh-CN" sz="2000" b="1" dirty="0">
                <a:solidFill>
                  <a:srgbClr val="0000FF"/>
                </a:solidFill>
                <a:latin typeface="+mn-ea"/>
                <a:cs typeface="Consolas" panose="020B0609020204030204" pitchFamily="49" charset="0"/>
              </a:rPr>
              <a:t>问题的最优子结构性质是该问题可用动态规划算法或贪心法求解的</a:t>
            </a:r>
            <a:r>
              <a:rPr lang="zh-CN" altLang="zh-CN" sz="2000" b="1" dirty="0">
                <a:solidFill>
                  <a:srgbClr val="FF0000"/>
                </a:solidFill>
                <a:latin typeface="+mn-ea"/>
                <a:cs typeface="Consolas" panose="020B0609020204030204" pitchFamily="49" charset="0"/>
              </a:rPr>
              <a:t>关键特征</a:t>
            </a:r>
            <a:r>
              <a:rPr lang="zh-CN" altLang="zh-CN" sz="2000" b="1" dirty="0">
                <a:solidFill>
                  <a:srgbClr val="0000FF"/>
                </a:solidFill>
                <a:latin typeface="+mn-ea"/>
                <a:cs typeface="Consolas" panose="020B0609020204030204" pitchFamily="49" charset="0"/>
              </a:rPr>
              <a:t>。</a:t>
            </a:r>
            <a:endParaRPr lang="en-US" altLang="zh-CN" sz="2000" b="1" dirty="0">
              <a:solidFill>
                <a:srgbClr val="0000FF"/>
              </a:solidFill>
              <a:latin typeface="+mn-ea"/>
              <a:cs typeface="Consolas" panose="020B0609020204030204" pitchFamily="49" charset="0"/>
            </a:endParaRPr>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2"/>
          <p:cNvSpPr>
            <a:spLocks noGrp="1"/>
          </p:cNvSpPr>
          <p:nvPr>
            <p:ph type="body" sz="quarter" idx="13"/>
          </p:nvPr>
        </p:nvSpPr>
        <p:spPr>
          <a:xfrm>
            <a:off x="-498107" y="261275"/>
            <a:ext cx="7262260" cy="864000"/>
          </a:xfrm>
        </p:spPr>
        <p:txBody>
          <a:bodyPr/>
          <a:lstStyle/>
          <a:p>
            <a:pPr>
              <a:spcBef>
                <a:spcPct val="50000"/>
              </a:spcBef>
            </a:pPr>
            <a:r>
              <a:rPr lang="zh-CN" altLang="en-US" sz="2400" dirty="0">
                <a:sym typeface="+mn-ea"/>
              </a:rPr>
              <a:t>贪心法求解的问题应具有的性质</a:t>
            </a:r>
          </a:p>
        </p:txBody>
      </p:sp>
      <p:sp>
        <p:nvSpPr>
          <p:cNvPr id="8" name="Text Box 4">
            <a:extLst>
              <a:ext uri="{FF2B5EF4-FFF2-40B4-BE49-F238E27FC236}">
                <a16:creationId xmlns:a16="http://schemas.microsoft.com/office/drawing/2014/main" id="{1E8957E4-9402-409F-9B3B-8D67A6970751}"/>
              </a:ext>
            </a:extLst>
          </p:cNvPr>
          <p:cNvSpPr txBox="1">
            <a:spLocks noChangeArrowheads="1"/>
          </p:cNvSpPr>
          <p:nvPr/>
        </p:nvSpPr>
        <p:spPr bwMode="auto">
          <a:xfrm>
            <a:off x="497276" y="1475589"/>
            <a:ext cx="4115439" cy="49795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ts val="1200"/>
              </a:spcBef>
              <a:defRPr/>
            </a:pPr>
            <a:r>
              <a:rPr lang="zh-CN" altLang="en-US" sz="2400" b="1" dirty="0">
                <a:solidFill>
                  <a:srgbClr val="FF0000"/>
                </a:solidFill>
                <a:latin typeface="+mn-ea"/>
              </a:rPr>
              <a:t>贪心选择性质证明</a:t>
            </a:r>
          </a:p>
        </p:txBody>
      </p:sp>
      <p:sp>
        <p:nvSpPr>
          <p:cNvPr id="9" name="Rectangle 3">
            <a:extLst>
              <a:ext uri="{FF2B5EF4-FFF2-40B4-BE49-F238E27FC236}">
                <a16:creationId xmlns:a16="http://schemas.microsoft.com/office/drawing/2014/main" id="{254D3687-061D-44CE-B3DD-50728F638DC7}"/>
              </a:ext>
            </a:extLst>
          </p:cNvPr>
          <p:cNvSpPr txBox="1">
            <a:spLocks noChangeArrowheads="1"/>
          </p:cNvSpPr>
          <p:nvPr/>
        </p:nvSpPr>
        <p:spPr>
          <a:xfrm>
            <a:off x="517107" y="2383049"/>
            <a:ext cx="7720819" cy="2485833"/>
          </a:xfrm>
          <a:prstGeom prst="rect">
            <a:avLst/>
          </a:prstGeom>
          <a:noFill/>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1200"/>
              </a:spcBef>
              <a:buNone/>
              <a:defRPr/>
            </a:pPr>
            <a:r>
              <a:rPr lang="zh-CN" altLang="en-US" sz="2000" b="1" dirty="0">
                <a:solidFill>
                  <a:srgbClr val="0000FF"/>
                </a:solidFill>
                <a:latin typeface="+mn-ea"/>
                <a:cs typeface="Times New Roman" pitchFamily="18" charset="0"/>
              </a:rPr>
              <a:t>（</a:t>
            </a:r>
            <a:r>
              <a:rPr lang="en-US" altLang="zh-CN" sz="2000" b="1" dirty="0">
                <a:solidFill>
                  <a:srgbClr val="0000FF"/>
                </a:solidFill>
                <a:latin typeface="+mn-ea"/>
                <a:cs typeface="Times New Roman" pitchFamily="18" charset="0"/>
              </a:rPr>
              <a:t>1</a:t>
            </a:r>
            <a:r>
              <a:rPr lang="zh-CN" altLang="en-US" sz="2000" b="1" dirty="0">
                <a:solidFill>
                  <a:srgbClr val="0000FF"/>
                </a:solidFill>
                <a:latin typeface="+mn-ea"/>
                <a:cs typeface="Times New Roman" pitchFamily="18" charset="0"/>
              </a:rPr>
              <a:t>）假设问题的一个整体最优解；</a:t>
            </a:r>
            <a:endParaRPr lang="en-US" altLang="zh-CN" sz="2000" b="1" dirty="0">
              <a:solidFill>
                <a:srgbClr val="0000FF"/>
              </a:solidFill>
              <a:latin typeface="+mn-ea"/>
              <a:cs typeface="Times New Roman" pitchFamily="18" charset="0"/>
            </a:endParaRPr>
          </a:p>
          <a:p>
            <a:pPr marL="0" indent="0">
              <a:lnSpc>
                <a:spcPct val="120000"/>
              </a:lnSpc>
              <a:spcBef>
                <a:spcPts val="1200"/>
              </a:spcBef>
              <a:buNone/>
              <a:defRPr/>
            </a:pPr>
            <a:r>
              <a:rPr lang="zh-CN" altLang="en-US" sz="2000" b="1" dirty="0">
                <a:solidFill>
                  <a:srgbClr val="0000FF"/>
                </a:solidFill>
                <a:latin typeface="+mn-ea"/>
                <a:cs typeface="Times New Roman" pitchFamily="18" charset="0"/>
              </a:rPr>
              <a:t>（</a:t>
            </a:r>
            <a:r>
              <a:rPr lang="en-US" altLang="zh-CN" sz="2000" b="1" dirty="0">
                <a:solidFill>
                  <a:srgbClr val="0000FF"/>
                </a:solidFill>
                <a:latin typeface="+mn-ea"/>
                <a:cs typeface="Times New Roman" pitchFamily="18" charset="0"/>
              </a:rPr>
              <a:t>2</a:t>
            </a:r>
            <a:r>
              <a:rPr lang="zh-CN" altLang="en-US" sz="2000" b="1" dirty="0">
                <a:solidFill>
                  <a:srgbClr val="0000FF"/>
                </a:solidFill>
                <a:latin typeface="+mn-ea"/>
                <a:cs typeface="Times New Roman" pitchFamily="18" charset="0"/>
              </a:rPr>
              <a:t>）证明可以将这个整体最优解修改成从贪心选择开始，此时，原问题就简化成为一个相似的、规模较小的子问题；</a:t>
            </a:r>
            <a:endParaRPr lang="en-US" altLang="zh-CN" sz="2000" b="1" dirty="0">
              <a:solidFill>
                <a:srgbClr val="0000FF"/>
              </a:solidFill>
              <a:latin typeface="+mn-ea"/>
              <a:cs typeface="Times New Roman" pitchFamily="18" charset="0"/>
            </a:endParaRPr>
          </a:p>
          <a:p>
            <a:pPr marL="0" indent="0">
              <a:lnSpc>
                <a:spcPct val="120000"/>
              </a:lnSpc>
              <a:spcBef>
                <a:spcPts val="1200"/>
              </a:spcBef>
              <a:buNone/>
              <a:defRPr/>
            </a:pPr>
            <a:r>
              <a:rPr lang="zh-CN" altLang="en-US" sz="2000" b="1" dirty="0">
                <a:solidFill>
                  <a:srgbClr val="0000FF"/>
                </a:solidFill>
                <a:latin typeface="+mn-ea"/>
                <a:cs typeface="Times New Roman" pitchFamily="18" charset="0"/>
              </a:rPr>
              <a:t>（</a:t>
            </a:r>
            <a:r>
              <a:rPr lang="en-US" altLang="zh-CN" sz="2000" b="1" dirty="0">
                <a:solidFill>
                  <a:srgbClr val="0000FF"/>
                </a:solidFill>
                <a:latin typeface="+mn-ea"/>
                <a:cs typeface="Times New Roman" pitchFamily="18" charset="0"/>
              </a:rPr>
              <a:t>3</a:t>
            </a:r>
            <a:r>
              <a:rPr lang="zh-CN" altLang="en-US" sz="2000" b="1" dirty="0">
                <a:solidFill>
                  <a:srgbClr val="0000FF"/>
                </a:solidFill>
                <a:latin typeface="+mn-ea"/>
                <a:cs typeface="Times New Roman" pitchFamily="18" charset="0"/>
              </a:rPr>
              <a:t>）用</a:t>
            </a:r>
            <a:r>
              <a:rPr lang="zh-CN" altLang="en-US" sz="2000" b="1" dirty="0">
                <a:solidFill>
                  <a:srgbClr val="FF0000"/>
                </a:solidFill>
                <a:latin typeface="+mn-ea"/>
                <a:cs typeface="Times New Roman" pitchFamily="18" charset="0"/>
              </a:rPr>
              <a:t>数学归纳法</a:t>
            </a:r>
            <a:r>
              <a:rPr lang="zh-CN" altLang="en-US" sz="2000" b="1" dirty="0">
                <a:solidFill>
                  <a:srgbClr val="0000FF"/>
                </a:solidFill>
                <a:latin typeface="+mn-ea"/>
                <a:cs typeface="Times New Roman" pitchFamily="18" charset="0"/>
              </a:rPr>
              <a:t>证明，通过每一步的贪心选择，最终可得到问题的整体最优解。</a:t>
            </a:r>
            <a:endParaRPr lang="en-US" altLang="zh-CN" sz="2000" b="1" dirty="0">
              <a:solidFill>
                <a:srgbClr val="0000FF"/>
              </a:solidFill>
              <a:latin typeface="+mn-ea"/>
              <a:cs typeface="Times New Roman"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2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20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2"/>
          <p:cNvSpPr>
            <a:spLocks noGrp="1"/>
          </p:cNvSpPr>
          <p:nvPr>
            <p:ph type="body" sz="quarter" idx="13"/>
          </p:nvPr>
        </p:nvSpPr>
        <p:spPr>
          <a:xfrm>
            <a:off x="-498107" y="261275"/>
            <a:ext cx="7262260" cy="864000"/>
          </a:xfrm>
        </p:spPr>
        <p:txBody>
          <a:bodyPr/>
          <a:lstStyle/>
          <a:p>
            <a:pPr>
              <a:spcBef>
                <a:spcPct val="50000"/>
              </a:spcBef>
            </a:pPr>
            <a:r>
              <a:rPr lang="zh-CN" altLang="en-US" sz="2400" dirty="0">
                <a:sym typeface="+mn-ea"/>
              </a:rPr>
              <a:t>贪心法求解的问题应具有的性质</a:t>
            </a:r>
          </a:p>
        </p:txBody>
      </p:sp>
      <p:sp>
        <p:nvSpPr>
          <p:cNvPr id="6" name="Rectangle 2">
            <a:extLst>
              <a:ext uri="{FF2B5EF4-FFF2-40B4-BE49-F238E27FC236}">
                <a16:creationId xmlns:a16="http://schemas.microsoft.com/office/drawing/2014/main" id="{D07F4E73-CAB4-41F5-8B03-D1D544EB1E32}"/>
              </a:ext>
            </a:extLst>
          </p:cNvPr>
          <p:cNvSpPr txBox="1">
            <a:spLocks noChangeArrowheads="1"/>
          </p:cNvSpPr>
          <p:nvPr/>
        </p:nvSpPr>
        <p:spPr>
          <a:xfrm>
            <a:off x="543929" y="1295752"/>
            <a:ext cx="4495449" cy="561975"/>
          </a:xfrm>
          <a:prstGeom prst="rect">
            <a:avLst/>
          </a:prstGeom>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t">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nSpc>
                <a:spcPct val="120000"/>
              </a:lnSpc>
              <a:spcBef>
                <a:spcPts val="1200"/>
              </a:spcBef>
              <a:defRPr/>
            </a:pPr>
            <a:r>
              <a:rPr lang="zh-CN" altLang="en-US" sz="2400" dirty="0">
                <a:solidFill>
                  <a:srgbClr val="FF0000"/>
                </a:solidFill>
                <a:latin typeface="+mn-ea"/>
                <a:ea typeface="+mn-ea"/>
                <a:cs typeface="+mn-cs"/>
              </a:rPr>
              <a:t>与动态规划方法的比较</a:t>
            </a:r>
          </a:p>
        </p:txBody>
      </p:sp>
      <p:sp>
        <p:nvSpPr>
          <p:cNvPr id="7" name="矩形 6">
            <a:extLst>
              <a:ext uri="{FF2B5EF4-FFF2-40B4-BE49-F238E27FC236}">
                <a16:creationId xmlns:a16="http://schemas.microsoft.com/office/drawing/2014/main" id="{8637664E-F1DE-4832-BE77-6E0125661B19}"/>
              </a:ext>
            </a:extLst>
          </p:cNvPr>
          <p:cNvSpPr/>
          <p:nvPr/>
        </p:nvSpPr>
        <p:spPr>
          <a:xfrm>
            <a:off x="515938" y="1894384"/>
            <a:ext cx="8226846" cy="4628960"/>
          </a:xfrm>
          <a:prstGeom prst="rect">
            <a:avLst/>
          </a:prstGeom>
        </p:spPr>
        <p:txBody>
          <a:bodyPr wrap="square">
            <a:spAutoFit/>
          </a:bodyPr>
          <a:lstStyle/>
          <a:p>
            <a:pPr>
              <a:lnSpc>
                <a:spcPct val="120000"/>
              </a:lnSpc>
              <a:spcBef>
                <a:spcPts val="1200"/>
              </a:spcBef>
              <a:defRPr/>
            </a:pPr>
            <a:r>
              <a:rPr lang="zh-CN" altLang="zh-CN" sz="2000" b="1" dirty="0">
                <a:solidFill>
                  <a:srgbClr val="0000FF"/>
                </a:solidFill>
                <a:latin typeface="+mn-ea"/>
              </a:rPr>
              <a:t>共同点：最优子结构性质。</a:t>
            </a:r>
          </a:p>
          <a:p>
            <a:pPr>
              <a:lnSpc>
                <a:spcPct val="120000"/>
              </a:lnSpc>
              <a:spcBef>
                <a:spcPts val="1200"/>
              </a:spcBef>
              <a:defRPr/>
            </a:pPr>
            <a:r>
              <a:rPr lang="zh-CN" altLang="zh-CN" sz="2000" b="1" dirty="0">
                <a:solidFill>
                  <a:srgbClr val="0000FF"/>
                </a:solidFill>
                <a:latin typeface="+mn-ea"/>
              </a:rPr>
              <a:t>不同点：</a:t>
            </a:r>
            <a:endParaRPr lang="en-US" altLang="zh-CN" sz="2000" b="1" dirty="0">
              <a:solidFill>
                <a:srgbClr val="0000FF"/>
              </a:solidFill>
              <a:latin typeface="+mn-ea"/>
            </a:endParaRPr>
          </a:p>
          <a:p>
            <a:pPr>
              <a:lnSpc>
                <a:spcPct val="120000"/>
              </a:lnSpc>
              <a:spcBef>
                <a:spcPts val="1200"/>
              </a:spcBef>
              <a:defRPr/>
            </a:pPr>
            <a:r>
              <a:rPr lang="zh-CN" altLang="en-US" sz="2000" b="1" dirty="0">
                <a:solidFill>
                  <a:srgbClr val="0000FF"/>
                </a:solidFill>
                <a:latin typeface="+mn-ea"/>
              </a:rPr>
              <a:t>（</a:t>
            </a:r>
            <a:r>
              <a:rPr lang="en-US" altLang="zh-CN" sz="2000" b="1" dirty="0">
                <a:solidFill>
                  <a:srgbClr val="0000FF"/>
                </a:solidFill>
                <a:latin typeface="+mn-ea"/>
              </a:rPr>
              <a:t>1</a:t>
            </a:r>
            <a:r>
              <a:rPr lang="zh-CN" altLang="en-US" sz="2000" b="1" dirty="0">
                <a:solidFill>
                  <a:srgbClr val="0000FF"/>
                </a:solidFill>
                <a:latin typeface="+mn-ea"/>
              </a:rPr>
              <a:t>）求解思路</a:t>
            </a:r>
            <a:endParaRPr lang="zh-CN" altLang="zh-CN" sz="2000" b="1" dirty="0">
              <a:solidFill>
                <a:srgbClr val="0000FF"/>
              </a:solidFill>
              <a:latin typeface="+mn-ea"/>
            </a:endParaRPr>
          </a:p>
          <a:p>
            <a:pPr marL="450850" indent="357188">
              <a:lnSpc>
                <a:spcPct val="120000"/>
              </a:lnSpc>
              <a:spcBef>
                <a:spcPts val="600"/>
              </a:spcBef>
              <a:buFont typeface="Wingdings" panose="05000000000000000000" pitchFamily="2" charset="2"/>
              <a:buChar char="ü"/>
              <a:defRPr/>
            </a:pPr>
            <a:r>
              <a:rPr lang="zh-CN" altLang="zh-CN" sz="2000" b="1" dirty="0">
                <a:solidFill>
                  <a:srgbClr val="0000FF"/>
                </a:solidFill>
                <a:latin typeface="+mn-ea"/>
              </a:rPr>
              <a:t>动态规划：</a:t>
            </a:r>
            <a:r>
              <a:rPr lang="zh-CN" altLang="en-US" sz="2000" b="1" dirty="0">
                <a:solidFill>
                  <a:srgbClr val="0000FF"/>
                </a:solidFill>
                <a:latin typeface="+mn-ea"/>
              </a:rPr>
              <a:t>自底向上求解，求解过程</a:t>
            </a:r>
            <a:r>
              <a:rPr lang="zh-CN" altLang="zh-CN" sz="2000" b="1" dirty="0">
                <a:solidFill>
                  <a:srgbClr val="0000FF"/>
                </a:solidFill>
                <a:latin typeface="+mn-ea"/>
              </a:rPr>
              <a:t>依赖于子问题的解</a:t>
            </a:r>
            <a:r>
              <a:rPr lang="zh-CN" altLang="en-US" sz="2000" b="1" dirty="0">
                <a:solidFill>
                  <a:srgbClr val="0000FF"/>
                </a:solidFill>
                <a:latin typeface="+mn-ea"/>
              </a:rPr>
              <a:t>，在求出相关子问题的解后，再做出选择</a:t>
            </a:r>
            <a:r>
              <a:rPr lang="zh-CN" altLang="zh-CN" sz="2000" b="1" dirty="0">
                <a:solidFill>
                  <a:srgbClr val="0000FF"/>
                </a:solidFill>
                <a:latin typeface="+mn-ea"/>
              </a:rPr>
              <a:t>。</a:t>
            </a:r>
          </a:p>
          <a:p>
            <a:pPr marL="450850" indent="357188">
              <a:lnSpc>
                <a:spcPct val="120000"/>
              </a:lnSpc>
              <a:spcBef>
                <a:spcPts val="600"/>
              </a:spcBef>
              <a:buFont typeface="Wingdings" panose="05000000000000000000" pitchFamily="2" charset="2"/>
              <a:buChar char="ü"/>
              <a:defRPr/>
            </a:pPr>
            <a:r>
              <a:rPr lang="zh-CN" altLang="zh-CN" sz="2000" b="1" dirty="0">
                <a:solidFill>
                  <a:srgbClr val="0000FF"/>
                </a:solidFill>
                <a:latin typeface="+mn-ea"/>
              </a:rPr>
              <a:t>贪心方法：</a:t>
            </a:r>
            <a:r>
              <a:rPr lang="zh-CN" altLang="en-US" sz="2000" b="1" dirty="0">
                <a:solidFill>
                  <a:srgbClr val="0000FF"/>
                </a:solidFill>
                <a:latin typeface="+mn-ea"/>
              </a:rPr>
              <a:t>自顶向下求解，求解过程</a:t>
            </a:r>
            <a:r>
              <a:rPr lang="zh-CN" altLang="zh-CN" sz="2000" b="1" dirty="0">
                <a:solidFill>
                  <a:srgbClr val="0000FF"/>
                </a:solidFill>
                <a:latin typeface="+mn-ea"/>
              </a:rPr>
              <a:t>不依赖于子问题的解</a:t>
            </a:r>
            <a:r>
              <a:rPr lang="zh-CN" altLang="en-US" sz="2000" b="1" dirty="0">
                <a:solidFill>
                  <a:srgbClr val="0000FF"/>
                </a:solidFill>
                <a:latin typeface="+mn-ea"/>
              </a:rPr>
              <a:t>，仅在当前状态下做出最好选择，即局部最优选择</a:t>
            </a:r>
            <a:r>
              <a:rPr lang="zh-CN" altLang="zh-CN" sz="2000" b="1" dirty="0">
                <a:solidFill>
                  <a:srgbClr val="0000FF"/>
                </a:solidFill>
                <a:latin typeface="+mn-ea"/>
              </a:rPr>
              <a:t>。</a:t>
            </a:r>
            <a:endParaRPr lang="en-US" altLang="zh-CN" sz="2000" b="1" dirty="0">
              <a:solidFill>
                <a:srgbClr val="0000FF"/>
              </a:solidFill>
              <a:latin typeface="+mn-ea"/>
            </a:endParaRPr>
          </a:p>
          <a:p>
            <a:pPr>
              <a:lnSpc>
                <a:spcPct val="120000"/>
              </a:lnSpc>
              <a:spcBef>
                <a:spcPts val="1200"/>
              </a:spcBef>
              <a:defRPr/>
            </a:pPr>
            <a:r>
              <a:rPr lang="zh-CN" altLang="en-US" sz="2000" b="1" dirty="0">
                <a:solidFill>
                  <a:srgbClr val="0000FF"/>
                </a:solidFill>
                <a:latin typeface="+mn-ea"/>
              </a:rPr>
              <a:t>（</a:t>
            </a:r>
            <a:r>
              <a:rPr lang="en-US" altLang="zh-CN" sz="2000" b="1" dirty="0">
                <a:solidFill>
                  <a:srgbClr val="0000FF"/>
                </a:solidFill>
                <a:latin typeface="+mn-ea"/>
              </a:rPr>
              <a:t>2</a:t>
            </a:r>
            <a:r>
              <a:rPr lang="zh-CN" altLang="en-US" sz="2000" b="1" dirty="0">
                <a:solidFill>
                  <a:srgbClr val="0000FF"/>
                </a:solidFill>
                <a:latin typeface="+mn-ea"/>
              </a:rPr>
              <a:t>）适用问题</a:t>
            </a:r>
            <a:endParaRPr lang="en-US" altLang="zh-CN" sz="2000" b="1" dirty="0">
              <a:solidFill>
                <a:srgbClr val="0000FF"/>
              </a:solidFill>
              <a:latin typeface="+mn-ea"/>
            </a:endParaRPr>
          </a:p>
          <a:p>
            <a:pPr marL="808038" indent="-342900">
              <a:lnSpc>
                <a:spcPct val="120000"/>
              </a:lnSpc>
              <a:spcBef>
                <a:spcPts val="600"/>
              </a:spcBef>
              <a:buFont typeface="Wingdings" panose="05000000000000000000" pitchFamily="2" charset="2"/>
              <a:buChar char="ü"/>
              <a:defRPr/>
            </a:pPr>
            <a:r>
              <a:rPr lang="zh-CN" altLang="en-US" sz="2000" b="1" dirty="0">
                <a:solidFill>
                  <a:srgbClr val="0000FF"/>
                </a:solidFill>
                <a:latin typeface="+mn-ea"/>
              </a:rPr>
              <a:t>动态规划：最优子结构、重叠子问题</a:t>
            </a:r>
            <a:endParaRPr lang="en-US" altLang="zh-CN" sz="2000" b="1" dirty="0">
              <a:solidFill>
                <a:srgbClr val="0000FF"/>
              </a:solidFill>
              <a:latin typeface="+mn-ea"/>
            </a:endParaRPr>
          </a:p>
          <a:p>
            <a:pPr marL="808038" indent="-342900">
              <a:lnSpc>
                <a:spcPct val="120000"/>
              </a:lnSpc>
              <a:spcBef>
                <a:spcPts val="600"/>
              </a:spcBef>
              <a:buFont typeface="Wingdings" panose="05000000000000000000" pitchFamily="2" charset="2"/>
              <a:buChar char="ü"/>
              <a:defRPr/>
            </a:pPr>
            <a:r>
              <a:rPr lang="zh-CN" altLang="en-US" sz="2000" b="1" dirty="0">
                <a:solidFill>
                  <a:srgbClr val="0000FF"/>
                </a:solidFill>
                <a:latin typeface="+mn-ea"/>
              </a:rPr>
              <a:t>贪心方法：最优子结构、贪心选择性质</a:t>
            </a:r>
            <a:endParaRPr lang="en-US" altLang="zh-CN" sz="2000" b="1" dirty="0">
              <a:solidFill>
                <a:srgbClr val="0000FF"/>
              </a:solidFill>
              <a:latin typeface="+mn-ea"/>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anim calcmode="lin" valueType="num">
                                      <p:cBhvr>
                                        <p:cTn id="1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500"/>
                                        <p:tgtEl>
                                          <p:spTgt spid="7">
                                            <p:txEl>
                                              <p:pRg st="1" end="1"/>
                                            </p:txEl>
                                          </p:spTgt>
                                        </p:tgtEl>
                                      </p:cBhvr>
                                    </p:animEffect>
                                    <p:anim calcmode="lin" valueType="num">
                                      <p:cBhvr>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wipe(down)">
                                      <p:cBhvr>
                                        <p:cTn id="27" dur="500"/>
                                        <p:tgtEl>
                                          <p:spTgt spid="7">
                                            <p:txEl>
                                              <p:pRg st="2" end="2"/>
                                            </p:txEl>
                                          </p:spTgt>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wipe(down)">
                                      <p:cBhvr>
                                        <p:cTn id="31" dur="500"/>
                                        <p:tgtEl>
                                          <p:spTgt spid="7">
                                            <p:txEl>
                                              <p:pRg st="3" end="3"/>
                                            </p:txEl>
                                          </p:spTgt>
                                        </p:tgtEl>
                                      </p:cBhvr>
                                    </p:animEffect>
                                  </p:childTnLst>
                                </p:cTn>
                              </p:par>
                            </p:childTnLst>
                          </p:cTn>
                        </p:par>
                        <p:par>
                          <p:cTn id="32" fill="hold">
                            <p:stCondLst>
                              <p:cond delay="1000"/>
                            </p:stCondLst>
                            <p:childTnLst>
                              <p:par>
                                <p:cTn id="33" presetID="22" presetClass="entr" presetSubtype="4" fill="hold" nodeType="after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wipe(down)">
                                      <p:cBhvr>
                                        <p:cTn id="35" dur="500"/>
                                        <p:tgtEl>
                                          <p:spTgt spid="7">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animEffect transition="in" filter="wipe(down)">
                                      <p:cBhvr>
                                        <p:cTn id="40" dur="500"/>
                                        <p:tgtEl>
                                          <p:spTgt spid="7">
                                            <p:txEl>
                                              <p:pRg st="5" end="5"/>
                                            </p:txEl>
                                          </p:spTgt>
                                        </p:tgtEl>
                                      </p:cBhvr>
                                    </p:animEffect>
                                  </p:childTnLst>
                                </p:cTn>
                              </p:par>
                            </p:childTnLst>
                          </p:cTn>
                        </p:par>
                        <p:par>
                          <p:cTn id="41" fill="hold">
                            <p:stCondLst>
                              <p:cond delay="500"/>
                            </p:stCondLst>
                            <p:childTnLst>
                              <p:par>
                                <p:cTn id="42" presetID="22" presetClass="entr" presetSubtype="4" fill="hold" nodeType="after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wipe(down)">
                                      <p:cBhvr>
                                        <p:cTn id="44" dur="500"/>
                                        <p:tgtEl>
                                          <p:spTgt spid="7">
                                            <p:txEl>
                                              <p:pRg st="6" end="6"/>
                                            </p:txEl>
                                          </p:spTgt>
                                        </p:tgtEl>
                                      </p:cBhvr>
                                    </p:animEffect>
                                  </p:childTnLst>
                                </p:cTn>
                              </p:par>
                            </p:childTnLst>
                          </p:cTn>
                        </p:par>
                        <p:par>
                          <p:cTn id="45" fill="hold">
                            <p:stCondLst>
                              <p:cond delay="1000"/>
                            </p:stCondLst>
                            <p:childTnLst>
                              <p:par>
                                <p:cTn id="46" presetID="22" presetClass="entr" presetSubtype="4" fill="hold" nodeType="after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animEffect transition="in" filter="wipe(down)">
                                      <p:cBhvr>
                                        <p:cTn id="48"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2"/>
          <p:cNvSpPr>
            <a:spLocks noGrp="1"/>
          </p:cNvSpPr>
          <p:nvPr>
            <p:ph type="body" sz="quarter" idx="13"/>
          </p:nvPr>
        </p:nvSpPr>
        <p:spPr>
          <a:xfrm>
            <a:off x="-498107" y="261275"/>
            <a:ext cx="7262260" cy="864000"/>
          </a:xfrm>
        </p:spPr>
        <p:txBody>
          <a:bodyPr/>
          <a:lstStyle/>
          <a:p>
            <a:pPr>
              <a:spcBef>
                <a:spcPct val="50000"/>
              </a:spcBef>
            </a:pPr>
            <a:r>
              <a:rPr lang="zh-CN" altLang="en-US" sz="2800" dirty="0">
                <a:sym typeface="+mn-ea"/>
              </a:rPr>
              <a:t>贪心法的一般求解过程</a:t>
            </a:r>
          </a:p>
        </p:txBody>
      </p:sp>
      <p:sp>
        <p:nvSpPr>
          <p:cNvPr id="3" name="矩形 2"/>
          <p:cNvSpPr/>
          <p:nvPr/>
        </p:nvSpPr>
        <p:spPr>
          <a:xfrm>
            <a:off x="587827" y="2332086"/>
            <a:ext cx="7772401" cy="2769989"/>
          </a:xfrm>
          <a:prstGeom prst="rect">
            <a:avLst/>
          </a:prstGeom>
        </p:spPr>
        <p:txBody>
          <a:bodyPr wrap="square">
            <a:spAutoFit/>
          </a:bodyPr>
          <a:lstStyle/>
          <a:p>
            <a:pPr marL="342900" indent="-342900">
              <a:lnSpc>
                <a:spcPct val="120000"/>
              </a:lnSpc>
              <a:spcBef>
                <a:spcPts val="1200"/>
              </a:spcBef>
              <a:buFont typeface="Wingdings" pitchFamily="2" charset="2"/>
              <a:buChar char="u"/>
            </a:pPr>
            <a:r>
              <a:rPr lang="zh-CN" altLang="en-US" sz="2400" b="1" dirty="0">
                <a:solidFill>
                  <a:srgbClr val="0000FF"/>
                </a:solidFill>
              </a:rPr>
              <a:t>建立数学模型来描述问题；</a:t>
            </a:r>
            <a:endParaRPr lang="en-US" altLang="zh-CN" sz="2400" b="1" dirty="0">
              <a:solidFill>
                <a:srgbClr val="0000FF"/>
              </a:solidFill>
            </a:endParaRPr>
          </a:p>
          <a:p>
            <a:pPr marL="342900" indent="-342900">
              <a:lnSpc>
                <a:spcPct val="120000"/>
              </a:lnSpc>
              <a:spcBef>
                <a:spcPts val="1200"/>
              </a:spcBef>
              <a:buFont typeface="Wingdings" pitchFamily="2" charset="2"/>
              <a:buChar char="u"/>
            </a:pPr>
            <a:r>
              <a:rPr lang="zh-CN" altLang="en-US" sz="2400" b="1" dirty="0">
                <a:solidFill>
                  <a:srgbClr val="0000FF"/>
                </a:solidFill>
              </a:rPr>
              <a:t>把求解的问题分成若干个子问题；</a:t>
            </a:r>
          </a:p>
          <a:p>
            <a:pPr marL="342900" indent="-342900">
              <a:lnSpc>
                <a:spcPct val="120000"/>
              </a:lnSpc>
              <a:spcBef>
                <a:spcPts val="1200"/>
              </a:spcBef>
              <a:buFont typeface="Wingdings" pitchFamily="2" charset="2"/>
              <a:buChar char="u"/>
            </a:pPr>
            <a:r>
              <a:rPr lang="zh-CN" altLang="en-US" sz="2400" b="1" dirty="0">
                <a:solidFill>
                  <a:srgbClr val="0000FF"/>
                </a:solidFill>
              </a:rPr>
              <a:t>对每一子问题利用贪心选择进行求解，得到子问题的局部最优解；</a:t>
            </a:r>
          </a:p>
          <a:p>
            <a:pPr marL="342900" indent="-342900">
              <a:lnSpc>
                <a:spcPct val="120000"/>
              </a:lnSpc>
              <a:spcBef>
                <a:spcPts val="1200"/>
              </a:spcBef>
              <a:buFont typeface="Wingdings" pitchFamily="2" charset="2"/>
              <a:buChar char="u"/>
            </a:pPr>
            <a:r>
              <a:rPr lang="zh-CN" altLang="en-US" sz="2400" b="1" dirty="0">
                <a:solidFill>
                  <a:srgbClr val="0000FF"/>
                </a:solidFill>
              </a:rPr>
              <a:t>把子问题的局部最优解合成原问题的一个解。</a:t>
            </a:r>
          </a:p>
        </p:txBody>
      </p:sp>
      <p:sp>
        <p:nvSpPr>
          <p:cNvPr id="4" name="Rectangle 2">
            <a:extLst>
              <a:ext uri="{FF2B5EF4-FFF2-40B4-BE49-F238E27FC236}">
                <a16:creationId xmlns:a16="http://schemas.microsoft.com/office/drawing/2014/main" id="{D07F4E73-CAB4-41F5-8B03-D1D544EB1E32}"/>
              </a:ext>
            </a:extLst>
          </p:cNvPr>
          <p:cNvSpPr txBox="1">
            <a:spLocks noChangeArrowheads="1"/>
          </p:cNvSpPr>
          <p:nvPr/>
        </p:nvSpPr>
        <p:spPr>
          <a:xfrm>
            <a:off x="562590" y="1510356"/>
            <a:ext cx="4495449" cy="561975"/>
          </a:xfrm>
          <a:prstGeom prst="rect">
            <a:avLst/>
          </a:prstGeom>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t">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nSpc>
                <a:spcPct val="120000"/>
              </a:lnSpc>
              <a:spcBef>
                <a:spcPts val="1200"/>
              </a:spcBef>
              <a:defRPr/>
            </a:pPr>
            <a:r>
              <a:rPr lang="zh-CN" altLang="en-US" sz="2400" dirty="0">
                <a:solidFill>
                  <a:srgbClr val="FF0000"/>
                </a:solidFill>
                <a:latin typeface="+mn-ea"/>
                <a:ea typeface="+mn-ea"/>
                <a:cs typeface="+mn-cs"/>
              </a:rPr>
              <a:t>用贪心法求解问题的基本思路是：</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5972</Words>
  <Application>Microsoft Office PowerPoint</Application>
  <PresentationFormat>全屏显示(4:3)</PresentationFormat>
  <Paragraphs>626</Paragraphs>
  <Slides>48</Slides>
  <Notes>10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9" baseType="lpstr">
      <vt:lpstr>等线</vt:lpstr>
      <vt:lpstr>黑体</vt:lpstr>
      <vt:lpstr>华文楷体</vt:lpstr>
      <vt:lpstr>微软雅黑</vt:lpstr>
      <vt:lpstr>Arial</vt:lpstr>
      <vt:lpstr>Bookman Old Style</vt:lpstr>
      <vt:lpstr>Consolas</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huangjin</dc:creator>
  <cp:lastModifiedBy>棋 邓</cp:lastModifiedBy>
  <cp:revision>66</cp:revision>
  <dcterms:created xsi:type="dcterms:W3CDTF">2018-12-14T12:48:52Z</dcterms:created>
  <dcterms:modified xsi:type="dcterms:W3CDTF">2019-12-30T14:28:57Z</dcterms:modified>
</cp:coreProperties>
</file>