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409" r:id="rId16"/>
    <p:sldId id="410" r:id="rId17"/>
    <p:sldId id="411" r:id="rId18"/>
    <p:sldId id="412" r:id="rId19"/>
    <p:sldId id="41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391" r:id="rId88"/>
    <p:sldId id="392" r:id="rId89"/>
    <p:sldId id="393" r:id="rId90"/>
    <p:sldId id="394" r:id="rId91"/>
    <p:sldId id="395" r:id="rId92"/>
    <p:sldId id="396" r:id="rId93"/>
    <p:sldId id="397" r:id="rId94"/>
    <p:sldId id="398" r:id="rId95"/>
    <p:sldId id="399" r:id="rId96"/>
    <p:sldId id="400" r:id="rId97"/>
    <p:sldId id="401" r:id="rId98"/>
    <p:sldId id="402" r:id="rId99"/>
    <p:sldId id="403" r:id="rId100"/>
    <p:sldId id="404" r:id="rId101"/>
    <p:sldId id="405" r:id="rId102"/>
    <p:sldId id="406" r:id="rId103"/>
    <p:sldId id="407" r:id="rId104"/>
    <p:sldId id="408" r:id="rId10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24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0D816F-F31D-4B7E-B6DB-F95505476AA1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8446D54A-579E-4060-9D29-66E494F72784}">
      <dgm:prSet phldr="0" custT="1"/>
      <dgm:spPr>
        <a:solidFill>
          <a:schemeClr val="accent1">
            <a:lumMod val="75000"/>
          </a:schemeClr>
        </a:solidFill>
        <a:ln>
          <a:noFill/>
        </a:ln>
      </dgm:spPr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chemeClr val="bg1"/>
              </a:solidFill>
            </a:rPr>
            <a:t>分治法概述</a:t>
          </a:r>
          <a:endParaRPr lang="en-US" altLang="zh-CN" sz="2400" b="1" dirty="0">
            <a:solidFill>
              <a:schemeClr val="bg1"/>
            </a:solidFill>
          </a:endParaRPr>
        </a:p>
      </dgm:t>
    </dgm:pt>
    <dgm:pt modelId="{93AFEF5D-08DE-4ED6-BCB2-EE8F1740B334}" type="parTrans" cxnId="{EA969CA2-6DBF-4B88-AFD6-A3DBB5B5981B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F0797B5E-C694-4BE8-83D6-75064EA0F9AE}" type="sibTrans" cxnId="{EA969CA2-6DBF-4B88-AFD6-A3DBB5B5981B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87A67D4A-2B46-42FB-B0B2-7E44A1C89692}">
      <dgm:prSet phldr="0" custT="1"/>
      <dgm:spPr>
        <a:solidFill>
          <a:schemeClr val="accent1">
            <a:lumMod val="75000"/>
          </a:schemeClr>
        </a:solidFill>
        <a:ln>
          <a:noFill/>
        </a:ln>
      </dgm:spPr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chemeClr val="bg1"/>
              </a:solidFill>
            </a:rPr>
            <a:t>求解排序问题</a:t>
          </a:r>
          <a:endParaRPr sz="2400" b="1" dirty="0">
            <a:solidFill>
              <a:schemeClr val="bg1"/>
            </a:solidFill>
          </a:endParaRPr>
        </a:p>
      </dgm:t>
    </dgm:pt>
    <dgm:pt modelId="{8FA0F792-D8AB-4E82-BF1E-8E439661AECA}" type="parTrans" cxnId="{4F418825-08FB-45DD-875A-B54F04411811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8978246A-1C19-414E-ADC8-EFD040749CB9}" type="sibTrans" cxnId="{4F418825-08FB-45DD-875A-B54F04411811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C13C0078-B16E-486D-9BF1-01FF18A62F72}">
      <dgm:prSet phldr="0" custT="1"/>
      <dgm:spPr>
        <a:solidFill>
          <a:schemeClr val="accent1">
            <a:lumMod val="75000"/>
          </a:schemeClr>
        </a:solidFill>
        <a:ln>
          <a:noFill/>
        </a:ln>
      </dgm:spPr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chemeClr val="bg1"/>
              </a:solidFill>
            </a:rPr>
            <a:t>求解查找问题</a:t>
          </a:r>
          <a:endParaRPr sz="2400" b="1" dirty="0">
            <a:solidFill>
              <a:schemeClr val="bg1"/>
            </a:solidFill>
          </a:endParaRPr>
        </a:p>
      </dgm:t>
    </dgm:pt>
    <dgm:pt modelId="{717A3AD0-860F-421F-B71A-BB1745194A92}" type="parTrans" cxnId="{E642D34C-0895-472C-9552-D64F492CC796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565982A9-BC65-4C57-9347-BA31598032D9}" type="sibTrans" cxnId="{E642D34C-0895-472C-9552-D64F492CC796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9C80AFAA-E2E7-4773-A420-4B113412E306}">
      <dgm:prSet phldr="0" custT="1"/>
      <dgm:spPr>
        <a:solidFill>
          <a:schemeClr val="accent1">
            <a:lumMod val="75000"/>
          </a:schemeClr>
        </a:solidFill>
        <a:ln>
          <a:noFill/>
        </a:ln>
      </dgm:spPr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chemeClr val="bg1"/>
              </a:solidFill>
            </a:rPr>
            <a:t>求解组合问题（选讲）</a:t>
          </a:r>
          <a:endParaRPr sz="2400" b="1" dirty="0">
            <a:solidFill>
              <a:schemeClr val="bg1"/>
            </a:solidFill>
          </a:endParaRPr>
        </a:p>
      </dgm:t>
    </dgm:pt>
    <dgm:pt modelId="{519A3D1F-9DE5-45B4-9663-0272FD819126}" type="parTrans" cxnId="{9E5729DC-6F1E-4D0C-B894-6C99C9880418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33930CC5-8C36-4901-805D-BA4D48118727}" type="sibTrans" cxnId="{9E5729DC-6F1E-4D0C-B894-6C99C9880418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6C8C4356-4FA0-424E-A7C0-1C1C50EA7AA8}">
      <dgm:prSet phldr="0" custT="1"/>
      <dgm:spPr>
        <a:solidFill>
          <a:schemeClr val="accent1">
            <a:lumMod val="75000"/>
          </a:schemeClr>
        </a:solidFill>
        <a:ln>
          <a:noFill/>
        </a:ln>
      </dgm:spPr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chemeClr val="bg1"/>
              </a:solidFill>
            </a:rPr>
            <a:t>求解几何问题（选讲）</a:t>
          </a:r>
          <a:endParaRPr sz="2400" b="1" dirty="0">
            <a:solidFill>
              <a:schemeClr val="bg1"/>
            </a:solidFill>
          </a:endParaRPr>
        </a:p>
      </dgm:t>
    </dgm:pt>
    <dgm:pt modelId="{3886EF0E-D533-4402-BB3C-C50CE68007D8}" type="parTrans" cxnId="{F76955FA-B61D-412F-83FE-B8DA5B708E0B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384FB330-08A8-4E1C-81DC-FB9A369CC41E}" type="sibTrans" cxnId="{F76955FA-B61D-412F-83FE-B8DA5B708E0B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A2844A49-1707-42CA-BDE2-59AE12CF1EAD}" type="pres">
      <dgm:prSet presAssocID="{B40D816F-F31D-4B7E-B6DB-F95505476AA1}" presName="linear" presStyleCnt="0">
        <dgm:presLayoutVars>
          <dgm:dir/>
          <dgm:animLvl val="lvl"/>
          <dgm:resizeHandles val="exact"/>
        </dgm:presLayoutVars>
      </dgm:prSet>
      <dgm:spPr/>
    </dgm:pt>
    <dgm:pt modelId="{AC248A0A-50D2-432A-B2C7-999544DAD9A6}" type="pres">
      <dgm:prSet presAssocID="{8446D54A-579E-4060-9D29-66E494F72784}" presName="parentLin" presStyleCnt="0"/>
      <dgm:spPr/>
    </dgm:pt>
    <dgm:pt modelId="{6351594F-A79E-44C3-A119-E689D4F1BDEB}" type="pres">
      <dgm:prSet presAssocID="{8446D54A-579E-4060-9D29-66E494F72784}" presName="parentLeftMargin" presStyleLbl="node1" presStyleIdx="0" presStyleCnt="5"/>
      <dgm:spPr/>
    </dgm:pt>
    <dgm:pt modelId="{B3B23232-3B8F-4261-A5BF-6EFA93F96C89}" type="pres">
      <dgm:prSet presAssocID="{8446D54A-579E-4060-9D29-66E494F727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1C47B7-3469-4CF5-9454-84F00DFE3DE4}" type="pres">
      <dgm:prSet presAssocID="{8446D54A-579E-4060-9D29-66E494F72784}" presName="negativeSpace" presStyleCnt="0"/>
      <dgm:spPr/>
    </dgm:pt>
    <dgm:pt modelId="{041CCC1A-28F7-4CCC-A176-06E28DE61F30}" type="pres">
      <dgm:prSet presAssocID="{8446D54A-579E-4060-9D29-66E494F72784}" presName="childText" presStyleLbl="conFgAcc1" presStyleIdx="0" presStyleCnt="5" custScaleX="85124" custLinFactNeighborY="-9800">
        <dgm:presLayoutVars>
          <dgm:bulletEnabled val="1"/>
        </dgm:presLayoutVars>
      </dgm:prSet>
      <dgm:spPr>
        <a:noFill/>
        <a:ln>
          <a:noFill/>
        </a:ln>
      </dgm:spPr>
    </dgm:pt>
    <dgm:pt modelId="{352B71D4-E5A4-41E9-AA7E-0F23152A6DD0}" type="pres">
      <dgm:prSet presAssocID="{F0797B5E-C694-4BE8-83D6-75064EA0F9AE}" presName="spaceBetweenRectangles" presStyleCnt="0"/>
      <dgm:spPr/>
    </dgm:pt>
    <dgm:pt modelId="{47C090FD-FBE5-46E4-BE47-4F9C473D3DAB}" type="pres">
      <dgm:prSet presAssocID="{87A67D4A-2B46-42FB-B0B2-7E44A1C89692}" presName="parentLin" presStyleCnt="0"/>
      <dgm:spPr/>
    </dgm:pt>
    <dgm:pt modelId="{A48AEE50-E726-48C2-9084-A587B4EB52B6}" type="pres">
      <dgm:prSet presAssocID="{87A67D4A-2B46-42FB-B0B2-7E44A1C89692}" presName="parentLeftMargin" presStyleLbl="node1" presStyleIdx="0" presStyleCnt="5"/>
      <dgm:spPr/>
    </dgm:pt>
    <dgm:pt modelId="{9BFAFDFD-778C-459A-81A4-695A501D67C5}" type="pres">
      <dgm:prSet presAssocID="{87A67D4A-2B46-42FB-B0B2-7E44A1C896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D53E7CF-68DF-4A10-9000-DD3E7BD2F87D}" type="pres">
      <dgm:prSet presAssocID="{87A67D4A-2B46-42FB-B0B2-7E44A1C89692}" presName="negativeSpace" presStyleCnt="0"/>
      <dgm:spPr/>
    </dgm:pt>
    <dgm:pt modelId="{F23376F4-0C04-477B-A7AE-A8F5C4643597}" type="pres">
      <dgm:prSet presAssocID="{87A67D4A-2B46-42FB-B0B2-7E44A1C89692}" presName="childText" presStyleLbl="conFgAcc1" presStyleIdx="1" presStyleCnt="5" custScaleX="85124" custLinFactNeighborY="-9800">
        <dgm:presLayoutVars>
          <dgm:bulletEnabled val="1"/>
        </dgm:presLayoutVars>
      </dgm:prSet>
      <dgm:spPr>
        <a:noFill/>
        <a:ln>
          <a:noFill/>
        </a:ln>
      </dgm:spPr>
    </dgm:pt>
    <dgm:pt modelId="{BFC7900A-D713-417E-8C80-A4F676489BA9}" type="pres">
      <dgm:prSet presAssocID="{8978246A-1C19-414E-ADC8-EFD040749CB9}" presName="spaceBetweenRectangles" presStyleCnt="0"/>
      <dgm:spPr/>
    </dgm:pt>
    <dgm:pt modelId="{9797C210-3CD0-4A98-8F20-4D596CA6C1BF}" type="pres">
      <dgm:prSet presAssocID="{C13C0078-B16E-486D-9BF1-01FF18A62F72}" presName="parentLin" presStyleCnt="0"/>
      <dgm:spPr/>
    </dgm:pt>
    <dgm:pt modelId="{61FE15BD-F370-4344-B62C-98B6DC95A6BB}" type="pres">
      <dgm:prSet presAssocID="{C13C0078-B16E-486D-9BF1-01FF18A62F72}" presName="parentLeftMargin" presStyleLbl="node1" presStyleIdx="1" presStyleCnt="5"/>
      <dgm:spPr/>
    </dgm:pt>
    <dgm:pt modelId="{D36E46AB-4925-4E9F-9EF1-6E3ECC64A107}" type="pres">
      <dgm:prSet presAssocID="{C13C0078-B16E-486D-9BF1-01FF18A62F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B9B8056-533C-4D79-8D0F-FBF0E4B5BD1C}" type="pres">
      <dgm:prSet presAssocID="{C13C0078-B16E-486D-9BF1-01FF18A62F72}" presName="negativeSpace" presStyleCnt="0"/>
      <dgm:spPr/>
    </dgm:pt>
    <dgm:pt modelId="{8C1F6190-2292-4E41-A624-8B917D71D484}" type="pres">
      <dgm:prSet presAssocID="{C13C0078-B16E-486D-9BF1-01FF18A62F72}" presName="childText" presStyleLbl="conFgAcc1" presStyleIdx="2" presStyleCnt="5" custScaleX="85124" custLinFactNeighborY="-9800">
        <dgm:presLayoutVars>
          <dgm:bulletEnabled val="1"/>
        </dgm:presLayoutVars>
      </dgm:prSet>
      <dgm:spPr>
        <a:noFill/>
        <a:ln>
          <a:noFill/>
        </a:ln>
      </dgm:spPr>
    </dgm:pt>
    <dgm:pt modelId="{AABB5AC5-8F01-4BDE-8F26-F76D3EF6B992}" type="pres">
      <dgm:prSet presAssocID="{565982A9-BC65-4C57-9347-BA31598032D9}" presName="spaceBetweenRectangles" presStyleCnt="0"/>
      <dgm:spPr/>
    </dgm:pt>
    <dgm:pt modelId="{1BEC0DAD-2A26-44F8-B172-D3DA2A341A62}" type="pres">
      <dgm:prSet presAssocID="{9C80AFAA-E2E7-4773-A420-4B113412E306}" presName="parentLin" presStyleCnt="0"/>
      <dgm:spPr/>
    </dgm:pt>
    <dgm:pt modelId="{10E3521C-EF46-43CF-85F2-A12059A9824B}" type="pres">
      <dgm:prSet presAssocID="{9C80AFAA-E2E7-4773-A420-4B113412E306}" presName="parentLeftMargin" presStyleLbl="node1" presStyleIdx="2" presStyleCnt="5"/>
      <dgm:spPr/>
    </dgm:pt>
    <dgm:pt modelId="{C3851B8B-9ACE-4E24-A360-AA2BE792E27E}" type="pres">
      <dgm:prSet presAssocID="{9C80AFAA-E2E7-4773-A420-4B113412E3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28BA69-3C6F-4349-A95C-D59EFFD5A0C9}" type="pres">
      <dgm:prSet presAssocID="{9C80AFAA-E2E7-4773-A420-4B113412E306}" presName="negativeSpace" presStyleCnt="0"/>
      <dgm:spPr/>
    </dgm:pt>
    <dgm:pt modelId="{53672251-BD74-4CF5-8FD3-955DE22A8EE0}" type="pres">
      <dgm:prSet presAssocID="{9C80AFAA-E2E7-4773-A420-4B113412E306}" presName="childText" presStyleLbl="conFgAcc1" presStyleIdx="3" presStyleCnt="5">
        <dgm:presLayoutVars>
          <dgm:bulletEnabled val="1"/>
        </dgm:presLayoutVars>
      </dgm:prSet>
      <dgm:spPr>
        <a:ln>
          <a:noFill/>
        </a:ln>
      </dgm:spPr>
    </dgm:pt>
    <dgm:pt modelId="{9EE5FB74-0E80-484D-9432-A904BF6E5B2D}" type="pres">
      <dgm:prSet presAssocID="{33930CC5-8C36-4901-805D-BA4D48118727}" presName="spaceBetweenRectangles" presStyleCnt="0"/>
      <dgm:spPr/>
    </dgm:pt>
    <dgm:pt modelId="{DFBE6138-74FB-4016-8FE7-16167AB21BD0}" type="pres">
      <dgm:prSet presAssocID="{6C8C4356-4FA0-424E-A7C0-1C1C50EA7AA8}" presName="parentLin" presStyleCnt="0"/>
      <dgm:spPr/>
    </dgm:pt>
    <dgm:pt modelId="{7676A1C9-00EE-416A-9B84-3429B15E3F5C}" type="pres">
      <dgm:prSet presAssocID="{6C8C4356-4FA0-424E-A7C0-1C1C50EA7AA8}" presName="parentLeftMargin" presStyleLbl="node1" presStyleIdx="3" presStyleCnt="5"/>
      <dgm:spPr/>
    </dgm:pt>
    <dgm:pt modelId="{7869BE19-1077-463C-8E8A-637083B2C95A}" type="pres">
      <dgm:prSet presAssocID="{6C8C4356-4FA0-424E-A7C0-1C1C50EA7AA8}" presName="parentText" presStyleLbl="node1" presStyleIdx="4" presStyleCnt="5" custLinFactNeighborX="-23334">
        <dgm:presLayoutVars>
          <dgm:chMax val="0"/>
          <dgm:bulletEnabled val="1"/>
        </dgm:presLayoutVars>
      </dgm:prSet>
      <dgm:spPr/>
    </dgm:pt>
    <dgm:pt modelId="{CE067DF8-5E44-4601-AD0C-C7B58470155F}" type="pres">
      <dgm:prSet presAssocID="{6C8C4356-4FA0-424E-A7C0-1C1C50EA7AA8}" presName="negativeSpace" presStyleCnt="0"/>
      <dgm:spPr/>
    </dgm:pt>
    <dgm:pt modelId="{87708609-E973-434D-BFD5-5320D3B8E680}" type="pres">
      <dgm:prSet presAssocID="{6C8C4356-4FA0-424E-A7C0-1C1C50EA7AA8}" presName="childText" presStyleLbl="conFgAcc1" presStyleIdx="4" presStyleCnt="5">
        <dgm:presLayoutVars>
          <dgm:bulletEnabled val="1"/>
        </dgm:presLayoutVars>
      </dgm:prSet>
      <dgm:spPr>
        <a:ln>
          <a:noFill/>
        </a:ln>
      </dgm:spPr>
    </dgm:pt>
  </dgm:ptLst>
  <dgm:cxnLst>
    <dgm:cxn modelId="{78B51219-E068-4006-8BB3-E5225F1A6A34}" type="presOf" srcId="{9C80AFAA-E2E7-4773-A420-4B113412E306}" destId="{C3851B8B-9ACE-4E24-A360-AA2BE792E27E}" srcOrd="1" destOrd="0" presId="urn:microsoft.com/office/officeart/2005/8/layout/list1#1"/>
    <dgm:cxn modelId="{4F418825-08FB-45DD-875A-B54F04411811}" srcId="{B40D816F-F31D-4B7E-B6DB-F95505476AA1}" destId="{87A67D4A-2B46-42FB-B0B2-7E44A1C89692}" srcOrd="1" destOrd="0" parTransId="{8FA0F792-D8AB-4E82-BF1E-8E439661AECA}" sibTransId="{8978246A-1C19-414E-ADC8-EFD040749CB9}"/>
    <dgm:cxn modelId="{3E320126-AAF5-4F5F-8A81-7AADBC6005D9}" type="presOf" srcId="{9C80AFAA-E2E7-4773-A420-4B113412E306}" destId="{10E3521C-EF46-43CF-85F2-A12059A9824B}" srcOrd="0" destOrd="0" presId="urn:microsoft.com/office/officeart/2005/8/layout/list1#1"/>
    <dgm:cxn modelId="{EBACB22D-7EB5-4119-88E0-C736F7BD4722}" type="presOf" srcId="{87A67D4A-2B46-42FB-B0B2-7E44A1C89692}" destId="{A48AEE50-E726-48C2-9084-A587B4EB52B6}" srcOrd="0" destOrd="0" presId="urn:microsoft.com/office/officeart/2005/8/layout/list1#1"/>
    <dgm:cxn modelId="{167EA631-9772-43C9-ABB2-21ACB285682D}" type="presOf" srcId="{B40D816F-F31D-4B7E-B6DB-F95505476AA1}" destId="{A2844A49-1707-42CA-BDE2-59AE12CF1EAD}" srcOrd="0" destOrd="0" presId="urn:microsoft.com/office/officeart/2005/8/layout/list1#1"/>
    <dgm:cxn modelId="{4C4C3836-9311-4B76-8183-8326A795DF22}" type="presOf" srcId="{87A67D4A-2B46-42FB-B0B2-7E44A1C89692}" destId="{9BFAFDFD-778C-459A-81A4-695A501D67C5}" srcOrd="1" destOrd="0" presId="urn:microsoft.com/office/officeart/2005/8/layout/list1#1"/>
    <dgm:cxn modelId="{3D012464-4091-48A3-AD09-B1C60EB926CA}" type="presOf" srcId="{6C8C4356-4FA0-424E-A7C0-1C1C50EA7AA8}" destId="{7676A1C9-00EE-416A-9B84-3429B15E3F5C}" srcOrd="0" destOrd="0" presId="urn:microsoft.com/office/officeart/2005/8/layout/list1#1"/>
    <dgm:cxn modelId="{E642D34C-0895-472C-9552-D64F492CC796}" srcId="{B40D816F-F31D-4B7E-B6DB-F95505476AA1}" destId="{C13C0078-B16E-486D-9BF1-01FF18A62F72}" srcOrd="2" destOrd="0" parTransId="{717A3AD0-860F-421F-B71A-BB1745194A92}" sibTransId="{565982A9-BC65-4C57-9347-BA31598032D9}"/>
    <dgm:cxn modelId="{41839550-1D72-43B2-A1D0-4A54922990B2}" type="presOf" srcId="{8446D54A-579E-4060-9D29-66E494F72784}" destId="{6351594F-A79E-44C3-A119-E689D4F1BDEB}" srcOrd="0" destOrd="0" presId="urn:microsoft.com/office/officeart/2005/8/layout/list1#1"/>
    <dgm:cxn modelId="{63AFAD99-A85E-422A-AD3F-9F1885E47CE6}" type="presOf" srcId="{C13C0078-B16E-486D-9BF1-01FF18A62F72}" destId="{61FE15BD-F370-4344-B62C-98B6DC95A6BB}" srcOrd="0" destOrd="0" presId="urn:microsoft.com/office/officeart/2005/8/layout/list1#1"/>
    <dgm:cxn modelId="{EA969CA2-6DBF-4B88-AFD6-A3DBB5B5981B}" srcId="{B40D816F-F31D-4B7E-B6DB-F95505476AA1}" destId="{8446D54A-579E-4060-9D29-66E494F72784}" srcOrd="0" destOrd="0" parTransId="{93AFEF5D-08DE-4ED6-BCB2-EE8F1740B334}" sibTransId="{F0797B5E-C694-4BE8-83D6-75064EA0F9AE}"/>
    <dgm:cxn modelId="{D88E84A7-1417-44A0-BA77-B7B174CB01F8}" type="presOf" srcId="{6C8C4356-4FA0-424E-A7C0-1C1C50EA7AA8}" destId="{7869BE19-1077-463C-8E8A-637083B2C95A}" srcOrd="1" destOrd="0" presId="urn:microsoft.com/office/officeart/2005/8/layout/list1#1"/>
    <dgm:cxn modelId="{8F6E3FA8-ABC0-423E-8E4B-9F91250FC881}" type="presOf" srcId="{C13C0078-B16E-486D-9BF1-01FF18A62F72}" destId="{D36E46AB-4925-4E9F-9EF1-6E3ECC64A107}" srcOrd="1" destOrd="0" presId="urn:microsoft.com/office/officeart/2005/8/layout/list1#1"/>
    <dgm:cxn modelId="{457867BF-C3E1-4228-98DE-472830DC2701}" type="presOf" srcId="{8446D54A-579E-4060-9D29-66E494F72784}" destId="{B3B23232-3B8F-4261-A5BF-6EFA93F96C89}" srcOrd="1" destOrd="0" presId="urn:microsoft.com/office/officeart/2005/8/layout/list1#1"/>
    <dgm:cxn modelId="{9E5729DC-6F1E-4D0C-B894-6C99C9880418}" srcId="{B40D816F-F31D-4B7E-B6DB-F95505476AA1}" destId="{9C80AFAA-E2E7-4773-A420-4B113412E306}" srcOrd="3" destOrd="0" parTransId="{519A3D1F-9DE5-45B4-9663-0272FD819126}" sibTransId="{33930CC5-8C36-4901-805D-BA4D48118727}"/>
    <dgm:cxn modelId="{F76955FA-B61D-412F-83FE-B8DA5B708E0B}" srcId="{B40D816F-F31D-4B7E-B6DB-F95505476AA1}" destId="{6C8C4356-4FA0-424E-A7C0-1C1C50EA7AA8}" srcOrd="4" destOrd="0" parTransId="{3886EF0E-D533-4402-BB3C-C50CE68007D8}" sibTransId="{384FB330-08A8-4E1C-81DC-FB9A369CC41E}"/>
    <dgm:cxn modelId="{5AAACD6F-7989-4310-9764-73833B14EE13}" type="presParOf" srcId="{A2844A49-1707-42CA-BDE2-59AE12CF1EAD}" destId="{AC248A0A-50D2-432A-B2C7-999544DAD9A6}" srcOrd="0" destOrd="0" presId="urn:microsoft.com/office/officeart/2005/8/layout/list1#1"/>
    <dgm:cxn modelId="{739CF54C-DD41-4828-9F52-1DA3E1B4127A}" type="presParOf" srcId="{AC248A0A-50D2-432A-B2C7-999544DAD9A6}" destId="{6351594F-A79E-44C3-A119-E689D4F1BDEB}" srcOrd="0" destOrd="0" presId="urn:microsoft.com/office/officeart/2005/8/layout/list1#1"/>
    <dgm:cxn modelId="{580B132D-AA22-4476-AA58-F4932664ECFC}" type="presParOf" srcId="{AC248A0A-50D2-432A-B2C7-999544DAD9A6}" destId="{B3B23232-3B8F-4261-A5BF-6EFA93F96C89}" srcOrd="1" destOrd="0" presId="urn:microsoft.com/office/officeart/2005/8/layout/list1#1"/>
    <dgm:cxn modelId="{EF78045B-1941-427F-8826-86F89E2E86A3}" type="presParOf" srcId="{A2844A49-1707-42CA-BDE2-59AE12CF1EAD}" destId="{D31C47B7-3469-4CF5-9454-84F00DFE3DE4}" srcOrd="1" destOrd="0" presId="urn:microsoft.com/office/officeart/2005/8/layout/list1#1"/>
    <dgm:cxn modelId="{1F2D58A1-6AC6-45D1-AEF5-60D36316425C}" type="presParOf" srcId="{A2844A49-1707-42CA-BDE2-59AE12CF1EAD}" destId="{041CCC1A-28F7-4CCC-A176-06E28DE61F30}" srcOrd="2" destOrd="0" presId="urn:microsoft.com/office/officeart/2005/8/layout/list1#1"/>
    <dgm:cxn modelId="{815A459F-EB20-40E4-A0A7-C7CA2BC94E15}" type="presParOf" srcId="{A2844A49-1707-42CA-BDE2-59AE12CF1EAD}" destId="{352B71D4-E5A4-41E9-AA7E-0F23152A6DD0}" srcOrd="3" destOrd="0" presId="urn:microsoft.com/office/officeart/2005/8/layout/list1#1"/>
    <dgm:cxn modelId="{A8C65882-55AF-4043-AD09-FE7533D97A18}" type="presParOf" srcId="{A2844A49-1707-42CA-BDE2-59AE12CF1EAD}" destId="{47C090FD-FBE5-46E4-BE47-4F9C473D3DAB}" srcOrd="4" destOrd="0" presId="urn:microsoft.com/office/officeart/2005/8/layout/list1#1"/>
    <dgm:cxn modelId="{6B4F4DD3-B961-4CC2-B390-84403FA4CC9B}" type="presParOf" srcId="{47C090FD-FBE5-46E4-BE47-4F9C473D3DAB}" destId="{A48AEE50-E726-48C2-9084-A587B4EB52B6}" srcOrd="0" destOrd="0" presId="urn:microsoft.com/office/officeart/2005/8/layout/list1#1"/>
    <dgm:cxn modelId="{F2E4ED0A-0BA6-4E56-B5AF-FA10EECDAEA6}" type="presParOf" srcId="{47C090FD-FBE5-46E4-BE47-4F9C473D3DAB}" destId="{9BFAFDFD-778C-459A-81A4-695A501D67C5}" srcOrd="1" destOrd="0" presId="urn:microsoft.com/office/officeart/2005/8/layout/list1#1"/>
    <dgm:cxn modelId="{9AB1B32F-D287-4CCC-84C1-7D5E75DC1BEC}" type="presParOf" srcId="{A2844A49-1707-42CA-BDE2-59AE12CF1EAD}" destId="{DD53E7CF-68DF-4A10-9000-DD3E7BD2F87D}" srcOrd="5" destOrd="0" presId="urn:microsoft.com/office/officeart/2005/8/layout/list1#1"/>
    <dgm:cxn modelId="{CACBD553-95CE-4AD4-8DAD-7E5EF3A551AF}" type="presParOf" srcId="{A2844A49-1707-42CA-BDE2-59AE12CF1EAD}" destId="{F23376F4-0C04-477B-A7AE-A8F5C4643597}" srcOrd="6" destOrd="0" presId="urn:microsoft.com/office/officeart/2005/8/layout/list1#1"/>
    <dgm:cxn modelId="{1AE6D400-B01A-411B-BD30-887F13FFDBE2}" type="presParOf" srcId="{A2844A49-1707-42CA-BDE2-59AE12CF1EAD}" destId="{BFC7900A-D713-417E-8C80-A4F676489BA9}" srcOrd="7" destOrd="0" presId="urn:microsoft.com/office/officeart/2005/8/layout/list1#1"/>
    <dgm:cxn modelId="{CE351B30-ADC5-4F74-B6D2-5F57535CA665}" type="presParOf" srcId="{A2844A49-1707-42CA-BDE2-59AE12CF1EAD}" destId="{9797C210-3CD0-4A98-8F20-4D596CA6C1BF}" srcOrd="8" destOrd="0" presId="urn:microsoft.com/office/officeart/2005/8/layout/list1#1"/>
    <dgm:cxn modelId="{E11B6521-7572-4D3F-B1AD-AA141875170D}" type="presParOf" srcId="{9797C210-3CD0-4A98-8F20-4D596CA6C1BF}" destId="{61FE15BD-F370-4344-B62C-98B6DC95A6BB}" srcOrd="0" destOrd="0" presId="urn:microsoft.com/office/officeart/2005/8/layout/list1#1"/>
    <dgm:cxn modelId="{1093AEAE-D56F-428A-954A-F5AADEEEA450}" type="presParOf" srcId="{9797C210-3CD0-4A98-8F20-4D596CA6C1BF}" destId="{D36E46AB-4925-4E9F-9EF1-6E3ECC64A107}" srcOrd="1" destOrd="0" presId="urn:microsoft.com/office/officeart/2005/8/layout/list1#1"/>
    <dgm:cxn modelId="{5DE87802-1D45-475F-A3C7-5FDCC0CC838D}" type="presParOf" srcId="{A2844A49-1707-42CA-BDE2-59AE12CF1EAD}" destId="{5B9B8056-533C-4D79-8D0F-FBF0E4B5BD1C}" srcOrd="9" destOrd="0" presId="urn:microsoft.com/office/officeart/2005/8/layout/list1#1"/>
    <dgm:cxn modelId="{F07B2B32-C281-4416-91D5-452426A82D20}" type="presParOf" srcId="{A2844A49-1707-42CA-BDE2-59AE12CF1EAD}" destId="{8C1F6190-2292-4E41-A624-8B917D71D484}" srcOrd="10" destOrd="0" presId="urn:microsoft.com/office/officeart/2005/8/layout/list1#1"/>
    <dgm:cxn modelId="{084E8876-BC6D-46DE-8F60-DA4D062E0039}" type="presParOf" srcId="{A2844A49-1707-42CA-BDE2-59AE12CF1EAD}" destId="{AABB5AC5-8F01-4BDE-8F26-F76D3EF6B992}" srcOrd="11" destOrd="0" presId="urn:microsoft.com/office/officeart/2005/8/layout/list1#1"/>
    <dgm:cxn modelId="{EFF55A74-26AE-4DAB-9D1B-49A7A51CD2D7}" type="presParOf" srcId="{A2844A49-1707-42CA-BDE2-59AE12CF1EAD}" destId="{1BEC0DAD-2A26-44F8-B172-D3DA2A341A62}" srcOrd="12" destOrd="0" presId="urn:microsoft.com/office/officeart/2005/8/layout/list1#1"/>
    <dgm:cxn modelId="{40F36035-EBB2-4706-8C4A-8FA1BBF1A10A}" type="presParOf" srcId="{1BEC0DAD-2A26-44F8-B172-D3DA2A341A62}" destId="{10E3521C-EF46-43CF-85F2-A12059A9824B}" srcOrd="0" destOrd="0" presId="urn:microsoft.com/office/officeart/2005/8/layout/list1#1"/>
    <dgm:cxn modelId="{0D1184EF-8E09-40DA-B205-9D445D71A493}" type="presParOf" srcId="{1BEC0DAD-2A26-44F8-B172-D3DA2A341A62}" destId="{C3851B8B-9ACE-4E24-A360-AA2BE792E27E}" srcOrd="1" destOrd="0" presId="urn:microsoft.com/office/officeart/2005/8/layout/list1#1"/>
    <dgm:cxn modelId="{88891E44-04BB-4302-9FC9-3F0C87865321}" type="presParOf" srcId="{A2844A49-1707-42CA-BDE2-59AE12CF1EAD}" destId="{AF28BA69-3C6F-4349-A95C-D59EFFD5A0C9}" srcOrd="13" destOrd="0" presId="urn:microsoft.com/office/officeart/2005/8/layout/list1#1"/>
    <dgm:cxn modelId="{DC50A52F-D6C9-4A73-9348-F690AD5C5F5F}" type="presParOf" srcId="{A2844A49-1707-42CA-BDE2-59AE12CF1EAD}" destId="{53672251-BD74-4CF5-8FD3-955DE22A8EE0}" srcOrd="14" destOrd="0" presId="urn:microsoft.com/office/officeart/2005/8/layout/list1#1"/>
    <dgm:cxn modelId="{22F1C3EC-2166-42AD-81F5-02028CDC44A8}" type="presParOf" srcId="{A2844A49-1707-42CA-BDE2-59AE12CF1EAD}" destId="{9EE5FB74-0E80-484D-9432-A904BF6E5B2D}" srcOrd="15" destOrd="0" presId="urn:microsoft.com/office/officeart/2005/8/layout/list1#1"/>
    <dgm:cxn modelId="{8E4487E1-E89A-4334-9DD6-1AB6856A33EF}" type="presParOf" srcId="{A2844A49-1707-42CA-BDE2-59AE12CF1EAD}" destId="{DFBE6138-74FB-4016-8FE7-16167AB21BD0}" srcOrd="16" destOrd="0" presId="urn:microsoft.com/office/officeart/2005/8/layout/list1#1"/>
    <dgm:cxn modelId="{697D0198-57B9-4EE9-83A6-F22453CF6924}" type="presParOf" srcId="{DFBE6138-74FB-4016-8FE7-16167AB21BD0}" destId="{7676A1C9-00EE-416A-9B84-3429B15E3F5C}" srcOrd="0" destOrd="0" presId="urn:microsoft.com/office/officeart/2005/8/layout/list1#1"/>
    <dgm:cxn modelId="{4B399959-9419-44EE-8A6F-B236F29ACAD4}" type="presParOf" srcId="{DFBE6138-74FB-4016-8FE7-16167AB21BD0}" destId="{7869BE19-1077-463C-8E8A-637083B2C95A}" srcOrd="1" destOrd="0" presId="urn:microsoft.com/office/officeart/2005/8/layout/list1#1"/>
    <dgm:cxn modelId="{70EBB7D1-FFD5-4820-99F3-75D0680CAAA4}" type="presParOf" srcId="{A2844A49-1707-42CA-BDE2-59AE12CF1EAD}" destId="{CE067DF8-5E44-4601-AD0C-C7B58470155F}" srcOrd="17" destOrd="0" presId="urn:microsoft.com/office/officeart/2005/8/layout/list1#1"/>
    <dgm:cxn modelId="{6D3523B2-37EA-46B4-B8E2-2993DA67E2F3}" type="presParOf" srcId="{A2844A49-1707-42CA-BDE2-59AE12CF1EAD}" destId="{87708609-E973-434D-BFD5-5320D3B8E680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0D816F-F31D-4B7E-B6DB-F95505476AA1}" type="doc">
      <dgm:prSet loTypeId="urn:microsoft.com/office/officeart/2005/8/layout/list1#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8446D54A-579E-4060-9D29-66E494F72784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b="1" dirty="0"/>
            <a:t>一、 分治法的设计思想</a:t>
          </a:r>
        </a:p>
      </dgm:t>
    </dgm:pt>
    <dgm:pt modelId="{93AFEF5D-08DE-4ED6-BCB2-EE8F1740B334}" type="parTrans" cxnId="{F3272979-18BC-4839-B5E5-C8DFCCF29B10}">
      <dgm:prSet/>
      <dgm:spPr/>
      <dgm:t>
        <a:bodyPr/>
        <a:lstStyle/>
        <a:p>
          <a:endParaRPr lang="zh-CN" altLang="en-US"/>
        </a:p>
      </dgm:t>
    </dgm:pt>
    <dgm:pt modelId="{F0797B5E-C694-4BE8-83D6-75064EA0F9AE}" type="sibTrans" cxnId="{F3272979-18BC-4839-B5E5-C8DFCCF29B10}">
      <dgm:prSet/>
      <dgm:spPr/>
      <dgm:t>
        <a:bodyPr/>
        <a:lstStyle/>
        <a:p>
          <a:endParaRPr lang="zh-CN" altLang="en-US"/>
        </a:p>
      </dgm:t>
    </dgm:pt>
    <dgm:pt modelId="{87A67D4A-2B46-42FB-B0B2-7E44A1C89692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b="1" dirty="0"/>
            <a:t>二、 分治法的求解过程</a:t>
          </a:r>
        </a:p>
      </dgm:t>
    </dgm:pt>
    <dgm:pt modelId="{8FA0F792-D8AB-4E82-BF1E-8E439661AECA}" type="parTrans" cxnId="{804A3AA9-FE36-49A4-B1A3-14A9B2D7BA76}">
      <dgm:prSet/>
      <dgm:spPr/>
      <dgm:t>
        <a:bodyPr/>
        <a:lstStyle/>
        <a:p>
          <a:endParaRPr lang="zh-CN" altLang="en-US"/>
        </a:p>
      </dgm:t>
    </dgm:pt>
    <dgm:pt modelId="{8978246A-1C19-414E-ADC8-EFD040749CB9}" type="sibTrans" cxnId="{804A3AA9-FE36-49A4-B1A3-14A9B2D7BA76}">
      <dgm:prSet/>
      <dgm:spPr/>
      <dgm:t>
        <a:bodyPr/>
        <a:lstStyle/>
        <a:p>
          <a:endParaRPr lang="zh-CN" altLang="en-US"/>
        </a:p>
      </dgm:t>
    </dgm:pt>
    <dgm:pt modelId="{C13C0078-B16E-486D-9BF1-01FF18A62F72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b="1" dirty="0"/>
            <a:t>三、 分治法的分析方法</a:t>
          </a:r>
        </a:p>
      </dgm:t>
    </dgm:pt>
    <dgm:pt modelId="{717A3AD0-860F-421F-B71A-BB1745194A92}" type="parTrans" cxnId="{2B4CCB25-270A-4984-A20F-D12A29E49B8D}">
      <dgm:prSet/>
      <dgm:spPr/>
      <dgm:t>
        <a:bodyPr/>
        <a:lstStyle/>
        <a:p>
          <a:endParaRPr lang="zh-CN" altLang="en-US"/>
        </a:p>
      </dgm:t>
    </dgm:pt>
    <dgm:pt modelId="{565982A9-BC65-4C57-9347-BA31598032D9}" type="sibTrans" cxnId="{2B4CCB25-270A-4984-A20F-D12A29E49B8D}">
      <dgm:prSet/>
      <dgm:spPr/>
      <dgm:t>
        <a:bodyPr/>
        <a:lstStyle/>
        <a:p>
          <a:endParaRPr lang="zh-CN" altLang="en-US"/>
        </a:p>
      </dgm:t>
    </dgm:pt>
    <dgm:pt modelId="{A2844A49-1707-42CA-BDE2-59AE12CF1EAD}" type="pres">
      <dgm:prSet presAssocID="{B40D816F-F31D-4B7E-B6DB-F95505476AA1}" presName="linear" presStyleCnt="0">
        <dgm:presLayoutVars>
          <dgm:dir/>
          <dgm:animLvl val="lvl"/>
          <dgm:resizeHandles val="exact"/>
        </dgm:presLayoutVars>
      </dgm:prSet>
      <dgm:spPr/>
    </dgm:pt>
    <dgm:pt modelId="{AC248A0A-50D2-432A-B2C7-999544DAD9A6}" type="pres">
      <dgm:prSet presAssocID="{8446D54A-579E-4060-9D29-66E494F72784}" presName="parentLin" presStyleCnt="0"/>
      <dgm:spPr/>
    </dgm:pt>
    <dgm:pt modelId="{6351594F-A79E-44C3-A119-E689D4F1BDEB}" type="pres">
      <dgm:prSet presAssocID="{8446D54A-579E-4060-9D29-66E494F72784}" presName="parentLeftMargin" presStyleLbl="node1" presStyleIdx="0" presStyleCnt="3"/>
      <dgm:spPr/>
    </dgm:pt>
    <dgm:pt modelId="{B3B23232-3B8F-4261-A5BF-6EFA93F96C89}" type="pres">
      <dgm:prSet presAssocID="{8446D54A-579E-4060-9D29-66E494F727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1C47B7-3469-4CF5-9454-84F00DFE3DE4}" type="pres">
      <dgm:prSet presAssocID="{8446D54A-579E-4060-9D29-66E494F72784}" presName="negativeSpace" presStyleCnt="0"/>
      <dgm:spPr/>
    </dgm:pt>
    <dgm:pt modelId="{041CCC1A-28F7-4CCC-A176-06E28DE61F30}" type="pres">
      <dgm:prSet presAssocID="{8446D54A-579E-4060-9D29-66E494F72784}" presName="childText" presStyleLbl="conFgAcc1" presStyleIdx="0" presStyleCnt="3" custScaleX="85124" custLinFactNeighborY="-9800">
        <dgm:presLayoutVars>
          <dgm:bulletEnabled val="1"/>
        </dgm:presLayoutVars>
      </dgm:prSet>
      <dgm:spPr>
        <a:noFill/>
        <a:ln>
          <a:noFill/>
        </a:ln>
      </dgm:spPr>
    </dgm:pt>
    <dgm:pt modelId="{352B71D4-E5A4-41E9-AA7E-0F23152A6DD0}" type="pres">
      <dgm:prSet presAssocID="{F0797B5E-C694-4BE8-83D6-75064EA0F9AE}" presName="spaceBetweenRectangles" presStyleCnt="0"/>
      <dgm:spPr/>
    </dgm:pt>
    <dgm:pt modelId="{47C090FD-FBE5-46E4-BE47-4F9C473D3DAB}" type="pres">
      <dgm:prSet presAssocID="{87A67D4A-2B46-42FB-B0B2-7E44A1C89692}" presName="parentLin" presStyleCnt="0"/>
      <dgm:spPr/>
    </dgm:pt>
    <dgm:pt modelId="{A48AEE50-E726-48C2-9084-A587B4EB52B6}" type="pres">
      <dgm:prSet presAssocID="{87A67D4A-2B46-42FB-B0B2-7E44A1C89692}" presName="parentLeftMargin" presStyleLbl="node1" presStyleIdx="0" presStyleCnt="3"/>
      <dgm:spPr/>
    </dgm:pt>
    <dgm:pt modelId="{9BFAFDFD-778C-459A-81A4-695A501D67C5}" type="pres">
      <dgm:prSet presAssocID="{87A67D4A-2B46-42FB-B0B2-7E44A1C896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53E7CF-68DF-4A10-9000-DD3E7BD2F87D}" type="pres">
      <dgm:prSet presAssocID="{87A67D4A-2B46-42FB-B0B2-7E44A1C89692}" presName="negativeSpace" presStyleCnt="0"/>
      <dgm:spPr/>
    </dgm:pt>
    <dgm:pt modelId="{F23376F4-0C04-477B-A7AE-A8F5C4643597}" type="pres">
      <dgm:prSet presAssocID="{87A67D4A-2B46-42FB-B0B2-7E44A1C89692}" presName="childText" presStyleLbl="conFgAcc1" presStyleIdx="1" presStyleCnt="3" custScaleX="85124" custLinFactNeighborY="-9800">
        <dgm:presLayoutVars>
          <dgm:bulletEnabled val="1"/>
        </dgm:presLayoutVars>
      </dgm:prSet>
      <dgm:spPr>
        <a:noFill/>
        <a:ln>
          <a:noFill/>
        </a:ln>
      </dgm:spPr>
    </dgm:pt>
    <dgm:pt modelId="{BFC7900A-D713-417E-8C80-A4F676489BA9}" type="pres">
      <dgm:prSet presAssocID="{8978246A-1C19-414E-ADC8-EFD040749CB9}" presName="spaceBetweenRectangles" presStyleCnt="0"/>
      <dgm:spPr/>
    </dgm:pt>
    <dgm:pt modelId="{9797C210-3CD0-4A98-8F20-4D596CA6C1BF}" type="pres">
      <dgm:prSet presAssocID="{C13C0078-B16E-486D-9BF1-01FF18A62F72}" presName="parentLin" presStyleCnt="0"/>
      <dgm:spPr/>
    </dgm:pt>
    <dgm:pt modelId="{61FE15BD-F370-4344-B62C-98B6DC95A6BB}" type="pres">
      <dgm:prSet presAssocID="{C13C0078-B16E-486D-9BF1-01FF18A62F72}" presName="parentLeftMargin" presStyleLbl="node1" presStyleIdx="1" presStyleCnt="3"/>
      <dgm:spPr/>
    </dgm:pt>
    <dgm:pt modelId="{D36E46AB-4925-4E9F-9EF1-6E3ECC64A107}" type="pres">
      <dgm:prSet presAssocID="{C13C0078-B16E-486D-9BF1-01FF18A62F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9B8056-533C-4D79-8D0F-FBF0E4B5BD1C}" type="pres">
      <dgm:prSet presAssocID="{C13C0078-B16E-486D-9BF1-01FF18A62F72}" presName="negativeSpace" presStyleCnt="0"/>
      <dgm:spPr/>
    </dgm:pt>
    <dgm:pt modelId="{8C1F6190-2292-4E41-A624-8B917D71D484}" type="pres">
      <dgm:prSet presAssocID="{C13C0078-B16E-486D-9BF1-01FF18A62F72}" presName="childText" presStyleLbl="conFgAcc1" presStyleIdx="2" presStyleCnt="3" custScaleX="85124" custLinFactNeighborY="-9800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34A1801B-8E3D-4674-9FBA-FED52BC05284}" type="presOf" srcId="{B40D816F-F31D-4B7E-B6DB-F95505476AA1}" destId="{A2844A49-1707-42CA-BDE2-59AE12CF1EAD}" srcOrd="0" destOrd="0" presId="urn:microsoft.com/office/officeart/2005/8/layout/list1#2"/>
    <dgm:cxn modelId="{215DCD20-0020-4E31-9B3C-E814A4351D7B}" type="presOf" srcId="{87A67D4A-2B46-42FB-B0B2-7E44A1C89692}" destId="{A48AEE50-E726-48C2-9084-A587B4EB52B6}" srcOrd="0" destOrd="0" presId="urn:microsoft.com/office/officeart/2005/8/layout/list1#2"/>
    <dgm:cxn modelId="{06644123-90DE-4793-803C-4A1D942BCAC2}" type="presOf" srcId="{8446D54A-579E-4060-9D29-66E494F72784}" destId="{6351594F-A79E-44C3-A119-E689D4F1BDEB}" srcOrd="0" destOrd="0" presId="urn:microsoft.com/office/officeart/2005/8/layout/list1#2"/>
    <dgm:cxn modelId="{2B4CCB25-270A-4984-A20F-D12A29E49B8D}" srcId="{B40D816F-F31D-4B7E-B6DB-F95505476AA1}" destId="{C13C0078-B16E-486D-9BF1-01FF18A62F72}" srcOrd="2" destOrd="0" parTransId="{717A3AD0-860F-421F-B71A-BB1745194A92}" sibTransId="{565982A9-BC65-4C57-9347-BA31598032D9}"/>
    <dgm:cxn modelId="{BD91DA49-DB62-4D21-B753-EB6DB6A6506D}" type="presOf" srcId="{C13C0078-B16E-486D-9BF1-01FF18A62F72}" destId="{D36E46AB-4925-4E9F-9EF1-6E3ECC64A107}" srcOrd="1" destOrd="0" presId="urn:microsoft.com/office/officeart/2005/8/layout/list1#2"/>
    <dgm:cxn modelId="{F3272979-18BC-4839-B5E5-C8DFCCF29B10}" srcId="{B40D816F-F31D-4B7E-B6DB-F95505476AA1}" destId="{8446D54A-579E-4060-9D29-66E494F72784}" srcOrd="0" destOrd="0" parTransId="{93AFEF5D-08DE-4ED6-BCB2-EE8F1740B334}" sibTransId="{F0797B5E-C694-4BE8-83D6-75064EA0F9AE}"/>
    <dgm:cxn modelId="{804A3AA9-FE36-49A4-B1A3-14A9B2D7BA76}" srcId="{B40D816F-F31D-4B7E-B6DB-F95505476AA1}" destId="{87A67D4A-2B46-42FB-B0B2-7E44A1C89692}" srcOrd="1" destOrd="0" parTransId="{8FA0F792-D8AB-4E82-BF1E-8E439661AECA}" sibTransId="{8978246A-1C19-414E-ADC8-EFD040749CB9}"/>
    <dgm:cxn modelId="{456AF6B5-913D-433C-AF5B-F525C39AD579}" type="presOf" srcId="{C13C0078-B16E-486D-9BF1-01FF18A62F72}" destId="{61FE15BD-F370-4344-B62C-98B6DC95A6BB}" srcOrd="0" destOrd="0" presId="urn:microsoft.com/office/officeart/2005/8/layout/list1#2"/>
    <dgm:cxn modelId="{5E0A91BD-35E8-4544-A21D-D5229EC7DFCD}" type="presOf" srcId="{8446D54A-579E-4060-9D29-66E494F72784}" destId="{B3B23232-3B8F-4261-A5BF-6EFA93F96C89}" srcOrd="1" destOrd="0" presId="urn:microsoft.com/office/officeart/2005/8/layout/list1#2"/>
    <dgm:cxn modelId="{95DAA9FE-E8AC-499B-8986-324EB724CB84}" type="presOf" srcId="{87A67D4A-2B46-42FB-B0B2-7E44A1C89692}" destId="{9BFAFDFD-778C-459A-81A4-695A501D67C5}" srcOrd="1" destOrd="0" presId="urn:microsoft.com/office/officeart/2005/8/layout/list1#2"/>
    <dgm:cxn modelId="{1792587D-5C9E-4987-B280-F3C233B906AD}" type="presParOf" srcId="{A2844A49-1707-42CA-BDE2-59AE12CF1EAD}" destId="{AC248A0A-50D2-432A-B2C7-999544DAD9A6}" srcOrd="0" destOrd="0" presId="urn:microsoft.com/office/officeart/2005/8/layout/list1#2"/>
    <dgm:cxn modelId="{4D2B3634-917A-4E6E-B0D9-E525E7C083F8}" type="presParOf" srcId="{AC248A0A-50D2-432A-B2C7-999544DAD9A6}" destId="{6351594F-A79E-44C3-A119-E689D4F1BDEB}" srcOrd="0" destOrd="0" presId="urn:microsoft.com/office/officeart/2005/8/layout/list1#2"/>
    <dgm:cxn modelId="{407B68E5-866F-46EE-91C0-EDF48B21D043}" type="presParOf" srcId="{AC248A0A-50D2-432A-B2C7-999544DAD9A6}" destId="{B3B23232-3B8F-4261-A5BF-6EFA93F96C89}" srcOrd="1" destOrd="0" presId="urn:microsoft.com/office/officeart/2005/8/layout/list1#2"/>
    <dgm:cxn modelId="{65F0DD8F-101D-49BE-9564-EC289ED40965}" type="presParOf" srcId="{A2844A49-1707-42CA-BDE2-59AE12CF1EAD}" destId="{D31C47B7-3469-4CF5-9454-84F00DFE3DE4}" srcOrd="1" destOrd="0" presId="urn:microsoft.com/office/officeart/2005/8/layout/list1#2"/>
    <dgm:cxn modelId="{F3987AA3-509D-476F-B25C-971653F81BE6}" type="presParOf" srcId="{A2844A49-1707-42CA-BDE2-59AE12CF1EAD}" destId="{041CCC1A-28F7-4CCC-A176-06E28DE61F30}" srcOrd="2" destOrd="0" presId="urn:microsoft.com/office/officeart/2005/8/layout/list1#2"/>
    <dgm:cxn modelId="{DAF9B410-431A-4BE2-9E7E-459404458DD7}" type="presParOf" srcId="{A2844A49-1707-42CA-BDE2-59AE12CF1EAD}" destId="{352B71D4-E5A4-41E9-AA7E-0F23152A6DD0}" srcOrd="3" destOrd="0" presId="urn:microsoft.com/office/officeart/2005/8/layout/list1#2"/>
    <dgm:cxn modelId="{CE90647B-3F71-44B6-BFBC-0B4B8782E3D0}" type="presParOf" srcId="{A2844A49-1707-42CA-BDE2-59AE12CF1EAD}" destId="{47C090FD-FBE5-46E4-BE47-4F9C473D3DAB}" srcOrd="4" destOrd="0" presId="urn:microsoft.com/office/officeart/2005/8/layout/list1#2"/>
    <dgm:cxn modelId="{FA5064F6-08DC-49F1-8837-3E9B60B7427B}" type="presParOf" srcId="{47C090FD-FBE5-46E4-BE47-4F9C473D3DAB}" destId="{A48AEE50-E726-48C2-9084-A587B4EB52B6}" srcOrd="0" destOrd="0" presId="urn:microsoft.com/office/officeart/2005/8/layout/list1#2"/>
    <dgm:cxn modelId="{34AA4254-D84D-4F89-976D-1A69CA5A6791}" type="presParOf" srcId="{47C090FD-FBE5-46E4-BE47-4F9C473D3DAB}" destId="{9BFAFDFD-778C-459A-81A4-695A501D67C5}" srcOrd="1" destOrd="0" presId="urn:microsoft.com/office/officeart/2005/8/layout/list1#2"/>
    <dgm:cxn modelId="{9918562A-1D99-4B99-AB33-06B5F7E9B73C}" type="presParOf" srcId="{A2844A49-1707-42CA-BDE2-59AE12CF1EAD}" destId="{DD53E7CF-68DF-4A10-9000-DD3E7BD2F87D}" srcOrd="5" destOrd="0" presId="urn:microsoft.com/office/officeart/2005/8/layout/list1#2"/>
    <dgm:cxn modelId="{A2CADDD6-B586-4A81-8DE3-9BA71B53C0A7}" type="presParOf" srcId="{A2844A49-1707-42CA-BDE2-59AE12CF1EAD}" destId="{F23376F4-0C04-477B-A7AE-A8F5C4643597}" srcOrd="6" destOrd="0" presId="urn:microsoft.com/office/officeart/2005/8/layout/list1#2"/>
    <dgm:cxn modelId="{FD61BE88-4A37-4CB7-A325-6B9CBA239292}" type="presParOf" srcId="{A2844A49-1707-42CA-BDE2-59AE12CF1EAD}" destId="{BFC7900A-D713-417E-8C80-A4F676489BA9}" srcOrd="7" destOrd="0" presId="urn:microsoft.com/office/officeart/2005/8/layout/list1#2"/>
    <dgm:cxn modelId="{67D97ED7-54D3-4C60-94FE-2E63A6EC14DE}" type="presParOf" srcId="{A2844A49-1707-42CA-BDE2-59AE12CF1EAD}" destId="{9797C210-3CD0-4A98-8F20-4D596CA6C1BF}" srcOrd="8" destOrd="0" presId="urn:microsoft.com/office/officeart/2005/8/layout/list1#2"/>
    <dgm:cxn modelId="{252A4FEC-B598-449B-BB12-21FA1B62C0A6}" type="presParOf" srcId="{9797C210-3CD0-4A98-8F20-4D596CA6C1BF}" destId="{61FE15BD-F370-4344-B62C-98B6DC95A6BB}" srcOrd="0" destOrd="0" presId="urn:microsoft.com/office/officeart/2005/8/layout/list1#2"/>
    <dgm:cxn modelId="{85094326-A26F-4D65-B915-DBF232C7F9B9}" type="presParOf" srcId="{9797C210-3CD0-4A98-8F20-4D596CA6C1BF}" destId="{D36E46AB-4925-4E9F-9EF1-6E3ECC64A107}" srcOrd="1" destOrd="0" presId="urn:microsoft.com/office/officeart/2005/8/layout/list1#2"/>
    <dgm:cxn modelId="{FE21D3F3-0647-4BCB-9FDD-DF39BB72C123}" type="presParOf" srcId="{A2844A49-1707-42CA-BDE2-59AE12CF1EAD}" destId="{5B9B8056-533C-4D79-8D0F-FBF0E4B5BD1C}" srcOrd="9" destOrd="0" presId="urn:microsoft.com/office/officeart/2005/8/layout/list1#2"/>
    <dgm:cxn modelId="{E5C8B793-EC43-4929-B273-1445D81F6DF8}" type="presParOf" srcId="{A2844A49-1707-42CA-BDE2-59AE12CF1EAD}" destId="{8C1F6190-2292-4E41-A624-8B917D71D484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CCC1A-28F7-4CCC-A176-06E28DE61F30}">
      <dsp:nvSpPr>
        <dsp:cNvPr id="0" name=""/>
        <dsp:cNvSpPr/>
      </dsp:nvSpPr>
      <dsp:spPr>
        <a:xfrm>
          <a:off x="0" y="342556"/>
          <a:ext cx="4941863" cy="478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23232-3B8F-4261-A5BF-6EFA93F96C89}">
      <dsp:nvSpPr>
        <dsp:cNvPr id="0" name=""/>
        <dsp:cNvSpPr/>
      </dsp:nvSpPr>
      <dsp:spPr>
        <a:xfrm>
          <a:off x="290274" y="72171"/>
          <a:ext cx="4063841" cy="56088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04" tIns="0" rIns="15360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</a:rPr>
            <a:t>分治法概述</a:t>
          </a:r>
          <a:endParaRPr lang="en-US" altLang="zh-CN" sz="2400" b="1" kern="1200" dirty="0">
            <a:solidFill>
              <a:schemeClr val="bg1"/>
            </a:solidFill>
          </a:endParaRPr>
        </a:p>
      </dsp:txBody>
      <dsp:txXfrm>
        <a:off x="317654" y="99551"/>
        <a:ext cx="4009081" cy="506120"/>
      </dsp:txXfrm>
    </dsp:sp>
    <dsp:sp modelId="{F23376F4-0C04-477B-A7AE-A8F5C4643597}">
      <dsp:nvSpPr>
        <dsp:cNvPr id="0" name=""/>
        <dsp:cNvSpPr/>
      </dsp:nvSpPr>
      <dsp:spPr>
        <a:xfrm>
          <a:off x="0" y="1204396"/>
          <a:ext cx="4941863" cy="478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AFDFD-778C-459A-81A4-695A501D67C5}">
      <dsp:nvSpPr>
        <dsp:cNvPr id="0" name=""/>
        <dsp:cNvSpPr/>
      </dsp:nvSpPr>
      <dsp:spPr>
        <a:xfrm>
          <a:off x="290274" y="934011"/>
          <a:ext cx="4063841" cy="56088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04" tIns="0" rIns="15360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</a:rPr>
            <a:t>求解排序问题</a:t>
          </a:r>
          <a:endParaRPr sz="2400" b="1" kern="1200" dirty="0">
            <a:solidFill>
              <a:schemeClr val="bg1"/>
            </a:solidFill>
          </a:endParaRPr>
        </a:p>
      </dsp:txBody>
      <dsp:txXfrm>
        <a:off x="317654" y="961391"/>
        <a:ext cx="4009081" cy="506120"/>
      </dsp:txXfrm>
    </dsp:sp>
    <dsp:sp modelId="{8C1F6190-2292-4E41-A624-8B917D71D484}">
      <dsp:nvSpPr>
        <dsp:cNvPr id="0" name=""/>
        <dsp:cNvSpPr/>
      </dsp:nvSpPr>
      <dsp:spPr>
        <a:xfrm>
          <a:off x="0" y="2066236"/>
          <a:ext cx="4941863" cy="478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46AB-4925-4E9F-9EF1-6E3ECC64A107}">
      <dsp:nvSpPr>
        <dsp:cNvPr id="0" name=""/>
        <dsp:cNvSpPr/>
      </dsp:nvSpPr>
      <dsp:spPr>
        <a:xfrm>
          <a:off x="290274" y="1795851"/>
          <a:ext cx="4063841" cy="56088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04" tIns="0" rIns="15360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</a:rPr>
            <a:t>求解查找问题</a:t>
          </a:r>
          <a:endParaRPr sz="2400" b="1" kern="1200" dirty="0">
            <a:solidFill>
              <a:schemeClr val="bg1"/>
            </a:solidFill>
          </a:endParaRPr>
        </a:p>
      </dsp:txBody>
      <dsp:txXfrm>
        <a:off x="317654" y="1823231"/>
        <a:ext cx="4009081" cy="506120"/>
      </dsp:txXfrm>
    </dsp:sp>
    <dsp:sp modelId="{53672251-BD74-4CF5-8FD3-955DE22A8EE0}">
      <dsp:nvSpPr>
        <dsp:cNvPr id="0" name=""/>
        <dsp:cNvSpPr/>
      </dsp:nvSpPr>
      <dsp:spPr>
        <a:xfrm>
          <a:off x="0" y="2938131"/>
          <a:ext cx="580548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51B8B-9ACE-4E24-A360-AA2BE792E27E}">
      <dsp:nvSpPr>
        <dsp:cNvPr id="0" name=""/>
        <dsp:cNvSpPr/>
      </dsp:nvSpPr>
      <dsp:spPr>
        <a:xfrm>
          <a:off x="290274" y="2657691"/>
          <a:ext cx="4063841" cy="56088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04" tIns="0" rIns="15360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</a:rPr>
            <a:t>求解组合问题（选讲）</a:t>
          </a:r>
          <a:endParaRPr sz="2400" b="1" kern="1200" dirty="0">
            <a:solidFill>
              <a:schemeClr val="bg1"/>
            </a:solidFill>
          </a:endParaRPr>
        </a:p>
      </dsp:txBody>
      <dsp:txXfrm>
        <a:off x="317654" y="2685071"/>
        <a:ext cx="4009081" cy="506120"/>
      </dsp:txXfrm>
    </dsp:sp>
    <dsp:sp modelId="{87708609-E973-434D-BFD5-5320D3B8E680}">
      <dsp:nvSpPr>
        <dsp:cNvPr id="0" name=""/>
        <dsp:cNvSpPr/>
      </dsp:nvSpPr>
      <dsp:spPr>
        <a:xfrm>
          <a:off x="0" y="3799971"/>
          <a:ext cx="580548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9BE19-1077-463C-8E8A-637083B2C95A}">
      <dsp:nvSpPr>
        <dsp:cNvPr id="0" name=""/>
        <dsp:cNvSpPr/>
      </dsp:nvSpPr>
      <dsp:spPr>
        <a:xfrm>
          <a:off x="222541" y="3519531"/>
          <a:ext cx="4063841" cy="56088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04" tIns="0" rIns="15360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</a:rPr>
            <a:t>求解几何问题（选讲）</a:t>
          </a:r>
          <a:endParaRPr sz="2400" b="1" kern="1200" dirty="0">
            <a:solidFill>
              <a:schemeClr val="bg1"/>
            </a:solidFill>
          </a:endParaRPr>
        </a:p>
      </dsp:txBody>
      <dsp:txXfrm>
        <a:off x="249921" y="3546911"/>
        <a:ext cx="4009081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CCC1A-28F7-4CCC-A176-06E28DE61F30}">
      <dsp:nvSpPr>
        <dsp:cNvPr id="0" name=""/>
        <dsp:cNvSpPr/>
      </dsp:nvSpPr>
      <dsp:spPr>
        <a:xfrm>
          <a:off x="0" y="408592"/>
          <a:ext cx="4941863" cy="630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23232-3B8F-4261-A5BF-6EFA93F96C89}">
      <dsp:nvSpPr>
        <dsp:cNvPr id="0" name=""/>
        <dsp:cNvSpPr/>
      </dsp:nvSpPr>
      <dsp:spPr>
        <a:xfrm>
          <a:off x="290274" y="52822"/>
          <a:ext cx="4063841" cy="73800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04" tIns="0" rIns="15360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/>
            <a:t>一、 分治法的设计思想</a:t>
          </a:r>
        </a:p>
      </dsp:txBody>
      <dsp:txXfrm>
        <a:off x="326300" y="88848"/>
        <a:ext cx="3991789" cy="665948"/>
      </dsp:txXfrm>
    </dsp:sp>
    <dsp:sp modelId="{F23376F4-0C04-477B-A7AE-A8F5C4643597}">
      <dsp:nvSpPr>
        <dsp:cNvPr id="0" name=""/>
        <dsp:cNvSpPr/>
      </dsp:nvSpPr>
      <dsp:spPr>
        <a:xfrm>
          <a:off x="0" y="1542592"/>
          <a:ext cx="4941863" cy="630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AFDFD-778C-459A-81A4-695A501D67C5}">
      <dsp:nvSpPr>
        <dsp:cNvPr id="0" name=""/>
        <dsp:cNvSpPr/>
      </dsp:nvSpPr>
      <dsp:spPr>
        <a:xfrm>
          <a:off x="290274" y="1186822"/>
          <a:ext cx="4063841" cy="73800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04" tIns="0" rIns="15360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/>
            <a:t>二、 分治法的求解过程</a:t>
          </a:r>
        </a:p>
      </dsp:txBody>
      <dsp:txXfrm>
        <a:off x="326300" y="1222848"/>
        <a:ext cx="3991789" cy="665948"/>
      </dsp:txXfrm>
    </dsp:sp>
    <dsp:sp modelId="{8C1F6190-2292-4E41-A624-8B917D71D484}">
      <dsp:nvSpPr>
        <dsp:cNvPr id="0" name=""/>
        <dsp:cNvSpPr/>
      </dsp:nvSpPr>
      <dsp:spPr>
        <a:xfrm>
          <a:off x="0" y="2653660"/>
          <a:ext cx="4941863" cy="630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46AB-4925-4E9F-9EF1-6E3ECC64A107}">
      <dsp:nvSpPr>
        <dsp:cNvPr id="0" name=""/>
        <dsp:cNvSpPr/>
      </dsp:nvSpPr>
      <dsp:spPr>
        <a:xfrm>
          <a:off x="290274" y="2320822"/>
          <a:ext cx="4063841" cy="73800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604" tIns="0" rIns="15360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/>
            <a:t>三、 分治法的分析方法</a:t>
          </a:r>
        </a:p>
      </dsp:txBody>
      <dsp:txXfrm>
        <a:off x="326300" y="2356848"/>
        <a:ext cx="399178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B40EE-D363-4EEE-880C-1F4577936EEA}" type="datetimeFigureOut">
              <a:rPr lang="zh-CN" altLang="en-US" smtClean="0"/>
              <a:pPr/>
              <a:t>2019.11.30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19B0-3537-4126-B943-0AFAEAFA95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、生平</a:t>
            </a:r>
          </a:p>
          <a:p>
            <a:r>
              <a:rPr lang="en-US" altLang="zh-CN"/>
              <a:t>1956</a:t>
            </a:r>
            <a:r>
              <a:rPr lang="zh-CN" altLang="en-US"/>
              <a:t>年，在牛津大学墨顿学院取得西洋古典学学士学位。他留校一年进行研究，</a:t>
            </a:r>
            <a:r>
              <a:rPr lang="en-US" altLang="zh-CN"/>
              <a:t>1956</a:t>
            </a:r>
            <a:r>
              <a:rPr lang="zh-CN" altLang="en-US"/>
              <a:t>年至</a:t>
            </a:r>
            <a:r>
              <a:rPr lang="en-US" altLang="zh-CN"/>
              <a:t>1958</a:t>
            </a:r>
            <a:r>
              <a:rPr lang="zh-CN" altLang="en-US"/>
              <a:t>年间，在英国皇家海军服役。他为了学习俄语，至苏联莫斯科国立大学留学，跟随安德雷</a:t>
            </a:r>
            <a:r>
              <a:rPr lang="en-US" altLang="zh-CN"/>
              <a:t>·</a:t>
            </a:r>
            <a:r>
              <a:rPr lang="zh-CN" altLang="en-US"/>
              <a:t>柯尔莫哥洛夫，并研究机器翻译。</a:t>
            </a:r>
          </a:p>
          <a:p>
            <a:r>
              <a:rPr lang="en-US" altLang="zh-CN"/>
              <a:t>1960</a:t>
            </a:r>
            <a:r>
              <a:rPr lang="zh-CN" altLang="en-US"/>
              <a:t>年，在莫斯科国立大学取得博士学位后，任职于伦敦艾略特兄弟公司（</a:t>
            </a:r>
            <a:r>
              <a:rPr lang="en-US" altLang="zh-CN"/>
              <a:t>Elliott Brothers Ltd</a:t>
            </a:r>
            <a:r>
              <a:rPr lang="zh-CN" altLang="en-US"/>
              <a:t>），开发出第一个商用的</a:t>
            </a:r>
            <a:r>
              <a:rPr lang="en-US" altLang="zh-CN"/>
              <a:t>ALGOL 60</a:t>
            </a:r>
            <a:r>
              <a:rPr lang="zh-CN" altLang="en-US"/>
              <a:t>编译器，很快就成为公司的首席工程师。</a:t>
            </a:r>
          </a:p>
          <a:p>
            <a:r>
              <a:rPr lang="en-US" altLang="zh-CN"/>
              <a:t>1968</a:t>
            </a:r>
            <a:r>
              <a:rPr lang="zh-CN" altLang="en-US"/>
              <a:t>年，成为贝尔法斯特女王大学的教授。</a:t>
            </a:r>
            <a:r>
              <a:rPr lang="en-US" altLang="zh-CN"/>
              <a:t>1977</a:t>
            </a:r>
            <a:r>
              <a:rPr lang="zh-CN" altLang="en-US"/>
              <a:t>年回到牛津大学担任教授，并在剑桥微软研究院担任研究员。</a:t>
            </a:r>
          </a:p>
          <a:p>
            <a:r>
              <a:rPr lang="en-US" altLang="zh-CN"/>
              <a:t>2</a:t>
            </a:r>
            <a:r>
              <a:rPr lang="zh-CN" altLang="en-US"/>
              <a:t>、荣誉</a:t>
            </a:r>
          </a:p>
          <a:p>
            <a:r>
              <a:rPr lang="en-US" altLang="zh-CN"/>
              <a:t>1980</a:t>
            </a:r>
            <a:r>
              <a:rPr lang="zh-CN" altLang="en-US"/>
              <a:t>年，获颁图灵奖。</a:t>
            </a:r>
          </a:p>
          <a:p>
            <a:r>
              <a:rPr lang="en-US" altLang="zh-CN"/>
              <a:t>1982</a:t>
            </a:r>
            <a:r>
              <a:rPr lang="zh-CN" altLang="en-US"/>
              <a:t>年，成为英国皇家学会院士。</a:t>
            </a:r>
          </a:p>
          <a:p>
            <a:r>
              <a:rPr lang="en-US" altLang="zh-CN"/>
              <a:t>2000</a:t>
            </a:r>
            <a:r>
              <a:rPr lang="zh-CN" altLang="en-US"/>
              <a:t>年，因为他在计算机科学与教育方面的杰出贡献，获得英国王室颁赠爵士头衔。</a:t>
            </a:r>
          </a:p>
          <a:p>
            <a:r>
              <a:rPr lang="en-US" altLang="zh-CN"/>
              <a:t>2011</a:t>
            </a:r>
            <a:r>
              <a:rPr lang="zh-CN" altLang="en-US"/>
              <a:t>年，获颁约翰</a:t>
            </a:r>
            <a:r>
              <a:rPr lang="en-US" altLang="zh-CN"/>
              <a:t>·</a:t>
            </a:r>
            <a:r>
              <a:rPr lang="zh-CN" altLang="en-US"/>
              <a:t>冯诺依曼奖。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2184A54-8759-4AA5-8F21-44FC1B45E9E3}" type="slidenum">
              <a:rPr lang="en-US" altLang="zh-CN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7C36EAE-C225-43B6-864A-3C9B44ED0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r="16470" b="946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3E34A9D-1EA4-43B3-8937-A13B9764A951}"/>
              </a:ext>
            </a:extLst>
          </p:cNvPr>
          <p:cNvSpPr txBox="1"/>
          <p:nvPr userDrawn="1"/>
        </p:nvSpPr>
        <p:spPr>
          <a:xfrm>
            <a:off x="386953" y="1734906"/>
            <a:ext cx="580548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武汉理工大学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spcBef>
                <a:spcPts val="1800"/>
              </a:spcBef>
              <a:spcAft>
                <a:spcPts val="0"/>
              </a:spcAft>
            </a:pPr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算法设计与分析</a:t>
            </a:r>
            <a:endParaRPr lang="en-US" altLang="zh-CN" sz="80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Design and Analysis of Computer Algorithms </a:t>
            </a:r>
          </a:p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计算机科学与技术学院</a:t>
            </a:r>
          </a:p>
        </p:txBody>
      </p:sp>
      <p:pic>
        <p:nvPicPr>
          <p:cNvPr id="1026" name="Picture 2" descr="https://timgsa.baidu.com/timg?image&amp;quality=80&amp;size=b9999_10000&amp;sec=1544802657462&amp;di=d90068cd898642c1763153e0ce8f64e6&amp;imgtype=0&amp;src=http%3A%2F%2Fpic23.photophoto.cn%2F20120616%2F0007019875414028_b.jpg">
            <a:extLst>
              <a:ext uri="{FF2B5EF4-FFF2-40B4-BE49-F238E27FC236}">
                <a16:creationId xmlns:a16="http://schemas.microsoft.com/office/drawing/2014/main" id="{F5CA024F-7F8D-4D35-91A4-BA963CD00B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9"/>
          <a:stretch/>
        </p:blipFill>
        <p:spPr bwMode="auto">
          <a:xfrm>
            <a:off x="2624915" y="438906"/>
            <a:ext cx="132956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91266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42896D6-0AA3-4B3B-AF7D-8B33ECBF94DD}"/>
              </a:ext>
            </a:extLst>
          </p:cNvPr>
          <p:cNvSpPr/>
          <p:nvPr userDrawn="1"/>
        </p:nvSpPr>
        <p:spPr>
          <a:xfrm>
            <a:off x="386953" y="6545178"/>
            <a:ext cx="8757047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5406333-780F-4814-AB1B-3EE4DF9C89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98107" y="261275"/>
            <a:ext cx="7262260" cy="864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108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标题（无格式粘贴，无标题则删除本框）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1BC75-5F18-406F-ABE5-373C58D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98616"/>
            <a:ext cx="386954" cy="365125"/>
          </a:xfrm>
        </p:spPr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288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天空, 户外, 雨&#10;&#10;描述已自动生成">
            <a:extLst>
              <a:ext uri="{FF2B5EF4-FFF2-40B4-BE49-F238E27FC236}">
                <a16:creationId xmlns:a16="http://schemas.microsoft.com/office/drawing/2014/main" id="{F06F4947-B098-474E-996D-044502D43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32F00F-EE56-4529-AA49-55237B4BBFE4}"/>
              </a:ext>
            </a:extLst>
          </p:cNvPr>
          <p:cNvSpPr txBox="1"/>
          <p:nvPr userDrawn="1"/>
        </p:nvSpPr>
        <p:spPr>
          <a:xfrm>
            <a:off x="2257877" y="1736229"/>
            <a:ext cx="1815980" cy="3293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  <a:effectLst/>
              </a:rPr>
              <a:t>谢谢！</a:t>
            </a:r>
            <a:endParaRPr lang="en-US" altLang="zh-CN" sz="8000" b="1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effectLst/>
              </a:rPr>
              <a:t>  THANK YOU !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10235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122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23B97-5A9E-41A6-A2D8-031392E5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0EF77-EB84-49D4-AAFC-8E4095A6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02338-C205-417B-95A1-02F40712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4069-A07F-41AB-9065-ED863E2EC3CE}" type="datetime1">
              <a:rPr lang="zh-CN" altLang="en-US" smtClean="0"/>
              <a:pPr/>
              <a:t>2019.11.30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D372E-6178-41A5-B07C-5F9F3C00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0B35A-3188-4D8A-9801-4BB38BC89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分治法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1</a:t>
            </a:fld>
            <a:endParaRPr lang="zh-CN" altLang="en-US" sz="90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05909103"/>
              </p:ext>
            </p:extLst>
          </p:nvPr>
        </p:nvGraphicFramePr>
        <p:xfrm>
          <a:off x="741532" y="1563161"/>
          <a:ext cx="5805488" cy="4350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48888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求解递归方程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10</a:t>
            </a:fld>
            <a:endParaRPr lang="zh-CN" altLang="en-US" sz="9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6714" y="2762066"/>
            <a:ext cx="8173085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533400"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大小为</a:t>
            </a:r>
            <a:r>
              <a:rPr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的原问题分成若干个大小为</a:t>
            </a:r>
            <a:r>
              <a:rPr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的子问题，其中</a:t>
            </a:r>
            <a:r>
              <a:rPr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个子问题需要求解，而</a:t>
            </a:r>
            <a:r>
              <a:rPr lang="en-US" altLang="zh-CN" sz="2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4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(n)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是划分加合并各个子问题的解需要的工作量。</a:t>
            </a:r>
            <a:r>
              <a:rPr lang="zh-CN" altLang="en-US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grpSp>
        <p:nvGrpSpPr>
          <p:cNvPr id="4" name="Group 79"/>
          <p:cNvGrpSpPr/>
          <p:nvPr/>
        </p:nvGrpSpPr>
        <p:grpSpPr bwMode="auto">
          <a:xfrm>
            <a:off x="1150620" y="1715135"/>
            <a:ext cx="5311140" cy="795020"/>
            <a:chOff x="981" y="1990"/>
            <a:chExt cx="3522" cy="890"/>
          </a:xfrm>
        </p:grpSpPr>
        <p:sp>
          <p:nvSpPr>
            <p:cNvPr id="8" name="AutoShape 9"/>
            <p:cNvSpPr>
              <a:spLocks noChangeAspect="1" noChangeArrowheads="1" noTextEdit="1"/>
            </p:cNvSpPr>
            <p:nvPr/>
          </p:nvSpPr>
          <p:spPr bwMode="auto">
            <a:xfrm>
              <a:off x="981" y="1990"/>
              <a:ext cx="3175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708" y="2398"/>
              <a:ext cx="148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î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708" y="2205"/>
              <a:ext cx="148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í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708" y="2012"/>
              <a:ext cx="148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ì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664" y="2346"/>
              <a:ext cx="164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742" y="1997"/>
              <a:ext cx="164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&lt;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1517" y="2168"/>
              <a:ext cx="164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=</a:t>
              </a: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2536" y="2371"/>
              <a:ext cx="99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115" y="2371"/>
              <a:ext cx="99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3906" y="2022"/>
              <a:ext cx="133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379" y="2193"/>
              <a:ext cx="99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168" y="2193"/>
              <a:ext cx="99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5" y="2371"/>
              <a:ext cx="1658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f(n)        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否则</a:t>
              </a: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2202" y="2371"/>
              <a:ext cx="398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n/b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829" y="2371"/>
              <a:ext cx="332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aT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562" y="2022"/>
              <a:ext cx="166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24" y="2022"/>
              <a:ext cx="674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800" b="1" spc="-5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(1)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255" y="2193"/>
              <a:ext cx="166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002" y="2193"/>
              <a:ext cx="182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5" name="组合 1"/>
          <p:cNvGrpSpPr/>
          <p:nvPr/>
        </p:nvGrpSpPr>
        <p:grpSpPr>
          <a:xfrm>
            <a:off x="938927" y="4352567"/>
            <a:ext cx="5253514" cy="1245870"/>
            <a:chOff x="2310" y="7030"/>
            <a:chExt cx="11031" cy="3488"/>
          </a:xfrm>
        </p:grpSpPr>
        <p:sp>
          <p:nvSpPr>
            <p:cNvPr id="30" name="AutoShape 35"/>
            <p:cNvSpPr>
              <a:spLocks noChangeAspect="1" noChangeArrowheads="1" noTextEdit="1"/>
            </p:cNvSpPr>
            <p:nvPr/>
          </p:nvSpPr>
          <p:spPr bwMode="auto">
            <a:xfrm>
              <a:off x="2310" y="7030"/>
              <a:ext cx="8648" cy="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4275" y="9313"/>
              <a:ext cx="371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î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4275" y="7673"/>
              <a:ext cx="371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ï</a:t>
              </a: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4275" y="8210"/>
              <a:ext cx="371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í</a:t>
              </a: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4275" y="7108"/>
              <a:ext cx="371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ì</a:t>
              </a: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8901" y="9241"/>
              <a:ext cx="4440" cy="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400" b="1" spc="-5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2400" b="1" i="1" baseline="3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log</a:t>
              </a:r>
              <a:r>
                <a:rPr lang="en-US" altLang="zh-CN" sz="2400" b="1" i="1" baseline="1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  <a:r>
                <a:rPr lang="en-US" altLang="zh-CN" sz="2400" b="1" i="1" baseline="3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 &lt;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f(n)</a:t>
              </a:r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8905" y="8236"/>
              <a:ext cx="3752" cy="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spc="-5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2400" b="1" i="1" baseline="3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log</a:t>
              </a:r>
              <a:r>
                <a:rPr lang="en-US" altLang="zh-CN" sz="2400" b="1" i="1" baseline="1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  <a:r>
                <a:rPr lang="en-US" altLang="zh-CN" sz="2400" b="1" i="1" baseline="3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=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f(n)</a:t>
              </a: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8840" y="7246"/>
              <a:ext cx="3912" cy="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spc="-5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2400" b="1" i="1" baseline="3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log</a:t>
              </a:r>
              <a:r>
                <a:rPr lang="en-US" altLang="zh-CN" sz="2400" b="1" i="1" baseline="1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  <a:r>
                <a:rPr lang="en-US" altLang="zh-CN" sz="2400" b="1" i="1" baseline="3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&gt;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f(n)</a:t>
              </a: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3753" y="8108"/>
              <a:ext cx="411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=</a:t>
              </a:r>
            </a:p>
          </p:txBody>
        </p:sp>
        <p:sp>
          <p:nvSpPr>
            <p:cNvPr id="41" name="Rectangle 55"/>
            <p:cNvSpPr>
              <a:spLocks noChangeArrowheads="1"/>
            </p:cNvSpPr>
            <p:nvPr/>
          </p:nvSpPr>
          <p:spPr bwMode="auto">
            <a:xfrm>
              <a:off x="5293" y="9150"/>
              <a:ext cx="1407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f(n))</a:t>
              </a:r>
            </a:p>
          </p:txBody>
        </p:sp>
        <p:sp>
          <p:nvSpPr>
            <p:cNvPr id="42" name="Rectangle 56"/>
            <p:cNvSpPr>
              <a:spLocks noChangeArrowheads="1"/>
            </p:cNvSpPr>
            <p:nvPr/>
          </p:nvSpPr>
          <p:spPr bwMode="auto">
            <a:xfrm>
              <a:off x="4578" y="9150"/>
              <a:ext cx="539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4" name="Rectangle 60"/>
            <p:cNvSpPr>
              <a:spLocks noChangeArrowheads="1"/>
            </p:cNvSpPr>
            <p:nvPr/>
          </p:nvSpPr>
          <p:spPr bwMode="auto">
            <a:xfrm>
              <a:off x="5297" y="8235"/>
              <a:ext cx="3297" cy="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2400" b="1" i="1" baseline="3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log</a:t>
              </a:r>
              <a:r>
                <a:rPr lang="en-US" altLang="zh-CN" sz="2400" b="1" i="1" baseline="1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  <a:r>
                <a:rPr lang="en-US" altLang="zh-CN" sz="2400" b="1" i="1" baseline="30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</a:rPr>
                <a:t>log</a:t>
              </a:r>
              <a:r>
                <a:rPr lang="en-US" altLang="zh-CN" sz="2400" b="1" i="1" baseline="-250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45" name="Rectangle 61"/>
            <p:cNvSpPr>
              <a:spLocks noChangeArrowheads="1"/>
            </p:cNvSpPr>
            <p:nvPr/>
          </p:nvSpPr>
          <p:spPr bwMode="auto">
            <a:xfrm>
              <a:off x="4578" y="8175"/>
              <a:ext cx="539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4578" y="7215"/>
              <a:ext cx="7680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O(	   )		     	</a:t>
              </a:r>
            </a:p>
          </p:txBody>
        </p:sp>
        <p:sp>
          <p:nvSpPr>
            <p:cNvPr id="48" name="Rectangle 66"/>
            <p:cNvSpPr>
              <a:spLocks noChangeArrowheads="1"/>
            </p:cNvSpPr>
            <p:nvPr/>
          </p:nvSpPr>
          <p:spPr bwMode="auto">
            <a:xfrm>
              <a:off x="3040" y="8175"/>
              <a:ext cx="415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2368" y="8175"/>
              <a:ext cx="456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5060" y="9150"/>
              <a:ext cx="248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54" name="Rectangle 73"/>
            <p:cNvSpPr>
              <a:spLocks noChangeArrowheads="1"/>
            </p:cNvSpPr>
            <p:nvPr/>
          </p:nvSpPr>
          <p:spPr bwMode="auto">
            <a:xfrm>
              <a:off x="5060" y="8175"/>
              <a:ext cx="248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57" name="Rectangle 76"/>
            <p:cNvSpPr>
              <a:spLocks noChangeArrowheads="1"/>
            </p:cNvSpPr>
            <p:nvPr/>
          </p:nvSpPr>
          <p:spPr bwMode="auto">
            <a:xfrm>
              <a:off x="3373" y="8175"/>
              <a:ext cx="248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8" name="Rectangle 77"/>
            <p:cNvSpPr>
              <a:spLocks noChangeArrowheads="1"/>
            </p:cNvSpPr>
            <p:nvPr/>
          </p:nvSpPr>
          <p:spPr bwMode="auto">
            <a:xfrm>
              <a:off x="2808" y="8175"/>
              <a:ext cx="248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60" name="矩形 59"/>
          <p:cNvSpPr/>
          <p:nvPr/>
        </p:nvSpPr>
        <p:spPr>
          <a:xfrm>
            <a:off x="2309495" y="4432935"/>
            <a:ext cx="10458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n</a:t>
            </a:r>
            <a:r>
              <a:rPr lang="en-US" altLang="zh-CN" sz="2400" b="1" i="1" baseline="30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log</a:t>
            </a:r>
            <a:r>
              <a:rPr lang="en-US" altLang="zh-CN" sz="2400" b="1" i="1" baseline="10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2400" b="1" i="1" baseline="30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687574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208963" cy="353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b="1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算法分析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当求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0..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1]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个点的最近点时，设执行时间为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，求左右部分中最近点对的时间为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/2)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，求中间部分的时间为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</a:t>
            </a:r>
            <a:endParaRPr lang="zh-CN" altLang="en-US" sz="2000" b="1" i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1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b="1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)=O(1)			</a:t>
            </a:r>
            <a:r>
              <a:rPr lang="zh-CN" altLang="en-US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b="1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&lt;4</a:t>
            </a:r>
            <a:endParaRPr lang="en-US" altLang="zh-CN" sz="2000" b="1" i="1" dirty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b="1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)=2</a:t>
            </a:r>
            <a:r>
              <a:rPr lang="en-US" altLang="zh-CN" sz="2000" b="1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/2)+O(</a:t>
            </a:r>
            <a:r>
              <a:rPr lang="en-US" altLang="zh-CN" sz="2000" b="1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zh-CN" altLang="en-US" sz="2000" b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其他情况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从而推出算法的时间复杂度为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r>
              <a:rPr lang="zh-CN" altLang="en-US" dirty="0"/>
              <a:t>三、求解最近点对的分治算法</a:t>
            </a:r>
          </a:p>
        </p:txBody>
      </p:sp>
    </p:spTree>
    <p:extLst>
      <p:ext uri="{BB962C8B-B14F-4D97-AF65-F5344CB8AC3E}">
        <p14:creationId xmlns:p14="http://schemas.microsoft.com/office/powerpoint/2010/main" val="967788122"/>
      </p:ext>
    </p:extLst>
  </p:cSld>
  <p:clrMapOvr>
    <a:masterClrMapping/>
  </p:clrMapOvr>
  <p:transition spd="med"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16627" y="893684"/>
            <a:ext cx="359289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1】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对于右图所示的点集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，采用分治法求最近点对的过程如下：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92129" y="3069947"/>
            <a:ext cx="8538852" cy="35737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（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）对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[0..9]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按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坐标从小到大排序结果为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(3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(3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(3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(4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(5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(5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(6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(8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(9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对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[0..9]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按</a:t>
            </a:r>
            <a:r>
              <a: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坐标从小到大排序结果为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(3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(8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(6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(3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(5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(5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(3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(9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7)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(4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10)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（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）取中间位置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midindex=4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左部分为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右部分为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t-BR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pt-BR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686" y="161921"/>
            <a:ext cx="4273420" cy="28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79100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96606" y="2485335"/>
            <a:ext cx="8429684" cy="39816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（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）对于整个序列的左部分</a:t>
            </a:r>
            <a:endParaRPr lang="en-US" altLang="zh-CN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，取中间位置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midindex=2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它左部分为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，点数少于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，采用蛮力法求出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的最小距离为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=2.23607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它右部分为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，点数少于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，采用蛮力法求出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的最小距离为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=10.0499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则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=MIN(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lang="pt-BR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2.23607</a:t>
            </a: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中间部分为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，通过对应的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点集求出其中最近点对距离，并和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进行比较，最终结果为</a:t>
            </a:r>
            <a:r>
              <a:rPr lang="pt-BR" altLang="zh-CN" sz="1800" b="1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altLang="zh-CN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=2.23607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最近点对为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057" y="0"/>
            <a:ext cx="3977377" cy="291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5005489"/>
      </p:ext>
    </p:extLst>
  </p:cSld>
  <p:clrMapOvr>
    <a:masterClrMapping/>
  </p:clrMapOvr>
  <p:transition spd="med">
    <p:rand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85720" y="2077132"/>
            <a:ext cx="8572560" cy="4356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（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）对于整个序列的右部分</a:t>
            </a:r>
            <a:endParaRPr lang="en-US" altLang="zh-CN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t-BR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1800" b="1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t-BR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取中间位置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midindex=7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它左部分为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，点数少于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采用蛮力法求出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的最小距离为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=1.41421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它右部分为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，点数少于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，采用蛮力法求出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的最小距离为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=6.08276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则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=MIN(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)=1.41421</a:t>
            </a: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中间部分为空。最终结果为</a:t>
            </a:r>
            <a:r>
              <a:rPr lang="pt-BR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1.41421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，最近点对为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（</a:t>
            </a:r>
            <a:r>
              <a:rPr lang="pt-BR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）整个序列的中间部分为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，通过对应的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点集求出其中最近点对距离，并和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进行比较，</a:t>
            </a:r>
            <a:r>
              <a:rPr lang="zh-CN" altLang="en-US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最终结果为</a:t>
            </a:r>
            <a:r>
              <a:rPr lang="pt-BR" altLang="zh-CN" sz="1800" b="1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altLang="zh-CN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1.41421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，最近点对为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8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pt-BR" sz="18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zh-CN" altLang="en-US" sz="18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9314" y="19045"/>
            <a:ext cx="3549434" cy="312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7758475"/>
      </p:ext>
    </p:extLst>
  </p:cSld>
  <p:clrMapOvr>
    <a:masterClrMapping/>
  </p:clrMapOvr>
  <p:transition spd="med">
    <p:rand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扩展练习</a:t>
            </a:r>
            <a:endParaRPr lang="en-US" altLang="zh-CN" sz="28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104</a:t>
            </a:fld>
            <a:endParaRPr lang="zh-CN" altLang="en-US" sz="9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9208" y="1664048"/>
            <a:ext cx="8256334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对于给定的含有</a:t>
            </a:r>
            <a:r>
              <a:rPr lang="en-US" altLang="zh-CN" sz="24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元素的无序序列，求这个序列中最大和次大的两个不同的元素。</a:t>
            </a:r>
            <a:endParaRPr lang="en-US" altLang="zh-CN" sz="2400" b="1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例如：（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2, 5, 1, 4, 6, 3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），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最大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元素为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次大元素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</a:t>
            </a:r>
            <a:endParaRPr lang="zh-CN" altLang="zh-CN" sz="2400" b="1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600" y="1188234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1. 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查找最大和次大元素</a:t>
            </a:r>
            <a:endParaRPr lang="zh-CN" altLang="en-US" sz="16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8408" y="4280248"/>
            <a:ext cx="8256334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zh-CN" sz="24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【问题描述】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在有序序列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(r</a:t>
            </a:r>
            <a:r>
              <a:rPr lang="en-US" altLang="zh-CN" sz="24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, r</a:t>
            </a:r>
            <a:r>
              <a:rPr lang="en-US" altLang="zh-CN" sz="24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, 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…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, r</a:t>
            </a:r>
            <a:r>
              <a:rPr lang="en-US" altLang="zh-CN" sz="24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中，存在序号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），使得。请设计一个分治算法找到这个元素，要求算法在最坏情况下的时间性能为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O(log2n)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</a:t>
            </a:r>
            <a:endParaRPr lang="zh-CN" altLang="zh-CN" sz="24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900" y="3601234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2. 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查找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r</a:t>
            </a:r>
            <a:r>
              <a:rPr lang="en-US" altLang="zh-CN" sz="24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=i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元素</a:t>
            </a:r>
            <a:endParaRPr lang="zh-CN" altLang="en-US" sz="16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358775" y="584835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3.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应用分治技术计算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a</a:t>
            </a:r>
            <a:r>
              <a:rPr lang="en-US" altLang="zh-CN" sz="2400" b="1" baseline="30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+mn-ea"/>
              </a:rPr>
              <a:t>列出递归方程并分析其时间复杂度。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3987274709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典型分治法的时间复杂度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11</a:t>
            </a:fld>
            <a:endParaRPr lang="zh-CN" altLang="en-US" sz="900"/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580390" y="2059940"/>
            <a:ext cx="2868930" cy="105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8100" rIns="0" bIns="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二分法的递归方程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 2T(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/2)+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5150" y="3300730"/>
            <a:ext cx="6567805" cy="1332186"/>
            <a:chOff x="753561" y="3258272"/>
            <a:chExt cx="6967947" cy="1776066"/>
          </a:xfrm>
        </p:grpSpPr>
        <p:sp>
          <p:nvSpPr>
            <p:cNvPr id="61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204959" y="3258272"/>
              <a:ext cx="5491163" cy="145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Rectangle 37"/>
            <p:cNvSpPr>
              <a:spLocks noChangeArrowheads="1"/>
            </p:cNvSpPr>
            <p:nvPr/>
          </p:nvSpPr>
          <p:spPr bwMode="auto">
            <a:xfrm>
              <a:off x="1964824" y="4204372"/>
              <a:ext cx="23537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ï</a:t>
              </a:r>
            </a:p>
          </p:txBody>
        </p:sp>
        <p:sp>
          <p:nvSpPr>
            <p:cNvPr id="63" name="Rectangle 38"/>
            <p:cNvSpPr>
              <a:spLocks noChangeArrowheads="1"/>
            </p:cNvSpPr>
            <p:nvPr/>
          </p:nvSpPr>
          <p:spPr bwMode="auto">
            <a:xfrm>
              <a:off x="1964824" y="4460357"/>
              <a:ext cx="23537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î</a:t>
              </a:r>
            </a:p>
          </p:txBody>
        </p: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964824" y="3679307"/>
              <a:ext cx="23537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ï</a:t>
              </a:r>
            </a:p>
          </p:txBody>
        </p:sp>
        <p:sp>
          <p:nvSpPr>
            <p:cNvPr id="65" name="Rectangle 40"/>
            <p:cNvSpPr>
              <a:spLocks noChangeArrowheads="1"/>
            </p:cNvSpPr>
            <p:nvPr/>
          </p:nvSpPr>
          <p:spPr bwMode="auto">
            <a:xfrm>
              <a:off x="1964824" y="3935291"/>
              <a:ext cx="23537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í</a:t>
              </a:r>
            </a:p>
          </p:txBody>
        </p:sp>
        <p:sp>
          <p:nvSpPr>
            <p:cNvPr id="66" name="Rectangle 41"/>
            <p:cNvSpPr>
              <a:spLocks noChangeArrowheads="1"/>
            </p:cNvSpPr>
            <p:nvPr/>
          </p:nvSpPr>
          <p:spPr bwMode="auto">
            <a:xfrm>
              <a:off x="1964824" y="3410226"/>
              <a:ext cx="23537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ì</a:t>
              </a:r>
            </a:p>
          </p:txBody>
        </p:sp>
        <p:sp>
          <p:nvSpPr>
            <p:cNvPr id="67" name="Rectangle 42"/>
            <p:cNvSpPr>
              <a:spLocks noChangeArrowheads="1"/>
            </p:cNvSpPr>
            <p:nvPr/>
          </p:nvSpPr>
          <p:spPr bwMode="auto">
            <a:xfrm>
              <a:off x="4902319" y="4426263"/>
              <a:ext cx="2819189" cy="49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400" b="1" spc="-5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 &lt;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f(n)</a:t>
              </a: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904873" y="3947614"/>
              <a:ext cx="1676400" cy="49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400" b="1" spc="-5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=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f(n)</a:t>
              </a:r>
            </a:p>
          </p:txBody>
        </p:sp>
        <p:sp>
          <p:nvSpPr>
            <p:cNvPr id="69" name="Rectangle 44"/>
            <p:cNvSpPr>
              <a:spLocks noChangeArrowheads="1"/>
            </p:cNvSpPr>
            <p:nvPr/>
          </p:nvSpPr>
          <p:spPr bwMode="auto">
            <a:xfrm>
              <a:off x="4863747" y="3476127"/>
              <a:ext cx="1778000" cy="49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400" b="1" spc="-5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宋体" panose="02010600030101010101" pitchFamily="2" charset="-122"/>
                  <a:sym typeface="Symbol" panose="05050102010706020507" pitchFamily="18" charset="2"/>
                </a:rPr>
                <a:t>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&gt;</a:t>
              </a:r>
              <a:r>
                <a:rPr lang="en-US" altLang="zh-CN" sz="24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f(n)</a:t>
              </a:r>
            </a:p>
          </p:txBody>
        </p:sp>
        <p:sp>
          <p:nvSpPr>
            <p:cNvPr id="70" name="Rectangle 45"/>
            <p:cNvSpPr>
              <a:spLocks noChangeArrowheads="1"/>
            </p:cNvSpPr>
            <p:nvPr/>
          </p:nvSpPr>
          <p:spPr bwMode="auto">
            <a:xfrm>
              <a:off x="1633036" y="3886476"/>
              <a:ext cx="26077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Symbol" panose="05050102010706020507" pitchFamily="18" charset="2"/>
                </a:rPr>
                <a:t>=</a:t>
              </a:r>
            </a:p>
          </p:txBody>
        </p:sp>
        <p:sp>
          <p:nvSpPr>
            <p:cNvPr id="71" name="Rectangle 55"/>
            <p:cNvSpPr>
              <a:spLocks noChangeArrowheads="1"/>
            </p:cNvSpPr>
            <p:nvPr/>
          </p:nvSpPr>
          <p:spPr bwMode="auto">
            <a:xfrm>
              <a:off x="2610937" y="4382966"/>
              <a:ext cx="89323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f(n))</a:t>
              </a:r>
            </a:p>
          </p:txBody>
        </p:sp>
        <p:sp>
          <p:nvSpPr>
            <p:cNvPr id="72" name="Rectangle 56"/>
            <p:cNvSpPr>
              <a:spLocks noChangeArrowheads="1"/>
            </p:cNvSpPr>
            <p:nvPr/>
          </p:nvSpPr>
          <p:spPr bwMode="auto">
            <a:xfrm>
              <a:off x="2156912" y="4382966"/>
              <a:ext cx="34205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5" name="Rectangle 61"/>
            <p:cNvSpPr>
              <a:spLocks noChangeArrowheads="1"/>
            </p:cNvSpPr>
            <p:nvPr/>
          </p:nvSpPr>
          <p:spPr bwMode="auto">
            <a:xfrm>
              <a:off x="2156912" y="3918622"/>
              <a:ext cx="34205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2610937" y="3461422"/>
              <a:ext cx="26331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2156912" y="3461422"/>
              <a:ext cx="34205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1180598" y="3918622"/>
              <a:ext cx="26331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753561" y="3918622"/>
              <a:ext cx="289560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2463298" y="4382966"/>
              <a:ext cx="157480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1" name="Rectangle 71"/>
            <p:cNvSpPr>
              <a:spLocks noChangeArrowheads="1"/>
            </p:cNvSpPr>
            <p:nvPr/>
          </p:nvSpPr>
          <p:spPr bwMode="auto">
            <a:xfrm>
              <a:off x="3634067" y="3918622"/>
              <a:ext cx="157480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2" name="Rectangle 72"/>
            <p:cNvSpPr>
              <a:spLocks noChangeArrowheads="1"/>
            </p:cNvSpPr>
            <p:nvPr/>
          </p:nvSpPr>
          <p:spPr bwMode="auto">
            <a:xfrm>
              <a:off x="2630768" y="3947197"/>
              <a:ext cx="1286933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nlog</a:t>
              </a:r>
              <a:r>
                <a:rPr lang="en-US" altLang="zh-CN" sz="2800" b="1" baseline="-25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2463298" y="3918622"/>
              <a:ext cx="157480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4" name="Rectangle 74"/>
            <p:cNvSpPr>
              <a:spLocks noChangeArrowheads="1"/>
            </p:cNvSpPr>
            <p:nvPr/>
          </p:nvSpPr>
          <p:spPr bwMode="auto">
            <a:xfrm>
              <a:off x="2824963" y="3461422"/>
              <a:ext cx="157480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5" name="Rectangle 75"/>
            <p:cNvSpPr>
              <a:spLocks noChangeArrowheads="1"/>
            </p:cNvSpPr>
            <p:nvPr/>
          </p:nvSpPr>
          <p:spPr bwMode="auto">
            <a:xfrm>
              <a:off x="2463298" y="3461422"/>
              <a:ext cx="157480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6" name="Rectangle 76"/>
            <p:cNvSpPr>
              <a:spLocks noChangeArrowheads="1"/>
            </p:cNvSpPr>
            <p:nvPr/>
          </p:nvSpPr>
          <p:spPr bwMode="auto">
            <a:xfrm>
              <a:off x="1391736" y="3918622"/>
              <a:ext cx="157480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1032961" y="3918622"/>
              <a:ext cx="157480" cy="57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88" name="矩形 87"/>
          <p:cNvSpPr/>
          <p:nvPr/>
        </p:nvSpPr>
        <p:spPr>
          <a:xfrm>
            <a:off x="420370" y="4885055"/>
            <a:ext cx="7912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分治算法的有效性很大程度上依</a:t>
            </a:r>
            <a:r>
              <a:rPr kumimoji="1"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赖于划分和合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并步骤的实现效率。</a:t>
            </a:r>
          </a:p>
        </p:txBody>
      </p:sp>
    </p:spTree>
    <p:extLst>
      <p:ext uri="{BB962C8B-B14F-4D97-AF65-F5344CB8AC3E}">
        <p14:creationId xmlns:p14="http://schemas.microsoft.com/office/powerpoint/2010/main" val="31829131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dirty="0" err="1">
                <a:sym typeface="+mn-ea"/>
              </a:rPr>
              <a:t>求解排序问题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12</a:t>
            </a:fld>
            <a:endParaRPr lang="zh-CN" altLang="en-US" sz="900"/>
          </a:p>
        </p:txBody>
      </p:sp>
      <p:sp>
        <p:nvSpPr>
          <p:cNvPr id="32" name="Text Box 3" descr="纸莎草纸"/>
          <p:cNvSpPr txBox="1">
            <a:spLocks noChangeArrowheads="1"/>
          </p:cNvSpPr>
          <p:nvPr/>
        </p:nvSpPr>
        <p:spPr bwMode="auto">
          <a:xfrm>
            <a:off x="539750" y="1268413"/>
            <a:ext cx="303211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快速排序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47383"/>
            <a:ext cx="168433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11413" y="2550621"/>
            <a:ext cx="59488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Quicksort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1962</a:t>
            </a:r>
            <a:r>
              <a:rPr lang="zh-CN" altLang="en-US" sz="2400" b="1" dirty="0"/>
              <a:t>年霍尔（</a:t>
            </a:r>
            <a:r>
              <a:rPr lang="en-US" altLang="zh-CN" sz="2400" b="1" dirty="0"/>
              <a:t>Hoare</a:t>
            </a:r>
            <a:r>
              <a:rPr lang="zh-CN" altLang="en-US" sz="2400" b="1" dirty="0"/>
              <a:t>）在</a:t>
            </a:r>
            <a:r>
              <a:rPr lang="en-US" altLang="zh-CN" sz="2400" b="1" dirty="0"/>
              <a:t>26</a:t>
            </a:r>
            <a:r>
              <a:rPr lang="zh-CN" altLang="en-US" sz="2400" b="1" dirty="0"/>
              <a:t>岁时给出的一个排序算法。</a:t>
            </a:r>
          </a:p>
        </p:txBody>
      </p:sp>
    </p:spTree>
    <p:extLst>
      <p:ext uri="{BB962C8B-B14F-4D97-AF65-F5344CB8AC3E}">
        <p14:creationId xmlns:p14="http://schemas.microsoft.com/office/powerpoint/2010/main" val="132577190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dirty="0" err="1">
                <a:sym typeface="+mn-ea"/>
              </a:rPr>
              <a:t>求解排序问题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13</a:t>
            </a:fld>
            <a:endParaRPr lang="zh-CN" altLang="en-US" sz="900"/>
          </a:p>
        </p:txBody>
      </p:sp>
      <p:sp>
        <p:nvSpPr>
          <p:cNvPr id="32" name="Text Box 3" descr="纸莎草纸"/>
          <p:cNvSpPr txBox="1">
            <a:spLocks noChangeArrowheads="1"/>
          </p:cNvSpPr>
          <p:nvPr/>
        </p:nvSpPr>
        <p:spPr bwMode="auto">
          <a:xfrm>
            <a:off x="539750" y="1268413"/>
            <a:ext cx="303211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  <a:cs typeface="Consolas" panose="020B0609020204030204" pitchFamily="49" charset="0"/>
              </a:rPr>
              <a:t>快速排序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11188" y="1987550"/>
            <a:ext cx="7848600" cy="44377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基本思想：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在待排序的</a:t>
            </a:r>
            <a:r>
              <a:rPr lang="en-US" altLang="zh-CN" sz="24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个元素中任取一个元素（通常取第一个元素）作为</a:t>
            </a:r>
            <a:r>
              <a:rPr lang="zh-CN" altLang="en-US" sz="2400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基准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，把该元素放入最终位置后，整个数据序列被基准值分割成两个子序列，所有小于基准值的元素放置在前子序列中，所有大于基准值的元素放置在后子序列中，并把基准值排在这两个子序列的中间，这个过程称作</a:t>
            </a:r>
            <a:r>
              <a:rPr lang="zh-CN" altLang="en-US" sz="2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划分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然后对两个子序列分别重复上述过程，直至每个子序列内只有一个记录或空为止。</a:t>
            </a:r>
          </a:p>
        </p:txBody>
      </p:sp>
    </p:spTree>
    <p:extLst>
      <p:ext uri="{BB962C8B-B14F-4D97-AF65-F5344CB8AC3E}">
        <p14:creationId xmlns:p14="http://schemas.microsoft.com/office/powerpoint/2010/main" val="3550597374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dirty="0">
                <a:sym typeface="+mn-ea"/>
              </a:rPr>
              <a:t>3.2.1 </a:t>
            </a:r>
            <a:r>
              <a:rPr lang="zh-CN" altLang="en-US" dirty="0">
                <a:sym typeface="+mn-ea"/>
              </a:rPr>
              <a:t>快速排序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14</a:t>
            </a:fld>
            <a:endParaRPr lang="zh-CN" altLang="en-US" sz="900"/>
          </a:p>
        </p:txBody>
      </p:sp>
      <p:grpSp>
        <p:nvGrpSpPr>
          <p:cNvPr id="4" name="组合 16"/>
          <p:cNvGrpSpPr/>
          <p:nvPr/>
        </p:nvGrpSpPr>
        <p:grpSpPr>
          <a:xfrm>
            <a:off x="1285852" y="1325078"/>
            <a:ext cx="4857784" cy="2512472"/>
            <a:chOff x="1285852" y="130710"/>
            <a:chExt cx="4857784" cy="2512472"/>
          </a:xfrm>
        </p:grpSpPr>
        <p:sp>
          <p:nvSpPr>
            <p:cNvPr id="7" name="矩形 6"/>
            <p:cNvSpPr/>
            <p:nvPr/>
          </p:nvSpPr>
          <p:spPr>
            <a:xfrm>
              <a:off x="1285852" y="571480"/>
              <a:ext cx="4857784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b="1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sz="2000" b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altLang="zh-CN" sz="2000" b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zh-CN" sz="2000" b="1" i="1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b="1" i="1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sz="2000" b="1">
                  <a:latin typeface="Consolas" panose="020B0609020204030204" pitchFamily="49" charset="0"/>
                  <a:cs typeface="Consolas" panose="020B0609020204030204" pitchFamily="49" charset="0"/>
                </a:rPr>
                <a:t>+1]   … … …    </a:t>
              </a:r>
              <a:r>
                <a:rPr lang="en-US" altLang="zh-CN" sz="2000" b="1" i="1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b="1" i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zh-CN" sz="2000" b="1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zh-CN" alt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0166" y="13071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  <p:sp>
          <p:nvSpPr>
            <p:cNvPr id="9" name="下箭头 8"/>
            <p:cNvSpPr/>
            <p:nvPr/>
          </p:nvSpPr>
          <p:spPr>
            <a:xfrm>
              <a:off x="3500430" y="1285860"/>
              <a:ext cx="285752" cy="5715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1285852" y="2071678"/>
              <a:ext cx="2071702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b="1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sz="2000" b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altLang="zh-CN" sz="2000" b="1">
                  <a:latin typeface="Consolas" panose="020B0609020204030204" pitchFamily="49" charset="0"/>
                  <a:cs typeface="Consolas" panose="020B0609020204030204" pitchFamily="49" charset="0"/>
                </a:rPr>
                <a:t> … </a:t>
              </a:r>
              <a:r>
                <a:rPr lang="en-US" altLang="zh-CN" sz="2000" b="1" i="1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b="1" i="1">
                  <a:latin typeface="Consolas" panose="020B0609020204030204" pitchFamily="49" charset="0"/>
                  <a:cs typeface="Consolas" panose="020B0609020204030204" pitchFamily="49" charset="0"/>
                </a:rPr>
                <a:t>i-</a:t>
              </a:r>
              <a:r>
                <a:rPr lang="en-US" altLang="zh-CN" sz="2000" b="1">
                  <a:latin typeface="Consolas" panose="020B0609020204030204" pitchFamily="49" charset="0"/>
                  <a:cs typeface="Consolas" panose="020B0609020204030204" pitchFamily="49" charset="0"/>
                </a:rPr>
                <a:t>1]</a:t>
              </a:r>
              <a:endParaRPr lang="zh-CN" alt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2000240"/>
              <a:ext cx="571504" cy="64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b="1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1800" b="1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sz="1800" b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zh-CN" altLang="en-US" sz="18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71934" y="2071678"/>
              <a:ext cx="2071702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b="1" i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+1] … </a:t>
              </a:r>
              <a:r>
                <a:rPr lang="en-US" altLang="zh-CN" sz="2000" b="1" i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b="1" i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zh-CN" sz="20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zh-CN" altLang="en-US" sz="20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0166" y="163090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无序区</a:t>
              </a:r>
              <a:r>
                <a:rPr lang="en-US" altLang="zh-CN" sz="1800" b="1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2066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无序区</a:t>
              </a:r>
              <a:r>
                <a:rPr lang="en-US" altLang="zh-CN" sz="1800" b="1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6182" y="1314378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划分</a:t>
              </a:r>
            </a:p>
          </p:txBody>
        </p:sp>
      </p:grpSp>
      <p:grpSp>
        <p:nvGrpSpPr>
          <p:cNvPr id="5" name="组合 17"/>
          <p:cNvGrpSpPr/>
          <p:nvPr/>
        </p:nvGrpSpPr>
        <p:grpSpPr>
          <a:xfrm>
            <a:off x="714348" y="3623236"/>
            <a:ext cx="8065758" cy="2891518"/>
            <a:chOff x="714348" y="2428868"/>
            <a:chExt cx="8065758" cy="2891518"/>
          </a:xfrm>
        </p:grpSpPr>
        <p:sp>
          <p:nvSpPr>
            <p:cNvPr id="17" name="TextBox 16"/>
            <p:cNvSpPr txBox="1"/>
            <p:nvPr/>
          </p:nvSpPr>
          <p:spPr>
            <a:xfrm>
              <a:off x="928662" y="3571876"/>
              <a:ext cx="7851444" cy="17485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252000" tIns="180000" bIns="18000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 </a:t>
              </a:r>
              <a:r>
                <a:rPr lang="en-US" altLang="zh-CN" sz="2000" b="1" dirty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≡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zh-CN" altLang="en-US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不做任何事情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		</a:t>
              </a:r>
              <a:r>
                <a:rPr lang="zh-CN" alt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..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</a:t>
              </a:r>
              <a:r>
                <a:rPr lang="zh-CN" alt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中长度小于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 </a:t>
              </a:r>
              <a:r>
                <a:rPr lang="en-US" altLang="zh-CN" sz="2000" b="1" dirty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≡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=Partition(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,s,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);	</a:t>
              </a:r>
              <a:r>
                <a:rPr lang="zh-CN" alt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其他情况</a:t>
              </a:r>
              <a:endPara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        f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-1);</a:t>
              </a:r>
            </a:p>
            <a:p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        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); </a:t>
              </a:r>
              <a:endPara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左弧形箭头 17"/>
            <p:cNvSpPr/>
            <p:nvPr/>
          </p:nvSpPr>
          <p:spPr>
            <a:xfrm>
              <a:off x="714348" y="2428868"/>
              <a:ext cx="428628" cy="1000132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2034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088" y="401638"/>
            <a:ext cx="8258175" cy="206851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dirty="0"/>
              <a:t>快速排序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Quick Sort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sz="3200" dirty="0"/>
              <a:t>—— </a:t>
            </a:r>
            <a:r>
              <a:rPr lang="zh-CN" altLang="en-US" sz="3200" dirty="0"/>
              <a:t>霍尔排序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800" dirty="0"/>
              <a:t>基本思想：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/>
              <a:t>	        通过一趟排序，将待排序记录分割成独立的两部分，其中一部分记录的关键字均比另一部分记录的关键字小，则可分别对这两部分记录进行排序，以达到整个序列有序。</a:t>
            </a:r>
            <a:endParaRPr lang="en-US" altLang="zh-CN" sz="2800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25525" y="2366963"/>
            <a:ext cx="78327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 b="0"/>
              <a:t>快速排序实际上是对冒泡排序的一种改进。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 b="0"/>
              <a:t>改进的</a:t>
            </a:r>
            <a:r>
              <a:rPr lang="zh-CN" altLang="en-US" sz="2400" b="0">
                <a:solidFill>
                  <a:srgbClr val="FF0000"/>
                </a:solidFill>
              </a:rPr>
              <a:t>着眼点</a:t>
            </a:r>
            <a:r>
              <a:rPr lang="zh-CN" altLang="en-US" sz="2400" b="0"/>
              <a:t>：在冒泡排序中，记录的比较和移动是在</a:t>
            </a:r>
            <a:r>
              <a:rPr lang="zh-CN" altLang="en-US" sz="2400" b="0">
                <a:solidFill>
                  <a:srgbClr val="FF0000"/>
                </a:solidFill>
              </a:rPr>
              <a:t>相邻</a:t>
            </a:r>
            <a:r>
              <a:rPr lang="zh-CN" altLang="en-US" sz="2400" b="0"/>
              <a:t>单元中进行的，记录每次交换只能上移或下移</a:t>
            </a:r>
            <a:r>
              <a:rPr lang="zh-CN" altLang="en-US" sz="2400" b="0">
                <a:solidFill>
                  <a:srgbClr val="FF0000"/>
                </a:solidFill>
              </a:rPr>
              <a:t>一个</a:t>
            </a:r>
            <a:r>
              <a:rPr lang="zh-CN" altLang="en-US" sz="2400" b="0"/>
              <a:t>单元，因而总的比较次数和移动次数较多。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524125" y="4152900"/>
            <a:ext cx="3059113" cy="365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ea typeface="宋体" pitchFamily="2" charset="-122"/>
              </a:rPr>
              <a:t>减少总的比较次数和移动次数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941763" y="4508500"/>
            <a:ext cx="225425" cy="387350"/>
          </a:xfrm>
          <a:prstGeom prst="downArrow">
            <a:avLst>
              <a:gd name="adj1" fmla="val 50000"/>
              <a:gd name="adj2" fmla="val 42958"/>
            </a:avLst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&amp;"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606675" y="4910138"/>
            <a:ext cx="2849563" cy="365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ea typeface="宋体" pitchFamily="2" charset="-122"/>
              </a:rPr>
              <a:t>增大记录的比较和移动距离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3940175" y="5265738"/>
            <a:ext cx="225425" cy="377825"/>
          </a:xfrm>
          <a:prstGeom prst="downArrow">
            <a:avLst>
              <a:gd name="adj1" fmla="val 50000"/>
              <a:gd name="adj2" fmla="val 41901"/>
            </a:avLst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&amp;"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401888" y="5684838"/>
            <a:ext cx="3328987" cy="609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ea typeface="宋体" pitchFamily="2" charset="-122"/>
              </a:rPr>
              <a:t>较大记录从前面直接移动到后面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ea typeface="宋体" pitchFamily="2" charset="-122"/>
              </a:rPr>
              <a:t>较小记录从后面直接移动到前面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5973763" y="4127500"/>
            <a:ext cx="2895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0">
                <a:latin typeface="Times New Roman" pitchFamily="18" charset="0"/>
              </a:rPr>
              <a:t>霍尔排序是</a:t>
            </a:r>
            <a:endParaRPr lang="en-US" altLang="zh-CN" sz="2400" b="0">
              <a:latin typeface="Times New Roman" pitchFamily="18" charset="0"/>
            </a:endParaRP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Tony Hoare</a:t>
            </a:r>
            <a:r>
              <a:rPr lang="zh-CN" altLang="en-US" sz="2400" b="0">
                <a:latin typeface="Times New Roman" pitchFamily="18" charset="0"/>
              </a:rPr>
              <a:t>于</a:t>
            </a:r>
            <a:r>
              <a:rPr lang="en-US" altLang="zh-CN" sz="2400" b="0">
                <a:latin typeface="Times New Roman" pitchFamily="18" charset="0"/>
              </a:rPr>
              <a:t>1962</a:t>
            </a:r>
            <a:r>
              <a:rPr lang="zh-CN" altLang="en-US" sz="2400" b="0">
                <a:latin typeface="Times New Roman" pitchFamily="18" charset="0"/>
              </a:rPr>
              <a:t>年提出的</a:t>
            </a:r>
          </a:p>
        </p:txBody>
      </p:sp>
    </p:spTree>
    <p:extLst>
      <p:ext uri="{BB962C8B-B14F-4D97-AF65-F5344CB8AC3E}">
        <p14:creationId xmlns:p14="http://schemas.microsoft.com/office/powerpoint/2010/main" val="23556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 decel="100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decel="100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decel="100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decel="100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 animBg="1"/>
      <p:bldP spid="21510" grpId="0" animBg="1"/>
      <p:bldP spid="21511" grpId="0" animBg="1"/>
      <p:bldP spid="21512" grpId="0" animBg="1"/>
      <p:bldP spid="21513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9250" y="204788"/>
            <a:ext cx="8258175" cy="6373812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zh-CN" altLang="en-US" sz="2800"/>
              <a:t>（一）一趟快速排序的排序过程：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/>
              <a:t>	     对</a:t>
            </a:r>
            <a:r>
              <a:rPr lang="en-US" altLang="zh-CN" b="1">
                <a:latin typeface="Times New Roman" pitchFamily="18" charset="0"/>
              </a:rPr>
              <a:t>L.r[s], L.r[s</a:t>
            </a:r>
            <a:r>
              <a:rPr lang="zh-CN" altLang="en-US" b="1">
                <a:latin typeface="Times New Roman" pitchFamily="18" charset="0"/>
              </a:rPr>
              <a:t>＋</a:t>
            </a:r>
            <a:r>
              <a:rPr lang="en-US" altLang="zh-CN" b="1">
                <a:latin typeface="Times New Roman" pitchFamily="18" charset="0"/>
              </a:rPr>
              <a:t>1], ……, L.r[t]</a:t>
            </a:r>
            <a:r>
              <a:rPr lang="zh-CN" altLang="zh-CN"/>
              <a:t>中记录进行一趟快速排序，附设两个指针</a:t>
            </a:r>
            <a:r>
              <a:rPr lang="en-US" altLang="zh-CN" b="1">
                <a:latin typeface="Times New Roman" pitchFamily="18" charset="0"/>
              </a:rPr>
              <a:t>low</a:t>
            </a:r>
            <a:r>
              <a:rPr lang="zh-CN" altLang="zh-CN"/>
              <a:t>和</a:t>
            </a:r>
            <a:r>
              <a:rPr lang="en-US" altLang="zh-CN" b="1">
                <a:latin typeface="Times New Roman" pitchFamily="18" charset="0"/>
              </a:rPr>
              <a:t>high</a:t>
            </a:r>
            <a:r>
              <a:rPr lang="zh-CN" altLang="en-US"/>
              <a:t>，</a:t>
            </a:r>
            <a:r>
              <a:rPr lang="zh-CN" altLang="zh-CN"/>
              <a:t>设枢轴记录</a:t>
            </a:r>
            <a:r>
              <a:rPr lang="zh-CN" altLang="en-US"/>
              <a:t>为</a:t>
            </a:r>
            <a:r>
              <a:rPr lang="en-US" altLang="zh-CN" b="1">
                <a:latin typeface="Times New Roman" pitchFamily="18" charset="0"/>
              </a:rPr>
              <a:t>L.r[s]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zh-CN" altLang="en-US"/>
              <a:t>枢轴记录的关键字为</a:t>
            </a:r>
            <a:r>
              <a:rPr lang="en-US" altLang="zh-CN" b="1">
                <a:latin typeface="Times New Roman" pitchFamily="18" charset="0"/>
              </a:rPr>
              <a:t>pivotkey = L.r[s].key</a:t>
            </a:r>
          </a:p>
          <a:p>
            <a:pPr lvl="3" eaLnBrk="1" hangingPunct="1">
              <a:buClr>
                <a:srgbClr val="FF0000"/>
              </a:buClr>
            </a:pPr>
            <a:r>
              <a:rPr lang="zh-CN" altLang="en-US" sz="2400"/>
              <a:t>初始时令</a:t>
            </a:r>
            <a:r>
              <a:rPr lang="en-US" altLang="zh-CN" sz="2400" b="1">
                <a:latin typeface="Times New Roman" pitchFamily="18" charset="0"/>
              </a:rPr>
              <a:t>low =s , high=t</a:t>
            </a:r>
          </a:p>
          <a:p>
            <a:pPr lvl="3" eaLnBrk="1" hangingPunct="1">
              <a:buClr>
                <a:srgbClr val="FF0000"/>
              </a:buClr>
            </a:pPr>
            <a:r>
              <a:rPr lang="zh-CN" altLang="zh-CN" sz="2400"/>
              <a:t>首先从</a:t>
            </a:r>
            <a:r>
              <a:rPr lang="zh-CN" altLang="en-US" sz="2400"/>
              <a:t> 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</a:rPr>
              <a:t>high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zh-CN" sz="2400"/>
              <a:t>所指位置向前搜索</a:t>
            </a:r>
            <a:r>
              <a:rPr lang="zh-CN" altLang="en-US" sz="2400"/>
              <a:t>，找到</a:t>
            </a:r>
            <a:r>
              <a:rPr lang="zh-CN" altLang="zh-CN" sz="2400"/>
              <a:t>第一个关键字</a:t>
            </a:r>
            <a:r>
              <a:rPr lang="zh-CN" altLang="zh-CN" sz="2400">
                <a:solidFill>
                  <a:srgbClr val="FF3300"/>
                </a:solidFill>
              </a:rPr>
              <a:t>小于</a:t>
            </a:r>
            <a:r>
              <a:rPr lang="zh-CN" altLang="en-US" sz="2400"/>
              <a:t> </a:t>
            </a:r>
            <a:r>
              <a:rPr lang="en-US" altLang="zh-CN" sz="2400" b="1">
                <a:latin typeface="Times New Roman" pitchFamily="18" charset="0"/>
              </a:rPr>
              <a:t>pivotkey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zh-CN" sz="2400"/>
              <a:t>的记录，并和枢轴记录</a:t>
            </a:r>
            <a:r>
              <a:rPr lang="en-US" altLang="zh-CN" sz="2400" b="1"/>
              <a:t> </a:t>
            </a:r>
            <a:r>
              <a:rPr lang="en-US" altLang="zh-CN" sz="2400" b="1">
                <a:latin typeface="Times New Roman" pitchFamily="18" charset="0"/>
              </a:rPr>
              <a:t>L.r[s]</a:t>
            </a:r>
            <a:r>
              <a:rPr lang="zh-CN" altLang="zh-CN" sz="2400"/>
              <a:t>交换</a:t>
            </a:r>
          </a:p>
          <a:p>
            <a:pPr lvl="3" eaLnBrk="1" hangingPunct="1">
              <a:buClr>
                <a:srgbClr val="FF0000"/>
              </a:buClr>
            </a:pPr>
            <a:r>
              <a:rPr lang="zh-CN" altLang="en-US" sz="2400"/>
              <a:t>然后</a:t>
            </a:r>
            <a:r>
              <a:rPr lang="zh-CN" altLang="zh-CN" sz="2400"/>
              <a:t>从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</a:rPr>
              <a:t>low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zh-CN" sz="2400"/>
              <a:t>所指位置起向后搜索，找到第一个关键字</a:t>
            </a:r>
            <a:r>
              <a:rPr lang="zh-CN" altLang="zh-CN" sz="2400">
                <a:solidFill>
                  <a:srgbClr val="FF3300"/>
                </a:solidFill>
              </a:rPr>
              <a:t>大于</a:t>
            </a:r>
            <a:r>
              <a:rPr lang="en-US" altLang="zh-CN" sz="2400" b="1">
                <a:latin typeface="Times New Roman" pitchFamily="18" charset="0"/>
              </a:rPr>
              <a:t>pivotkey</a:t>
            </a:r>
            <a:r>
              <a:rPr lang="zh-CN" altLang="zh-CN" sz="2400"/>
              <a:t>的记录，</a:t>
            </a:r>
            <a:r>
              <a:rPr lang="zh-CN" altLang="en-US" sz="2400"/>
              <a:t>并</a:t>
            </a:r>
            <a:r>
              <a:rPr lang="zh-CN" altLang="zh-CN" sz="2400"/>
              <a:t>和枢轴记录</a:t>
            </a:r>
            <a:r>
              <a:rPr lang="en-US" altLang="zh-CN" sz="2400" b="1">
                <a:latin typeface="Times New Roman" pitchFamily="18" charset="0"/>
              </a:rPr>
              <a:t>L.r[s]</a:t>
            </a:r>
            <a:r>
              <a:rPr lang="zh-CN" altLang="zh-CN" sz="2400"/>
              <a:t>交换</a:t>
            </a:r>
          </a:p>
          <a:p>
            <a:pPr lvl="3" eaLnBrk="1" hangingPunct="1">
              <a:buClr>
                <a:srgbClr val="FF0000"/>
              </a:buClr>
            </a:pPr>
            <a:r>
              <a:rPr lang="zh-CN" altLang="zh-CN" sz="2400"/>
              <a:t>重复上述两步，直至</a:t>
            </a:r>
            <a:r>
              <a:rPr lang="en-US" altLang="zh-CN" sz="2400" b="1">
                <a:latin typeface="Times New Roman" pitchFamily="18" charset="0"/>
              </a:rPr>
              <a:t>low=high</a:t>
            </a:r>
            <a:r>
              <a:rPr lang="zh-CN" altLang="en-US" sz="2400"/>
              <a:t>，</a:t>
            </a:r>
            <a:r>
              <a:rPr lang="zh-CN" altLang="zh-CN" sz="2400"/>
              <a:t>枢轴记录</a:t>
            </a:r>
            <a:r>
              <a:rPr lang="en-US" altLang="zh-CN" sz="2400" b="1">
                <a:latin typeface="Times New Roman" pitchFamily="18" charset="0"/>
              </a:rPr>
              <a:t>L.r[s</a:t>
            </a:r>
            <a:r>
              <a:rPr lang="zh-CN" altLang="en-US" sz="2400">
                <a:latin typeface="Times New Roman" pitchFamily="18" charset="0"/>
              </a:rPr>
              <a:t>置于该位置，并以此为界分成两个子序列</a:t>
            </a:r>
            <a:endParaRPr lang="zh-CN" altLang="zh-CN" sz="2400"/>
          </a:p>
          <a:p>
            <a:pPr lvl="3" eaLnBrk="1" hangingPunct="1">
              <a:buClr>
                <a:srgbClr val="FF0000"/>
              </a:buClr>
            </a:pPr>
            <a:r>
              <a:rPr lang="zh-CN" altLang="zh-CN" sz="2400"/>
              <a:t>再分别对两个子序列进行快速排序，直到每个子序列只含有一个记录为止</a:t>
            </a:r>
            <a:endParaRPr lang="zh-CN" altLang="en-US" sz="2400"/>
          </a:p>
          <a:p>
            <a:pPr lvl="3" eaLnBrk="1" hangingPunct="1"/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42985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539750" y="1284288"/>
            <a:ext cx="8415338" cy="1708150"/>
            <a:chOff x="340" y="809"/>
            <a:chExt cx="5301" cy="1076"/>
          </a:xfrm>
        </p:grpSpPr>
        <p:grpSp>
          <p:nvGrpSpPr>
            <p:cNvPr id="32824" name="Group 3"/>
            <p:cNvGrpSpPr>
              <a:grpSpLocks/>
            </p:cNvGrpSpPr>
            <p:nvPr/>
          </p:nvGrpSpPr>
          <p:grpSpPr bwMode="auto">
            <a:xfrm>
              <a:off x="340" y="809"/>
              <a:ext cx="5301" cy="1076"/>
              <a:chOff x="357" y="809"/>
              <a:chExt cx="5234" cy="1076"/>
            </a:xfrm>
          </p:grpSpPr>
          <p:grpSp>
            <p:nvGrpSpPr>
              <p:cNvPr id="32833" name="Group 4"/>
              <p:cNvGrpSpPr>
                <a:grpSpLocks/>
              </p:cNvGrpSpPr>
              <p:nvPr/>
            </p:nvGrpSpPr>
            <p:grpSpPr bwMode="auto">
              <a:xfrm>
                <a:off x="1319" y="1162"/>
                <a:ext cx="4272" cy="336"/>
                <a:chOff x="1200" y="2928"/>
                <a:chExt cx="4272" cy="336"/>
              </a:xfrm>
            </p:grpSpPr>
            <p:sp>
              <p:nvSpPr>
                <p:cNvPr id="32841" name="Rectangle 5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FontTx/>
                    <a:buNone/>
                  </a:pPr>
                  <a:endParaRPr lang="en-US" altLang="zh-CN" sz="1400">
                    <a:latin typeface="Times New Roman" pitchFamily="18" charset="0"/>
                    <a:ea typeface="黑体" pitchFamily="2" charset="-122"/>
                  </a:endParaRPr>
                </a:p>
              </p:txBody>
            </p:sp>
            <p:sp>
              <p:nvSpPr>
                <p:cNvPr id="32842" name="Line 6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3" name="Line 7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4" name="Line 8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5" name="Line 9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6" name="Line 10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7" name="Line 11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8" name="Line 12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9" name="Line 13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834" name="Text Box 14"/>
              <p:cNvSpPr txBox="1">
                <a:spLocks noChangeArrowheads="1"/>
              </p:cNvSpPr>
              <p:nvPr/>
            </p:nvSpPr>
            <p:spPr bwMode="auto">
              <a:xfrm>
                <a:off x="1455" y="938"/>
                <a:ext cx="40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itchFamily="18" charset="0"/>
                    <a:ea typeface="黑体" pitchFamily="2" charset="-122"/>
                  </a:rPr>
                  <a:t>  </a:t>
                </a:r>
                <a:r>
                  <a:rPr lang="en-US" altLang="zh-CN" sz="1800">
                    <a:latin typeface="Times New Roman" pitchFamily="18" charset="0"/>
                    <a:ea typeface="黑体" pitchFamily="2" charset="-122"/>
                  </a:rPr>
                  <a:t>0           1           2           3           4           5          </a:t>
                </a:r>
                <a:r>
                  <a:rPr lang="en-US" altLang="zh-CN" sz="1200"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Times New Roman" pitchFamily="18" charset="0"/>
                    <a:ea typeface="黑体" pitchFamily="2" charset="-122"/>
                  </a:rPr>
                  <a:t>6           7          8</a:t>
                </a:r>
              </a:p>
            </p:txBody>
          </p:sp>
          <p:sp>
            <p:nvSpPr>
              <p:cNvPr id="32835" name="Text Box 15"/>
              <p:cNvSpPr txBox="1">
                <a:spLocks noChangeArrowheads="1"/>
              </p:cNvSpPr>
              <p:nvPr/>
            </p:nvSpPr>
            <p:spPr bwMode="auto">
              <a:xfrm>
                <a:off x="357" y="1168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Times New Roman" pitchFamily="18" charset="0"/>
                    <a:ea typeface="楷体_GB2312" pitchFamily="49" charset="-122"/>
                  </a:rPr>
                  <a:t>初始关键字</a:t>
                </a:r>
              </a:p>
            </p:txBody>
          </p:sp>
          <p:sp>
            <p:nvSpPr>
              <p:cNvPr id="32836" name="Text Box 16"/>
              <p:cNvSpPr txBox="1">
                <a:spLocks noChangeArrowheads="1"/>
              </p:cNvSpPr>
              <p:nvPr/>
            </p:nvSpPr>
            <p:spPr bwMode="auto">
              <a:xfrm>
                <a:off x="1757" y="809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FF3300"/>
                    </a:solidFill>
                    <a:latin typeface="Times New Roman" pitchFamily="18" charset="0"/>
                    <a:ea typeface="黑体" pitchFamily="2" charset="-122"/>
                  </a:rPr>
                  <a:t>pivotkey</a:t>
                </a:r>
              </a:p>
            </p:txBody>
          </p:sp>
          <p:sp>
            <p:nvSpPr>
              <p:cNvPr id="32837" name="Text Box 17"/>
              <p:cNvSpPr txBox="1">
                <a:spLocks noChangeArrowheads="1"/>
              </p:cNvSpPr>
              <p:nvPr/>
            </p:nvSpPr>
            <p:spPr bwMode="auto">
              <a:xfrm>
                <a:off x="1925" y="1673"/>
                <a:ext cx="3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low</a:t>
                </a:r>
              </a:p>
            </p:txBody>
          </p:sp>
          <p:sp>
            <p:nvSpPr>
              <p:cNvPr id="32838" name="Text Box 18"/>
              <p:cNvSpPr txBox="1">
                <a:spLocks noChangeArrowheads="1"/>
              </p:cNvSpPr>
              <p:nvPr/>
            </p:nvSpPr>
            <p:spPr bwMode="auto">
              <a:xfrm>
                <a:off x="5197" y="1672"/>
                <a:ext cx="3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high</a:t>
                </a:r>
              </a:p>
            </p:txBody>
          </p:sp>
          <p:sp>
            <p:nvSpPr>
              <p:cNvPr id="32839" name="Line 19"/>
              <p:cNvSpPr>
                <a:spLocks noChangeShapeType="1"/>
              </p:cNvSpPr>
              <p:nvPr/>
            </p:nvSpPr>
            <p:spPr bwMode="auto">
              <a:xfrm flipV="1">
                <a:off x="2071" y="1490"/>
                <a:ext cx="0" cy="24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840" name="Line 20"/>
              <p:cNvSpPr>
                <a:spLocks noChangeShapeType="1"/>
              </p:cNvSpPr>
              <p:nvPr/>
            </p:nvSpPr>
            <p:spPr bwMode="auto">
              <a:xfrm flipV="1">
                <a:off x="5375" y="1490"/>
                <a:ext cx="0" cy="24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825" name="Text Box 21"/>
            <p:cNvSpPr txBox="1">
              <a:spLocks noChangeArrowheads="1"/>
            </p:cNvSpPr>
            <p:nvPr/>
          </p:nvSpPr>
          <p:spPr bwMode="auto">
            <a:xfrm>
              <a:off x="1927" y="1186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49</a:t>
              </a:r>
            </a:p>
          </p:txBody>
        </p:sp>
        <p:sp>
          <p:nvSpPr>
            <p:cNvPr id="32826" name="Text Box 22"/>
            <p:cNvSpPr txBox="1">
              <a:spLocks noChangeArrowheads="1"/>
            </p:cNvSpPr>
            <p:nvPr/>
          </p:nvSpPr>
          <p:spPr bwMode="auto">
            <a:xfrm>
              <a:off x="2391" y="1186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38</a:t>
              </a:r>
            </a:p>
          </p:txBody>
        </p:sp>
        <p:sp>
          <p:nvSpPr>
            <p:cNvPr id="32827" name="Text Box 23"/>
            <p:cNvSpPr txBox="1">
              <a:spLocks noChangeArrowheads="1"/>
            </p:cNvSpPr>
            <p:nvPr/>
          </p:nvSpPr>
          <p:spPr bwMode="auto">
            <a:xfrm>
              <a:off x="2887" y="1186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65</a:t>
              </a:r>
            </a:p>
          </p:txBody>
        </p:sp>
        <p:sp>
          <p:nvSpPr>
            <p:cNvPr id="32828" name="Text Box 24"/>
            <p:cNvSpPr txBox="1">
              <a:spLocks noChangeArrowheads="1"/>
            </p:cNvSpPr>
            <p:nvPr/>
          </p:nvSpPr>
          <p:spPr bwMode="auto">
            <a:xfrm>
              <a:off x="3367" y="1186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97</a:t>
              </a:r>
            </a:p>
          </p:txBody>
        </p:sp>
        <p:sp>
          <p:nvSpPr>
            <p:cNvPr id="32829" name="Text Box 25"/>
            <p:cNvSpPr txBox="1">
              <a:spLocks noChangeArrowheads="1"/>
            </p:cNvSpPr>
            <p:nvPr/>
          </p:nvSpPr>
          <p:spPr bwMode="auto">
            <a:xfrm>
              <a:off x="3815" y="1186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76</a:t>
              </a:r>
            </a:p>
          </p:txBody>
        </p:sp>
        <p:sp>
          <p:nvSpPr>
            <p:cNvPr id="32830" name="Text Box 26"/>
            <p:cNvSpPr txBox="1">
              <a:spLocks noChangeArrowheads="1"/>
            </p:cNvSpPr>
            <p:nvPr/>
          </p:nvSpPr>
          <p:spPr bwMode="auto">
            <a:xfrm>
              <a:off x="4279" y="1186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13</a:t>
              </a:r>
            </a:p>
          </p:txBody>
        </p:sp>
        <p:sp>
          <p:nvSpPr>
            <p:cNvPr id="32831" name="Text Box 27"/>
            <p:cNvSpPr txBox="1">
              <a:spLocks noChangeArrowheads="1"/>
            </p:cNvSpPr>
            <p:nvPr/>
          </p:nvSpPr>
          <p:spPr bwMode="auto">
            <a:xfrm>
              <a:off x="4759" y="1186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27</a:t>
              </a:r>
            </a:p>
          </p:txBody>
        </p:sp>
        <p:sp>
          <p:nvSpPr>
            <p:cNvPr id="32832" name="Text Box 28"/>
            <p:cNvSpPr txBox="1">
              <a:spLocks noChangeArrowheads="1"/>
            </p:cNvSpPr>
            <p:nvPr/>
          </p:nvSpPr>
          <p:spPr bwMode="auto">
            <a:xfrm>
              <a:off x="5215" y="118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49*</a:t>
              </a:r>
            </a:p>
          </p:txBody>
        </p:sp>
      </p:grp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485775" y="4481513"/>
            <a:ext cx="8455025" cy="1544637"/>
            <a:chOff x="306" y="2823"/>
            <a:chExt cx="5326" cy="973"/>
          </a:xfrm>
        </p:grpSpPr>
        <p:grpSp>
          <p:nvGrpSpPr>
            <p:cNvPr id="32799" name="Group 112"/>
            <p:cNvGrpSpPr>
              <a:grpSpLocks/>
            </p:cNvGrpSpPr>
            <p:nvPr/>
          </p:nvGrpSpPr>
          <p:grpSpPr bwMode="auto">
            <a:xfrm>
              <a:off x="306" y="2823"/>
              <a:ext cx="5326" cy="973"/>
              <a:chOff x="306" y="2823"/>
              <a:chExt cx="5326" cy="973"/>
            </a:xfrm>
          </p:grpSpPr>
          <p:grpSp>
            <p:nvGrpSpPr>
              <p:cNvPr id="32808" name="Group 111"/>
              <p:cNvGrpSpPr>
                <a:grpSpLocks/>
              </p:cNvGrpSpPr>
              <p:nvPr/>
            </p:nvGrpSpPr>
            <p:grpSpPr bwMode="auto">
              <a:xfrm>
                <a:off x="306" y="2823"/>
                <a:ext cx="5294" cy="973"/>
                <a:chOff x="306" y="2823"/>
                <a:chExt cx="5294" cy="973"/>
              </a:xfrm>
            </p:grpSpPr>
            <p:sp>
              <p:nvSpPr>
                <p:cNvPr id="32810" name="Rectangle 30"/>
                <p:cNvSpPr>
                  <a:spLocks noChangeArrowheads="1"/>
                </p:cNvSpPr>
                <p:nvPr/>
              </p:nvSpPr>
              <p:spPr bwMode="auto">
                <a:xfrm>
                  <a:off x="1279" y="3047"/>
                  <a:ext cx="4321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FontTx/>
                    <a:buNone/>
                  </a:pPr>
                  <a:endParaRPr lang="en-US" altLang="zh-CN" sz="1400">
                    <a:latin typeface="Times New Roman" pitchFamily="18" charset="0"/>
                    <a:ea typeface="黑体" pitchFamily="2" charset="-122"/>
                  </a:endParaRPr>
                </a:p>
              </p:txBody>
            </p:sp>
            <p:sp>
              <p:nvSpPr>
                <p:cNvPr id="3281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17" y="2823"/>
                  <a:ext cx="404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zh-CN" altLang="en-US" sz="1800">
                      <a:solidFill>
                        <a:schemeClr val="bg1"/>
                      </a:solidFill>
                      <a:latin typeface="Times New Roman" pitchFamily="18" charset="0"/>
                      <a:ea typeface="黑体" pitchFamily="2" charset="-122"/>
                    </a:rPr>
                    <a:t>  </a:t>
                  </a:r>
                  <a:r>
                    <a:rPr lang="en-US" altLang="zh-CN" sz="1800">
                      <a:latin typeface="Times New Roman" pitchFamily="18" charset="0"/>
                      <a:ea typeface="黑体" pitchFamily="2" charset="-122"/>
                    </a:rPr>
                    <a:t>0           1          2             3          4            5         </a:t>
                  </a:r>
                  <a:r>
                    <a:rPr lang="en-US" altLang="zh-CN" sz="1200">
                      <a:latin typeface="Times New Roman" pitchFamily="18" charset="0"/>
                      <a:ea typeface="黑体" pitchFamily="2" charset="-122"/>
                    </a:rPr>
                    <a:t> </a:t>
                  </a:r>
                  <a:r>
                    <a:rPr lang="en-US" altLang="zh-CN" sz="1800">
                      <a:latin typeface="Times New Roman" pitchFamily="18" charset="0"/>
                      <a:ea typeface="黑体" pitchFamily="2" charset="-122"/>
                    </a:rPr>
                    <a:t>6            7          8</a:t>
                  </a:r>
                </a:p>
              </p:txBody>
            </p:sp>
            <p:sp>
              <p:nvSpPr>
                <p:cNvPr id="3281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94" y="3071"/>
                  <a:ext cx="32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rgbClr val="0000FF"/>
                      </a:solidFill>
                      <a:latin typeface="Times New Roman" pitchFamily="18" charset="0"/>
                      <a:ea typeface="黑体" pitchFamily="2" charset="-122"/>
                    </a:rPr>
                    <a:t>27</a:t>
                  </a:r>
                </a:p>
              </p:txBody>
            </p:sp>
            <p:sp>
              <p:nvSpPr>
                <p:cNvPr id="3281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63" y="3071"/>
                  <a:ext cx="35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imes New Roman" pitchFamily="18" charset="0"/>
                      <a:ea typeface="黑体" pitchFamily="2" charset="-122"/>
                    </a:rPr>
                    <a:t>38</a:t>
                  </a:r>
                </a:p>
              </p:txBody>
            </p:sp>
            <p:sp>
              <p:nvSpPr>
                <p:cNvPr id="3281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65" y="3071"/>
                  <a:ext cx="3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imes New Roman" pitchFamily="18" charset="0"/>
                      <a:ea typeface="黑体" pitchFamily="2" charset="-122"/>
                    </a:rPr>
                    <a:t>65</a:t>
                  </a:r>
                </a:p>
              </p:txBody>
            </p:sp>
            <p:sp>
              <p:nvSpPr>
                <p:cNvPr id="3281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350" y="3071"/>
                  <a:ext cx="3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imes New Roman" pitchFamily="18" charset="0"/>
                      <a:ea typeface="黑体" pitchFamily="2" charset="-122"/>
                    </a:rPr>
                    <a:t>97</a:t>
                  </a:r>
                </a:p>
              </p:txBody>
            </p:sp>
            <p:sp>
              <p:nvSpPr>
                <p:cNvPr id="3281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803" y="3071"/>
                  <a:ext cx="3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imes New Roman" pitchFamily="18" charset="0"/>
                      <a:ea typeface="黑体" pitchFamily="2" charset="-122"/>
                    </a:rPr>
                    <a:t>76</a:t>
                  </a:r>
                </a:p>
              </p:txBody>
            </p:sp>
            <p:sp>
              <p:nvSpPr>
                <p:cNvPr id="3281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273" y="3071"/>
                  <a:ext cx="3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imes New Roman" pitchFamily="18" charset="0"/>
                      <a:ea typeface="黑体" pitchFamily="2" charset="-122"/>
                    </a:rPr>
                    <a:t>13</a:t>
                  </a:r>
                </a:p>
              </p:txBody>
            </p:sp>
            <p:sp>
              <p:nvSpPr>
                <p:cNvPr id="3281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06" y="3053"/>
                  <a:ext cx="9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itchFamily="18" charset="0"/>
                      <a:ea typeface="楷体_GB2312" pitchFamily="49" charset="-122"/>
                    </a:rPr>
                    <a:t>第一次交换</a:t>
                  </a:r>
                </a:p>
              </p:txBody>
            </p:sp>
            <p:sp>
              <p:nvSpPr>
                <p:cNvPr id="3281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375" y="3584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low</a:t>
                  </a:r>
                </a:p>
              </p:txBody>
            </p:sp>
            <p:sp>
              <p:nvSpPr>
                <p:cNvPr id="3282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740" y="3557"/>
                  <a:ext cx="35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high</a:t>
                  </a:r>
                </a:p>
              </p:txBody>
            </p:sp>
            <p:sp>
              <p:nvSpPr>
                <p:cNvPr id="32821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523" y="3384"/>
                  <a:ext cx="0" cy="24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82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920" y="3375"/>
                  <a:ext cx="0" cy="24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82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382" y="3081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49</a:t>
                  </a:r>
                </a:p>
              </p:txBody>
            </p:sp>
          </p:grpSp>
          <p:sp>
            <p:nvSpPr>
              <p:cNvPr id="32809" name="Text Box 48"/>
              <p:cNvSpPr txBox="1">
                <a:spLocks noChangeArrowheads="1"/>
              </p:cNvSpPr>
              <p:nvPr/>
            </p:nvSpPr>
            <p:spPr bwMode="auto">
              <a:xfrm>
                <a:off x="5219" y="3071"/>
                <a:ext cx="4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黑体" pitchFamily="2" charset="-122"/>
                  </a:rPr>
                  <a:t>49*</a:t>
                </a:r>
              </a:p>
            </p:txBody>
          </p:sp>
        </p:grpSp>
        <p:sp>
          <p:nvSpPr>
            <p:cNvPr id="32800" name="Line 31"/>
            <p:cNvSpPr>
              <a:spLocks noChangeShapeType="1"/>
            </p:cNvSpPr>
            <p:nvPr/>
          </p:nvSpPr>
          <p:spPr bwMode="auto">
            <a:xfrm>
              <a:off x="2784" y="3047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Line 32"/>
            <p:cNvSpPr>
              <a:spLocks noChangeShapeType="1"/>
            </p:cNvSpPr>
            <p:nvPr/>
          </p:nvSpPr>
          <p:spPr bwMode="auto">
            <a:xfrm>
              <a:off x="1813" y="3047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Line 33"/>
            <p:cNvSpPr>
              <a:spLocks noChangeShapeType="1"/>
            </p:cNvSpPr>
            <p:nvPr/>
          </p:nvSpPr>
          <p:spPr bwMode="auto">
            <a:xfrm>
              <a:off x="2299" y="3047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34"/>
            <p:cNvSpPr>
              <a:spLocks noChangeShapeType="1"/>
            </p:cNvSpPr>
            <p:nvPr/>
          </p:nvSpPr>
          <p:spPr bwMode="auto">
            <a:xfrm>
              <a:off x="3270" y="3047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35"/>
            <p:cNvSpPr>
              <a:spLocks noChangeShapeType="1"/>
            </p:cNvSpPr>
            <p:nvPr/>
          </p:nvSpPr>
          <p:spPr bwMode="auto">
            <a:xfrm>
              <a:off x="3755" y="3047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36"/>
            <p:cNvSpPr>
              <a:spLocks noChangeShapeType="1"/>
            </p:cNvSpPr>
            <p:nvPr/>
          </p:nvSpPr>
          <p:spPr bwMode="auto">
            <a:xfrm>
              <a:off x="4192" y="3047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Line 37"/>
            <p:cNvSpPr>
              <a:spLocks noChangeShapeType="1"/>
            </p:cNvSpPr>
            <p:nvPr/>
          </p:nvSpPr>
          <p:spPr bwMode="auto">
            <a:xfrm>
              <a:off x="4678" y="3047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Line 38"/>
            <p:cNvSpPr>
              <a:spLocks noChangeShapeType="1"/>
            </p:cNvSpPr>
            <p:nvPr/>
          </p:nvSpPr>
          <p:spPr bwMode="auto">
            <a:xfrm>
              <a:off x="5163" y="3047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2" name="Rectangle 81"/>
          <p:cNvSpPr>
            <a:spLocks noChangeArrowheads="1"/>
          </p:cNvSpPr>
          <p:nvPr/>
        </p:nvSpPr>
        <p:spPr bwMode="auto">
          <a:xfrm>
            <a:off x="1619250" y="609600"/>
            <a:ext cx="7067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&amp;"/>
            </a:pPr>
            <a:r>
              <a:rPr lang="zh-CN" altLang="en-US">
                <a:ea typeface="黑体" pitchFamily="2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一趟快速排序的算法过程演示</a:t>
            </a:r>
          </a:p>
        </p:txBody>
      </p: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2071688" y="2947988"/>
            <a:ext cx="6910387" cy="1503362"/>
            <a:chOff x="1305" y="1857"/>
            <a:chExt cx="4353" cy="947"/>
          </a:xfrm>
        </p:grpSpPr>
        <p:grpSp>
          <p:nvGrpSpPr>
            <p:cNvPr id="32775" name="Group 84"/>
            <p:cNvGrpSpPr>
              <a:grpSpLocks/>
            </p:cNvGrpSpPr>
            <p:nvPr/>
          </p:nvGrpSpPr>
          <p:grpSpPr bwMode="auto">
            <a:xfrm>
              <a:off x="1305" y="2081"/>
              <a:ext cx="4321" cy="336"/>
              <a:chOff x="1200" y="2928"/>
              <a:chExt cx="4272" cy="336"/>
            </a:xfrm>
          </p:grpSpPr>
          <p:sp>
            <p:nvSpPr>
              <p:cNvPr id="32790" name="Rectangle 85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27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14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2791" name="Line 86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2" name="Line 87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3" name="Line 88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Line 89"/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Line 90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6" name="Line 91"/>
              <p:cNvSpPr>
                <a:spLocks noChangeShapeType="1"/>
              </p:cNvSpPr>
              <p:nvPr/>
            </p:nvSpPr>
            <p:spPr bwMode="auto">
              <a:xfrm>
                <a:off x="408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Line 92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Line 93"/>
              <p:cNvSpPr>
                <a:spLocks noChangeShapeType="1"/>
              </p:cNvSpPr>
              <p:nvPr/>
            </p:nvSpPr>
            <p:spPr bwMode="auto">
              <a:xfrm>
                <a:off x="504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76" name="Text Box 95"/>
            <p:cNvSpPr txBox="1">
              <a:spLocks noChangeArrowheads="1"/>
            </p:cNvSpPr>
            <p:nvPr/>
          </p:nvSpPr>
          <p:spPr bwMode="auto">
            <a:xfrm>
              <a:off x="1443" y="1857"/>
              <a:ext cx="40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0           1          2             3          4            5         </a:t>
              </a:r>
              <a:r>
                <a:rPr lang="en-US" altLang="zh-CN" sz="1200"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6            7          8</a:t>
              </a:r>
            </a:p>
          </p:txBody>
        </p:sp>
        <p:sp>
          <p:nvSpPr>
            <p:cNvPr id="32777" name="Text Box 96"/>
            <p:cNvSpPr txBox="1">
              <a:spLocks noChangeArrowheads="1"/>
            </p:cNvSpPr>
            <p:nvPr/>
          </p:nvSpPr>
          <p:spPr bwMode="auto">
            <a:xfrm>
              <a:off x="1920" y="2105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49</a:t>
              </a:r>
            </a:p>
          </p:txBody>
        </p:sp>
        <p:sp>
          <p:nvSpPr>
            <p:cNvPr id="32778" name="Text Box 97"/>
            <p:cNvSpPr txBox="1">
              <a:spLocks noChangeArrowheads="1"/>
            </p:cNvSpPr>
            <p:nvPr/>
          </p:nvSpPr>
          <p:spPr bwMode="auto">
            <a:xfrm>
              <a:off x="2389" y="2105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38</a:t>
              </a:r>
            </a:p>
          </p:txBody>
        </p:sp>
        <p:sp>
          <p:nvSpPr>
            <p:cNvPr id="32779" name="Text Box 98"/>
            <p:cNvSpPr txBox="1">
              <a:spLocks noChangeArrowheads="1"/>
            </p:cNvSpPr>
            <p:nvPr/>
          </p:nvSpPr>
          <p:spPr bwMode="auto">
            <a:xfrm>
              <a:off x="2891" y="2105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65</a:t>
              </a:r>
            </a:p>
          </p:txBody>
        </p:sp>
        <p:sp>
          <p:nvSpPr>
            <p:cNvPr id="32780" name="Text Box 99"/>
            <p:cNvSpPr txBox="1">
              <a:spLocks noChangeArrowheads="1"/>
            </p:cNvSpPr>
            <p:nvPr/>
          </p:nvSpPr>
          <p:spPr bwMode="auto">
            <a:xfrm>
              <a:off x="3376" y="2105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97</a:t>
              </a:r>
            </a:p>
          </p:txBody>
        </p:sp>
        <p:sp>
          <p:nvSpPr>
            <p:cNvPr id="32781" name="Text Box 100"/>
            <p:cNvSpPr txBox="1">
              <a:spLocks noChangeArrowheads="1"/>
            </p:cNvSpPr>
            <p:nvPr/>
          </p:nvSpPr>
          <p:spPr bwMode="auto">
            <a:xfrm>
              <a:off x="3829" y="2105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76</a:t>
              </a:r>
            </a:p>
          </p:txBody>
        </p:sp>
        <p:sp>
          <p:nvSpPr>
            <p:cNvPr id="32782" name="Text Box 101"/>
            <p:cNvSpPr txBox="1">
              <a:spLocks noChangeArrowheads="1"/>
            </p:cNvSpPr>
            <p:nvPr/>
          </p:nvSpPr>
          <p:spPr bwMode="auto">
            <a:xfrm>
              <a:off x="4299" y="2105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13</a:t>
              </a:r>
            </a:p>
          </p:txBody>
        </p:sp>
        <p:sp>
          <p:nvSpPr>
            <p:cNvPr id="32783" name="Text Box 102"/>
            <p:cNvSpPr txBox="1">
              <a:spLocks noChangeArrowheads="1"/>
            </p:cNvSpPr>
            <p:nvPr/>
          </p:nvSpPr>
          <p:spPr bwMode="auto">
            <a:xfrm>
              <a:off x="4784" y="2105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27</a:t>
              </a:r>
            </a:p>
          </p:txBody>
        </p:sp>
        <p:sp>
          <p:nvSpPr>
            <p:cNvPr id="32784" name="Text Box 103"/>
            <p:cNvSpPr txBox="1">
              <a:spLocks noChangeArrowheads="1"/>
            </p:cNvSpPr>
            <p:nvPr/>
          </p:nvSpPr>
          <p:spPr bwMode="auto">
            <a:xfrm>
              <a:off x="5245" y="2105"/>
              <a:ext cx="4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49*</a:t>
              </a:r>
            </a:p>
          </p:txBody>
        </p:sp>
        <p:sp>
          <p:nvSpPr>
            <p:cNvPr id="32785" name="Text Box 105"/>
            <p:cNvSpPr txBox="1">
              <a:spLocks noChangeArrowheads="1"/>
            </p:cNvSpPr>
            <p:nvPr/>
          </p:nvSpPr>
          <p:spPr bwMode="auto">
            <a:xfrm>
              <a:off x="1918" y="2592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low</a:t>
              </a:r>
            </a:p>
          </p:txBody>
        </p:sp>
        <p:sp>
          <p:nvSpPr>
            <p:cNvPr id="32786" name="Text Box 106"/>
            <p:cNvSpPr txBox="1">
              <a:spLocks noChangeArrowheads="1"/>
            </p:cNvSpPr>
            <p:nvPr/>
          </p:nvSpPr>
          <p:spPr bwMode="auto">
            <a:xfrm>
              <a:off x="4766" y="2591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high</a:t>
              </a:r>
            </a:p>
          </p:txBody>
        </p:sp>
        <p:sp>
          <p:nvSpPr>
            <p:cNvPr id="32787" name="Line 107"/>
            <p:cNvSpPr>
              <a:spLocks noChangeShapeType="1"/>
            </p:cNvSpPr>
            <p:nvPr/>
          </p:nvSpPr>
          <p:spPr bwMode="auto">
            <a:xfrm flipV="1">
              <a:off x="2066" y="2409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8" name="Line 108"/>
            <p:cNvSpPr>
              <a:spLocks noChangeShapeType="1"/>
            </p:cNvSpPr>
            <p:nvPr/>
          </p:nvSpPr>
          <p:spPr bwMode="auto">
            <a:xfrm flipV="1">
              <a:off x="4946" y="2409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9" name="Text Box 109"/>
            <p:cNvSpPr txBox="1">
              <a:spLocks noChangeArrowheads="1"/>
            </p:cNvSpPr>
            <p:nvPr/>
          </p:nvSpPr>
          <p:spPr bwMode="auto">
            <a:xfrm>
              <a:off x="1408" y="211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66670" name="Text Box 110"/>
          <p:cNvSpPr txBox="1">
            <a:spLocks noChangeArrowheads="1"/>
          </p:cNvSpPr>
          <p:nvPr/>
        </p:nvSpPr>
        <p:spPr bwMode="auto">
          <a:xfrm>
            <a:off x="2301875" y="19065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32937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1924050" y="787400"/>
            <a:ext cx="6832600" cy="1503363"/>
            <a:chOff x="1330" y="312"/>
            <a:chExt cx="4304" cy="947"/>
          </a:xfrm>
        </p:grpSpPr>
        <p:grpSp>
          <p:nvGrpSpPr>
            <p:cNvPr id="33845" name="Group 55"/>
            <p:cNvGrpSpPr>
              <a:grpSpLocks/>
            </p:cNvGrpSpPr>
            <p:nvPr/>
          </p:nvGrpSpPr>
          <p:grpSpPr bwMode="auto">
            <a:xfrm>
              <a:off x="1330" y="536"/>
              <a:ext cx="4272" cy="336"/>
              <a:chOff x="1200" y="2928"/>
              <a:chExt cx="4272" cy="336"/>
            </a:xfrm>
          </p:grpSpPr>
          <p:sp>
            <p:nvSpPr>
              <p:cNvPr id="33859" name="Rectangle 56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27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14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3860" name="Line 57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1" name="Line 58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2" name="Line 59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3" name="Line 60"/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4" name="Line 61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Line 62"/>
              <p:cNvSpPr>
                <a:spLocks noChangeShapeType="1"/>
              </p:cNvSpPr>
              <p:nvPr/>
            </p:nvSpPr>
            <p:spPr bwMode="auto">
              <a:xfrm>
                <a:off x="408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6" name="Line 63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Line 64"/>
              <p:cNvSpPr>
                <a:spLocks noChangeShapeType="1"/>
              </p:cNvSpPr>
              <p:nvPr/>
            </p:nvSpPr>
            <p:spPr bwMode="auto">
              <a:xfrm>
                <a:off x="504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46" name="Text Box 65"/>
            <p:cNvSpPr txBox="1">
              <a:spLocks noChangeArrowheads="1"/>
            </p:cNvSpPr>
            <p:nvPr/>
          </p:nvSpPr>
          <p:spPr bwMode="auto">
            <a:xfrm>
              <a:off x="1466" y="312"/>
              <a:ext cx="40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0           1           2            3           4           5          </a:t>
              </a:r>
              <a:r>
                <a:rPr lang="en-US" altLang="zh-CN" sz="1200"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6           7          8</a:t>
              </a:r>
            </a:p>
          </p:txBody>
        </p:sp>
        <p:sp>
          <p:nvSpPr>
            <p:cNvPr id="33847" name="Text Box 66"/>
            <p:cNvSpPr txBox="1">
              <a:spLocks noChangeArrowheads="1"/>
            </p:cNvSpPr>
            <p:nvPr/>
          </p:nvSpPr>
          <p:spPr bwMode="auto">
            <a:xfrm>
              <a:off x="1938" y="560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27</a:t>
              </a:r>
            </a:p>
          </p:txBody>
        </p:sp>
        <p:sp>
          <p:nvSpPr>
            <p:cNvPr id="33848" name="Text Box 67"/>
            <p:cNvSpPr txBox="1">
              <a:spLocks noChangeArrowheads="1"/>
            </p:cNvSpPr>
            <p:nvPr/>
          </p:nvSpPr>
          <p:spPr bwMode="auto">
            <a:xfrm>
              <a:off x="2402" y="560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38</a:t>
              </a:r>
            </a:p>
          </p:txBody>
        </p:sp>
        <p:sp>
          <p:nvSpPr>
            <p:cNvPr id="33849" name="Text Box 68"/>
            <p:cNvSpPr txBox="1">
              <a:spLocks noChangeArrowheads="1"/>
            </p:cNvSpPr>
            <p:nvPr/>
          </p:nvSpPr>
          <p:spPr bwMode="auto">
            <a:xfrm>
              <a:off x="2898" y="560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65</a:t>
              </a:r>
            </a:p>
          </p:txBody>
        </p:sp>
        <p:sp>
          <p:nvSpPr>
            <p:cNvPr id="33850" name="Text Box 69"/>
            <p:cNvSpPr txBox="1">
              <a:spLocks noChangeArrowheads="1"/>
            </p:cNvSpPr>
            <p:nvPr/>
          </p:nvSpPr>
          <p:spPr bwMode="auto">
            <a:xfrm>
              <a:off x="3378" y="560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97</a:t>
              </a:r>
            </a:p>
          </p:txBody>
        </p:sp>
        <p:sp>
          <p:nvSpPr>
            <p:cNvPr id="33851" name="Text Box 70"/>
            <p:cNvSpPr txBox="1">
              <a:spLocks noChangeArrowheads="1"/>
            </p:cNvSpPr>
            <p:nvPr/>
          </p:nvSpPr>
          <p:spPr bwMode="auto">
            <a:xfrm>
              <a:off x="3826" y="560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76</a:t>
              </a:r>
            </a:p>
          </p:txBody>
        </p:sp>
        <p:sp>
          <p:nvSpPr>
            <p:cNvPr id="33852" name="Text Box 71"/>
            <p:cNvSpPr txBox="1">
              <a:spLocks noChangeArrowheads="1"/>
            </p:cNvSpPr>
            <p:nvPr/>
          </p:nvSpPr>
          <p:spPr bwMode="auto">
            <a:xfrm>
              <a:off x="4290" y="560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13</a:t>
              </a:r>
            </a:p>
          </p:txBody>
        </p:sp>
        <p:sp>
          <p:nvSpPr>
            <p:cNvPr id="33853" name="Text Box 73"/>
            <p:cNvSpPr txBox="1">
              <a:spLocks noChangeArrowheads="1"/>
            </p:cNvSpPr>
            <p:nvPr/>
          </p:nvSpPr>
          <p:spPr bwMode="auto">
            <a:xfrm>
              <a:off x="5226" y="56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49*</a:t>
              </a:r>
            </a:p>
          </p:txBody>
        </p:sp>
        <p:sp>
          <p:nvSpPr>
            <p:cNvPr id="33854" name="Text Box 75"/>
            <p:cNvSpPr txBox="1">
              <a:spLocks noChangeArrowheads="1"/>
            </p:cNvSpPr>
            <p:nvPr/>
          </p:nvSpPr>
          <p:spPr bwMode="auto">
            <a:xfrm>
              <a:off x="2904" y="104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low</a:t>
              </a:r>
            </a:p>
          </p:txBody>
        </p:sp>
        <p:sp>
          <p:nvSpPr>
            <p:cNvPr id="33855" name="Text Box 76"/>
            <p:cNvSpPr txBox="1">
              <a:spLocks noChangeArrowheads="1"/>
            </p:cNvSpPr>
            <p:nvPr/>
          </p:nvSpPr>
          <p:spPr bwMode="auto">
            <a:xfrm>
              <a:off x="4752" y="1046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high</a:t>
              </a:r>
            </a:p>
          </p:txBody>
        </p:sp>
        <p:sp>
          <p:nvSpPr>
            <p:cNvPr id="33856" name="Line 77"/>
            <p:cNvSpPr>
              <a:spLocks noChangeShapeType="1"/>
            </p:cNvSpPr>
            <p:nvPr/>
          </p:nvSpPr>
          <p:spPr bwMode="auto">
            <a:xfrm flipV="1">
              <a:off x="3050" y="864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7" name="Line 78"/>
            <p:cNvSpPr>
              <a:spLocks noChangeShapeType="1"/>
            </p:cNvSpPr>
            <p:nvPr/>
          </p:nvSpPr>
          <p:spPr bwMode="auto">
            <a:xfrm flipV="1">
              <a:off x="4930" y="864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8" name="Text Box 79"/>
            <p:cNvSpPr txBox="1">
              <a:spLocks noChangeArrowheads="1"/>
            </p:cNvSpPr>
            <p:nvPr/>
          </p:nvSpPr>
          <p:spPr bwMode="auto">
            <a:xfrm>
              <a:off x="1432" y="57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49</a:t>
              </a:r>
            </a:p>
          </p:txBody>
        </p:sp>
      </p:grp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347663" y="2613025"/>
            <a:ext cx="8432800" cy="1517650"/>
            <a:chOff x="265" y="1646"/>
            <a:chExt cx="5266" cy="956"/>
          </a:xfrm>
        </p:grpSpPr>
        <p:grpSp>
          <p:nvGrpSpPr>
            <p:cNvPr id="33821" name="Group 85"/>
            <p:cNvGrpSpPr>
              <a:grpSpLocks/>
            </p:cNvGrpSpPr>
            <p:nvPr/>
          </p:nvGrpSpPr>
          <p:grpSpPr bwMode="auto">
            <a:xfrm>
              <a:off x="1227" y="1870"/>
              <a:ext cx="4272" cy="336"/>
              <a:chOff x="1200" y="2928"/>
              <a:chExt cx="4272" cy="336"/>
            </a:xfrm>
          </p:grpSpPr>
          <p:sp>
            <p:nvSpPr>
              <p:cNvPr id="33836" name="Rectangle 86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27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14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3837" name="Line 87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8" name="Line 88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9" name="Line 89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0" name="Line 90"/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1" name="Line 91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2" name="Line 92"/>
              <p:cNvSpPr>
                <a:spLocks noChangeShapeType="1"/>
              </p:cNvSpPr>
              <p:nvPr/>
            </p:nvSpPr>
            <p:spPr bwMode="auto">
              <a:xfrm>
                <a:off x="408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3" name="Line 93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4" name="Line 94"/>
              <p:cNvSpPr>
                <a:spLocks noChangeShapeType="1"/>
              </p:cNvSpPr>
              <p:nvPr/>
            </p:nvSpPr>
            <p:spPr bwMode="auto">
              <a:xfrm>
                <a:off x="504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2" name="Text Box 95"/>
            <p:cNvSpPr txBox="1">
              <a:spLocks noChangeArrowheads="1"/>
            </p:cNvSpPr>
            <p:nvPr/>
          </p:nvSpPr>
          <p:spPr bwMode="auto">
            <a:xfrm>
              <a:off x="1363" y="1646"/>
              <a:ext cx="40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0           1           2            3           4           5          </a:t>
              </a:r>
              <a:r>
                <a:rPr lang="en-US" altLang="zh-CN" sz="1200"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6           7          8</a:t>
              </a:r>
            </a:p>
          </p:txBody>
        </p:sp>
        <p:sp>
          <p:nvSpPr>
            <p:cNvPr id="33823" name="Text Box 96"/>
            <p:cNvSpPr txBox="1">
              <a:spLocks noChangeArrowheads="1"/>
            </p:cNvSpPr>
            <p:nvPr/>
          </p:nvSpPr>
          <p:spPr bwMode="auto">
            <a:xfrm>
              <a:off x="1835" y="1894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27</a:t>
              </a:r>
            </a:p>
          </p:txBody>
        </p:sp>
        <p:sp>
          <p:nvSpPr>
            <p:cNvPr id="33824" name="Text Box 97"/>
            <p:cNvSpPr txBox="1">
              <a:spLocks noChangeArrowheads="1"/>
            </p:cNvSpPr>
            <p:nvPr/>
          </p:nvSpPr>
          <p:spPr bwMode="auto">
            <a:xfrm>
              <a:off x="2299" y="1894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38</a:t>
              </a:r>
            </a:p>
          </p:txBody>
        </p:sp>
        <p:sp>
          <p:nvSpPr>
            <p:cNvPr id="33825" name="Text Box 99"/>
            <p:cNvSpPr txBox="1">
              <a:spLocks noChangeArrowheads="1"/>
            </p:cNvSpPr>
            <p:nvPr/>
          </p:nvSpPr>
          <p:spPr bwMode="auto">
            <a:xfrm>
              <a:off x="3275" y="1894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97</a:t>
              </a:r>
            </a:p>
          </p:txBody>
        </p:sp>
        <p:sp>
          <p:nvSpPr>
            <p:cNvPr id="33826" name="Text Box 100"/>
            <p:cNvSpPr txBox="1">
              <a:spLocks noChangeArrowheads="1"/>
            </p:cNvSpPr>
            <p:nvPr/>
          </p:nvSpPr>
          <p:spPr bwMode="auto">
            <a:xfrm>
              <a:off x="3723" y="1894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76</a:t>
              </a:r>
            </a:p>
          </p:txBody>
        </p:sp>
        <p:sp>
          <p:nvSpPr>
            <p:cNvPr id="33827" name="Text Box 101"/>
            <p:cNvSpPr txBox="1">
              <a:spLocks noChangeArrowheads="1"/>
            </p:cNvSpPr>
            <p:nvPr/>
          </p:nvSpPr>
          <p:spPr bwMode="auto">
            <a:xfrm>
              <a:off x="4187" y="1894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13</a:t>
              </a:r>
            </a:p>
          </p:txBody>
        </p:sp>
        <p:sp>
          <p:nvSpPr>
            <p:cNvPr id="33828" name="Text Box 102"/>
            <p:cNvSpPr txBox="1">
              <a:spLocks noChangeArrowheads="1"/>
            </p:cNvSpPr>
            <p:nvPr/>
          </p:nvSpPr>
          <p:spPr bwMode="auto">
            <a:xfrm>
              <a:off x="4667" y="1894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65</a:t>
              </a:r>
            </a:p>
          </p:txBody>
        </p:sp>
        <p:sp>
          <p:nvSpPr>
            <p:cNvPr id="33829" name="Text Box 103"/>
            <p:cNvSpPr txBox="1">
              <a:spLocks noChangeArrowheads="1"/>
            </p:cNvSpPr>
            <p:nvPr/>
          </p:nvSpPr>
          <p:spPr bwMode="auto">
            <a:xfrm>
              <a:off x="5123" y="189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49*</a:t>
              </a:r>
            </a:p>
          </p:txBody>
        </p:sp>
        <p:sp>
          <p:nvSpPr>
            <p:cNvPr id="33830" name="Text Box 104"/>
            <p:cNvSpPr txBox="1">
              <a:spLocks noChangeArrowheads="1"/>
            </p:cNvSpPr>
            <p:nvPr/>
          </p:nvSpPr>
          <p:spPr bwMode="auto">
            <a:xfrm>
              <a:off x="265" y="1876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第二次交换</a:t>
              </a:r>
            </a:p>
          </p:txBody>
        </p:sp>
        <p:sp>
          <p:nvSpPr>
            <p:cNvPr id="33831" name="Text Box 105"/>
            <p:cNvSpPr txBox="1">
              <a:spLocks noChangeArrowheads="1"/>
            </p:cNvSpPr>
            <p:nvPr/>
          </p:nvSpPr>
          <p:spPr bwMode="auto">
            <a:xfrm>
              <a:off x="2801" y="2381"/>
              <a:ext cx="3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low</a:t>
              </a:r>
            </a:p>
          </p:txBody>
        </p:sp>
        <p:sp>
          <p:nvSpPr>
            <p:cNvPr id="33832" name="Text Box 106"/>
            <p:cNvSpPr txBox="1">
              <a:spLocks noChangeArrowheads="1"/>
            </p:cNvSpPr>
            <p:nvPr/>
          </p:nvSpPr>
          <p:spPr bwMode="auto">
            <a:xfrm>
              <a:off x="4146" y="2390"/>
              <a:ext cx="3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high</a:t>
              </a:r>
            </a:p>
          </p:txBody>
        </p:sp>
        <p:sp>
          <p:nvSpPr>
            <p:cNvPr id="33833" name="Line 107"/>
            <p:cNvSpPr>
              <a:spLocks noChangeShapeType="1"/>
            </p:cNvSpPr>
            <p:nvPr/>
          </p:nvSpPr>
          <p:spPr bwMode="auto">
            <a:xfrm flipV="1">
              <a:off x="2947" y="2198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4" name="Line 108"/>
            <p:cNvSpPr>
              <a:spLocks noChangeShapeType="1"/>
            </p:cNvSpPr>
            <p:nvPr/>
          </p:nvSpPr>
          <p:spPr bwMode="auto">
            <a:xfrm flipV="1">
              <a:off x="4324" y="2199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5" name="Text Box 109"/>
            <p:cNvSpPr txBox="1">
              <a:spLocks noChangeArrowheads="1"/>
            </p:cNvSpPr>
            <p:nvPr/>
          </p:nvSpPr>
          <p:spPr bwMode="auto">
            <a:xfrm>
              <a:off x="1329" y="1904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49</a:t>
              </a:r>
            </a:p>
          </p:txBody>
        </p:sp>
      </p:grpSp>
      <p:grpSp>
        <p:nvGrpSpPr>
          <p:cNvPr id="6" name="Group 138"/>
          <p:cNvGrpSpPr>
            <a:grpSpLocks/>
          </p:cNvGrpSpPr>
          <p:nvPr/>
        </p:nvGrpSpPr>
        <p:grpSpPr bwMode="auto">
          <a:xfrm>
            <a:off x="292100" y="4206875"/>
            <a:ext cx="8359775" cy="1546225"/>
            <a:chOff x="384" y="2157"/>
            <a:chExt cx="5266" cy="974"/>
          </a:xfrm>
        </p:grpSpPr>
        <p:grpSp>
          <p:nvGrpSpPr>
            <p:cNvPr id="33797" name="Group 111"/>
            <p:cNvGrpSpPr>
              <a:grpSpLocks/>
            </p:cNvGrpSpPr>
            <p:nvPr/>
          </p:nvGrpSpPr>
          <p:grpSpPr bwMode="auto">
            <a:xfrm>
              <a:off x="1346" y="2381"/>
              <a:ext cx="4272" cy="336"/>
              <a:chOff x="1200" y="2928"/>
              <a:chExt cx="4272" cy="336"/>
            </a:xfrm>
          </p:grpSpPr>
          <p:sp>
            <p:nvSpPr>
              <p:cNvPr id="33812" name="Rectangle 112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27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14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3813" name="Line 113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" name="Line 114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5" name="Line 115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6" name="Line 116"/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7" name="Line 117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8" name="Line 118"/>
              <p:cNvSpPr>
                <a:spLocks noChangeShapeType="1"/>
              </p:cNvSpPr>
              <p:nvPr/>
            </p:nvSpPr>
            <p:spPr bwMode="auto">
              <a:xfrm>
                <a:off x="408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19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120"/>
              <p:cNvSpPr>
                <a:spLocks noChangeShapeType="1"/>
              </p:cNvSpPr>
              <p:nvPr/>
            </p:nvSpPr>
            <p:spPr bwMode="auto">
              <a:xfrm>
                <a:off x="504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798" name="Text Box 121"/>
            <p:cNvSpPr txBox="1">
              <a:spLocks noChangeArrowheads="1"/>
            </p:cNvSpPr>
            <p:nvPr/>
          </p:nvSpPr>
          <p:spPr bwMode="auto">
            <a:xfrm>
              <a:off x="1482" y="2157"/>
              <a:ext cx="40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0           1           2            3           4           5          </a:t>
              </a:r>
              <a:r>
                <a:rPr lang="en-US" altLang="zh-CN" sz="1200"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6           7          8</a:t>
              </a:r>
            </a:p>
          </p:txBody>
        </p:sp>
        <p:sp>
          <p:nvSpPr>
            <p:cNvPr id="33799" name="Text Box 122"/>
            <p:cNvSpPr txBox="1">
              <a:spLocks noChangeArrowheads="1"/>
            </p:cNvSpPr>
            <p:nvPr/>
          </p:nvSpPr>
          <p:spPr bwMode="auto">
            <a:xfrm>
              <a:off x="1954" y="2405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27</a:t>
              </a:r>
            </a:p>
          </p:txBody>
        </p:sp>
        <p:sp>
          <p:nvSpPr>
            <p:cNvPr id="33800" name="Text Box 123"/>
            <p:cNvSpPr txBox="1">
              <a:spLocks noChangeArrowheads="1"/>
            </p:cNvSpPr>
            <p:nvPr/>
          </p:nvSpPr>
          <p:spPr bwMode="auto">
            <a:xfrm>
              <a:off x="2418" y="2405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38</a:t>
              </a:r>
            </a:p>
          </p:txBody>
        </p:sp>
        <p:sp>
          <p:nvSpPr>
            <p:cNvPr id="33801" name="Text Box 124"/>
            <p:cNvSpPr txBox="1">
              <a:spLocks noChangeArrowheads="1"/>
            </p:cNvSpPr>
            <p:nvPr/>
          </p:nvSpPr>
          <p:spPr bwMode="auto">
            <a:xfrm>
              <a:off x="2914" y="2405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13</a:t>
              </a:r>
            </a:p>
          </p:txBody>
        </p:sp>
        <p:sp>
          <p:nvSpPr>
            <p:cNvPr id="33802" name="Text Box 125"/>
            <p:cNvSpPr txBox="1">
              <a:spLocks noChangeArrowheads="1"/>
            </p:cNvSpPr>
            <p:nvPr/>
          </p:nvSpPr>
          <p:spPr bwMode="auto">
            <a:xfrm>
              <a:off x="3394" y="2405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97</a:t>
              </a:r>
            </a:p>
          </p:txBody>
        </p:sp>
        <p:sp>
          <p:nvSpPr>
            <p:cNvPr id="33803" name="Text Box 126"/>
            <p:cNvSpPr txBox="1">
              <a:spLocks noChangeArrowheads="1"/>
            </p:cNvSpPr>
            <p:nvPr/>
          </p:nvSpPr>
          <p:spPr bwMode="auto">
            <a:xfrm>
              <a:off x="3842" y="2405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76</a:t>
              </a:r>
            </a:p>
          </p:txBody>
        </p:sp>
        <p:sp>
          <p:nvSpPr>
            <p:cNvPr id="33804" name="Text Box 128"/>
            <p:cNvSpPr txBox="1">
              <a:spLocks noChangeArrowheads="1"/>
            </p:cNvSpPr>
            <p:nvPr/>
          </p:nvSpPr>
          <p:spPr bwMode="auto">
            <a:xfrm>
              <a:off x="4786" y="2405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65</a:t>
              </a:r>
            </a:p>
          </p:txBody>
        </p:sp>
        <p:sp>
          <p:nvSpPr>
            <p:cNvPr id="33805" name="Text Box 129"/>
            <p:cNvSpPr txBox="1">
              <a:spLocks noChangeArrowheads="1"/>
            </p:cNvSpPr>
            <p:nvPr/>
          </p:nvSpPr>
          <p:spPr bwMode="auto">
            <a:xfrm>
              <a:off x="5242" y="2405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49*</a:t>
              </a:r>
            </a:p>
          </p:txBody>
        </p:sp>
        <p:sp>
          <p:nvSpPr>
            <p:cNvPr id="33806" name="Text Box 130"/>
            <p:cNvSpPr txBox="1">
              <a:spLocks noChangeArrowheads="1"/>
            </p:cNvSpPr>
            <p:nvPr/>
          </p:nvSpPr>
          <p:spPr bwMode="auto">
            <a:xfrm>
              <a:off x="384" y="2387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第三次交换</a:t>
              </a:r>
            </a:p>
          </p:txBody>
        </p:sp>
        <p:sp>
          <p:nvSpPr>
            <p:cNvPr id="33807" name="Text Box 131"/>
            <p:cNvSpPr txBox="1">
              <a:spLocks noChangeArrowheads="1"/>
            </p:cNvSpPr>
            <p:nvPr/>
          </p:nvSpPr>
          <p:spPr bwMode="auto">
            <a:xfrm>
              <a:off x="3359" y="2919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low</a:t>
              </a:r>
            </a:p>
          </p:txBody>
        </p:sp>
        <p:sp>
          <p:nvSpPr>
            <p:cNvPr id="33808" name="Text Box 132"/>
            <p:cNvSpPr txBox="1">
              <a:spLocks noChangeArrowheads="1"/>
            </p:cNvSpPr>
            <p:nvPr/>
          </p:nvSpPr>
          <p:spPr bwMode="auto">
            <a:xfrm>
              <a:off x="4347" y="2891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high</a:t>
              </a:r>
            </a:p>
          </p:txBody>
        </p:sp>
        <p:sp>
          <p:nvSpPr>
            <p:cNvPr id="33809" name="Line 133"/>
            <p:cNvSpPr>
              <a:spLocks noChangeShapeType="1"/>
            </p:cNvSpPr>
            <p:nvPr/>
          </p:nvSpPr>
          <p:spPr bwMode="auto">
            <a:xfrm flipV="1">
              <a:off x="3496" y="2718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0" name="Line 134"/>
            <p:cNvSpPr>
              <a:spLocks noChangeShapeType="1"/>
            </p:cNvSpPr>
            <p:nvPr/>
          </p:nvSpPr>
          <p:spPr bwMode="auto">
            <a:xfrm flipV="1">
              <a:off x="4508" y="2709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1" name="Text Box 135"/>
            <p:cNvSpPr txBox="1">
              <a:spLocks noChangeArrowheads="1"/>
            </p:cNvSpPr>
            <p:nvPr/>
          </p:nvSpPr>
          <p:spPr bwMode="auto">
            <a:xfrm>
              <a:off x="1448" y="241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49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5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436563" y="652463"/>
            <a:ext cx="8389937" cy="1531937"/>
            <a:chOff x="294" y="411"/>
            <a:chExt cx="5266" cy="965"/>
          </a:xfrm>
        </p:grpSpPr>
        <p:grpSp>
          <p:nvGrpSpPr>
            <p:cNvPr id="34847" name="Group 29"/>
            <p:cNvGrpSpPr>
              <a:grpSpLocks/>
            </p:cNvGrpSpPr>
            <p:nvPr/>
          </p:nvGrpSpPr>
          <p:grpSpPr bwMode="auto">
            <a:xfrm>
              <a:off x="1256" y="635"/>
              <a:ext cx="4272" cy="336"/>
              <a:chOff x="1200" y="2928"/>
              <a:chExt cx="4272" cy="336"/>
            </a:xfrm>
          </p:grpSpPr>
          <p:sp>
            <p:nvSpPr>
              <p:cNvPr id="34862" name="Rectangle 3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27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14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4863" name="Line 31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4" name="Line 32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5" name="Line 33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6" name="Line 34"/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7" name="Line 35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8" name="Line 36"/>
              <p:cNvSpPr>
                <a:spLocks noChangeShapeType="1"/>
              </p:cNvSpPr>
              <p:nvPr/>
            </p:nvSpPr>
            <p:spPr bwMode="auto">
              <a:xfrm>
                <a:off x="408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9" name="Line 37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0" name="Line 38"/>
              <p:cNvSpPr>
                <a:spLocks noChangeShapeType="1"/>
              </p:cNvSpPr>
              <p:nvPr/>
            </p:nvSpPr>
            <p:spPr bwMode="auto">
              <a:xfrm>
                <a:off x="504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Text Box 39"/>
            <p:cNvSpPr txBox="1">
              <a:spLocks noChangeArrowheads="1"/>
            </p:cNvSpPr>
            <p:nvPr/>
          </p:nvSpPr>
          <p:spPr bwMode="auto">
            <a:xfrm>
              <a:off x="1392" y="411"/>
              <a:ext cx="40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0            1           2            3           4           5     </a:t>
              </a:r>
              <a:r>
                <a:rPr lang="en-US" altLang="zh-CN" sz="1200"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6           7           8</a:t>
              </a:r>
            </a:p>
          </p:txBody>
        </p:sp>
        <p:sp>
          <p:nvSpPr>
            <p:cNvPr id="34849" name="Text Box 40"/>
            <p:cNvSpPr txBox="1">
              <a:spLocks noChangeArrowheads="1"/>
            </p:cNvSpPr>
            <p:nvPr/>
          </p:nvSpPr>
          <p:spPr bwMode="auto">
            <a:xfrm>
              <a:off x="1864" y="659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27</a:t>
              </a:r>
            </a:p>
          </p:txBody>
        </p:sp>
        <p:sp>
          <p:nvSpPr>
            <p:cNvPr id="34850" name="Text Box 41"/>
            <p:cNvSpPr txBox="1">
              <a:spLocks noChangeArrowheads="1"/>
            </p:cNvSpPr>
            <p:nvPr/>
          </p:nvSpPr>
          <p:spPr bwMode="auto">
            <a:xfrm>
              <a:off x="2328" y="659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38</a:t>
              </a:r>
            </a:p>
          </p:txBody>
        </p:sp>
        <p:sp>
          <p:nvSpPr>
            <p:cNvPr id="34851" name="Text Box 42"/>
            <p:cNvSpPr txBox="1">
              <a:spLocks noChangeArrowheads="1"/>
            </p:cNvSpPr>
            <p:nvPr/>
          </p:nvSpPr>
          <p:spPr bwMode="auto">
            <a:xfrm>
              <a:off x="2824" y="659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13</a:t>
              </a:r>
            </a:p>
          </p:txBody>
        </p:sp>
        <p:sp>
          <p:nvSpPr>
            <p:cNvPr id="34852" name="Text Box 44"/>
            <p:cNvSpPr txBox="1">
              <a:spLocks noChangeArrowheads="1"/>
            </p:cNvSpPr>
            <p:nvPr/>
          </p:nvSpPr>
          <p:spPr bwMode="auto">
            <a:xfrm>
              <a:off x="3752" y="659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76</a:t>
              </a:r>
            </a:p>
          </p:txBody>
        </p:sp>
        <p:sp>
          <p:nvSpPr>
            <p:cNvPr id="34853" name="Text Box 45"/>
            <p:cNvSpPr txBox="1">
              <a:spLocks noChangeArrowheads="1"/>
            </p:cNvSpPr>
            <p:nvPr/>
          </p:nvSpPr>
          <p:spPr bwMode="auto">
            <a:xfrm>
              <a:off x="4216" y="659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97</a:t>
              </a:r>
            </a:p>
          </p:txBody>
        </p:sp>
        <p:sp>
          <p:nvSpPr>
            <p:cNvPr id="34854" name="Text Box 46"/>
            <p:cNvSpPr txBox="1">
              <a:spLocks noChangeArrowheads="1"/>
            </p:cNvSpPr>
            <p:nvPr/>
          </p:nvSpPr>
          <p:spPr bwMode="auto">
            <a:xfrm>
              <a:off x="4696" y="659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65</a:t>
              </a:r>
            </a:p>
          </p:txBody>
        </p:sp>
        <p:sp>
          <p:nvSpPr>
            <p:cNvPr id="34855" name="Text Box 47"/>
            <p:cNvSpPr txBox="1">
              <a:spLocks noChangeArrowheads="1"/>
            </p:cNvSpPr>
            <p:nvPr/>
          </p:nvSpPr>
          <p:spPr bwMode="auto">
            <a:xfrm>
              <a:off x="5152" y="659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黑体" pitchFamily="2" charset="-122"/>
                </a:rPr>
                <a:t>49*</a:t>
              </a:r>
            </a:p>
          </p:txBody>
        </p:sp>
        <p:sp>
          <p:nvSpPr>
            <p:cNvPr id="34856" name="Text Box 48"/>
            <p:cNvSpPr txBox="1">
              <a:spLocks noChangeArrowheads="1"/>
            </p:cNvSpPr>
            <p:nvPr/>
          </p:nvSpPr>
          <p:spPr bwMode="auto">
            <a:xfrm>
              <a:off x="294" y="641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itchFamily="18" charset="0"/>
                  <a:ea typeface="楷体_GB2312" pitchFamily="49" charset="-122"/>
                </a:rPr>
                <a:t>第四次交换</a:t>
              </a:r>
            </a:p>
          </p:txBody>
        </p:sp>
        <p:sp>
          <p:nvSpPr>
            <p:cNvPr id="34857" name="Text Box 49"/>
            <p:cNvSpPr txBox="1">
              <a:spLocks noChangeArrowheads="1"/>
            </p:cNvSpPr>
            <p:nvPr/>
          </p:nvSpPr>
          <p:spPr bwMode="auto">
            <a:xfrm>
              <a:off x="3310" y="114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low</a:t>
              </a:r>
            </a:p>
          </p:txBody>
        </p:sp>
        <p:sp>
          <p:nvSpPr>
            <p:cNvPr id="34858" name="Text Box 50"/>
            <p:cNvSpPr txBox="1">
              <a:spLocks noChangeArrowheads="1"/>
            </p:cNvSpPr>
            <p:nvPr/>
          </p:nvSpPr>
          <p:spPr bwMode="auto">
            <a:xfrm>
              <a:off x="3768" y="1164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high</a:t>
              </a:r>
            </a:p>
          </p:txBody>
        </p:sp>
        <p:sp>
          <p:nvSpPr>
            <p:cNvPr id="34859" name="Line 51"/>
            <p:cNvSpPr>
              <a:spLocks noChangeShapeType="1"/>
            </p:cNvSpPr>
            <p:nvPr/>
          </p:nvSpPr>
          <p:spPr bwMode="auto">
            <a:xfrm flipV="1">
              <a:off x="3456" y="963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0" name="Line 52"/>
            <p:cNvSpPr>
              <a:spLocks noChangeShapeType="1"/>
            </p:cNvSpPr>
            <p:nvPr/>
          </p:nvSpPr>
          <p:spPr bwMode="auto">
            <a:xfrm flipV="1">
              <a:off x="3928" y="963"/>
              <a:ext cx="0" cy="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1" name="Text Box 53"/>
            <p:cNvSpPr txBox="1">
              <a:spLocks noChangeArrowheads="1"/>
            </p:cNvSpPr>
            <p:nvPr/>
          </p:nvSpPr>
          <p:spPr bwMode="auto">
            <a:xfrm>
              <a:off x="1358" y="66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64586" name="Text Box 74"/>
          <p:cNvSpPr txBox="1">
            <a:spLocks noChangeArrowheads="1"/>
          </p:cNvSpPr>
          <p:nvPr/>
        </p:nvSpPr>
        <p:spPr bwMode="auto">
          <a:xfrm>
            <a:off x="406400" y="2498725"/>
            <a:ext cx="1462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第一趟快速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排序完成</a:t>
            </a:r>
          </a:p>
        </p:txBody>
      </p: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1933575" y="2220913"/>
            <a:ext cx="6846888" cy="1516062"/>
            <a:chOff x="1218" y="1399"/>
            <a:chExt cx="4313" cy="955"/>
          </a:xfrm>
        </p:grpSpPr>
        <p:sp>
          <p:nvSpPr>
            <p:cNvPr id="34823" name="Text Box 65"/>
            <p:cNvSpPr txBox="1">
              <a:spLocks noChangeArrowheads="1"/>
            </p:cNvSpPr>
            <p:nvPr/>
          </p:nvSpPr>
          <p:spPr bwMode="auto">
            <a:xfrm>
              <a:off x="1363" y="1399"/>
              <a:ext cx="40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6699FF"/>
                </a:buClr>
                <a:buChar char="«"/>
                <a:defRPr kumimoji="1" sz="28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3300"/>
                </a:buClr>
                <a:buChar char="v"/>
                <a:defRPr kumimoji="1" sz="24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9900"/>
                </a:buClr>
                <a:buChar char="l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Arial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0            1           2            3           4          5          </a:t>
              </a:r>
              <a:r>
                <a:rPr lang="en-US" altLang="zh-CN" sz="1200"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lang="en-US" altLang="zh-CN" sz="1800">
                  <a:latin typeface="Times New Roman" pitchFamily="18" charset="0"/>
                  <a:ea typeface="黑体" pitchFamily="2" charset="-122"/>
                </a:rPr>
                <a:t>6            7          8</a:t>
              </a:r>
            </a:p>
          </p:txBody>
        </p:sp>
        <p:grpSp>
          <p:nvGrpSpPr>
            <p:cNvPr id="34824" name="Group 110"/>
            <p:cNvGrpSpPr>
              <a:grpSpLocks/>
            </p:cNvGrpSpPr>
            <p:nvPr/>
          </p:nvGrpSpPr>
          <p:grpSpPr bwMode="auto">
            <a:xfrm>
              <a:off x="1218" y="1614"/>
              <a:ext cx="4313" cy="740"/>
              <a:chOff x="1218" y="1614"/>
              <a:chExt cx="4313" cy="740"/>
            </a:xfrm>
          </p:grpSpPr>
          <p:grpSp>
            <p:nvGrpSpPr>
              <p:cNvPr id="34825" name="Group 55"/>
              <p:cNvGrpSpPr>
                <a:grpSpLocks/>
              </p:cNvGrpSpPr>
              <p:nvPr/>
            </p:nvGrpSpPr>
            <p:grpSpPr bwMode="auto">
              <a:xfrm>
                <a:off x="1218" y="1614"/>
                <a:ext cx="4272" cy="336"/>
                <a:chOff x="1200" y="2928"/>
                <a:chExt cx="4272" cy="336"/>
              </a:xfrm>
            </p:grpSpPr>
            <p:sp>
              <p:nvSpPr>
                <p:cNvPr id="34838" name="Rectangle 56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6699FF"/>
                    </a:buClr>
                    <a:buChar char="«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FF3300"/>
                    </a:buClr>
                    <a:buChar char="v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9900"/>
                    </a:buClr>
                    <a:buChar char="l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隶书" pitchFamily="49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FontTx/>
                    <a:buNone/>
                  </a:pPr>
                  <a:endParaRPr lang="en-US" altLang="zh-CN" sz="1400">
                    <a:latin typeface="Times New Roman" pitchFamily="18" charset="0"/>
                    <a:ea typeface="黑体" pitchFamily="2" charset="-122"/>
                  </a:endParaRPr>
                </a:p>
              </p:txBody>
            </p:sp>
            <p:sp>
              <p:nvSpPr>
                <p:cNvPr id="34839" name="Line 57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58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59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60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61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62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63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64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26" name="Text Box 66"/>
              <p:cNvSpPr txBox="1">
                <a:spLocks noChangeArrowheads="1"/>
              </p:cNvSpPr>
              <p:nvPr/>
            </p:nvSpPr>
            <p:spPr bwMode="auto">
              <a:xfrm>
                <a:off x="1825" y="1647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34827" name="Text Box 67"/>
              <p:cNvSpPr txBox="1">
                <a:spLocks noChangeArrowheads="1"/>
              </p:cNvSpPr>
              <p:nvPr/>
            </p:nvSpPr>
            <p:spPr bwMode="auto">
              <a:xfrm>
                <a:off x="2299" y="1647"/>
                <a:ext cx="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34828" name="Text Box 68"/>
              <p:cNvSpPr txBox="1">
                <a:spLocks noChangeArrowheads="1"/>
              </p:cNvSpPr>
              <p:nvPr/>
            </p:nvSpPr>
            <p:spPr bwMode="auto">
              <a:xfrm>
                <a:off x="2795" y="1647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34829" name="Text Box 70"/>
              <p:cNvSpPr txBox="1">
                <a:spLocks noChangeArrowheads="1"/>
              </p:cNvSpPr>
              <p:nvPr/>
            </p:nvSpPr>
            <p:spPr bwMode="auto">
              <a:xfrm>
                <a:off x="3723" y="1647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34830" name="Text Box 71"/>
              <p:cNvSpPr txBox="1">
                <a:spLocks noChangeArrowheads="1"/>
              </p:cNvSpPr>
              <p:nvPr/>
            </p:nvSpPr>
            <p:spPr bwMode="auto">
              <a:xfrm>
                <a:off x="4187" y="1647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34831" name="Text Box 72"/>
              <p:cNvSpPr txBox="1">
                <a:spLocks noChangeArrowheads="1"/>
              </p:cNvSpPr>
              <p:nvPr/>
            </p:nvSpPr>
            <p:spPr bwMode="auto">
              <a:xfrm>
                <a:off x="4667" y="1647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34832" name="Text Box 73"/>
              <p:cNvSpPr txBox="1">
                <a:spLocks noChangeArrowheads="1"/>
              </p:cNvSpPr>
              <p:nvPr/>
            </p:nvSpPr>
            <p:spPr bwMode="auto">
              <a:xfrm>
                <a:off x="5123" y="1647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黑体" pitchFamily="2" charset="-122"/>
                  </a:rPr>
                  <a:t>49*</a:t>
                </a:r>
              </a:p>
            </p:txBody>
          </p:sp>
          <p:sp>
            <p:nvSpPr>
              <p:cNvPr id="34833" name="Text Box 75"/>
              <p:cNvSpPr txBox="1">
                <a:spLocks noChangeArrowheads="1"/>
              </p:cNvSpPr>
              <p:nvPr/>
            </p:nvSpPr>
            <p:spPr bwMode="auto">
              <a:xfrm>
                <a:off x="3153" y="214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low</a:t>
                </a:r>
              </a:p>
            </p:txBody>
          </p:sp>
          <p:sp>
            <p:nvSpPr>
              <p:cNvPr id="34834" name="Text Box 76"/>
              <p:cNvSpPr txBox="1">
                <a:spLocks noChangeArrowheads="1"/>
              </p:cNvSpPr>
              <p:nvPr/>
            </p:nvSpPr>
            <p:spPr bwMode="auto">
              <a:xfrm>
                <a:off x="3393" y="2141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high</a:t>
                </a:r>
              </a:p>
            </p:txBody>
          </p:sp>
          <p:sp>
            <p:nvSpPr>
              <p:cNvPr id="34835" name="Line 77"/>
              <p:cNvSpPr>
                <a:spLocks noChangeShapeType="1"/>
              </p:cNvSpPr>
              <p:nvPr/>
            </p:nvSpPr>
            <p:spPr bwMode="auto">
              <a:xfrm flipV="1">
                <a:off x="3299" y="1959"/>
                <a:ext cx="0" cy="24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36" name="Line 78"/>
              <p:cNvSpPr>
                <a:spLocks noChangeShapeType="1"/>
              </p:cNvSpPr>
              <p:nvPr/>
            </p:nvSpPr>
            <p:spPr bwMode="auto">
              <a:xfrm flipV="1">
                <a:off x="3571" y="1959"/>
                <a:ext cx="0" cy="24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37" name="Text Box 79"/>
              <p:cNvSpPr txBox="1">
                <a:spLocks noChangeArrowheads="1"/>
              </p:cNvSpPr>
              <p:nvPr/>
            </p:nvSpPr>
            <p:spPr bwMode="auto">
              <a:xfrm>
                <a:off x="1329" y="165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6699FF"/>
                  </a:buClr>
                  <a:buChar char="«"/>
                  <a:defRPr kumimoji="1" sz="28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3300"/>
                  </a:buClr>
                  <a:buChar char="v"/>
                  <a:defRPr kumimoji="1" sz="24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9900"/>
                  </a:buClr>
                  <a:buChar char="l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49</a:t>
                </a:r>
              </a:p>
            </p:txBody>
          </p:sp>
        </p:grpSp>
      </p:grp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5213350" y="2600325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49</a:t>
            </a:r>
          </a:p>
        </p:txBody>
      </p:sp>
      <p:sp>
        <p:nvSpPr>
          <p:cNvPr id="64624" name="Text Box 112"/>
          <p:cNvSpPr txBox="1">
            <a:spLocks noChangeArrowheads="1"/>
          </p:cNvSpPr>
          <p:nvPr/>
        </p:nvSpPr>
        <p:spPr bwMode="auto">
          <a:xfrm>
            <a:off x="388938" y="4046538"/>
            <a:ext cx="776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99FF"/>
              </a:buClr>
              <a:buChar char="«"/>
              <a:defRPr kumimoji="1" sz="28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Char char="v"/>
              <a:defRPr kumimoji="1" sz="24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Char char="l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一趟快速排序完成后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>
                <a:latin typeface="Times New Roman" pitchFamily="18" charset="0"/>
                <a:ea typeface="黑体" pitchFamily="2" charset="-122"/>
              </a:rPr>
              <a:t>{ 27   38   13 } 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49  </a:t>
            </a:r>
            <a:r>
              <a:rPr lang="en-US" altLang="zh-CN" sz="2400">
                <a:latin typeface="Times New Roman" pitchFamily="18" charset="0"/>
                <a:ea typeface="黑体" pitchFamily="2" charset="-122"/>
              </a:rPr>
              <a:t>{ 76   97   65   49 }</a:t>
            </a:r>
          </a:p>
        </p:txBody>
      </p:sp>
    </p:spTree>
    <p:extLst>
      <p:ext uri="{BB962C8B-B14F-4D97-AF65-F5344CB8AC3E}">
        <p14:creationId xmlns:p14="http://schemas.microsoft.com/office/powerpoint/2010/main" val="317388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86" grpId="0"/>
      <p:bldP spid="64581" grpId="0"/>
      <p:bldP spid="646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分治法概述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</a:t>
            </a:fld>
            <a:endParaRPr lang="zh-CN" altLang="en-US" sz="900"/>
          </a:p>
        </p:txBody>
      </p:sp>
      <p:graphicFrame>
        <p:nvGraphicFramePr>
          <p:cNvPr id="5" name="图示 4"/>
          <p:cNvGraphicFramePr/>
          <p:nvPr/>
        </p:nvGraphicFramePr>
        <p:xfrm>
          <a:off x="386954" y="1992387"/>
          <a:ext cx="5805488" cy="3372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693303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快速排序（伪代码）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20</a:t>
            </a:fld>
            <a:endParaRPr lang="zh-CN" altLang="en-US" sz="9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9450" y="1298322"/>
            <a:ext cx="8189683" cy="5002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算法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快速排序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QuickSort</a:t>
            </a:r>
          </a:p>
          <a:p>
            <a:pPr marL="457200" indent="-457200"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输入：待排序序列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r[s..t]</a:t>
            </a:r>
          </a:p>
          <a:p>
            <a:pPr marL="457200" indent="-457200"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输出：升序序列</a:t>
            </a:r>
            <a:r>
              <a:rPr lang="en-US" altLang="zh-CN" sz="20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[s..t]</a:t>
            </a: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如果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s=t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，则待排序区间只有一个记录，递归终止；</a:t>
            </a:r>
            <a:endParaRPr lang="en-US" altLang="zh-CN" sz="2000" b="1" dirty="0">
              <a:solidFill>
                <a:srgbClr val="0000FF"/>
              </a:solidFill>
              <a:latin typeface="Cambria" pitchFamily="18" charset="0"/>
              <a:cs typeface="Consolas" panose="020B0609020204030204" pitchFamily="49" charset="0"/>
            </a:endParaRP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Cambria" pitchFamily="18" charset="0"/>
                <a:cs typeface="Consolas" panose="020B0609020204030204" pitchFamily="49" charset="0"/>
              </a:rPr>
              <a:t>划分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：选定一个记录作为基准值，以基准值为基准将整个序列划分为两个子序列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…r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i-1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i+1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……r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t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，基准值的位置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在划分的过程中确定，并且前一个子序列中的记录均小于或等于基准值，后一个子序列中的记录均大于或等于基准值。</a:t>
            </a:r>
            <a:endParaRPr lang="en-US" altLang="zh-CN" sz="2000" b="1" dirty="0">
              <a:solidFill>
                <a:srgbClr val="0000FF"/>
              </a:solidFill>
              <a:latin typeface="Cambria" pitchFamily="18" charset="0"/>
              <a:cs typeface="Consolas" panose="020B0609020204030204" pitchFamily="49" charset="0"/>
            </a:endParaRPr>
          </a:p>
          <a:p>
            <a:pPr marL="457200" indent="-457200">
              <a:lnSpc>
                <a:spcPts val="28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求解：</a:t>
            </a:r>
            <a:r>
              <a:rPr lang="en-US" altLang="zh-CN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lnSpc>
                <a:spcPts val="28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        3.1 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对前半子序列</a:t>
            </a:r>
            <a:r>
              <a:rPr lang="en-US" altLang="zh-CN" sz="2000" b="1" i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..r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i-1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进行递归求解；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lnSpc>
                <a:spcPts val="28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        3.2  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对后半子序列</a:t>
            </a:r>
            <a:r>
              <a:rPr lang="en-US" altLang="zh-CN" sz="2000" b="1" i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i+1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..r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t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进行递归求解；</a:t>
            </a:r>
          </a:p>
          <a:p>
            <a:pPr marL="457200" indent="-457200">
              <a:lnSpc>
                <a:spcPts val="28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4.    </a:t>
            </a:r>
            <a:r>
              <a:rPr lang="zh-CN" altLang="en-US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合并：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由于对子序列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..r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i-1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i+1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..r</a:t>
            </a:r>
            <a:r>
              <a:rPr lang="en-US" altLang="zh-CN" sz="2000" b="1" baseline="-25000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t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的排序是就地进行的，所以合并不需要执行任何操作。</a:t>
            </a:r>
            <a:endParaRPr lang="zh-CN" altLang="en-US" sz="2000" b="1" dirty="0">
              <a:solidFill>
                <a:srgbClr val="C00000"/>
              </a:solidFill>
              <a:latin typeface="Cambria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6732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快速排序算法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21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0825" y="1241352"/>
            <a:ext cx="246378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+mn-ea"/>
              </a:rPr>
              <a:t>快速排序算法：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3182" y="1722975"/>
            <a:ext cx="8320116" cy="4907461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bIns="1440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(int r[]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s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t)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划分算法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 int i=s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j=t;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tmp=r[s];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用序列的第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个记录作为基准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while (i!=j)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从序列两端交替向中间扫描，直至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=j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为止     </a:t>
            </a:r>
            <a:endParaRPr lang="en-US" altLang="zh-CN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{   while (j&gt;i &amp;&amp; r[j]&gt;=tmp) 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　　　　　　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j--;    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从右向左扫描，找第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个关键字小于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r[j]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r[i]=r[j];	//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r[j]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前移到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r[i]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的位置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while (i&lt;j &amp;&amp; r[i]&lt;=tmp) 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　　　　　　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i++;   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从左向右扫描，找第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个关键字大于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tmp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r[i]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r[j]=r[i];	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r[i]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后移到</a:t>
            </a:r>
            <a:r>
              <a:rPr lang="en-US" altLang="zh-C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r[j]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的位置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r[i]=tmp;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return i;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29906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快速排序算法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22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0825" y="1250646"/>
            <a:ext cx="246378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+mn-ea"/>
              </a:rPr>
              <a:t>快速排序算法：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1" y="1937543"/>
            <a:ext cx="7820050" cy="3984131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void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QuickSort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(int r[]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s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t)	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对</a:t>
            </a:r>
            <a:r>
              <a:rPr lang="en-US" altLang="zh-CN" sz="2000" b="1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r[s</a:t>
            </a:r>
            <a:r>
              <a:rPr lang="en-US" altLang="zh-CN" sz="20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..t]</a:t>
            </a:r>
            <a:r>
              <a:rPr lang="zh-CN" altLang="en-US" sz="20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元素序列进行递增排序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if (s&lt;t) 			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序列内至少存在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个元素的情况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int i=Partition(r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s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t);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QuickSort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(r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s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i-1);	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对左子序列递归排序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QuickSort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(r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i+1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t);	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对右子序列递归排序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4639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快速排序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23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7544" y="1230751"/>
            <a:ext cx="8852156" cy="53245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时间复杂度分析</a:t>
            </a:r>
            <a:r>
              <a:rPr lang="en-US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】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    快速排序的时间主要耗费在划分操作上，对长度为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的区间进行划分，共需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次关键字的比较，时间复杂度为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　　对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个记录进行快速排序的过程构成一棵递归树，在这样的递归树中，每一层至多对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个记录进行划分，所花时间为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　　当初始排序数据正序或反序时，此时的递归树高度为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，快速排序呈现最坏情况，即最坏情况下的时间复杂度为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b="1" i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baseline="30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；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当初始排序数据</a:t>
            </a:r>
            <a:r>
              <a:rPr lang="zh-CN" altLang="en-US" sz="20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随机分布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，使每次分成的两个子区间中的记录个数大致相等，此时的递归树高度为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，快速排序呈现最好情况，即最好情况下的时间复杂度为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b="1" i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。快速排序算法的平均时间复杂度也是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b="1" i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42757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47650" y="1677670"/>
            <a:ext cx="86487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空间复杂度分析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】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快速排序算法是递归执行的，每次递归都要在栈中保存一个基准值的位置，所以空间复杂度就是栈用的空间。而递归栈的最大容量与递归调用的深度一致。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最好情况下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要进行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次递归调用，栈的深度为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O(log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n)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最坏情况下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要进行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n-1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次递归调用，栈的深度为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O(n)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平均情况下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栈的深度为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O(log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n)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57965" y="4641300"/>
            <a:ext cx="8353425" cy="954107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平均时间复杂度：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O(nlog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平均空间复杂度：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O(log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n)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快速排序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74021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25</a:t>
            </a:fld>
            <a:endParaRPr lang="zh-CN" altLang="en-US" sz="90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3668" y="1526755"/>
            <a:ext cx="8424862" cy="452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归并排序的基本思想是：首先将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0..</a:t>
            </a:r>
            <a:r>
              <a:rPr lang="en-US" altLang="zh-CN" sz="2400" b="1" i="1" dirty="0" err="1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看成是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个长度为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的有序表，将相邻的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≥2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）个有序子表成对归并，得到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/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个长度为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的有序子表；然后再将这些有序子表继续归并，得到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/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400" b="1" baseline="30000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个长度为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400" b="1" baseline="30000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的有序子表，如此反复进行下去，最后得到一个长度为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的有序表。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　　若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=2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，即归并在相邻的两个有序子表中进行的，称为</a:t>
            </a:r>
            <a:r>
              <a:rPr lang="zh-CN" altLang="en-US" sz="2400" b="1" dirty="0">
                <a:solidFill>
                  <a:srgbClr val="FF0000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二路归并排序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。若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&gt;2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，即归并操作在相邻的多个有序子表中进行，则叫</a:t>
            </a:r>
            <a:r>
              <a:rPr lang="zh-CN" altLang="en-US" sz="2400" b="1" dirty="0">
                <a:solidFill>
                  <a:srgbClr val="FF0000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多路归并排序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2400" b="1" dirty="0">
                <a:latin typeface="Cambria" pitchFamily="18" charset="0"/>
                <a:ea typeface="楷体" pitchFamily="49" charset="-122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8245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26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5720" y="1380366"/>
            <a:ext cx="4968875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Consolas" panose="020B0609020204030204" pitchFamily="49" charset="0"/>
              </a:rPr>
              <a:t>自顶向下的二路归并排序算法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2309060"/>
            <a:ext cx="8358246" cy="1135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　　例如，对于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{2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10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8}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序列，说明其自顶向下的二路归并排序的过程。</a:t>
            </a:r>
          </a:p>
        </p:txBody>
      </p:sp>
    </p:spTree>
    <p:extLst>
      <p:ext uri="{BB962C8B-B14F-4D97-AF65-F5344CB8AC3E}">
        <p14:creationId xmlns:p14="http://schemas.microsoft.com/office/powerpoint/2010/main" val="4147422362"/>
      </p:ext>
    </p:extLst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27</a:t>
            </a:fld>
            <a:endParaRPr lang="zh-CN" altLang="en-US" sz="900"/>
          </a:p>
        </p:txBody>
      </p:sp>
      <p:sp>
        <p:nvSpPr>
          <p:cNvPr id="4" name="圆角矩形 3"/>
          <p:cNvSpPr/>
          <p:nvPr/>
        </p:nvSpPr>
        <p:spPr>
          <a:xfrm>
            <a:off x="1928794" y="285728"/>
            <a:ext cx="4929222" cy="43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组合 103"/>
          <p:cNvGrpSpPr/>
          <p:nvPr/>
        </p:nvGrpSpPr>
        <p:grpSpPr>
          <a:xfrm>
            <a:off x="1928794" y="3677627"/>
            <a:ext cx="857256" cy="697945"/>
            <a:chOff x="1928794" y="3677627"/>
            <a:chExt cx="857256" cy="6979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圆角矩形 5"/>
            <p:cNvSpPr/>
            <p:nvPr/>
          </p:nvSpPr>
          <p:spPr>
            <a:xfrm>
              <a:off x="1928794" y="3943572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 rot="16200000">
              <a:off x="2287670" y="3461627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104"/>
          <p:cNvGrpSpPr/>
          <p:nvPr/>
        </p:nvGrpSpPr>
        <p:grpSpPr>
          <a:xfrm>
            <a:off x="1928794" y="4413258"/>
            <a:ext cx="1368000" cy="722627"/>
            <a:chOff x="1928794" y="4413258"/>
            <a:chExt cx="1368000" cy="72262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" name="左大括号 8"/>
            <p:cNvSpPr/>
            <p:nvPr/>
          </p:nvSpPr>
          <p:spPr>
            <a:xfrm rot="16200000">
              <a:off x="2624612" y="4146068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28794" y="4703885"/>
              <a:ext cx="1368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1, 2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组合 106"/>
          <p:cNvGrpSpPr/>
          <p:nvPr/>
        </p:nvGrpSpPr>
        <p:grpSpPr>
          <a:xfrm>
            <a:off x="3442054" y="3000373"/>
            <a:ext cx="987069" cy="631942"/>
            <a:chOff x="3442054" y="3000373"/>
            <a:chExt cx="987069" cy="63194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3442054" y="3200315"/>
              <a:ext cx="987069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 rot="16200000">
              <a:off x="3800931" y="2784373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7"/>
          <p:cNvGrpSpPr/>
          <p:nvPr/>
        </p:nvGrpSpPr>
        <p:grpSpPr>
          <a:xfrm>
            <a:off x="1928794" y="5200580"/>
            <a:ext cx="2500330" cy="657312"/>
            <a:chOff x="1928794" y="5200580"/>
            <a:chExt cx="2500330" cy="65731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左大括号 14"/>
            <p:cNvSpPr/>
            <p:nvPr/>
          </p:nvSpPr>
          <p:spPr>
            <a:xfrm rot="16200000">
              <a:off x="3338992" y="4933390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28794" y="5425892"/>
              <a:ext cx="250033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5, 7, 10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组合 102"/>
          <p:cNvGrpSpPr/>
          <p:nvPr/>
        </p:nvGrpSpPr>
        <p:grpSpPr>
          <a:xfrm>
            <a:off x="1928794" y="2914563"/>
            <a:ext cx="827817" cy="717752"/>
            <a:chOff x="1928794" y="2914563"/>
            <a:chExt cx="827817" cy="71775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" name="圆角矩形 17"/>
            <p:cNvSpPr/>
            <p:nvPr/>
          </p:nvSpPr>
          <p:spPr>
            <a:xfrm>
              <a:off x="1928794" y="3200315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396611" y="3200315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" name="直接箭头连接符 19"/>
            <p:cNvCxnSpPr>
              <a:stCxn id="23" idx="2"/>
              <a:endCxn id="18" idx="0"/>
            </p:cNvCxnSpPr>
            <p:nvPr/>
          </p:nvCxnSpPr>
          <p:spPr>
            <a:xfrm rot="5400000">
              <a:off x="2090232" y="2933125"/>
              <a:ext cx="285752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3" idx="2"/>
              <a:endCxn id="19" idx="0"/>
            </p:cNvCxnSpPr>
            <p:nvPr/>
          </p:nvCxnSpPr>
          <p:spPr>
            <a:xfrm rot="16200000" flipH="1">
              <a:off x="2324140" y="2947844"/>
              <a:ext cx="285752" cy="219189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01"/>
          <p:cNvGrpSpPr/>
          <p:nvPr/>
        </p:nvGrpSpPr>
        <p:grpSpPr>
          <a:xfrm>
            <a:off x="1928794" y="2217925"/>
            <a:ext cx="1357322" cy="696638"/>
            <a:chOff x="1928794" y="2217925"/>
            <a:chExt cx="1357322" cy="6966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" name="圆角矩形 22"/>
            <p:cNvSpPr/>
            <p:nvPr/>
          </p:nvSpPr>
          <p:spPr>
            <a:xfrm>
              <a:off x="1928794" y="2482563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926116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直接箭头连接符 24"/>
            <p:cNvCxnSpPr>
              <a:stCxn id="28" idx="2"/>
              <a:endCxn id="23" idx="0"/>
            </p:cNvCxnSpPr>
            <p:nvPr/>
          </p:nvCxnSpPr>
          <p:spPr>
            <a:xfrm rot="5400000">
              <a:off x="2352790" y="2222558"/>
              <a:ext cx="264637" cy="25537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8" idx="2"/>
              <a:endCxn id="24" idx="0"/>
            </p:cNvCxnSpPr>
            <p:nvPr/>
          </p:nvCxnSpPr>
          <p:spPr>
            <a:xfrm rot="16200000" flipH="1">
              <a:off x="2727137" y="2103583"/>
              <a:ext cx="264637" cy="49332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100"/>
          <p:cNvGrpSpPr/>
          <p:nvPr/>
        </p:nvGrpSpPr>
        <p:grpSpPr>
          <a:xfrm>
            <a:off x="1928794" y="1503546"/>
            <a:ext cx="2500330" cy="714380"/>
            <a:chOff x="1928794" y="1503546"/>
            <a:chExt cx="2500330" cy="71438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8" name="圆角矩形 27"/>
            <p:cNvSpPr/>
            <p:nvPr/>
          </p:nvSpPr>
          <p:spPr>
            <a:xfrm>
              <a:off x="1928794" y="1785926"/>
              <a:ext cx="1368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428992" y="1785926"/>
              <a:ext cx="1000132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0" name="直接箭头连接符 29"/>
            <p:cNvCxnSpPr>
              <a:stCxn id="33" idx="2"/>
              <a:endCxn id="28" idx="0"/>
            </p:cNvCxnSpPr>
            <p:nvPr/>
          </p:nvCxnSpPr>
          <p:spPr>
            <a:xfrm rot="5400000">
              <a:off x="2754687" y="1361654"/>
              <a:ext cx="282380" cy="56616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33" idx="2"/>
              <a:endCxn id="29" idx="0"/>
            </p:cNvCxnSpPr>
            <p:nvPr/>
          </p:nvCxnSpPr>
          <p:spPr>
            <a:xfrm rot="16200000" flipH="1">
              <a:off x="3412818" y="1269686"/>
              <a:ext cx="282380" cy="750099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99"/>
          <p:cNvGrpSpPr/>
          <p:nvPr/>
        </p:nvGrpSpPr>
        <p:grpSpPr>
          <a:xfrm>
            <a:off x="1928794" y="717728"/>
            <a:ext cx="4929222" cy="789190"/>
            <a:chOff x="1928794" y="717728"/>
            <a:chExt cx="4929222" cy="78919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3" name="圆角矩形 32"/>
            <p:cNvSpPr/>
            <p:nvPr/>
          </p:nvSpPr>
          <p:spPr>
            <a:xfrm>
              <a:off x="1928794" y="1071546"/>
              <a:ext cx="250033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572000" y="1074918"/>
              <a:ext cx="228601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直接箭头连接符 34"/>
            <p:cNvCxnSpPr>
              <a:stCxn id="4" idx="2"/>
              <a:endCxn id="33" idx="0"/>
            </p:cNvCxnSpPr>
            <p:nvPr/>
          </p:nvCxnSpPr>
          <p:spPr>
            <a:xfrm rot="5400000">
              <a:off x="3609273" y="287414"/>
              <a:ext cx="353818" cy="121444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2"/>
              <a:endCxn id="34" idx="0"/>
            </p:cNvCxnSpPr>
            <p:nvPr/>
          </p:nvCxnSpPr>
          <p:spPr>
            <a:xfrm rot="16200000" flipH="1">
              <a:off x="4875611" y="235521"/>
              <a:ext cx="357190" cy="1321603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115"/>
          <p:cNvGrpSpPr/>
          <p:nvPr/>
        </p:nvGrpSpPr>
        <p:grpSpPr>
          <a:xfrm>
            <a:off x="5987697" y="2948121"/>
            <a:ext cx="870319" cy="684194"/>
            <a:chOff x="5987697" y="2948121"/>
            <a:chExt cx="870319" cy="68419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8" name="圆角矩形 37"/>
            <p:cNvSpPr/>
            <p:nvPr/>
          </p:nvSpPr>
          <p:spPr>
            <a:xfrm>
              <a:off x="5987697" y="3200315"/>
              <a:ext cx="870319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左大括号 38"/>
            <p:cNvSpPr/>
            <p:nvPr/>
          </p:nvSpPr>
          <p:spPr>
            <a:xfrm rot="16200000">
              <a:off x="6346574" y="2732121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111"/>
          <p:cNvGrpSpPr/>
          <p:nvPr/>
        </p:nvGrpSpPr>
        <p:grpSpPr>
          <a:xfrm>
            <a:off x="4572000" y="3688626"/>
            <a:ext cx="857256" cy="686946"/>
            <a:chOff x="4572000" y="3688626"/>
            <a:chExt cx="857256" cy="68694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1" name="圆角矩形 40"/>
            <p:cNvSpPr/>
            <p:nvPr/>
          </p:nvSpPr>
          <p:spPr>
            <a:xfrm>
              <a:off x="4572000" y="3943572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左大括号 41"/>
            <p:cNvSpPr/>
            <p:nvPr/>
          </p:nvSpPr>
          <p:spPr>
            <a:xfrm rot="16200000">
              <a:off x="4930876" y="3472626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112"/>
          <p:cNvGrpSpPr/>
          <p:nvPr/>
        </p:nvGrpSpPr>
        <p:grpSpPr>
          <a:xfrm>
            <a:off x="4561322" y="4429132"/>
            <a:ext cx="1296562" cy="722627"/>
            <a:chOff x="4561322" y="4429132"/>
            <a:chExt cx="1296562" cy="72262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4" name="左大括号 43"/>
            <p:cNvSpPr/>
            <p:nvPr/>
          </p:nvSpPr>
          <p:spPr>
            <a:xfrm rot="16200000">
              <a:off x="5257140" y="4161942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561322" y="4719759"/>
              <a:ext cx="1296562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4, 6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3" name="组合 114"/>
          <p:cNvGrpSpPr/>
          <p:nvPr/>
        </p:nvGrpSpPr>
        <p:grpSpPr>
          <a:xfrm>
            <a:off x="4592003" y="5188824"/>
            <a:ext cx="2337451" cy="657312"/>
            <a:chOff x="4592003" y="5188824"/>
            <a:chExt cx="2337451" cy="65731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7" name="左大括号 46"/>
            <p:cNvSpPr/>
            <p:nvPr/>
          </p:nvSpPr>
          <p:spPr>
            <a:xfrm rot="16200000">
              <a:off x="6002201" y="4921634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592003" y="5414136"/>
              <a:ext cx="2337451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6, 8, 9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6" name="组合 116"/>
          <p:cNvGrpSpPr/>
          <p:nvPr/>
        </p:nvGrpSpPr>
        <p:grpSpPr>
          <a:xfrm>
            <a:off x="1928794" y="5918332"/>
            <a:ext cx="5000660" cy="709564"/>
            <a:chOff x="1928794" y="5918332"/>
            <a:chExt cx="5000660" cy="70956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0" name="左大括号 49"/>
            <p:cNvSpPr/>
            <p:nvPr/>
          </p:nvSpPr>
          <p:spPr>
            <a:xfrm rot="16200000">
              <a:off x="4410562" y="5651142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928794" y="6195896"/>
              <a:ext cx="500066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3, 4, 5, 6, 7, 8, 9, 10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9" name="组合 108"/>
          <p:cNvGrpSpPr/>
          <p:nvPr/>
        </p:nvGrpSpPr>
        <p:grpSpPr>
          <a:xfrm>
            <a:off x="4572000" y="1506918"/>
            <a:ext cx="2286016" cy="711008"/>
            <a:chOff x="4572000" y="1506918"/>
            <a:chExt cx="2286016" cy="7110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圆角矩形 52"/>
            <p:cNvSpPr/>
            <p:nvPr/>
          </p:nvSpPr>
          <p:spPr>
            <a:xfrm>
              <a:off x="4572000" y="1785926"/>
              <a:ext cx="1285884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6000760" y="1785926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5" name="直接箭头连接符 54"/>
            <p:cNvCxnSpPr>
              <a:stCxn id="34" idx="2"/>
              <a:endCxn id="53" idx="0"/>
            </p:cNvCxnSpPr>
            <p:nvPr/>
          </p:nvCxnSpPr>
          <p:spPr>
            <a:xfrm rot="5400000">
              <a:off x="5325471" y="1396389"/>
              <a:ext cx="279008" cy="50006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34" idx="2"/>
              <a:endCxn id="54" idx="0"/>
            </p:cNvCxnSpPr>
            <p:nvPr/>
          </p:nvCxnSpPr>
          <p:spPr>
            <a:xfrm rot="16200000" flipH="1">
              <a:off x="5932694" y="1289232"/>
              <a:ext cx="279008" cy="71438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109"/>
          <p:cNvGrpSpPr/>
          <p:nvPr/>
        </p:nvGrpSpPr>
        <p:grpSpPr>
          <a:xfrm>
            <a:off x="4572000" y="2217925"/>
            <a:ext cx="1288694" cy="696638"/>
            <a:chOff x="4572000" y="2217925"/>
            <a:chExt cx="1288694" cy="6966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8" name="圆角矩形 57"/>
            <p:cNvSpPr/>
            <p:nvPr/>
          </p:nvSpPr>
          <p:spPr>
            <a:xfrm>
              <a:off x="4572000" y="2482563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00694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0" name="直接箭头连接符 59"/>
            <p:cNvCxnSpPr>
              <a:stCxn id="53" idx="2"/>
              <a:endCxn id="58" idx="0"/>
            </p:cNvCxnSpPr>
            <p:nvPr/>
          </p:nvCxnSpPr>
          <p:spPr>
            <a:xfrm rot="5400000">
              <a:off x="4975467" y="2243087"/>
              <a:ext cx="264637" cy="21431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2"/>
              <a:endCxn id="59" idx="0"/>
            </p:cNvCxnSpPr>
            <p:nvPr/>
          </p:nvCxnSpPr>
          <p:spPr>
            <a:xfrm rot="16200000" flipH="1">
              <a:off x="5315500" y="2117368"/>
              <a:ext cx="264637" cy="46575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110"/>
          <p:cNvGrpSpPr/>
          <p:nvPr/>
        </p:nvGrpSpPr>
        <p:grpSpPr>
          <a:xfrm>
            <a:off x="4572000" y="2914562"/>
            <a:ext cx="827817" cy="732124"/>
            <a:chOff x="4572000" y="2914562"/>
            <a:chExt cx="827817" cy="73212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3" name="圆角矩形 62"/>
            <p:cNvSpPr/>
            <p:nvPr/>
          </p:nvSpPr>
          <p:spPr>
            <a:xfrm>
              <a:off x="4572000" y="3214686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039817" y="3214686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5" name="直接箭头连接符 64"/>
            <p:cNvCxnSpPr>
              <a:stCxn id="58" idx="2"/>
              <a:endCxn id="63" idx="0"/>
            </p:cNvCxnSpPr>
            <p:nvPr/>
          </p:nvCxnSpPr>
          <p:spPr>
            <a:xfrm rot="5400000">
              <a:off x="4726253" y="2940310"/>
              <a:ext cx="300123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8" idx="2"/>
              <a:endCxn id="64" idx="0"/>
            </p:cNvCxnSpPr>
            <p:nvPr/>
          </p:nvCxnSpPr>
          <p:spPr>
            <a:xfrm rot="16200000" flipH="1">
              <a:off x="4960161" y="2955029"/>
              <a:ext cx="300123" cy="219189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105"/>
          <p:cNvGrpSpPr/>
          <p:nvPr/>
        </p:nvGrpSpPr>
        <p:grpSpPr>
          <a:xfrm>
            <a:off x="3458431" y="2217925"/>
            <a:ext cx="970693" cy="696638"/>
            <a:chOff x="3458431" y="2217925"/>
            <a:chExt cx="970693" cy="6966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8" name="圆角矩形 67"/>
            <p:cNvSpPr/>
            <p:nvPr/>
          </p:nvSpPr>
          <p:spPr>
            <a:xfrm>
              <a:off x="3458431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926248" y="2482563"/>
              <a:ext cx="50287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0" name="直接箭头连接符 69"/>
            <p:cNvCxnSpPr>
              <a:stCxn id="29" idx="2"/>
              <a:endCxn id="68" idx="0"/>
            </p:cNvCxnSpPr>
            <p:nvPr/>
          </p:nvCxnSpPr>
          <p:spPr>
            <a:xfrm rot="5400000">
              <a:off x="3651427" y="2204931"/>
              <a:ext cx="264637" cy="290627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9" idx="2"/>
              <a:endCxn id="69" idx="0"/>
            </p:cNvCxnSpPr>
            <p:nvPr/>
          </p:nvCxnSpPr>
          <p:spPr>
            <a:xfrm rot="16200000" flipH="1">
              <a:off x="3921054" y="2225930"/>
              <a:ext cx="264637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组合 113"/>
          <p:cNvGrpSpPr/>
          <p:nvPr/>
        </p:nvGrpSpPr>
        <p:grpSpPr>
          <a:xfrm>
            <a:off x="6000760" y="2217925"/>
            <a:ext cx="857256" cy="696638"/>
            <a:chOff x="6000760" y="2217925"/>
            <a:chExt cx="857256" cy="6966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3" name="圆角矩形 72"/>
            <p:cNvSpPr/>
            <p:nvPr/>
          </p:nvSpPr>
          <p:spPr>
            <a:xfrm>
              <a:off x="6000760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6498016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5" name="直接箭头连接符 74"/>
            <p:cNvCxnSpPr>
              <a:stCxn id="54" idx="2"/>
              <a:endCxn id="73" idx="0"/>
            </p:cNvCxnSpPr>
            <p:nvPr/>
          </p:nvCxnSpPr>
          <p:spPr>
            <a:xfrm rot="5400000">
              <a:off x="6172756" y="2225930"/>
              <a:ext cx="264637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54" idx="2"/>
              <a:endCxn id="74" idx="0"/>
            </p:cNvCxnSpPr>
            <p:nvPr/>
          </p:nvCxnSpPr>
          <p:spPr>
            <a:xfrm rot="16200000" flipH="1">
              <a:off x="6421384" y="2225930"/>
              <a:ext cx="264637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93"/>
          <p:cNvGrpSpPr/>
          <p:nvPr/>
        </p:nvGrpSpPr>
        <p:grpSpPr>
          <a:xfrm>
            <a:off x="214282" y="2100196"/>
            <a:ext cx="1428760" cy="1185928"/>
            <a:chOff x="7215206" y="1500174"/>
            <a:chExt cx="1428760" cy="1185928"/>
          </a:xfrm>
          <a:solidFill>
            <a:schemeClr val="accent5">
              <a:lumMod val="20000"/>
              <a:lumOff val="80000"/>
            </a:schemeClr>
          </a:solidFill>
        </p:grpSpPr>
        <p:cxnSp>
          <p:nvCxnSpPr>
            <p:cNvPr id="78" name="直接箭头连接符 77"/>
            <p:cNvCxnSpPr/>
            <p:nvPr/>
          </p:nvCxnSpPr>
          <p:spPr>
            <a:xfrm rot="5400000">
              <a:off x="7286644" y="1643050"/>
              <a:ext cx="357190" cy="21431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rot="16200000" flipH="1">
              <a:off x="7500958" y="1643050"/>
              <a:ext cx="357190" cy="21431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929586" y="1500174"/>
              <a:ext cx="71438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0000FF"/>
                  </a:solidFill>
                  <a:latin typeface="+mn-ea"/>
                </a:rPr>
                <a:t>分解</a:t>
              </a:r>
            </a:p>
          </p:txBody>
        </p:sp>
        <p:sp>
          <p:nvSpPr>
            <p:cNvPr id="81" name="左大括号 80"/>
            <p:cNvSpPr/>
            <p:nvPr/>
          </p:nvSpPr>
          <p:spPr>
            <a:xfrm rot="16200000">
              <a:off x="7431206" y="2284307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29586" y="2285992"/>
              <a:ext cx="71438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0000FF"/>
                  </a:solidFill>
                  <a:latin typeface="+mn-ea"/>
                </a:rPr>
                <a:t>合并</a:t>
              </a:r>
            </a:p>
          </p:txBody>
        </p:sp>
      </p:grpSp>
      <p:grpSp>
        <p:nvGrpSpPr>
          <p:cNvPr id="77" name="组合 98"/>
          <p:cNvGrpSpPr/>
          <p:nvPr/>
        </p:nvGrpSpPr>
        <p:grpSpPr>
          <a:xfrm>
            <a:off x="7285840" y="1146771"/>
            <a:ext cx="596044" cy="2728972"/>
            <a:chOff x="6444038" y="642918"/>
            <a:chExt cx="596044" cy="272897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4" name="Text Box 6"/>
            <p:cNvSpPr txBox="1">
              <a:spLocks noChangeArrowheads="1"/>
            </p:cNvSpPr>
            <p:nvPr/>
          </p:nvSpPr>
          <p:spPr bwMode="auto">
            <a:xfrm>
              <a:off x="6468578" y="2971780"/>
              <a:ext cx="571504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+mn-ea"/>
                </a:rPr>
                <a:t>底</a:t>
              </a:r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6444038" y="642918"/>
              <a:ext cx="498479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+mn-ea"/>
                </a:rPr>
                <a:t>顶</a:t>
              </a:r>
            </a:p>
          </p:txBody>
        </p:sp>
        <p:sp>
          <p:nvSpPr>
            <p:cNvPr id="86" name="AutoShape 8"/>
            <p:cNvSpPr>
              <a:spLocks noChangeArrowheads="1"/>
            </p:cNvSpPr>
            <p:nvPr/>
          </p:nvSpPr>
          <p:spPr bwMode="auto">
            <a:xfrm>
              <a:off x="6575438" y="1219180"/>
              <a:ext cx="215900" cy="1655763"/>
            </a:xfrm>
            <a:prstGeom prst="downArrow">
              <a:avLst>
                <a:gd name="adj1" fmla="val 50000"/>
                <a:gd name="adj2" fmla="val 191728"/>
              </a:avLst>
            </a:prstGeom>
            <a:grpFill/>
            <a:ln w="9525">
              <a:solidFill>
                <a:srgbClr val="CC3300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 b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8426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28</a:t>
            </a:fld>
            <a:endParaRPr lang="zh-CN" altLang="en-US" sz="9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9450" y="1298322"/>
            <a:ext cx="8189683" cy="498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算法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归并排序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MergeSort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输入：待排序序列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r[s..t]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输出：升序序列</a:t>
            </a:r>
            <a:r>
              <a:rPr lang="en-US" altLang="zh-CN" sz="20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[s..t]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如果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s=t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，则待排序区间只有一个记录，递归终止；</a:t>
            </a:r>
            <a:endParaRPr lang="en-US" altLang="zh-CN" sz="2000" b="1" dirty="0">
              <a:solidFill>
                <a:srgbClr val="0000FF"/>
              </a:solidFill>
              <a:latin typeface="Cambria" pitchFamily="18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划分：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将序列</a:t>
            </a:r>
            <a:r>
              <a:rPr lang="en-US" altLang="zh-CN" sz="20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[s..t]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一分为二，即求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mid=(s+t)/2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；</a:t>
            </a:r>
            <a:endParaRPr lang="en-US" altLang="zh-CN" sz="2000" b="1" dirty="0">
              <a:solidFill>
                <a:srgbClr val="0000FF"/>
              </a:solidFill>
              <a:latin typeface="Cambria" pitchFamily="18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求解：</a:t>
            </a:r>
            <a:r>
              <a:rPr lang="en-US" altLang="zh-CN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        3.1 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对前半子序列</a:t>
            </a:r>
            <a:r>
              <a:rPr lang="en-US" altLang="zh-CN" sz="2000" b="1" i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[s..mid]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进行归并排序；</a:t>
            </a: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        3.2  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对后半子序列</a:t>
            </a:r>
            <a:r>
              <a:rPr lang="en-US" altLang="zh-CN" sz="2000" b="1" i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[mid+1..t]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进行归并排序；</a:t>
            </a:r>
            <a:endParaRPr lang="en-US" altLang="zh-CN" sz="2000" b="1" dirty="0">
              <a:solidFill>
                <a:srgbClr val="0000FF"/>
              </a:solidFill>
              <a:latin typeface="Cambria" pitchFamily="18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4.    </a:t>
            </a:r>
            <a:r>
              <a:rPr lang="zh-CN" altLang="en-US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合并：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将已排序的两个子序列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r[s..mid]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r[mid+1..t]</a:t>
            </a:r>
            <a:r>
              <a:rPr lang="zh-CN" altLang="en-US" sz="20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合并为一个有序序列</a:t>
            </a:r>
            <a:r>
              <a:rPr lang="en-US" altLang="zh-CN" sz="2000" b="1" dirty="0">
                <a:solidFill>
                  <a:srgbClr val="FF00FF"/>
                </a:solidFill>
                <a:latin typeface="Cambria" pitchFamily="18" charset="0"/>
                <a:cs typeface="Consolas" panose="020B0609020204030204" pitchFamily="49" charset="0"/>
              </a:rPr>
              <a:t>r[s..t]</a:t>
            </a:r>
            <a:r>
              <a:rPr lang="zh-CN" altLang="en-US" sz="2000" b="1" dirty="0">
                <a:solidFill>
                  <a:srgbClr val="C00000"/>
                </a:solidFill>
                <a:latin typeface="Cambria" pitchFamily="18" charset="0"/>
                <a:cs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56260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29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5720" y="1199867"/>
            <a:ext cx="669766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对应的二路归并排序算法如下：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1076" y="1598215"/>
            <a:ext cx="8562099" cy="4518499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void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MergeSort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(int r[]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s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t)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int mid;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(s&lt;t)	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子序列有两个或以上元素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	mid=(s+t)/2;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取中间位置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MergeSort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(r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s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mid);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对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a[s..mid]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MergeSort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(r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mid+1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t);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对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a[mid+1..t]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Merge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(r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s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t);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将两子序列合并，见前面的算法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0299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一、分治法的设计思想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</a:t>
            </a:fld>
            <a:endParaRPr lang="zh-CN" altLang="en-US" sz="900"/>
          </a:p>
        </p:txBody>
      </p:sp>
      <p:sp>
        <p:nvSpPr>
          <p:cNvPr id="4" name="矩形 3"/>
          <p:cNvSpPr/>
          <p:nvPr/>
        </p:nvSpPr>
        <p:spPr>
          <a:xfrm>
            <a:off x="386715" y="1654810"/>
            <a:ext cx="8401050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7380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将一个难以直接求解的大问题，分解成若干个规模较小的子问题，递归地求解这些子问题，然后合并子问题的解得到原问题的解。</a:t>
            </a:r>
          </a:p>
        </p:txBody>
      </p:sp>
      <p:sp>
        <p:nvSpPr>
          <p:cNvPr id="5" name="矩形 4"/>
          <p:cNvSpPr/>
          <p:nvPr/>
        </p:nvSpPr>
        <p:spPr>
          <a:xfrm>
            <a:off x="386715" y="3075305"/>
            <a:ext cx="8401050" cy="2995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注意：</a:t>
            </a:r>
          </a:p>
          <a:p>
            <a:pPr indent="722630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子问题与原问题形式相同</a:t>
            </a:r>
          </a:p>
          <a:p>
            <a:pPr marL="987425" indent="-265430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子问题可以彼此独立的求解，即子问题之间不包含公共的子问题</a:t>
            </a:r>
          </a:p>
          <a:p>
            <a:pPr marL="987425" indent="-265430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子问题的规模缩小到一定程度就可以容易地直接求解</a:t>
            </a:r>
          </a:p>
        </p:txBody>
      </p:sp>
    </p:spTree>
    <p:extLst>
      <p:ext uri="{BB962C8B-B14F-4D97-AF65-F5344CB8AC3E}">
        <p14:creationId xmlns:p14="http://schemas.microsoft.com/office/powerpoint/2010/main" val="28632143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30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1132" y="1166009"/>
            <a:ext cx="8465585" cy="5349496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void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Merge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(int r[]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s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mid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t)</a:t>
            </a:r>
          </a:p>
          <a:p>
            <a:r>
              <a:rPr lang="en-US" altLang="zh-CN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//r[r..mid]</a:t>
            </a:r>
            <a:r>
              <a:rPr lang="zh-CN" altLang="en-US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和</a:t>
            </a:r>
            <a:r>
              <a:rPr lang="en-US" altLang="zh-CN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r[mid+1..t]→r[s..t]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int *tmpa;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i=s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j=mid+1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k=0;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tmpa=(int *)malloc((t-s+1)*sizeof(int));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while (i&lt;=mid &amp;&amp; j&lt;=t)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if (r[i]&lt;=r[j])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将第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子表中的元素放入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tmpa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中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tmpa[k]=r[i];  i++; k++; }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else	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tmpa[k]=r[j];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j++; k++; }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将第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子表中的元素放入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tmpa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中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while (i&lt;=mid)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将第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子表余下部分复制到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tmpa</a:t>
            </a:r>
            <a:endParaRPr lang="en-US" altLang="zh-CN" sz="1800" b="1" dirty="0">
              <a:solidFill>
                <a:srgbClr val="00B0F0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 tmpa[k]=r[i];   i++;  k++;  }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while (j&lt;=t)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将第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子表余下部分复制到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tmpa</a:t>
            </a:r>
            <a:endParaRPr lang="en-US" altLang="zh-CN" sz="1800" b="1" dirty="0">
              <a:solidFill>
                <a:srgbClr val="00B0F0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 tmpa[k]=r[j];   j++;  k++; }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for (k=0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i=s;i&lt;=t;k++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i++)  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将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tmpa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复制回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中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r[i]=tmpa[k];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free(tmpa);	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释放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tmpa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所占内存空间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22418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31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1377958"/>
            <a:ext cx="835183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ambria" pitchFamily="18" charset="0"/>
                <a:cs typeface="Consolas" panose="020B0609020204030204" pitchFamily="49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Cambria" pitchFamily="18" charset="0"/>
                <a:cs typeface="Consolas" panose="020B0609020204030204" pitchFamily="49" charset="0"/>
              </a:rPr>
              <a:t>时间复杂度分析</a:t>
            </a:r>
            <a:r>
              <a:rPr lang="en-US" altLang="zh-CN" sz="2400" b="1" dirty="0">
                <a:solidFill>
                  <a:srgbClr val="FF0000"/>
                </a:solidFill>
                <a:latin typeface="Cambria" pitchFamily="18" charset="0"/>
                <a:cs typeface="Consolas" panose="020B0609020204030204" pitchFamily="49" charset="0"/>
              </a:rPr>
              <a:t>】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设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MergeSort(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算法的递归方程：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26906" y="2091583"/>
            <a:ext cx="6246870" cy="1177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)=1			</a:t>
            </a:r>
            <a:r>
              <a:rPr lang="zh-CN" altLang="en-US" sz="2400" b="1" dirty="0">
                <a:solidFill>
                  <a:srgbClr val="00B0F0"/>
                </a:solidFill>
                <a:latin typeface="Cambria" pitchFamily="18" charset="0"/>
                <a:cs typeface="Consolas" panose="020B0609020204030204" pitchFamily="49" charset="0"/>
              </a:rPr>
              <a:t>当</a:t>
            </a:r>
            <a:r>
              <a:rPr lang="en-US" altLang="zh-CN" sz="2400" b="1" i="1" dirty="0">
                <a:solidFill>
                  <a:srgbClr val="00B0F0"/>
                </a:solidFill>
                <a:latin typeface="Cambria" pitchFamily="18" charset="0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B0F0"/>
                </a:solidFill>
                <a:latin typeface="Cambria" pitchFamily="18" charset="0"/>
                <a:cs typeface="Consolas" panose="020B0609020204030204" pitchFamily="49" charset="0"/>
              </a:rPr>
              <a:t>=1</a:t>
            </a:r>
            <a:endParaRPr lang="en-US" altLang="zh-CN" sz="2400" b="1" i="1" dirty="0">
              <a:solidFill>
                <a:srgbClr val="00B0F0"/>
              </a:solidFill>
              <a:latin typeface="Cambria" pitchFamily="18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)=2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/2)+O(</a:t>
            </a:r>
            <a:r>
              <a:rPr lang="en-US" altLang="zh-CN" sz="2400" b="1" i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)		</a:t>
            </a:r>
            <a:r>
              <a:rPr lang="zh-CN" altLang="en-US" sz="2400" b="1" dirty="0">
                <a:solidFill>
                  <a:srgbClr val="00B0F0"/>
                </a:solidFill>
                <a:latin typeface="Cambria" pitchFamily="18" charset="0"/>
                <a:cs typeface="Consolas" panose="020B0609020204030204" pitchFamily="49" charset="0"/>
              </a:rPr>
              <a:t>当</a:t>
            </a:r>
            <a:r>
              <a:rPr lang="en-US" altLang="zh-CN" sz="2400" b="1" i="1" dirty="0">
                <a:solidFill>
                  <a:srgbClr val="00B0F0"/>
                </a:solidFill>
                <a:latin typeface="Cambria" pitchFamily="18" charset="0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B0F0"/>
                </a:solidFill>
                <a:latin typeface="Cambria" pitchFamily="18" charset="0"/>
                <a:cs typeface="Consolas" panose="020B0609020204030204" pitchFamily="49" charset="0"/>
              </a:rPr>
              <a:t>&gt;1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2689" y="3309524"/>
            <a:ext cx="604837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容易推出，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T(n)=O(nlog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31801" y="4027944"/>
            <a:ext cx="827304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ambria" pitchFamily="18" charset="0"/>
                <a:cs typeface="Consolas" panose="020B0609020204030204" pitchFamily="49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Cambria" pitchFamily="18" charset="0"/>
                <a:cs typeface="Consolas" panose="020B0609020204030204" pitchFamily="49" charset="0"/>
              </a:rPr>
              <a:t>空间复杂度分析</a:t>
            </a:r>
            <a:r>
              <a:rPr lang="en-US" altLang="zh-CN" sz="2400" b="1" dirty="0">
                <a:solidFill>
                  <a:srgbClr val="FF0000"/>
                </a:solidFill>
                <a:latin typeface="Cambria" pitchFamily="18" charset="0"/>
                <a:cs typeface="Consolas" panose="020B0609020204030204" pitchFamily="49" charset="0"/>
              </a:rPr>
              <a:t>】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归并排序每次递归需要用到一个辅助表，长度与待排序的表相等，虽然递归次数是</a:t>
            </a:r>
            <a:r>
              <a:rPr lang="en-US" altLang="zh-CN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O(log2n)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，但每次递归都会释放掉所占的辅助空间，所以下次递归的栈空间和辅助空间与这部分释放的空间就不相关了，因此其空间复杂性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S(n)=O(n)</a:t>
            </a:r>
            <a:r>
              <a:rPr lang="zh-CN" altLang="en-US" sz="2400" b="1" dirty="0">
                <a:solidFill>
                  <a:srgbClr val="0000FF"/>
                </a:solidFill>
                <a:latin typeface="Cambria" pitchFamily="18" charset="0"/>
                <a:cs typeface="Consolas" panose="020B0609020204030204" pitchFamily="49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1056881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32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8313" y="1272596"/>
            <a:ext cx="482441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2.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自底向上的二路归并排序算法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扩展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1834911"/>
            <a:ext cx="8135938" cy="9612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例如，对于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5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7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10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9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8}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序列，其排序过程如下图所示，图中方括号内是一个有序子序列。</a:t>
            </a:r>
          </a:p>
        </p:txBody>
      </p:sp>
      <p:grpSp>
        <p:nvGrpSpPr>
          <p:cNvPr id="6" name="组合 38"/>
          <p:cNvGrpSpPr/>
          <p:nvPr/>
        </p:nvGrpSpPr>
        <p:grpSpPr>
          <a:xfrm>
            <a:off x="6072198" y="3449011"/>
            <a:ext cx="719138" cy="2705160"/>
            <a:chOff x="6072198" y="2581228"/>
            <a:chExt cx="719138" cy="270516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072198" y="258122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+mn-ea"/>
                  <a:cs typeface="Consolas" panose="020B0609020204030204" pitchFamily="49" charset="0"/>
                </a:rPr>
                <a:t>底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072198" y="488627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+mn-ea"/>
                  <a:cs typeface="Consolas" panose="020B0609020204030204" pitchFamily="49" charset="0"/>
                </a:rPr>
                <a:t>顶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6188110" y="3163835"/>
              <a:ext cx="215900" cy="1655762"/>
            </a:xfrm>
            <a:prstGeom prst="downArrow">
              <a:avLst>
                <a:gd name="adj1" fmla="val 50000"/>
                <a:gd name="adj2" fmla="val 191728"/>
              </a:avLst>
            </a:prstGeom>
            <a:solidFill>
              <a:schemeClr val="hlink"/>
            </a:solidFill>
            <a:ln w="9525">
              <a:solidFill>
                <a:srgbClr val="CC3300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1071538" y="3010899"/>
            <a:ext cx="4714908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CN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zh-CN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zh-CN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zh-CN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zh-CN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zh-CN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57752" y="4582535"/>
            <a:ext cx="857256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2000" b="1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7752" y="5368353"/>
            <a:ext cx="857256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2000" b="1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29"/>
          <p:cNvGrpSpPr/>
          <p:nvPr/>
        </p:nvGrpSpPr>
        <p:grpSpPr>
          <a:xfrm>
            <a:off x="1142976" y="3510965"/>
            <a:ext cx="857256" cy="717752"/>
            <a:chOff x="1142976" y="2643182"/>
            <a:chExt cx="857256" cy="717752"/>
          </a:xfrm>
        </p:grpSpPr>
        <p:sp>
          <p:nvSpPr>
            <p:cNvPr id="15" name="圆角矩形 14"/>
            <p:cNvSpPr/>
            <p:nvPr/>
          </p:nvSpPr>
          <p:spPr>
            <a:xfrm>
              <a:off x="1142976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 b="1" dirty="0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 dirty="0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 rot="16200000">
              <a:off x="1481604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组合 30"/>
          <p:cNvGrpSpPr/>
          <p:nvPr/>
        </p:nvGrpSpPr>
        <p:grpSpPr>
          <a:xfrm>
            <a:off x="2071670" y="3510965"/>
            <a:ext cx="857256" cy="717752"/>
            <a:chOff x="2071670" y="2643182"/>
            <a:chExt cx="857256" cy="717752"/>
          </a:xfrm>
        </p:grpSpPr>
        <p:sp>
          <p:nvSpPr>
            <p:cNvPr id="18" name="圆角矩形 17"/>
            <p:cNvSpPr/>
            <p:nvPr/>
          </p:nvSpPr>
          <p:spPr>
            <a:xfrm>
              <a:off x="2071670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zh-CN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 rot="16200000">
              <a:off x="2410298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17" name="组合 31"/>
          <p:cNvGrpSpPr/>
          <p:nvPr/>
        </p:nvGrpSpPr>
        <p:grpSpPr>
          <a:xfrm>
            <a:off x="3000364" y="3510965"/>
            <a:ext cx="857256" cy="717752"/>
            <a:chOff x="3000364" y="2643182"/>
            <a:chExt cx="857256" cy="717752"/>
          </a:xfrm>
        </p:grpSpPr>
        <p:sp>
          <p:nvSpPr>
            <p:cNvPr id="21" name="圆角矩形 20"/>
            <p:cNvSpPr/>
            <p:nvPr/>
          </p:nvSpPr>
          <p:spPr>
            <a:xfrm>
              <a:off x="3000364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左大括号 21"/>
            <p:cNvSpPr/>
            <p:nvPr/>
          </p:nvSpPr>
          <p:spPr>
            <a:xfrm rot="16200000">
              <a:off x="3338992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0" name="组合 32"/>
          <p:cNvGrpSpPr/>
          <p:nvPr/>
        </p:nvGrpSpPr>
        <p:grpSpPr>
          <a:xfrm>
            <a:off x="3929058" y="3510964"/>
            <a:ext cx="857256" cy="717753"/>
            <a:chOff x="3929058" y="2643181"/>
            <a:chExt cx="857256" cy="717753"/>
          </a:xfrm>
        </p:grpSpPr>
        <p:sp>
          <p:nvSpPr>
            <p:cNvPr id="24" name="圆角矩形 23"/>
            <p:cNvSpPr/>
            <p:nvPr/>
          </p:nvSpPr>
          <p:spPr>
            <a:xfrm>
              <a:off x="3929058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zh-CN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左大括号 24"/>
            <p:cNvSpPr/>
            <p:nvPr/>
          </p:nvSpPr>
          <p:spPr>
            <a:xfrm rot="16200000">
              <a:off x="4267686" y="237599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3" name="组合 33"/>
          <p:cNvGrpSpPr/>
          <p:nvPr/>
        </p:nvGrpSpPr>
        <p:grpSpPr>
          <a:xfrm>
            <a:off x="4857752" y="3510964"/>
            <a:ext cx="857256" cy="717753"/>
            <a:chOff x="4857752" y="2643181"/>
            <a:chExt cx="857256" cy="717753"/>
          </a:xfrm>
        </p:grpSpPr>
        <p:sp>
          <p:nvSpPr>
            <p:cNvPr id="27" name="圆角矩形 26"/>
            <p:cNvSpPr/>
            <p:nvPr/>
          </p:nvSpPr>
          <p:spPr>
            <a:xfrm>
              <a:off x="4857752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zh-CN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5196380" y="237599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6" name="组合 34"/>
          <p:cNvGrpSpPr/>
          <p:nvPr/>
        </p:nvGrpSpPr>
        <p:grpSpPr>
          <a:xfrm>
            <a:off x="1142976" y="4296783"/>
            <a:ext cx="1785950" cy="717752"/>
            <a:chOff x="1142976" y="3429000"/>
            <a:chExt cx="1785950" cy="717752"/>
          </a:xfrm>
        </p:grpSpPr>
        <p:sp>
          <p:nvSpPr>
            <p:cNvPr id="30" name="圆角矩形 29"/>
            <p:cNvSpPr/>
            <p:nvPr/>
          </p:nvSpPr>
          <p:spPr>
            <a:xfrm>
              <a:off x="1142976" y="3714752"/>
              <a:ext cx="178595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910232" y="316181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9" name="组合 35"/>
          <p:cNvGrpSpPr/>
          <p:nvPr/>
        </p:nvGrpSpPr>
        <p:grpSpPr>
          <a:xfrm>
            <a:off x="3000364" y="4296784"/>
            <a:ext cx="1714512" cy="717751"/>
            <a:chOff x="3000364" y="3429001"/>
            <a:chExt cx="1714512" cy="717751"/>
          </a:xfrm>
        </p:grpSpPr>
        <p:sp>
          <p:nvSpPr>
            <p:cNvPr id="33" name="圆角矩形 32"/>
            <p:cNvSpPr/>
            <p:nvPr/>
          </p:nvSpPr>
          <p:spPr>
            <a:xfrm>
              <a:off x="3000364" y="3714752"/>
              <a:ext cx="171451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zh-CN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左大括号 33"/>
            <p:cNvSpPr/>
            <p:nvPr/>
          </p:nvSpPr>
          <p:spPr>
            <a:xfrm rot="16200000">
              <a:off x="3839058" y="316181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32" name="组合 36"/>
          <p:cNvGrpSpPr/>
          <p:nvPr/>
        </p:nvGrpSpPr>
        <p:grpSpPr>
          <a:xfrm>
            <a:off x="1142976" y="5116915"/>
            <a:ext cx="3571900" cy="683438"/>
            <a:chOff x="1142976" y="4249132"/>
            <a:chExt cx="3571900" cy="683438"/>
          </a:xfrm>
        </p:grpSpPr>
        <p:sp>
          <p:nvSpPr>
            <p:cNvPr id="36" name="圆角矩形 35"/>
            <p:cNvSpPr/>
            <p:nvPr/>
          </p:nvSpPr>
          <p:spPr>
            <a:xfrm>
              <a:off x="1142976" y="4500570"/>
              <a:ext cx="35719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左大括号 36"/>
            <p:cNvSpPr/>
            <p:nvPr/>
          </p:nvSpPr>
          <p:spPr>
            <a:xfrm rot="16200000">
              <a:off x="2838926" y="39819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35" name="组合 37"/>
          <p:cNvGrpSpPr/>
          <p:nvPr/>
        </p:nvGrpSpPr>
        <p:grpSpPr>
          <a:xfrm>
            <a:off x="1142976" y="5881483"/>
            <a:ext cx="4572032" cy="704688"/>
            <a:chOff x="1142976" y="5013700"/>
            <a:chExt cx="4572032" cy="704688"/>
          </a:xfrm>
        </p:grpSpPr>
        <p:sp>
          <p:nvSpPr>
            <p:cNvPr id="39" name="圆角矩形 38"/>
            <p:cNvSpPr/>
            <p:nvPr/>
          </p:nvSpPr>
          <p:spPr>
            <a:xfrm>
              <a:off x="1142976" y="5286388"/>
              <a:ext cx="457203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7,8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zh-CN" altLang="en-US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b="1">
                  <a:solidFill>
                    <a:srgbClr val="FFFF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 b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 rot="16200000">
              <a:off x="4683251" y="474651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0109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33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750" y="1403189"/>
            <a:ext cx="648017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二路归并排序的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分治策略</a:t>
            </a:r>
            <a:r>
              <a:rPr lang="zh-CN" altLang="en-US" sz="22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如下：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750" y="2123914"/>
            <a:ext cx="8208963" cy="3595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循环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log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次，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length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依次取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、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log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。每次执行以下步骤：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　① 分解：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将原序列分解成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length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长度的若干子序列。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② 求解子问题：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将相邻的两个子序列调用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Merge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算法合并成一个有序子序列。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③ 合并：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由于整个序列存放在数组中</a:t>
            </a:r>
            <a:r>
              <a:rPr lang="en-US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中，排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序过程是就地进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行的，合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并步骤不需要执行任何操作。 </a:t>
            </a:r>
          </a:p>
        </p:txBody>
      </p:sp>
    </p:spTree>
    <p:extLst>
      <p:ext uri="{BB962C8B-B14F-4D97-AF65-F5344CB8AC3E}">
        <p14:creationId xmlns:p14="http://schemas.microsoft.com/office/powerpoint/2010/main" val="1535940751"/>
      </p:ext>
    </p:extLst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34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2030" y="1191791"/>
            <a:ext cx="8811970" cy="2579507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0" tIns="180000" bIns="180000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void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MergePass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(int r[]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length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n)</a:t>
            </a:r>
          </a:p>
          <a:p>
            <a:r>
              <a:rPr lang="en-US" altLang="zh-CN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一趟二路归并排序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int i;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for (i=0;i+2*length-1&lt;n;i=i+2*length)   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归并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length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长的两相邻子表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Merge(a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i+length-1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i+2*length-1);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(i+length-1&lt;n)	     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余下两个子表，后者长度小于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length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Merge(a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i+length-1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n-1);	 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归并这两个子表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1740" y="3907920"/>
            <a:ext cx="7861359" cy="2441007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void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MergeSort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(int  r[]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n)	</a:t>
            </a:r>
            <a:r>
              <a:rPr lang="en-US" altLang="zh-CN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length;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for (length=1;length&lt;n;length=2*length)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MergePass(r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length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n);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203859"/>
      </p:ext>
    </p:extLst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归并排序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35</a:t>
            </a:fld>
            <a:endParaRPr lang="zh-CN" altLang="en-US" sz="9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4589" y="2213266"/>
            <a:ext cx="8350252" cy="15234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　　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算法分析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对于上述二路归并排序算法，当有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个元素时，需要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log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趟归并，每一趟归并，其元素比较次数不超过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-1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，元素移动次数都是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，因此归并排序的时间复杂度为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O(</a:t>
            </a:r>
            <a:r>
              <a:rPr lang="en-US" altLang="zh-CN" sz="2000" b="1" i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log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83727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求解查找问题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36</a:t>
            </a:fld>
            <a:endParaRPr lang="zh-CN" altLang="en-US" sz="9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174" y="2032308"/>
            <a:ext cx="8786842" cy="44457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200" b="1" dirty="0">
                <a:latin typeface="+mn-ea"/>
                <a:cs typeface="Consolas" panose="020B0609020204030204" pitchFamily="49" charset="0"/>
              </a:rPr>
              <a:t>　　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基本思路：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设</a:t>
            </a:r>
            <a:r>
              <a:rPr lang="en-US" altLang="zh-CN" sz="2000" b="1" i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[low..high]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是当前的查找区间，首先确定该区间的中点位置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mid=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(low+high)/2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  <a:sym typeface="Symbol" panose="05050102010706020507" pitchFamily="18" charset="2"/>
              </a:rPr>
              <a:t>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；然后将待查的</a:t>
            </a:r>
            <a:r>
              <a:rPr lang="en-US" altLang="zh-CN" sz="2000" b="1" i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值与</a:t>
            </a:r>
            <a:r>
              <a:rPr lang="en-US" altLang="zh-CN" sz="2000" b="1" i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[mid].key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比较：</a:t>
            </a:r>
            <a:endParaRPr lang="zh-CN" altLang="en-US" sz="2200" b="1" dirty="0">
              <a:solidFill>
                <a:schemeClr val="tx1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ts val="3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（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）若</a:t>
            </a:r>
            <a:r>
              <a:rPr lang="en-US" altLang="zh-CN" sz="1800" b="1" i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==</a:t>
            </a:r>
            <a:r>
              <a:rPr lang="en-US" altLang="zh-CN" sz="1800" b="1" i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[mid]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，则查找成功并返回该元素的物理下标；</a:t>
            </a:r>
          </a:p>
          <a:p>
            <a:pPr>
              <a:lnSpc>
                <a:spcPts val="3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（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）若</a:t>
            </a:r>
            <a:r>
              <a:rPr lang="en-US" altLang="zh-CN" sz="1800" b="1" i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&lt;</a:t>
            </a:r>
            <a:r>
              <a:rPr lang="en-US" altLang="zh-CN" sz="1800" b="1" i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[mid]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，则由表的有序性可知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[mid..high]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均大于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，因此若表中存在关键字等于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的元素，则该元素必定位于左子表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[low..mid-1]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中，故新的查找区间是左子表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[low..mid-1]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；</a:t>
            </a:r>
          </a:p>
          <a:p>
            <a:pPr>
              <a:lnSpc>
                <a:spcPts val="3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（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）若</a:t>
            </a:r>
            <a:r>
              <a:rPr lang="en-US" altLang="zh-CN" sz="1800" b="1" i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&gt;</a:t>
            </a:r>
            <a:r>
              <a:rPr lang="en-US" altLang="zh-CN" sz="1800" b="1" i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[mid]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，则要查找的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必在位于右子表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[mid+1..high]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中，即新的查找区间是右子表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[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mid+1..high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  <a:p>
            <a:pPr>
              <a:lnSpc>
                <a:spcPts val="3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下一次查找是针对新的查找区间进行的。</a:t>
            </a:r>
          </a:p>
        </p:txBody>
      </p:sp>
      <p:sp>
        <p:nvSpPr>
          <p:cNvPr id="5" name="矩形 4"/>
          <p:cNvSpPr/>
          <p:nvPr/>
        </p:nvSpPr>
        <p:spPr>
          <a:xfrm>
            <a:off x="338442" y="137821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折半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查找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（自学）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0642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折半</a:t>
            </a:r>
            <a:r>
              <a:rPr lang="en-US" altLang="zh-CN" dirty="0">
                <a:sym typeface="+mn-ea"/>
              </a:rPr>
              <a:t>查找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37</a:t>
            </a:fld>
            <a:endParaRPr lang="zh-CN" altLang="en-US" sz="90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5858" y="1598584"/>
            <a:ext cx="8248678" cy="4698036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BinSearch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(int a[]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low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high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k) </a:t>
            </a:r>
            <a:r>
              <a:rPr lang="en-US" altLang="zh-CN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拆半查找算法</a:t>
            </a:r>
          </a:p>
          <a:p>
            <a:pPr>
              <a:lnSpc>
                <a:spcPts val="26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int mid;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(low&lt;=high)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当前区间存在元素时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	mid=(low+high)/2;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求查找区间的中间位置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(a[mid]==k)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找到后返回其物理下标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mid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return mid;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(a[mid]&gt;k)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当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a[mid]&gt;k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return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BinSearch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(a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low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mid-1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k);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else	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当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a[mid]&lt;k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return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BinSearch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(a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mid+1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high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k);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else return -1;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若当前查找区间没有元素时返回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-1</a:t>
            </a:r>
          </a:p>
          <a:p>
            <a:pPr>
              <a:lnSpc>
                <a:spcPts val="26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0321" y="1202821"/>
            <a:ext cx="259080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+mn-ea"/>
              </a:rPr>
              <a:t>递归算法实现：</a:t>
            </a:r>
          </a:p>
        </p:txBody>
      </p:sp>
    </p:spTree>
    <p:extLst>
      <p:ext uri="{BB962C8B-B14F-4D97-AF65-F5344CB8AC3E}">
        <p14:creationId xmlns:p14="http://schemas.microsoft.com/office/powerpoint/2010/main" val="27456104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折半</a:t>
            </a:r>
            <a:r>
              <a:rPr lang="en-US" altLang="zh-CN" dirty="0">
                <a:sym typeface="+mn-ea"/>
              </a:rPr>
              <a:t>查找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38</a:t>
            </a:fld>
            <a:endParaRPr lang="zh-CN" altLang="en-US" sz="90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693" y="1261075"/>
            <a:ext cx="8685818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算法分析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】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每次将序列划分为两个等长的子序列，由于在一次划分后，只需处理一个子序列，则有：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2976" y="2714620"/>
            <a:ext cx="4651334" cy="11581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)=O(1)		             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当</a:t>
            </a:r>
            <a:r>
              <a:rPr lang="en-US" altLang="zh-CN" sz="1800" b="1" i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=1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)=T(n/2)+O(1)   		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当</a:t>
            </a:r>
            <a:r>
              <a:rPr lang="en-US" altLang="zh-CN" sz="1800" b="1" i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≥2</a:t>
            </a:r>
            <a:endParaRPr lang="en-US" altLang="zh-CN" sz="1800" b="1" dirty="0">
              <a:solidFill>
                <a:srgbClr val="00B0F0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5680" y="4109264"/>
            <a:ext cx="838112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由此得到</a:t>
            </a:r>
            <a:r>
              <a:rPr lang="zh-CN" altLang="pt-BR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：</a:t>
            </a:r>
            <a:r>
              <a:rPr lang="pt-BR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</a:t>
            </a:r>
            <a:r>
              <a:rPr lang="pt-BR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pt-BR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)=O(log</a:t>
            </a:r>
            <a:r>
              <a:rPr lang="pt-BR" altLang="zh-CN" sz="2000" b="1" baseline="-25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pt-BR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n)</a:t>
            </a:r>
            <a:endParaRPr lang="pt-BR" altLang="zh-CN" sz="20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折半查找的主要时间花在元素比较上，所以算法的时间复杂度为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O(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log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="1" i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95053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dirty="0" err="1">
                <a:sym typeface="+mn-ea"/>
              </a:rPr>
              <a:t>查找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小元素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39</a:t>
            </a:fld>
            <a:endParaRPr lang="zh-CN" altLang="en-US" sz="90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850" y="1278152"/>
            <a:ext cx="799147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问题描述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设无序序列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T 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=(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0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0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, …,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000" b="1" i="1" baseline="-30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T 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的第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1≤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sz="2000" b="1" dirty="0">
                <a:latin typeface="Times New Roman" pitchFamily="18" charset="0"/>
                <a:ea typeface="宋体" pitchFamily="2" charset="-122"/>
              </a:rPr>
              <a:t>≤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）小元素定义为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按升序排列后在第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个位置上的元素。给定一个序列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和一个整数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，寻找 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T 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的第</a:t>
            </a:r>
            <a:r>
              <a:rPr kumimoji="1" lang="en-US" altLang="zh-CN" sz="2000" b="1" i="1" dirty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小元素的问题称为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选择问题</a:t>
            </a:r>
            <a:r>
              <a:rPr kumimoji="1" lang="zh-CN" altLang="en-US" sz="2000" b="1" dirty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k=1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时，相当于找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最小值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k=n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时，相当于找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最大值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k=n/2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相当于找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中值（中位数）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60500" y="4267623"/>
            <a:ext cx="47625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　　使用排序算法平均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O(nlog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n)</a:t>
            </a:r>
          </a:p>
        </p:txBody>
      </p:sp>
      <p:sp>
        <p:nvSpPr>
          <p:cNvPr id="6" name="矩形 5"/>
          <p:cNvSpPr/>
          <p:nvPr/>
        </p:nvSpPr>
        <p:spPr>
          <a:xfrm>
            <a:off x="1875453" y="6099021"/>
            <a:ext cx="3302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采用类似于快速排序的思想。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800800" y="5160924"/>
          <a:ext cx="735416" cy="6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Clip" r:id="rId3" imgW="861365" imgH="844906" progId="">
                  <p:embed/>
                </p:oleObj>
              </mc:Choice>
              <mc:Fallback>
                <p:oleObj name="Clip" r:id="rId3" imgW="861365" imgH="8449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00" y="5160924"/>
                        <a:ext cx="735416" cy="64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1"/>
          <p:cNvSpPr txBox="1"/>
          <p:nvPr/>
        </p:nvSpPr>
        <p:spPr>
          <a:xfrm>
            <a:off x="1855804" y="5150219"/>
            <a:ext cx="421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能否获得平均复杂度为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O(n)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的算法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?</a:t>
            </a:r>
          </a:p>
        </p:txBody>
      </p:sp>
      <p:sp>
        <p:nvSpPr>
          <p:cNvPr id="11" name="文本框 2"/>
          <p:cNvSpPr txBox="1"/>
          <p:nvPr/>
        </p:nvSpPr>
        <p:spPr>
          <a:xfrm>
            <a:off x="1839294" y="570774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</a:rPr>
              <a:t>如何利用减治法？</a:t>
            </a:r>
          </a:p>
        </p:txBody>
      </p:sp>
    </p:spTree>
    <p:extLst>
      <p:ext uri="{BB962C8B-B14F-4D97-AF65-F5344CB8AC3E}">
        <p14:creationId xmlns:p14="http://schemas.microsoft.com/office/powerpoint/2010/main" val="30802788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二、分治法的求解过程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4</a:t>
            </a:fld>
            <a:endParaRPr lang="zh-CN" altLang="en-US" sz="900"/>
          </a:p>
        </p:txBody>
      </p:sp>
      <p:grpSp>
        <p:nvGrpSpPr>
          <p:cNvPr id="4" name="组合 4"/>
          <p:cNvGrpSpPr/>
          <p:nvPr/>
        </p:nvGrpSpPr>
        <p:grpSpPr>
          <a:xfrm>
            <a:off x="4083685" y="1489075"/>
            <a:ext cx="4695825" cy="4627880"/>
            <a:chOff x="1435100" y="141685"/>
            <a:chExt cx="7873966" cy="4698206"/>
          </a:xfrm>
        </p:grpSpPr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2843214" y="141685"/>
              <a:ext cx="2751137" cy="43219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原始问题</a:t>
              </a:r>
            </a:p>
          </p:txBody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>
              <a:off x="1435100" y="2193131"/>
              <a:ext cx="1600200" cy="377429"/>
            </a:xfrm>
            <a:prstGeom prst="ellipse">
              <a:avLst/>
            </a:prstGeom>
            <a:solidFill>
              <a:srgbClr val="C00000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求解子问题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692275" y="1653779"/>
              <a:ext cx="1087438" cy="3238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子问题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3676650" y="1653779"/>
              <a:ext cx="1087439" cy="32384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子问题</a:t>
              </a: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6108700" y="1653779"/>
              <a:ext cx="1087438" cy="3238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子问题</a:t>
              </a: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213350" y="1491854"/>
              <a:ext cx="649663" cy="279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3421063" y="2194323"/>
              <a:ext cx="1600200" cy="377428"/>
            </a:xfrm>
            <a:prstGeom prst="ellipse">
              <a:avLst/>
            </a:prstGeom>
            <a:solidFill>
              <a:srgbClr val="C00000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求解子问题</a:t>
              </a: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5851525" y="2193131"/>
              <a:ext cx="1600200" cy="377429"/>
            </a:xfrm>
            <a:prstGeom prst="ellipse">
              <a:avLst/>
            </a:prstGeom>
            <a:solidFill>
              <a:srgbClr val="C00000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求解子问题</a:t>
              </a: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1627189" y="2895600"/>
              <a:ext cx="1343025" cy="3238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子问题解</a:t>
              </a: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3613151" y="2895600"/>
              <a:ext cx="1343025" cy="3238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子问题解</a:t>
              </a:r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6043614" y="2895600"/>
              <a:ext cx="1343025" cy="3238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子问题解</a:t>
              </a: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5213350" y="2731294"/>
              <a:ext cx="649663" cy="279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18" name="Oval 40"/>
            <p:cNvSpPr>
              <a:spLocks noChangeArrowheads="1"/>
            </p:cNvSpPr>
            <p:nvPr/>
          </p:nvSpPr>
          <p:spPr bwMode="auto">
            <a:xfrm>
              <a:off x="3421064" y="3598069"/>
              <a:ext cx="1728787" cy="431006"/>
            </a:xfrm>
            <a:prstGeom prst="ellipse">
              <a:avLst/>
            </a:prstGeom>
            <a:solidFill>
              <a:srgbClr val="C00000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合并子解</a:t>
              </a:r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3355975" y="897731"/>
              <a:ext cx="1855788" cy="323850"/>
            </a:xfrm>
            <a:prstGeom prst="ellipse">
              <a:avLst/>
            </a:prstGeom>
            <a:solidFill>
              <a:srgbClr val="C00000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问题分解</a:t>
              </a:r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>
              <a:off x="4251325" y="573881"/>
              <a:ext cx="0" cy="32385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H="1">
              <a:off x="2266950" y="1168004"/>
              <a:ext cx="1346200" cy="485775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 b="1"/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4251325" y="1221582"/>
              <a:ext cx="0" cy="432197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 b="1"/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5021263" y="1168004"/>
              <a:ext cx="1535112" cy="485775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 b="1"/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2203450" y="1977629"/>
              <a:ext cx="0" cy="215503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>
              <a:off x="4251325" y="1977629"/>
              <a:ext cx="0" cy="215503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6621463" y="1977629"/>
              <a:ext cx="0" cy="215503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>
              <a:off x="2203450" y="2571750"/>
              <a:ext cx="0" cy="32385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4251325" y="2571750"/>
              <a:ext cx="0" cy="32385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6621463" y="2571750"/>
              <a:ext cx="0" cy="32385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30" name="Line 52"/>
            <p:cNvSpPr>
              <a:spLocks noChangeShapeType="1"/>
            </p:cNvSpPr>
            <p:nvPr/>
          </p:nvSpPr>
          <p:spPr bwMode="auto">
            <a:xfrm>
              <a:off x="2203451" y="3219450"/>
              <a:ext cx="1281113" cy="486966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 b="1"/>
            </a:p>
          </p:txBody>
        </p: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4251325" y="3219450"/>
              <a:ext cx="0" cy="378619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H="1">
              <a:off x="5084763" y="3219450"/>
              <a:ext cx="1600200" cy="486966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>
              <a:off x="4251325" y="4030266"/>
              <a:ext cx="0" cy="377428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790"/>
            </a:p>
          </p:txBody>
        </p:sp>
        <p:sp>
          <p:nvSpPr>
            <p:cNvPr id="34" name="AutoShape 58"/>
            <p:cNvSpPr>
              <a:spLocks noChangeArrowheads="1"/>
            </p:cNvSpPr>
            <p:nvPr/>
          </p:nvSpPr>
          <p:spPr bwMode="auto">
            <a:xfrm>
              <a:off x="5980114" y="465534"/>
              <a:ext cx="1984359" cy="485775"/>
            </a:xfrm>
            <a:prstGeom prst="wedgeRoundRectCallout">
              <a:avLst>
                <a:gd name="adj1" fmla="val -87556"/>
                <a:gd name="adj2" fmla="val 59417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划分</a:t>
              </a:r>
            </a:p>
          </p:txBody>
        </p:sp>
        <p:sp>
          <p:nvSpPr>
            <p:cNvPr id="35" name="AutoShape 59"/>
            <p:cNvSpPr>
              <a:spLocks noChangeArrowheads="1"/>
            </p:cNvSpPr>
            <p:nvPr/>
          </p:nvSpPr>
          <p:spPr bwMode="auto">
            <a:xfrm>
              <a:off x="7388223" y="1706167"/>
              <a:ext cx="1920843" cy="488156"/>
            </a:xfrm>
            <a:prstGeom prst="wedgeRoundRectCallout">
              <a:avLst>
                <a:gd name="adj1" fmla="val -48310"/>
                <a:gd name="adj2" fmla="val 72245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求解</a:t>
              </a:r>
            </a:p>
          </p:txBody>
        </p:sp>
        <p:sp>
          <p:nvSpPr>
            <p:cNvPr id="36" name="AutoShape 60"/>
            <p:cNvSpPr>
              <a:spLocks noChangeArrowheads="1"/>
            </p:cNvSpPr>
            <p:nvPr/>
          </p:nvSpPr>
          <p:spPr bwMode="auto">
            <a:xfrm>
              <a:off x="6684964" y="3543299"/>
              <a:ext cx="1823293" cy="540544"/>
            </a:xfrm>
            <a:prstGeom prst="wedgeRoundRectCallout">
              <a:avLst>
                <a:gd name="adj1" fmla="val -137875"/>
                <a:gd name="adj2" fmla="val 21356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合并</a:t>
              </a:r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3867150" y="4569619"/>
              <a:ext cx="1536700" cy="270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850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3035300" y="4407694"/>
              <a:ext cx="2432050" cy="43219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原始问题的解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86715" y="1489075"/>
            <a:ext cx="3486150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  <a:sym typeface="+mn-ea"/>
              </a:rPr>
              <a:t>划分子问题：将原问题分解为若干个规模较小，相互独立，与原问题形式相同的子问题。</a:t>
            </a:r>
            <a:endParaRPr kumimoji="1" lang="zh-CN" altLang="en-US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求解子问题：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  <a:sym typeface="+mn-ea"/>
              </a:rPr>
              <a:t>若子问题规模较小而容易被解决则直接求解，否则递归地求解各个子问题。</a:t>
            </a:r>
            <a:endParaRPr lang="en-US" altLang="zh-CN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合并子问题：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  <a:sym typeface="+mn-ea"/>
              </a:rPr>
              <a:t>将各个子问题的解合并为原问题的解。</a:t>
            </a:r>
            <a:endParaRPr kumimoji="1" lang="zh-CN" altLang="en-US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090755"/>
      </p:ext>
    </p:extLst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dirty="0" err="1">
                <a:sym typeface="+mn-ea"/>
              </a:rPr>
              <a:t>查找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小元素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40</a:t>
            </a:fld>
            <a:endParaRPr lang="zh-CN" altLang="en-US" sz="9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8245" y="1416972"/>
            <a:ext cx="8127443" cy="4552028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25475" indent="-6254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95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7473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Aft>
                <a:spcPts val="775"/>
              </a:spcAft>
            </a:pP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——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选择问题</a:t>
            </a:r>
            <a:endParaRPr kumimoji="0" lang="en-US" altLang="zh-CN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>
              <a:spcAft>
                <a:spcPts val="775"/>
              </a:spcAft>
            </a:pP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输入：无序序列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b="1" i="1" dirty="0">
                <a:solidFill>
                  <a:srgbClr val="0000FF"/>
                </a:solidFill>
              </a:rPr>
              <a:t>r</a:t>
            </a:r>
            <a:r>
              <a:rPr lang="en-US" altLang="zh-CN" b="1" baseline="-30000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</a:rPr>
              <a:t>r</a:t>
            </a:r>
            <a:r>
              <a:rPr lang="en-US" altLang="zh-CN" b="1" baseline="-30000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0000FF"/>
                </a:solidFill>
              </a:rPr>
              <a:t>, …, </a:t>
            </a:r>
            <a:r>
              <a:rPr lang="en-US" altLang="zh-CN" b="1" i="1" dirty="0">
                <a:solidFill>
                  <a:srgbClr val="0000FF"/>
                </a:solidFill>
              </a:rPr>
              <a:t>r</a:t>
            </a:r>
            <a:r>
              <a:rPr lang="en-US" altLang="zh-CN" b="1" i="1" baseline="-30000" dirty="0">
                <a:solidFill>
                  <a:srgbClr val="0000FF"/>
                </a:solidFill>
              </a:rPr>
              <a:t>n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，位置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</a:t>
            </a:r>
          </a:p>
          <a:p>
            <a:pPr eaLnBrk="0" hangingPunct="0">
              <a:spcAft>
                <a:spcPts val="775"/>
              </a:spcAft>
            </a:pP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输出：返回第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小的元素值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设置初始查找区间：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i=1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j=n;</a:t>
            </a:r>
            <a:endParaRPr kumimoji="0" lang="zh-CN" altLang="en-US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kumimoji="0" lang="en-US" altLang="zh-CN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为轴值对序列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kumimoji="0" lang="en-US" altLang="zh-CN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i~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kumimoji="0" lang="en-US" altLang="zh-CN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j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进行一次划分，得到轴值的位置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s;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将轴值位置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与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比较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3.1 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k=s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，则将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kumimoji="0" lang="en-US" altLang="zh-CN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作为结果返回；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3.2 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k&lt;s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，则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j=s-1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，转步骤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3.3 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k&gt;s, 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则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i=s+1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，转步骤</a:t>
            </a:r>
            <a:r>
              <a:rPr kumimoji="0"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97381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305328"/>
            <a:ext cx="41973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en-US" altLang="zh-CN" sz="2400" dirty="0"/>
              <a:t>,3,8,1,10,6,9,12,17,4,15,22}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2790220"/>
            <a:ext cx="41973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{4,3,1,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en-US" altLang="zh-CN" sz="2400" dirty="0"/>
              <a:t>,10,6,9,12,17,8,15,22}</a:t>
            </a:r>
          </a:p>
        </p:txBody>
      </p:sp>
      <p:sp>
        <p:nvSpPr>
          <p:cNvPr id="6" name="矩形 5"/>
          <p:cNvSpPr/>
          <p:nvPr/>
        </p:nvSpPr>
        <p:spPr>
          <a:xfrm>
            <a:off x="338454" y="4105528"/>
            <a:ext cx="31813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dirty="0"/>
              <a:t>,6,9,12,17,8,15,22}</a:t>
            </a:r>
          </a:p>
        </p:txBody>
      </p:sp>
      <p:sp>
        <p:nvSpPr>
          <p:cNvPr id="7" name="AutoShape 26"/>
          <p:cNvSpPr/>
          <p:nvPr/>
        </p:nvSpPr>
        <p:spPr bwMode="auto">
          <a:xfrm rot="5400000">
            <a:off x="2750185" y="2254885"/>
            <a:ext cx="288290" cy="2405380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111926" y="3601471"/>
            <a:ext cx="60607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j&lt;k</a:t>
            </a:r>
            <a:r>
              <a:rPr lang="zh-CN" altLang="en-US" sz="2000" b="1" dirty="0"/>
              <a:t>，在右边区间找第</a:t>
            </a:r>
            <a:r>
              <a:rPr lang="en-US" altLang="zh-CN" sz="2000" b="1" dirty="0"/>
              <a:t>k(=6-4=2)</a:t>
            </a:r>
            <a:r>
              <a:rPr lang="zh-CN" altLang="en-US" sz="2000" b="1" dirty="0"/>
              <a:t>小元素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1052136" y="3257402"/>
            <a:ext cx="8491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/>
              <a:t>j=4</a:t>
            </a:r>
          </a:p>
        </p:txBody>
      </p:sp>
      <p:sp>
        <p:nvSpPr>
          <p:cNvPr id="10" name="矩形 9"/>
          <p:cNvSpPr/>
          <p:nvPr/>
        </p:nvSpPr>
        <p:spPr>
          <a:xfrm>
            <a:off x="323528" y="4590420"/>
            <a:ext cx="31813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{8,6,9,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dirty="0"/>
              <a:t>,17,12,15,22}</a:t>
            </a:r>
          </a:p>
        </p:txBody>
      </p:sp>
      <p:sp>
        <p:nvSpPr>
          <p:cNvPr id="11" name="AutoShape 26"/>
          <p:cNvSpPr/>
          <p:nvPr/>
        </p:nvSpPr>
        <p:spPr bwMode="auto">
          <a:xfrm rot="5400000">
            <a:off x="895328" y="4821344"/>
            <a:ext cx="144016" cy="728608"/>
          </a:xfrm>
          <a:prstGeom prst="righ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/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339752" y="5113640"/>
            <a:ext cx="60607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j&gt;k</a:t>
            </a:r>
            <a:r>
              <a:rPr lang="zh-CN" altLang="en-US" sz="2000" b="1" dirty="0"/>
              <a:t>，在左边区间找第</a:t>
            </a:r>
            <a:r>
              <a:rPr lang="en-US" altLang="zh-CN" sz="2000" b="1" dirty="0"/>
              <a:t>k(=2)</a:t>
            </a:r>
            <a:r>
              <a:rPr lang="zh-CN" altLang="en-US" sz="2000" b="1" dirty="0"/>
              <a:t>小元素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1490582" y="5099978"/>
            <a:ext cx="8491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/>
              <a:t>j=4</a:t>
            </a:r>
          </a:p>
        </p:txBody>
      </p:sp>
      <p:sp>
        <p:nvSpPr>
          <p:cNvPr id="14" name="矩形 13"/>
          <p:cNvSpPr/>
          <p:nvPr/>
        </p:nvSpPr>
        <p:spPr>
          <a:xfrm>
            <a:off x="426494" y="5352539"/>
            <a:ext cx="1063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en-US" altLang="zh-CN" sz="2400" dirty="0"/>
              <a:t>,6,9}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498061" y="6263918"/>
            <a:ext cx="60607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j=k</a:t>
            </a:r>
            <a:r>
              <a:rPr lang="zh-CN" altLang="en-US" sz="2000" b="1" dirty="0"/>
              <a:t>，找到原问题第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小元素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，结束。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687341" y="6131972"/>
            <a:ext cx="8491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/>
              <a:t>j=2</a:t>
            </a:r>
          </a:p>
        </p:txBody>
      </p:sp>
      <p:sp>
        <p:nvSpPr>
          <p:cNvPr id="18" name="矩形 17"/>
          <p:cNvSpPr/>
          <p:nvPr/>
        </p:nvSpPr>
        <p:spPr>
          <a:xfrm>
            <a:off x="448484" y="5759882"/>
            <a:ext cx="1063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{6,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en-US" altLang="zh-CN" sz="2400" dirty="0"/>
              <a:t>,9}</a:t>
            </a:r>
          </a:p>
        </p:txBody>
      </p:sp>
      <p:sp>
        <p:nvSpPr>
          <p:cNvPr id="21" name="矩形 20"/>
          <p:cNvSpPr/>
          <p:nvPr/>
        </p:nvSpPr>
        <p:spPr>
          <a:xfrm>
            <a:off x="410418" y="1529293"/>
            <a:ext cx="7259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{5,3,8,1,10,6,9,12,17,4,15,22}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求第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k= 6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）小元素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9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 marL="514350" lvl="0" indent="-514350"/>
            <a:r>
              <a:rPr lang="en-US" altLang="zh-CN" dirty="0" err="1">
                <a:sym typeface="+mn-ea"/>
              </a:rPr>
              <a:t>查找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小元素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6360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ldLvl="0" animBg="1"/>
      <p:bldP spid="8" grpId="0" bldLvl="0" animBg="1"/>
      <p:bldP spid="9" grpId="0" bldLvl="0" animBg="1"/>
      <p:bldP spid="10" grpId="0"/>
      <p:bldP spid="11" grpId="0" bldLvl="0" animBg="1"/>
      <p:bldP spid="12" grpId="0" bldLvl="0" animBg="1"/>
      <p:bldP spid="13" grpId="0" bldLvl="0" animBg="1"/>
      <p:bldP spid="14" grpId="0"/>
      <p:bldP spid="16" grpId="0" bldLvl="0" animBg="1"/>
      <p:bldP spid="17" grpId="0" bldLvl="0" animBg="1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dirty="0" err="1">
                <a:sym typeface="+mn-ea"/>
              </a:rPr>
              <a:t>查找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小元素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42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9264" y="1142253"/>
            <a:ext cx="259080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+mn-ea"/>
              </a:rPr>
              <a:t>算法实现：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3364" y="1572430"/>
            <a:ext cx="8748712" cy="5155597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QuickSelect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(int a[]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s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t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k)//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在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a[s..t]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序列中找第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小的元素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int i=s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j=t,tmp;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(s&lt;t)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tmp=a[s];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while (i!=j) 		 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从区间两端交替向中间扫描，直至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=j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为止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      while (j&gt;i &amp;&amp; a[j]&gt;=tmp) j--;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a[i]=a[j];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将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a[j]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前移到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]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while (i&lt;j &amp;&amp; a[i]&lt;=tmp) i++;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a[j]=a[i];	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将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</a:t>
            </a:r>
            <a:r>
              <a:rPr lang="en-US" altLang="zh-CN" sz="1800" b="1" dirty="0" err="1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]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后移到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a[j]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a[i]=tmp;</a:t>
            </a: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</a:t>
            </a:r>
            <a:r>
              <a:rPr lang="en-US" altLang="zh-CN" sz="18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k==i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 return a[i];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else if (</a:t>
            </a:r>
            <a:r>
              <a:rPr lang="en-US" altLang="zh-CN" sz="18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k&lt;</a:t>
            </a:r>
            <a:r>
              <a:rPr lang="en-US" altLang="zh-CN" sz="1800" b="1" dirty="0" err="1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 return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QuickSelect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(a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s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i-1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k);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在左区间中递归查找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else return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QuickSelect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(a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i+1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k);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在右区间中递归查找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else if (s==t &amp;&amp; s==k)	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区间内只有一个元素且为</a:t>
            </a:r>
            <a:r>
              <a:rPr lang="en-US" altLang="zh-CN" sz="18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a[k]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return a[k];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51359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dirty="0" err="1">
                <a:sym typeface="+mn-ea"/>
              </a:rPr>
              <a:t>查找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小元素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43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2597" y="1208853"/>
            <a:ext cx="8770774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最好情况：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每次划分的轴值恰好是序列的中值，则可以保证处理的区间比上一次减半，由于在一次划分（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O(n)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）后，只需处理一个子序列，所以</a:t>
            </a:r>
            <a:endParaRPr lang="zh-CN" altLang="en-US" sz="22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57345" name="Object 1" descr="ppt/media/image7.wmf"/>
          <p:cNvGraphicFramePr>
            <a:graphicFrameLocks noChangeAspect="1"/>
          </p:cNvGraphicFramePr>
          <p:nvPr/>
        </p:nvGraphicFramePr>
        <p:xfrm>
          <a:off x="1895637" y="2320797"/>
          <a:ext cx="4108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1777229" imgH="215806" progId="">
                  <p:embed/>
                </p:oleObj>
              </mc:Choice>
              <mc:Fallback>
                <p:oleObj name="公式" r:id="rId3" imgW="1777229" imgH="2158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637" y="2320797"/>
                        <a:ext cx="41084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1519" y="2840464"/>
            <a:ext cx="84331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最坏情况：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每次划分的轴值恰好是序列中的最大值或最小值，则处理区间只能比上一次减少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个，所以：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32857" y="4307879"/>
            <a:ext cx="86431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平均情况：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假设每次划分的轴值是划分序列中的一个随机位置的元素，则处理区间按照一种随机的方式减少，可以证明，算法的平均时间是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O(n)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。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42188" y="3676261"/>
            <a:ext cx="597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+mn-ea"/>
              </a:rPr>
              <a:t>T(n) = T(n-1) + O(n) =O(n</a:t>
            </a:r>
            <a:r>
              <a:rPr lang="en-US" altLang="zh-CN" sz="2000" b="1" i="1" baseline="30000" dirty="0">
                <a:latin typeface="+mn-ea"/>
              </a:rPr>
              <a:t>2</a:t>
            </a:r>
            <a:r>
              <a:rPr lang="en-US" altLang="zh-CN" sz="2000" b="1" i="1" dirty="0">
                <a:latin typeface="+mn-ea"/>
              </a:rPr>
              <a:t>)</a:t>
            </a:r>
            <a:endParaRPr lang="zh-CN" altLang="en-US" sz="2000" b="1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9445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1939082" y="1219168"/>
            <a:ext cx="6962322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[Blum et al.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’72 &amp;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JCSS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’73]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A “shining” paper by five authors: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• Manuel Blum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(Turing Award 1995)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Robert W. Floyd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(Turing Award 1978)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• Vaughan R. Pratt</a:t>
            </a:r>
            <a:b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• Ronald L.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(Turing Award 2002)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• Robert E.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Tarjan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(Turing Award 1986)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个数中选取中位数需要的比较操作的次数介于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US" altLang="zh-CN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5.43</a:t>
            </a:r>
            <a:r>
              <a:rPr lang="en-US" altLang="zh-CN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之间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矩形 2"/>
          <p:cNvSpPr txBox="1">
            <a:spLocks noChangeArrowheads="1"/>
          </p:cNvSpPr>
          <p:nvPr/>
        </p:nvSpPr>
        <p:spPr bwMode="auto">
          <a:xfrm>
            <a:off x="1115616" y="175558"/>
            <a:ext cx="7129462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线性时间选择算法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" y="1052513"/>
            <a:ext cx="1439863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线性时间选择算法（扩展）</a:t>
            </a:r>
          </a:p>
        </p:txBody>
      </p:sp>
    </p:spTree>
    <p:extLst>
      <p:ext uri="{BB962C8B-B14F-4D97-AF65-F5344CB8AC3E}">
        <p14:creationId xmlns:p14="http://schemas.microsoft.com/office/powerpoint/2010/main" val="12658486"/>
      </p:ext>
    </p:extLst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zh-CN" altLang="en-US" sz="2400" dirty="0">
                <a:sym typeface="+mn-ea"/>
              </a:rPr>
              <a:t>寻找两个等长有序序列的中位数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45</a:t>
            </a:fld>
            <a:endParaRPr lang="zh-CN" altLang="en-US" sz="90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921625" cy="2492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问题描述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对于一个长度为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有序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序列（假设均为升序序列）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[0..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-1]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，处于中间位置的元素称为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中位数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  <a:endParaRPr lang="en-US" altLang="zh-CN" sz="24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设计一个算法求给定的两个有序序列的中位数。 　</a:t>
            </a:r>
          </a:p>
        </p:txBody>
      </p:sp>
    </p:spTree>
    <p:extLst>
      <p:ext uri="{BB962C8B-B14F-4D97-AF65-F5344CB8AC3E}">
        <p14:creationId xmlns:p14="http://schemas.microsoft.com/office/powerpoint/2010/main" val="1155005339"/>
      </p:ext>
    </p:extLst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zh-CN" altLang="en-US" sz="2400" dirty="0">
                <a:sym typeface="+mn-ea"/>
              </a:rPr>
              <a:t>寻找两个等长有序序列的中位数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46</a:t>
            </a:fld>
            <a:endParaRPr lang="zh-CN" altLang="en-US" sz="9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0744" y="1501624"/>
            <a:ext cx="8140113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例如，若序列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=(11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13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15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17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19)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，其中位数是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15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，若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b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=(2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20)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，其中位数为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两个等长有序序列的中位数是含它们所有元素的有序序列的中位数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，例如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、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两个有序序列的中位数为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3698" y="3927493"/>
            <a:ext cx="348847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=(11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13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15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17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19)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08809" y="3927493"/>
            <a:ext cx="299038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b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=(2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20)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86085" y="4503756"/>
            <a:ext cx="333282" cy="431800"/>
          </a:xfrm>
          <a:prstGeom prst="downArrow">
            <a:avLst>
              <a:gd name="adj1" fmla="val 50000"/>
              <a:gd name="adj2" fmla="val 3736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 b="1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50876" y="5144962"/>
            <a:ext cx="626281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c=(2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6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8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11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12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15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17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19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20)</a:t>
            </a:r>
          </a:p>
        </p:txBody>
      </p:sp>
    </p:spTree>
    <p:extLst>
      <p:ext uri="{BB962C8B-B14F-4D97-AF65-F5344CB8AC3E}">
        <p14:creationId xmlns:p14="http://schemas.microsoft.com/office/powerpoint/2010/main" val="83785368"/>
      </p:ext>
    </p:extLst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dirty="0" err="1">
                <a:sym typeface="+mn-ea"/>
              </a:rPr>
              <a:t>求解</a:t>
            </a:r>
            <a:r>
              <a:rPr lang="zh-CN" altLang="en-US" dirty="0">
                <a:sym typeface="+mn-ea"/>
              </a:rPr>
              <a:t>组合</a:t>
            </a:r>
            <a:r>
              <a:rPr lang="en-US" altLang="zh-CN" dirty="0">
                <a:sym typeface="+mn-ea"/>
              </a:rPr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47</a:t>
            </a:fld>
            <a:endParaRPr lang="zh-CN" altLang="en-US" sz="900"/>
          </a:p>
        </p:txBody>
      </p:sp>
      <p:sp>
        <p:nvSpPr>
          <p:cNvPr id="4" name="Text Box 2" descr="信纸"/>
          <p:cNvSpPr txBox="1">
            <a:spLocks noChangeArrowheads="1"/>
          </p:cNvSpPr>
          <p:nvPr/>
        </p:nvSpPr>
        <p:spPr bwMode="auto">
          <a:xfrm>
            <a:off x="584200" y="1273160"/>
            <a:ext cx="46609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pt-BR" sz="2800" b="1" dirty="0">
                <a:solidFill>
                  <a:srgbClr val="FF3300"/>
                </a:solidFill>
                <a:latin typeface="+mn-ea"/>
                <a:cs typeface="Consolas" panose="020B0609020204030204" pitchFamily="49" charset="0"/>
              </a:rPr>
              <a:t>求解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cs typeface="Consolas" panose="020B0609020204030204" pitchFamily="49" charset="0"/>
              </a:rPr>
              <a:t>最大子段和</a:t>
            </a:r>
            <a:r>
              <a:rPr lang="zh-CN" altLang="pt-BR" sz="2800" b="1" dirty="0">
                <a:solidFill>
                  <a:srgbClr val="FF3300"/>
                </a:solidFill>
                <a:latin typeface="+mn-ea"/>
                <a:cs typeface="Consolas" panose="020B0609020204030204" pitchFamily="49" charset="0"/>
              </a:rPr>
              <a:t>问题</a:t>
            </a:r>
            <a:endParaRPr lang="zh-CN" altLang="en-US" sz="2800" b="1" dirty="0">
              <a:solidFill>
                <a:srgbClr val="FF3300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286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n-ea"/>
                <a:cs typeface="Consolas" panose="020B0609020204030204" pitchFamily="49" charset="0"/>
              </a:rPr>
              <a:t>   </a:t>
            </a:r>
            <a:r>
              <a:rPr lang="zh-CN" altLang="zh-CN" sz="22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【问题描述】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给定一个有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（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≥1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）个整数的序列，要求求出其中最大连续子序列的和。</a:t>
            </a:r>
            <a:endParaRPr lang="en-US" altLang="zh-CN" sz="20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例如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：</a:t>
            </a:r>
            <a:endParaRPr lang="en-US" altLang="zh-CN" sz="20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序列（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-2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11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-4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13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-5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-2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）的最大子序列和为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     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序列（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-6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-7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5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-1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6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-9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10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-2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）</a:t>
            </a:r>
            <a:endParaRPr lang="en-US" altLang="zh-CN" sz="2000" b="1" dirty="0">
              <a:solidFill>
                <a:srgbClr val="FF00FF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             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的最大子序列和为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16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。</a:t>
            </a:r>
            <a:endParaRPr lang="en-US" altLang="zh-CN" sz="2000" b="1" dirty="0">
              <a:solidFill>
                <a:srgbClr val="FF00FF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规定一个序列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最大子段和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至少是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0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，如果小于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0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，其结果为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0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515855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1242695"/>
            <a:ext cx="8208962" cy="2369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求解思路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蛮力法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：穷举所有连续子序列来得到。</a:t>
            </a:r>
            <a:endParaRPr lang="en-US" altLang="zh-CN" sz="2400" b="1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设含有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个整数的序列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a[0..n-1]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，穷举所有的连续子序列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a[i..j]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，求出它的所有元素之和</a:t>
            </a:r>
            <a:r>
              <a:rPr lang="en-US" altLang="zh-CN" sz="2400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thisSum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，并通过比较将最大值存放在</a:t>
            </a:r>
            <a:r>
              <a:rPr lang="en-US" altLang="zh-CN" sz="2400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maxSum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中，最后返回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maxSum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971550" y="3554376"/>
            <a:ext cx="62642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[0]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[1]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+1]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+1] …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</a:rPr>
              <a:t>1]</a:t>
            </a:r>
          </a:p>
        </p:txBody>
      </p:sp>
      <p:sp>
        <p:nvSpPr>
          <p:cNvPr id="175108" name="AutoShape 4"/>
          <p:cNvSpPr/>
          <p:nvPr/>
        </p:nvSpPr>
        <p:spPr bwMode="auto">
          <a:xfrm rot="16200000">
            <a:off x="3744119" y="3302757"/>
            <a:ext cx="215900" cy="1728788"/>
          </a:xfrm>
          <a:prstGeom prst="leftBrace">
            <a:avLst>
              <a:gd name="adj1" fmla="val 66728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3276600" y="4195409"/>
            <a:ext cx="151288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thisSum</a:t>
            </a:r>
          </a:p>
        </p:txBody>
      </p:sp>
      <p:sp>
        <p:nvSpPr>
          <p:cNvPr id="175110" name="AutoShape 6"/>
          <p:cNvSpPr>
            <a:spLocks noChangeArrowheads="1"/>
          </p:cNvSpPr>
          <p:nvPr/>
        </p:nvSpPr>
        <p:spPr bwMode="auto">
          <a:xfrm>
            <a:off x="3708400" y="4613874"/>
            <a:ext cx="358775" cy="431800"/>
          </a:xfrm>
          <a:prstGeom prst="downArrow">
            <a:avLst>
              <a:gd name="adj1" fmla="val 50000"/>
              <a:gd name="adj2" fmla="val 30088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3276600" y="4965981"/>
            <a:ext cx="16557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maxSum</a:t>
            </a: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4064635" y="4616414"/>
            <a:ext cx="93662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MAX</a:t>
            </a: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1203876" y="5591987"/>
            <a:ext cx="1728787" cy="101473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  <a:p>
            <a:pPr algn="l"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175114" name="AutoShape 10"/>
          <p:cNvSpPr/>
          <p:nvPr/>
        </p:nvSpPr>
        <p:spPr bwMode="auto">
          <a:xfrm>
            <a:off x="2701018" y="5789195"/>
            <a:ext cx="144463" cy="647700"/>
          </a:xfrm>
          <a:prstGeom prst="rightBrace">
            <a:avLst>
              <a:gd name="adj1" fmla="val 37363"/>
              <a:gd name="adj2" fmla="val 50000"/>
            </a:avLst>
          </a:prstGeom>
          <a:noFill/>
          <a:ln w="19050">
            <a:solidFill>
              <a:srgbClr val="0066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2980612" y="5845178"/>
            <a:ext cx="1584325" cy="460375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pt-BR" sz="2800" dirty="0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最大子段和</a:t>
            </a:r>
            <a:r>
              <a:rPr lang="zh-CN" altLang="pt-BR" sz="2800" dirty="0">
                <a:sym typeface="+mn-ea"/>
              </a:rPr>
              <a:t>问题</a:t>
            </a:r>
            <a:endParaRPr lang="zh-CN" altLang="en-US" sz="28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5708179"/>
      </p:ext>
    </p:extLst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79374" y="383333"/>
            <a:ext cx="8678014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long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maxSubSum1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a[],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n)</a:t>
            </a:r>
          </a:p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i,j,k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long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maxSum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=a[0],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thisSum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; 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for (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=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0;i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n;i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++)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    </a:t>
            </a:r>
            <a:r>
              <a:rPr lang="en-US" altLang="zh-CN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两重循环穷举所有的连续子序列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	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for (j=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i;j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n;j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++)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thisSum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=0;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for (k=i;k&lt;=j;k++)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　　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thisSum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+=a[k];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(thisSum&gt;maxSum)  </a:t>
            </a:r>
            <a:r>
              <a:rPr lang="en-US" altLang="zh-CN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通过比较求最大连续子序列之和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　　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maxSum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thisSum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return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maxSum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11313" y="4949948"/>
            <a:ext cx="835342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maxSubSum1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a,n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算法中用了三重循环，所以有：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40321" y="5702948"/>
            <a:ext cx="82073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)=                                                                                  =O(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598684" y="5492776"/>
          <a:ext cx="541528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3" imgW="69189600" imgH="10058400" progId="">
                  <p:embed/>
                </p:oleObj>
              </mc:Choice>
              <mc:Fallback>
                <p:oleObj name="公式" r:id="rId3" imgW="69189600" imgH="10058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84" y="5492776"/>
                        <a:ext cx="541528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7510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/>
      <p:bldP spid="1740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5</a:t>
            </a:fld>
            <a:endParaRPr lang="zh-CN" altLang="en-US" sz="90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52145" y="2310765"/>
            <a:ext cx="8047990" cy="358521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Divide_Conquer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( P )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if ( P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的规模足够小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 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直接求解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P; 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else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分解为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个子问题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, P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, …,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；</a:t>
            </a:r>
          </a:p>
          <a:p>
            <a:pPr lvl="1" eaLnBrk="1" hangingPunct="1"/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for (i=1; i&lt;=k; i++) 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  <a:sym typeface="+mn-ea"/>
            </a:endParaRPr>
          </a:p>
          <a:p>
            <a:pPr lvl="1" eaLnBrk="1" hangingPunct="1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y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=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Divide_Conquer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(P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  <a:sym typeface="+mn-ea"/>
              </a:rPr>
              <a:t>递归解决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  <a:sym typeface="+mn-ea"/>
              </a:rPr>
              <a:t>P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  <a:sym typeface="+mn-ea"/>
              </a:rPr>
              <a:t>i</a:t>
            </a:r>
          </a:p>
          <a:p>
            <a:pPr lvl="1" eaLnBrk="1" hangingPunct="1"/>
            <a:endParaRPr lang="en-US" altLang="zh-CN" sz="2000" b="1" baseline="-25000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  <a:sym typeface="+mn-ea"/>
            </a:endParaRPr>
          </a:p>
          <a:p>
            <a:pPr lvl="1" eaLnBrk="1" hangingPunct="1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return   Combine(y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, …, y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k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); 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  <a:sym typeface="+mn-ea"/>
            </a:endParaRP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6666865" y="3848100"/>
            <a:ext cx="1860550" cy="3568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81000">
            <a:spAutoFit/>
          </a:bodyPr>
          <a:lstStyle/>
          <a:p>
            <a:pPr algn="ctr" eaLnBrk="1" hangingPunct="1"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+mn-ea"/>
              </a:rPr>
              <a:t>划分子问题</a:t>
            </a: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 flipV="1">
            <a:off x="5577840" y="4026535"/>
            <a:ext cx="1089025" cy="6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buNone/>
            </a:pPr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6671310" y="4350385"/>
            <a:ext cx="1860550" cy="3568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81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500" b="1" dirty="0">
                <a:solidFill>
                  <a:schemeClr val="bg1"/>
                </a:solidFill>
                <a:latin typeface="+mn-ea"/>
              </a:rPr>
              <a:t>求解子问题</a:t>
            </a: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V="1">
            <a:off x="4626610" y="4528820"/>
            <a:ext cx="1866900" cy="6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buNone/>
            </a:pPr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auto">
          <a:xfrm>
            <a:off x="6666865" y="5213350"/>
            <a:ext cx="1861185" cy="3568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81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500" b="1" dirty="0">
                <a:solidFill>
                  <a:schemeClr val="bg1"/>
                </a:solidFill>
                <a:latin typeface="+mn-ea"/>
              </a:rPr>
              <a:t>合并子问题的解</a:t>
            </a: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5116195" y="5490210"/>
            <a:ext cx="1431925" cy="6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buNone/>
            </a:pPr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1404" y="1454128"/>
            <a:ext cx="444881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分治法的一般算法描述</a:t>
            </a:r>
          </a:p>
        </p:txBody>
      </p:sp>
      <p:sp>
        <p:nvSpPr>
          <p:cNvPr id="12" name="文本占位符 1"/>
          <p:cNvSpPr txBox="1">
            <a:spLocks/>
          </p:cNvSpPr>
          <p:nvPr/>
        </p:nvSpPr>
        <p:spPr>
          <a:xfrm>
            <a:off x="-498107" y="261275"/>
            <a:ext cx="7262260" cy="864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二、分治法的求解过程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7639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22107" y="1379194"/>
            <a:ext cx="8780145" cy="1261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改进：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改进前面的解法，在求两个相邻子序列和时，它们之间是关联的，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a[i..j+1]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子序列和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=a[i..j]+a[j+1]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，没有必要每次都重复计算。从而提高了算法效率。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5605" y="3114040"/>
            <a:ext cx="7776845" cy="3488055"/>
            <a:chOff x="623" y="4904"/>
            <a:chExt cx="12247" cy="5493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1530" y="4904"/>
              <a:ext cx="11340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[0]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[1]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+1]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400" b="1">
                  <a:latin typeface="Times New Roman" panose="02020603050405020304" pitchFamily="18" charset="0"/>
                </a:rPr>
                <a:t>1]  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>
                  <a:latin typeface="Times New Roman" panose="02020603050405020304" pitchFamily="18" charset="0"/>
                </a:rPr>
                <a:t>] …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400" b="1">
                  <a:latin typeface="Times New Roman" panose="02020603050405020304" pitchFamily="18" charset="0"/>
                </a:rPr>
                <a:t>1]</a:t>
              </a:r>
            </a:p>
          </p:txBody>
        </p:sp>
        <p:sp>
          <p:nvSpPr>
            <p:cNvPr id="173060" name="AutoShape 4"/>
            <p:cNvSpPr/>
            <p:nvPr/>
          </p:nvSpPr>
          <p:spPr bwMode="auto">
            <a:xfrm rot="16200000">
              <a:off x="5896" y="4507"/>
              <a:ext cx="340" cy="2723"/>
            </a:xfrm>
            <a:prstGeom prst="leftBrace">
              <a:avLst>
                <a:gd name="adj1" fmla="val 6672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4898" y="6081"/>
              <a:ext cx="2382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thisSum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623" y="6759"/>
              <a:ext cx="2607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maxSum</a:t>
              </a:r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3230" y="7544"/>
              <a:ext cx="1475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MAX</a:t>
              </a:r>
            </a:p>
          </p:txBody>
        </p:sp>
        <p:sp>
          <p:nvSpPr>
            <p:cNvPr id="173065" name="AutoShape 9"/>
            <p:cNvSpPr/>
            <p:nvPr/>
          </p:nvSpPr>
          <p:spPr bwMode="auto">
            <a:xfrm rot="16200000">
              <a:off x="6931" y="4807"/>
              <a:ext cx="300" cy="4647"/>
            </a:xfrm>
            <a:prstGeom prst="leftBrace">
              <a:avLst>
                <a:gd name="adj1" fmla="val 129097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</a:ln>
            <a:effectLst/>
          </p:spPr>
          <p:txBody>
            <a:bodyPr vert="eaVert" wrap="none" anchor="ctr"/>
            <a:lstStyle/>
            <a:p>
              <a:endParaRPr lang="zh-CN" altLang="zh-CN" sz="2400" b="1">
                <a:solidFill>
                  <a:srgbClr val="99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5953" y="7439"/>
              <a:ext cx="3062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thisSum+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3005" y="6531"/>
              <a:ext cx="1813" cy="45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3118" y="7326"/>
              <a:ext cx="2722" cy="56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9" name="Text Box 13"/>
            <p:cNvSpPr txBox="1">
              <a:spLocks noChangeArrowheads="1"/>
            </p:cNvSpPr>
            <p:nvPr/>
          </p:nvSpPr>
          <p:spPr bwMode="auto">
            <a:xfrm>
              <a:off x="4818" y="8799"/>
              <a:ext cx="2722" cy="1598"/>
            </a:xfrm>
            <a:prstGeom prst="rect">
              <a:avLst/>
            </a:prstGeom>
            <a:noFill/>
            <a:ln w="571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3005" y="5964"/>
              <a:ext cx="1475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MAX</a:t>
              </a:r>
            </a:p>
          </p:txBody>
        </p:sp>
      </p:grp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pt-BR" sz="2800" dirty="0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最大子段和</a:t>
            </a:r>
            <a:r>
              <a:rPr lang="zh-CN" altLang="pt-BR" sz="2800" dirty="0">
                <a:sym typeface="+mn-ea"/>
              </a:rPr>
              <a:t>问题</a:t>
            </a:r>
            <a:endParaRPr lang="zh-CN" altLang="en-US" sz="28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532902"/>
      </p:ext>
    </p:extLst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248597" y="923044"/>
            <a:ext cx="8736784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long maxSubSum2(int a[],int n)</a:t>
            </a:r>
          </a:p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   int i,j;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long maxSum=a[0],thisSum;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for (i=0;i&lt;n;i++)                 </a:t>
            </a:r>
            <a:r>
              <a:rPr lang="en-US" altLang="zh-CN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// i</a:t>
            </a:r>
            <a:r>
              <a:rPr lang="zh-CN" altLang="en-US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是子列左端位置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	    thisSum=0;                </a:t>
            </a:r>
            <a:r>
              <a:rPr lang="en-US" altLang="zh-CN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// thisSum</a:t>
            </a:r>
            <a:r>
              <a:rPr lang="zh-CN" altLang="en-US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是从</a:t>
            </a:r>
            <a:r>
              <a:rPr lang="en-US" altLang="zh-CN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a[i]</a:t>
            </a:r>
            <a:r>
              <a:rPr lang="zh-CN" altLang="en-US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到</a:t>
            </a:r>
            <a:r>
              <a:rPr lang="en-US" altLang="zh-CN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a[j]</a:t>
            </a:r>
            <a:r>
              <a:rPr lang="zh-CN" altLang="en-US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的子列和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for (j=i;j&lt;n;j++)          </a:t>
            </a:r>
            <a:r>
              <a:rPr lang="en-US" altLang="zh-CN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// j</a:t>
            </a:r>
            <a:r>
              <a:rPr lang="zh-CN" altLang="en-US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  <a:sym typeface="+mn-ea"/>
              </a:rPr>
              <a:t>是子列右端位置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   thisSum+=a[j];</a:t>
            </a:r>
            <a:b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  <a:sym typeface="+mn-ea"/>
              </a:rPr>
            </a:b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(thisSum&gt;maxSum)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maxSum=thisSum;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return maxSum;</a:t>
            </a:r>
          </a:p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183774" y="5219920"/>
            <a:ext cx="8820267" cy="40011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算法分析：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maxSubSum2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a,n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算法中只有两重循环，容易求出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T(n)=O(n</a:t>
            </a:r>
            <a:r>
              <a:rPr lang="en-US" altLang="zh-CN" sz="2000" b="1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5106" y="5680231"/>
            <a:ext cx="8820267" cy="40011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目标：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T(n)=O(nlog</a:t>
            </a:r>
            <a:r>
              <a:rPr lang="en-US" altLang="zh-CN" sz="2000" b="1" baseline="-25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77779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2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2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2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2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2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ldLvl="0" animBg="1"/>
      <p:bldP spid="5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sz="2800" dirty="0" err="1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最大子段和</a:t>
            </a:r>
            <a:r>
              <a:rPr lang="en-US" altLang="zh-CN" sz="2800" dirty="0">
                <a:sym typeface="+mn-ea"/>
              </a:rPr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52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9475" y="1296351"/>
            <a:ext cx="8642350" cy="29084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【问题求解】</a:t>
            </a:r>
            <a:endParaRPr lang="en-US" altLang="zh-CN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分治法：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对于含有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个整数的序列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-1]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，表示该序列仅含一个元素，如果该元素大于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，则返回该元素；否则返回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&gt;1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，采用分治法求解最大连续子序列时，取其中间位置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mid=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anose="05050102010706020507"/>
              </a:rPr>
              <a:t>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-1)/2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anose="05050102010706020507"/>
              </a:rPr>
              <a:t>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，该子序列只可能出现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个地方。</a:t>
            </a:r>
          </a:p>
        </p:txBody>
      </p:sp>
    </p:spTree>
    <p:extLst>
      <p:ext uri="{BB962C8B-B14F-4D97-AF65-F5344CB8AC3E}">
        <p14:creationId xmlns:p14="http://schemas.microsoft.com/office/powerpoint/2010/main" val="3480794455"/>
      </p:ext>
    </p:extLst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sz="2800" dirty="0" err="1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最大子段和</a:t>
            </a:r>
            <a:r>
              <a:rPr lang="en-US" altLang="zh-CN" sz="2800" dirty="0">
                <a:sym typeface="+mn-ea"/>
              </a:rPr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53</a:t>
            </a:fld>
            <a:endParaRPr lang="zh-CN" altLang="en-US" sz="90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07972" y="3714736"/>
            <a:ext cx="835342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）该子序列完全落在右半部即</a:t>
            </a:r>
            <a:r>
              <a:rPr lang="en-US" altLang="zh-CN" sz="24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[mid+1..</a:t>
            </a:r>
            <a:r>
              <a:rPr lang="en-US" altLang="zh-CN" sz="24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中。采用递归求出其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最大子段和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maxRightSum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8302" y="5072058"/>
            <a:ext cx="3143272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mid+1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mid+2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… </a:t>
            </a:r>
            <a:r>
              <a:rPr lang="en-US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i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j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… </a:t>
            </a:r>
            <a:r>
              <a:rPr lang="en-US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i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-1</a:t>
            </a:r>
            <a:endParaRPr lang="zh-CN" altLang="zh-CN" sz="2000" b="1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4329905" y="4393397"/>
            <a:ext cx="285752" cy="26432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9806" y="5957832"/>
            <a:ext cx="205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maxRightSum</a:t>
            </a:r>
            <a:endParaRPr lang="zh-CN" altLang="zh-CN" sz="20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6123" y="2319470"/>
            <a:ext cx="235745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pt-BR" altLang="zh-CN" sz="2000" b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0</a:t>
            </a:r>
            <a:r>
              <a:rPr lang="pt-BR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pt-BR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pt-BR" altLang="zh-CN" sz="2000" b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pt-BR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… </a:t>
            </a:r>
            <a:r>
              <a:rPr lang="pt-BR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pt-BR" altLang="zh-CN" sz="2000" b="1" i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pt-BR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… </a:t>
            </a:r>
            <a:r>
              <a:rPr lang="pt-BR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pt-BR" altLang="zh-CN" sz="2000" b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</a:t>
            </a:r>
            <a:endParaRPr lang="zh-CN" altLang="zh-CN" sz="2000" b="1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4091974" y="1997998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3312" y="3248164"/>
            <a:ext cx="186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maxLeftSum</a:t>
            </a:r>
            <a:endParaRPr lang="zh-CN" altLang="zh-CN" sz="20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0" y="1367135"/>
            <a:ext cx="8089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）该子序列完全落在左半部即</a:t>
            </a:r>
            <a:r>
              <a:rPr lang="en-US" altLang="zh-CN" sz="24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[0..mid]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中。采用递归求出其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最大子段和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maxLeftSum</a:t>
            </a:r>
            <a:r>
              <a:rPr lang="zh-CN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336690"/>
      </p:ext>
    </p:extLst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sz="2800" dirty="0" err="1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最大子段和</a:t>
            </a:r>
            <a:r>
              <a:rPr lang="en-US" altLang="zh-CN" sz="2800" dirty="0">
                <a:sym typeface="+mn-ea"/>
              </a:rPr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54</a:t>
            </a:fld>
            <a:endParaRPr lang="zh-CN" altLang="en-US" sz="90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20730" y="1621258"/>
            <a:ext cx="7491246" cy="5155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）该子序列跨越序列</a:t>
            </a:r>
            <a:r>
              <a:rPr lang="en-US" altLang="zh-CN" sz="24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的中部而占据左右两部分。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3284893"/>
            <a:ext cx="235745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pt-BR" altLang="zh-CN" sz="2000" b="1" i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pt-BR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pt-BR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pt-BR" altLang="zh-CN" sz="2000" b="1" i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pt-BR" altLang="zh-CN" sz="2000" b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+1</a:t>
            </a:r>
            <a:r>
              <a:rPr lang="pt-BR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… … </a:t>
            </a:r>
            <a:r>
              <a:rPr lang="pt-BR" altLang="zh-CN" b="1" i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pt-BR" altLang="zh-CN" b="1" baseline="-2500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mid</a:t>
            </a:r>
            <a:endParaRPr lang="zh-CN" altLang="zh-CN" b="1">
              <a:solidFill>
                <a:srgbClr val="FF0000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6182" y="3284893"/>
            <a:ext cx="264320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mid+1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… …     </a:t>
            </a:r>
            <a:r>
              <a:rPr lang="en-US" altLang="zh-CN" sz="2000" b="1" i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i="1" baseline="-2500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j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</a:t>
            </a:r>
            <a:endParaRPr lang="zh-CN" altLang="zh-CN" sz="2000" b="1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5042325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结果：</a:t>
            </a:r>
            <a:r>
              <a:rPr lang="en-US" altLang="zh-CN" b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max3</a:t>
            </a:r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 maxLeftSum,</a:t>
            </a:r>
            <a:endParaRPr lang="zh-CN" altLang="zh-CN" sz="2000" b="1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    maxRightSum,</a:t>
            </a:r>
            <a:endParaRPr lang="zh-CN" altLang="zh-CN" sz="2000" b="1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    maxLeftBorderSum+maxRightBorderSum )</a:t>
            </a:r>
            <a:endParaRPr lang="zh-CN" altLang="en-US" sz="2000" b="1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13" name="左大括号 12"/>
          <p:cNvSpPr/>
          <p:nvPr/>
        </p:nvSpPr>
        <p:spPr>
          <a:xfrm rot="5400000">
            <a:off x="2393141" y="2220524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14" name="左大括号 13"/>
          <p:cNvSpPr/>
          <p:nvPr/>
        </p:nvSpPr>
        <p:spPr>
          <a:xfrm rot="5400000">
            <a:off x="4879212" y="1920513"/>
            <a:ext cx="242832" cy="24288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4414" y="2499075"/>
            <a:ext cx="271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maxLeftBorderSum</a:t>
            </a:r>
            <a:endParaRPr lang="zh-CN" altLang="en-US" sz="2000" b="1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7620" y="254199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maxRightBorderSum</a:t>
            </a:r>
            <a:endParaRPr lang="zh-CN" altLang="en-US" sz="2000" b="1" dirty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28818"/>
      </p:ext>
    </p:extLst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2100" y="3423920"/>
          <a:ext cx="8425180" cy="58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2100" y="4585335"/>
          <a:ext cx="8425180" cy="53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4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</a:rPr>
                        <a:t>5</a:t>
                      </a: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100" y="5631815"/>
          <a:ext cx="8425180" cy="58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295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2100" y="5116830"/>
          <a:ext cx="842518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6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7" marB="457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CN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2100" y="2833370"/>
          <a:ext cx="8425180" cy="58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92100" y="2242820"/>
          <a:ext cx="8425180" cy="58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92100" y="3981450"/>
          <a:ext cx="8425180" cy="58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7" marB="457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89248" y="1230382"/>
            <a:ext cx="8248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分治法求解</a:t>
            </a:r>
            <a:r>
              <a:rPr lang="zh-CN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序列（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-3</a:t>
            </a:r>
            <a:r>
              <a:rPr lang="zh-CN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5</a:t>
            </a:r>
            <a:r>
              <a:rPr lang="zh-CN" altLang="en-US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-2</a:t>
            </a:r>
            <a:r>
              <a:rPr lang="zh-CN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-1</a:t>
            </a:r>
            <a:r>
              <a:rPr lang="zh-CN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6</a:t>
            </a:r>
            <a:r>
              <a:rPr lang="zh-CN" altLang="en-US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-2</a:t>
            </a:r>
            <a:r>
              <a:rPr lang="zh-CN" altLang="zh-CN" sz="24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）的最大子序列和</a:t>
            </a:r>
            <a:endParaRPr lang="zh-CN" altLang="en-US" sz="2400" dirty="0"/>
          </a:p>
        </p:txBody>
      </p:sp>
      <p:sp>
        <p:nvSpPr>
          <p:cNvPr id="11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 marL="514350" lvl="0" indent="-514350"/>
            <a:r>
              <a:rPr lang="en-US" altLang="zh-CN" sz="2800" dirty="0" err="1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最大子段和</a:t>
            </a:r>
            <a:r>
              <a:rPr lang="en-US" altLang="zh-CN" sz="2800" dirty="0">
                <a:sym typeface="+mn-ea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386073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sz="2800" dirty="0" err="1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最大子段和</a:t>
            </a:r>
            <a:r>
              <a:rPr lang="en-US" altLang="zh-CN" sz="2800" dirty="0">
                <a:sym typeface="+mn-ea"/>
              </a:rPr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56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8072466" cy="4364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long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maxSubSum3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(int a[]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left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 right)	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求</a:t>
            </a:r>
            <a:r>
              <a:rPr lang="en-US" altLang="zh-CN" sz="20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a[left..right]</a:t>
            </a:r>
            <a:r>
              <a:rPr lang="zh-CN" altLang="en-US" sz="2000" b="1" dirty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序列中最大子段和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int i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j;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long maxLeftSum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maxRightSum;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long maxLeftBorderSum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leftBorderSum;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long maxRightBorderSum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rightBorderSum;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left==right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		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子序列只有一个元素时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{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(a[left]&gt;0) 	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该元素大于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时返回它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return a[left];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else			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该元素小于或等于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时返回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0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return 0;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10596256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sz="2800" dirty="0" err="1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最大子段和</a:t>
            </a:r>
            <a:r>
              <a:rPr lang="en-US" altLang="zh-CN" sz="2800" dirty="0">
                <a:sym typeface="+mn-ea"/>
              </a:rPr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57</a:t>
            </a:fld>
            <a:endParaRPr lang="zh-CN" altLang="en-US" sz="9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6290" y="1178260"/>
            <a:ext cx="8786874" cy="533834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mid=(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left+right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)/2;			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求中间位置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maxLeftSum=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Consolas" panose="020B0609020204030204" pitchFamily="49" charset="0"/>
              </a:rPr>
              <a:t>maxSubSum3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(a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left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mid);	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求左边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maxRightSum=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Consolas" panose="020B0609020204030204" pitchFamily="49" charset="0"/>
              </a:rPr>
              <a:t>maxSubSum3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(a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mid+1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right);	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求右边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maxLeftBorderSum=0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leftBorderSum=0;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for (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mid;i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&gt;=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left;i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--)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		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求出以左边加上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a[mid]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元素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leftBorderSum+=a[i];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		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构成的序列的最大和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       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(leftBorderSum&gt;maxLeftBorderSum)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maxLeftBorderSum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leftBorderSum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;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maxRightBorderSum=0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rightBorderSum=0;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for (j=mid+1;j&lt;=right;j++)		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求出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a[mid]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右边元素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rightBorderSum+=a[j];  		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构成的序列的最大和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   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if (rightBorderSum&gt;maxRightBorderSum)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　　　　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maxRightBorderSum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rightBorderSum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;</a:t>
            </a:r>
          </a:p>
          <a:p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return max3(maxLeftSum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maxRightSum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</a:t>
            </a:r>
            <a:endParaRPr lang="en-US" altLang="zh-CN" sz="16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	   </a:t>
            </a:r>
            <a:r>
              <a:rPr lang="en-US" altLang="zh-CN" sz="16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maxLeftBorderSum+maxRightBorderSum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); //</a:t>
            </a:r>
            <a:r>
              <a:rPr lang="zh-CN" altLang="en-US" sz="1600" b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求最大</a:t>
            </a:r>
            <a:endParaRPr lang="en-US" altLang="zh-CN" sz="16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745581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en-US" altLang="zh-CN" sz="2800" dirty="0" err="1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最大子段和</a:t>
            </a:r>
            <a:r>
              <a:rPr lang="en-US" altLang="zh-CN" sz="2800" dirty="0">
                <a:sym typeface="+mn-ea"/>
              </a:rPr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58</a:t>
            </a:fld>
            <a:endParaRPr lang="zh-CN" altLang="en-US" sz="90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285860"/>
            <a:ext cx="8353425" cy="15234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+mn-ea"/>
                <a:cs typeface="Consolas" panose="020B0609020204030204" pitchFamily="49" charset="0"/>
              </a:rPr>
              <a:t>　　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算法分析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】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设求解序列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[0..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-1]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最大子段和的执行时间为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，第（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）、（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）两种情况的执行时间为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/2)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，第（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）种情况的执行时间为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O(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，所以得到以下递归方程：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1550" y="3071810"/>
            <a:ext cx="5223977" cy="9567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08000" bIns="108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)=1			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当</a:t>
            </a:r>
            <a:r>
              <a:rPr lang="en-US" altLang="zh-CN" sz="2000" b="1" i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=1</a:t>
            </a:r>
            <a:endParaRPr lang="en-US" altLang="zh-CN" sz="2000" b="1" i="1" dirty="0">
              <a:solidFill>
                <a:srgbClr val="00B0F0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)=2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/2)+</a:t>
            </a:r>
            <a:r>
              <a:rPr lang="en-US" altLang="zh-CN" sz="20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当</a:t>
            </a:r>
            <a:r>
              <a:rPr lang="en-US" altLang="zh-CN" sz="2000" b="1" i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  <a:cs typeface="Consolas" panose="020B0609020204030204" pitchFamily="49" charset="0"/>
              </a:rPr>
              <a:t>&gt;1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96335" y="4428020"/>
            <a:ext cx="619283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容易推出，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)=O(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63678" y="5462162"/>
            <a:ext cx="619283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是最优算法吗？能否得到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)=O(</a:t>
            </a:r>
            <a:r>
              <a:rPr lang="en-US" altLang="zh-CN" sz="2400" b="1" i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781326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286431" y="2933564"/>
            <a:ext cx="8424862" cy="2769989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在线处理法</a:t>
            </a:r>
            <a:r>
              <a:rPr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从头开始扫描数组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sum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（初值为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）记录当前子序列之和，用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（初值为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）记录最大连续子序列和。</a:t>
            </a:r>
          </a:p>
          <a:p>
            <a:pPr marL="457200" indent="-457200" algn="l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如果扫描中遇到负数，当前子序列和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sum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将会减小，若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sum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为负数，表明前面已经扫描的那个子序列可以抛弃了，则放弃这个子序列，重新开始下一个子序列的分析，并置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sum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l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若这个子序列和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sum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不断增加，那么最大子序列和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也不断增加。</a:t>
            </a:r>
          </a:p>
        </p:txBody>
      </p:sp>
      <p:sp>
        <p:nvSpPr>
          <p:cNvPr id="3" name="矩形 2"/>
          <p:cNvSpPr/>
          <p:nvPr/>
        </p:nvSpPr>
        <p:spPr>
          <a:xfrm>
            <a:off x="239488" y="1480520"/>
            <a:ext cx="6900863" cy="4996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序列（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-6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-7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5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-1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6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-9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10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-2</a:t>
            </a:r>
            <a:r>
              <a:rPr lang="zh-CN" altLang="zh-CN" sz="2000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）</a:t>
            </a:r>
            <a:endParaRPr lang="en-US" altLang="zh-CN" sz="2000" b="1" dirty="0">
              <a:solidFill>
                <a:srgbClr val="FF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 err="1">
                <a:sym typeface="+mn-ea"/>
              </a:rPr>
              <a:t>求解</a:t>
            </a:r>
            <a:r>
              <a:rPr lang="zh-CN" altLang="en-US" dirty="0">
                <a:sym typeface="+mn-ea"/>
              </a:rPr>
              <a:t>最大子段和</a:t>
            </a:r>
            <a:r>
              <a:rPr lang="en-US" altLang="zh-CN" dirty="0">
                <a:sym typeface="+mn-ea"/>
              </a:rPr>
              <a:t>问题</a:t>
            </a:r>
          </a:p>
        </p:txBody>
      </p:sp>
      <p:sp>
        <p:nvSpPr>
          <p:cNvPr id="7" name="矩形 6"/>
          <p:cNvSpPr/>
          <p:nvPr/>
        </p:nvSpPr>
        <p:spPr>
          <a:xfrm>
            <a:off x="206828" y="2106444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的最大子序列和为</a:t>
            </a:r>
            <a:r>
              <a:rPr lang="en-US" altLang="zh-CN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16</a:t>
            </a:r>
            <a:r>
              <a:rPr lang="zh-CN" altLang="zh-CN" b="1" dirty="0">
                <a:solidFill>
                  <a:srgbClr val="FF00FF"/>
                </a:solidFill>
                <a:latin typeface="+mn-ea"/>
                <a:cs typeface="Consolas" panose="020B0609020204030204" pitchFamily="49" charset="0"/>
              </a:rPr>
              <a:t>。</a:t>
            </a:r>
            <a:endParaRPr lang="en-US" altLang="zh-CN" b="1" dirty="0">
              <a:solidFill>
                <a:srgbClr val="FF00FF"/>
              </a:solidFill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8312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6</a:t>
            </a:fld>
            <a:endParaRPr lang="zh-CN" altLang="en-US" sz="90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355184" y="1589733"/>
            <a:ext cx="7529195" cy="413385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根据分治法的分割原则，原问题应该分为多少个子问题才较适宜？各个子问题的规模应该怎样才为适当？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这些问题很难予以肯定的回答。但人们从大量实践中发现，在用分治法设计算法时，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最好使子问题的规模大致相同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。换句话说，将一个问题分成大小相等的k个子问题的处理方法是行之有效的。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当k=1时称为减治法</a:t>
            </a: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r>
              <a:rPr lang="zh-CN" altLang="en-US" dirty="0"/>
              <a:t>二、分治法的求解过程 </a:t>
            </a:r>
          </a:p>
        </p:txBody>
      </p:sp>
    </p:spTree>
    <p:extLst>
      <p:ext uri="{BB962C8B-B14F-4D97-AF65-F5344CB8AC3E}">
        <p14:creationId xmlns:p14="http://schemas.microsoft.com/office/powerpoint/2010/main" val="5525579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79705" y="1295400"/>
            <a:ext cx="8785225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maxSubSum4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a[],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n)</a:t>
            </a:r>
          </a:p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i,max=0,sum=0;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0;i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n;i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	 sum+=a[i];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向右累加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　　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(sum&lt;0) //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若当前子序列和为负数，重新开始下一子序列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　　　　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sum=0;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　　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(sum&gt;max)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发现更大和则更新当前结果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　　　　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max=sum;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 max;</a:t>
            </a:r>
          </a:p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23339" y="5290457"/>
            <a:ext cx="7848600" cy="40011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显然该算法中仅扫描</a:t>
            </a:r>
            <a:r>
              <a:rPr lang="en-US" altLang="zh-CN" sz="2000" b="1" i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一次，其算法的时间复杂度为</a:t>
            </a:r>
            <a:r>
              <a:rPr lang="en-US" altLang="zh-CN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O(</a:t>
            </a:r>
            <a:r>
              <a:rPr lang="en-US" altLang="zh-CN" sz="2000" b="1" i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 err="1">
                <a:sym typeface="+mn-ea"/>
              </a:rPr>
              <a:t>求解</a:t>
            </a:r>
            <a:r>
              <a:rPr lang="zh-CN" altLang="en-US" dirty="0">
                <a:sym typeface="+mn-ea"/>
              </a:rPr>
              <a:t>最大子段和</a:t>
            </a:r>
            <a:r>
              <a:rPr lang="en-US" altLang="zh-CN" dirty="0">
                <a:sym typeface="+mn-ea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8611432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9B1183-BCE0-4D4A-9C55-C956BAA3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41FF49-AD15-4B70-B917-8242A474B230}"/>
              </a:ext>
            </a:extLst>
          </p:cNvPr>
          <p:cNvSpPr/>
          <p:nvPr/>
        </p:nvSpPr>
        <p:spPr>
          <a:xfrm>
            <a:off x="1303079" y="2782670"/>
            <a:ext cx="4028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00"/>
              </a:spcBef>
              <a:tabLst>
                <a:tab pos="354965" algn="l"/>
                <a:tab pos="355600" algn="l"/>
              </a:tabLst>
            </a:pPr>
            <a:r>
              <a:rPr lang="zh-CN" altLang="en-US" sz="3600" b="1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  <a:sym typeface="+mn-ea"/>
              </a:rPr>
              <a:t>求解棋盘覆盖问题 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 marL="514350" lvl="0" indent="-514350"/>
            <a:r>
              <a:rPr lang="en-US" altLang="zh-CN" sz="2800" dirty="0" err="1">
                <a:sym typeface="+mn-ea"/>
              </a:rPr>
              <a:t>求解</a:t>
            </a:r>
            <a:r>
              <a:rPr lang="zh-CN" altLang="en-US" sz="2800" dirty="0">
                <a:sym typeface="+mn-ea"/>
              </a:rPr>
              <a:t>组合</a:t>
            </a:r>
            <a:r>
              <a:rPr lang="en-US" altLang="zh-CN" sz="2800" dirty="0">
                <a:sym typeface="+mn-ea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2779119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/>
            <a:r>
              <a:rPr lang="zh-CN" altLang="en-US" dirty="0">
                <a:sym typeface="+mn-ea"/>
              </a:rPr>
              <a:t>一、</a:t>
            </a:r>
            <a:r>
              <a:rPr lang="zh-CN" altLang="zh-CN" dirty="0">
                <a:sym typeface="+mn-ea"/>
              </a:rPr>
              <a:t>棋盘覆盖问题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62</a:t>
            </a:fld>
            <a:endParaRPr lang="zh-CN" altLang="en-US" sz="900"/>
          </a:p>
        </p:txBody>
      </p:sp>
      <p:sp>
        <p:nvSpPr>
          <p:cNvPr id="4" name="TextBox 2"/>
          <p:cNvSpPr txBox="1"/>
          <p:nvPr/>
        </p:nvSpPr>
        <p:spPr>
          <a:xfrm>
            <a:off x="167644" y="1498215"/>
            <a:ext cx="7754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 algn="just">
              <a:lnSpc>
                <a:spcPct val="120000"/>
              </a:lnSpc>
              <a:spcBef>
                <a:spcPts val="1200"/>
              </a:spcBef>
            </a:pPr>
            <a:r>
              <a:rPr lang="zh-CN" altLang="zh-CN" sz="2000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【问题描述】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有一个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2k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×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2k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k&gt;0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）的棋盘，恰好有一个方格与其他方格不同，称之为特殊方格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，并且称该棋盘为一特殊棋盘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。现在要用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图（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的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种不同形状的三格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骨牌覆盖除了特殊方格外的其他全部方格，并且任何两个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三格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骨牌不能重叠。请给出一种覆盖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方案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。</a:t>
            </a:r>
          </a:p>
        </p:txBody>
      </p:sp>
      <p:pic>
        <p:nvPicPr>
          <p:cNvPr id="5" name="Picture 4" descr="t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316" y="3778857"/>
            <a:ext cx="2565826" cy="19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274" y="4382036"/>
            <a:ext cx="4611755" cy="95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2316" y="5814440"/>
            <a:ext cx="29289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(a) k=2</a:t>
            </a:r>
            <a:r>
              <a:rPr lang="zh-CN" altLang="en-US" b="1" dirty="0">
                <a:latin typeface="+mn-ea"/>
              </a:rPr>
              <a:t>时的一种特殊棋盘</a:t>
            </a:r>
            <a:endParaRPr lang="zh-CN" altLang="en-US" sz="1800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4306784" y="5814440"/>
            <a:ext cx="3383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 dirty="0">
                <a:latin typeface="+mn-ea"/>
                <a:ea typeface="+mn-ea"/>
              </a:rPr>
              <a:t>(b)  4</a:t>
            </a:r>
            <a:r>
              <a:rPr lang="zh-CN" altLang="en-US" b="1" dirty="0">
                <a:latin typeface="+mn-ea"/>
                <a:ea typeface="+mn-ea"/>
              </a:rPr>
              <a:t>种不同形状的三格骨牌</a:t>
            </a:r>
          </a:p>
        </p:txBody>
      </p:sp>
    </p:spTree>
    <p:extLst>
      <p:ext uri="{BB962C8B-B14F-4D97-AF65-F5344CB8AC3E}">
        <p14:creationId xmlns:p14="http://schemas.microsoft.com/office/powerpoint/2010/main" val="6334973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二、分治法求解思路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11" name="TextBox 6"/>
          <p:cNvSpPr txBox="1"/>
          <p:nvPr/>
        </p:nvSpPr>
        <p:spPr>
          <a:xfrm>
            <a:off x="6515721" y="486129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(f)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419721" y="4556495"/>
            <a:ext cx="44243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dirty="0">
                <a:latin typeface="Times New Roman" panose="02020603050405020304" pitchFamily="18" charset="0"/>
              </a:rPr>
              <a:t>(b)               (c)              (d)             (e)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9218" y="2513855"/>
            <a:ext cx="51167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(a) 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220321" y="2118095"/>
          <a:ext cx="3454400" cy="229197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14630" y="3647440"/>
          <a:ext cx="720090" cy="728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0000" marR="90000" marT="45000" marB="450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454150" y="3647440"/>
          <a:ext cx="720090" cy="728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0000" marR="90000" marT="45000" marB="450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612390" y="3647440"/>
          <a:ext cx="720090" cy="728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90950" y="3647440"/>
          <a:ext cx="720090" cy="728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0000" marR="90000" marT="45000" marB="450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996950" y="2082800"/>
          <a:ext cx="359410" cy="364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0000" marR="90000" marT="45000" marB="4500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51323"/>
      </p:ext>
    </p:extLst>
  </p:cSld>
  <p:clrMapOvr>
    <a:masterClrMapping/>
  </p:clrMapOvr>
  <p:transition spd="med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二、分治法求解思路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4913" y="2055077"/>
          <a:ext cx="3454400" cy="229197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4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41103" y="3335237"/>
            <a:ext cx="3454400" cy="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68785" y="2055077"/>
            <a:ext cx="244" cy="2572821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/>
        </p:nvSpPr>
        <p:spPr>
          <a:xfrm>
            <a:off x="1122187" y="4798277"/>
            <a:ext cx="26477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棋盘上有一个特殊方格</a:t>
            </a:r>
          </a:p>
        </p:txBody>
      </p:sp>
    </p:spTree>
    <p:extLst>
      <p:ext uri="{BB962C8B-B14F-4D97-AF65-F5344CB8AC3E}">
        <p14:creationId xmlns:p14="http://schemas.microsoft.com/office/powerpoint/2010/main" val="48267884"/>
      </p:ext>
    </p:extLst>
  </p:cSld>
  <p:clrMapOvr>
    <a:masterClrMapping/>
  </p:clrMapOvr>
  <p:transition spd="med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二、分治法求解思路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4913" y="2055077"/>
          <a:ext cx="3454400" cy="229197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4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41103" y="3335237"/>
            <a:ext cx="3454400" cy="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68785" y="2055077"/>
            <a:ext cx="244" cy="2572821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/>
        </p:nvSpPr>
        <p:spPr>
          <a:xfrm>
            <a:off x="1122187" y="4798277"/>
            <a:ext cx="26477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第一次覆盖的结果</a:t>
            </a:r>
          </a:p>
        </p:txBody>
      </p:sp>
    </p:spTree>
    <p:extLst>
      <p:ext uri="{BB962C8B-B14F-4D97-AF65-F5344CB8AC3E}">
        <p14:creationId xmlns:p14="http://schemas.microsoft.com/office/powerpoint/2010/main" val="4249448729"/>
      </p:ext>
    </p:extLst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二、分治法求解思路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4913" y="2055077"/>
          <a:ext cx="3454400" cy="229197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4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41103" y="3335237"/>
            <a:ext cx="3454400" cy="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97565" y="2055077"/>
            <a:ext cx="244" cy="2572821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3769" y="2704168"/>
            <a:ext cx="3443968" cy="932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53769" y="3962400"/>
            <a:ext cx="3443968" cy="1270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234690" y="2055077"/>
            <a:ext cx="12701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355850" y="2055077"/>
            <a:ext cx="6350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/>
        </p:nvSpPr>
        <p:spPr>
          <a:xfrm>
            <a:off x="1122187" y="4798277"/>
            <a:ext cx="26477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第二次划分的结果</a:t>
            </a:r>
          </a:p>
        </p:txBody>
      </p:sp>
    </p:spTree>
    <p:extLst>
      <p:ext uri="{BB962C8B-B14F-4D97-AF65-F5344CB8AC3E}">
        <p14:creationId xmlns:p14="http://schemas.microsoft.com/office/powerpoint/2010/main" val="1238110883"/>
      </p:ext>
    </p:extLst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二、分治法求解思路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4913" y="2055077"/>
          <a:ext cx="3454400" cy="229197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4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32213" y="3335237"/>
            <a:ext cx="3454400" cy="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97565" y="2055077"/>
            <a:ext cx="244" cy="2572821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3769" y="2704168"/>
            <a:ext cx="3443968" cy="932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53769" y="3962400"/>
            <a:ext cx="3443968" cy="1270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225800" y="2055077"/>
            <a:ext cx="12701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364740" y="2055077"/>
            <a:ext cx="6350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/>
        </p:nvSpPr>
        <p:spPr>
          <a:xfrm>
            <a:off x="1122187" y="4798277"/>
            <a:ext cx="26477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第二次覆盖的结果</a:t>
            </a:r>
          </a:p>
        </p:txBody>
      </p:sp>
    </p:spTree>
    <p:extLst>
      <p:ext uri="{BB962C8B-B14F-4D97-AF65-F5344CB8AC3E}">
        <p14:creationId xmlns:p14="http://schemas.microsoft.com/office/powerpoint/2010/main" val="3396368142"/>
      </p:ext>
    </p:extLst>
  </p:cSld>
  <p:clrMapOvr>
    <a:masterClrMapping/>
  </p:clrMapOvr>
  <p:transition spd="med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二、分治法求解思路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4913" y="2055077"/>
          <a:ext cx="3454400" cy="229197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4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41103" y="3335237"/>
            <a:ext cx="3454400" cy="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359895" y="2037098"/>
            <a:ext cx="244" cy="2578299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53769" y="2692310"/>
            <a:ext cx="3443968" cy="11858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44913" y="3968750"/>
            <a:ext cx="3452824" cy="14565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33125" y="2055077"/>
            <a:ext cx="5375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498600" y="2055077"/>
            <a:ext cx="20602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/>
        </p:nvSpPr>
        <p:spPr>
          <a:xfrm>
            <a:off x="1122187" y="4798277"/>
            <a:ext cx="26477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第三次划分的结果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653769" y="2380662"/>
            <a:ext cx="3443968" cy="8512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53769" y="3016022"/>
            <a:ext cx="3452824" cy="6348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4913" y="3657852"/>
            <a:ext cx="3452824" cy="12448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4913" y="4305802"/>
            <a:ext cx="3452824" cy="5848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1777" y="2055077"/>
            <a:ext cx="1373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943100" y="2055077"/>
            <a:ext cx="4352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806700" y="2055077"/>
            <a:ext cx="3727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670300" y="2055077"/>
            <a:ext cx="3102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4935"/>
      </p:ext>
    </p:extLst>
  </p:cSld>
  <p:clrMapOvr>
    <a:masterClrMapping/>
  </p:clrMapOvr>
  <p:transition spd="med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二、分治法求解思路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69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4913" y="2055077"/>
          <a:ext cx="3454400" cy="229197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4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b="1" kern="1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41103" y="3335237"/>
            <a:ext cx="3454400" cy="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368785" y="2037098"/>
            <a:ext cx="244" cy="2578299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53769" y="2692310"/>
            <a:ext cx="3443968" cy="11858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44913" y="3968750"/>
            <a:ext cx="3452824" cy="14565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33125" y="2055077"/>
            <a:ext cx="5375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498600" y="2055077"/>
            <a:ext cx="20602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/>
        </p:nvSpPr>
        <p:spPr>
          <a:xfrm>
            <a:off x="1122187" y="4798277"/>
            <a:ext cx="26477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第三次覆盖的结果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653769" y="2380662"/>
            <a:ext cx="3443968" cy="8512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53769" y="3016022"/>
            <a:ext cx="3452824" cy="6348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4913" y="3657852"/>
            <a:ext cx="3452824" cy="12448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4913" y="4305802"/>
            <a:ext cx="3452824" cy="5848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1777" y="2055077"/>
            <a:ext cx="1373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943100" y="2055077"/>
            <a:ext cx="4352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806700" y="2055077"/>
            <a:ext cx="3727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670300" y="2055077"/>
            <a:ext cx="3102" cy="2560320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46584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7</a:t>
            </a:fld>
            <a:endParaRPr lang="zh-CN" altLang="en-US" sz="90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300267" y="1416576"/>
            <a:ext cx="7872095" cy="1550035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许多问题可以取 k=2，称为二分法，这种使子问题规模大致相等的做法是出自一种平衡子问题的思想，它几乎总是比子问题规模不等的做法要好。</a:t>
            </a:r>
          </a:p>
        </p:txBody>
      </p:sp>
      <p:grpSp>
        <p:nvGrpSpPr>
          <p:cNvPr id="2" name="组合 28"/>
          <p:cNvGrpSpPr/>
          <p:nvPr/>
        </p:nvGrpSpPr>
        <p:grpSpPr>
          <a:xfrm>
            <a:off x="1490980" y="3168869"/>
            <a:ext cx="5098415" cy="3193891"/>
            <a:chOff x="1285852" y="2000240"/>
            <a:chExt cx="5357850" cy="3364203"/>
          </a:xfrm>
        </p:grpSpPr>
        <p:sp>
          <p:nvSpPr>
            <p:cNvPr id="5" name="矩形 4"/>
            <p:cNvSpPr/>
            <p:nvPr/>
          </p:nvSpPr>
          <p:spPr>
            <a:xfrm>
              <a:off x="3571868" y="200024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P(</a:t>
              </a:r>
              <a:r>
                <a:rPr lang="en-US" altLang="zh-CN" sz="135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sz="135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43108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P(</a:t>
              </a:r>
              <a:r>
                <a:rPr lang="en-US" altLang="zh-CN" sz="135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/2)</a:t>
              </a:r>
              <a:endParaRPr lang="zh-CN" altLang="en-US" sz="135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729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P(</a:t>
              </a:r>
              <a:r>
                <a:rPr lang="en-US" altLang="zh-CN" sz="135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/4)</a:t>
              </a:r>
              <a:endParaRPr lang="zh-CN" altLang="en-US" sz="135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8605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P(</a:t>
              </a:r>
              <a:r>
                <a:rPr lang="en-US" altLang="zh-CN" sz="135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/4)</a:t>
              </a:r>
              <a:endParaRPr lang="zh-CN" altLang="en-US" sz="135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52" y="4824723"/>
              <a:ext cx="642942" cy="539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r>
                <a:rPr lang="en-US" altLang="zh-CN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7488" y="4824723"/>
              <a:ext cx="642942" cy="539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r>
                <a:rPr lang="en-US" altLang="zh-CN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1857356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8" idx="0"/>
            </p:cNvCxnSpPr>
            <p:nvPr/>
          </p:nvCxnSpPr>
          <p:spPr>
            <a:xfrm rot="16200000" flipH="1">
              <a:off x="2678893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143504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P(</a:t>
              </a:r>
              <a:r>
                <a:rPr lang="en-US" altLang="zh-CN" sz="135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/2)</a:t>
              </a:r>
              <a:endParaRPr lang="zh-CN" altLang="en-US" sz="135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5768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P(</a:t>
              </a:r>
              <a:r>
                <a:rPr lang="en-US" altLang="zh-CN" sz="135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/4)</a:t>
              </a:r>
              <a:endParaRPr lang="zh-CN" altLang="en-US" sz="135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644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P(</a:t>
              </a:r>
              <a:r>
                <a:rPr lang="en-US" altLang="zh-CN" sz="135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35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/4)</a:t>
              </a:r>
              <a:endParaRPr lang="zh-CN" altLang="en-US" sz="135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4824723"/>
              <a:ext cx="642942" cy="539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r>
                <a:rPr lang="en-US" altLang="zh-CN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4824723"/>
              <a:ext cx="642942" cy="539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r>
                <a:rPr lang="en-US" altLang="zh-CN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4857752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20" idx="0"/>
            </p:cNvCxnSpPr>
            <p:nvPr/>
          </p:nvCxnSpPr>
          <p:spPr>
            <a:xfrm rot="16200000" flipH="1">
              <a:off x="5679289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0800000" flipV="1">
              <a:off x="3000364" y="2500306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286248" y="2500306"/>
              <a:ext cx="857256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r>
              <a:rPr lang="zh-CN" altLang="en-US" dirty="0"/>
              <a:t>二、分治法的求解过程 </a:t>
            </a:r>
          </a:p>
        </p:txBody>
      </p:sp>
    </p:spTree>
    <p:extLst>
      <p:ext uri="{BB962C8B-B14F-4D97-AF65-F5344CB8AC3E}">
        <p14:creationId xmlns:p14="http://schemas.microsoft.com/office/powerpoint/2010/main" val="38491272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/>
              <a:t>三、求解棋盘覆盖问题的分治算法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4" name="TextBox 1"/>
          <p:cNvSpPr txBox="1"/>
          <p:nvPr/>
        </p:nvSpPr>
        <p:spPr>
          <a:xfrm>
            <a:off x="386398" y="1443290"/>
            <a:ext cx="7740650" cy="26993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zh-CN" b="1" dirty="0">
                <a:solidFill>
                  <a:schemeClr val="bg1"/>
                </a:solidFill>
                <a:latin typeface="+mn-ea"/>
              </a:rPr>
              <a:t>【问题求解】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数据结构设计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）棋盘：整型二维数组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board[size][size]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，其中，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size=2</a:t>
            </a:r>
            <a:r>
              <a:rPr lang="en-US" altLang="zh-CN" b="1" baseline="30000" dirty="0">
                <a:solidFill>
                  <a:schemeClr val="bg1"/>
                </a:solidFill>
                <a:latin typeface="+mn-ea"/>
              </a:rPr>
              <a:t>K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）子棋盘：由棋盘左上角的下标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tr,tc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和棋盘大小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表示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）特殊方格：用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board[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dr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][dc]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表示特殊方格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）三格骨牌：用全局整型变量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tile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表示，从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开始连续编号，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 board</a:t>
            </a:r>
            <a:r>
              <a:rPr lang="zh-CN" altLang="zh-CN" b="1" dirty="0">
                <a:solidFill>
                  <a:schemeClr val="bg1"/>
                </a:solidFill>
                <a:latin typeface="+mn-ea"/>
              </a:rPr>
              <a:t>中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b="1" dirty="0">
                <a:solidFill>
                  <a:schemeClr val="bg1"/>
                </a:solidFill>
                <a:latin typeface="+mn-ea"/>
              </a:rPr>
              <a:t>个相同的整数表示一个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三格</a:t>
            </a:r>
            <a:r>
              <a:rPr lang="zh-CN" altLang="zh-CN" b="1" dirty="0">
                <a:solidFill>
                  <a:schemeClr val="bg1"/>
                </a:solidFill>
                <a:latin typeface="+mn-ea"/>
              </a:rPr>
              <a:t>骨牌。</a:t>
            </a: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449766" y="4333549"/>
            <a:ext cx="3557239" cy="2065066"/>
            <a:chOff x="1746" y="1344"/>
            <a:chExt cx="2415" cy="1587"/>
          </a:xfrm>
        </p:grpSpPr>
        <p:grpSp>
          <p:nvGrpSpPr>
            <p:cNvPr id="6" name="Group 13"/>
            <p:cNvGrpSpPr/>
            <p:nvPr/>
          </p:nvGrpSpPr>
          <p:grpSpPr bwMode="auto">
            <a:xfrm>
              <a:off x="1746" y="1344"/>
              <a:ext cx="2035" cy="1587"/>
              <a:chOff x="1746" y="1344"/>
              <a:chExt cx="2035" cy="1451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952" y="1549"/>
                <a:ext cx="1489" cy="124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2223" y="1981"/>
                <a:ext cx="242" cy="20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AutoShape 6"/>
              <p:cNvSpPr/>
              <p:nvPr/>
            </p:nvSpPr>
            <p:spPr bwMode="auto">
              <a:xfrm rot="10800000">
                <a:off x="3594" y="1549"/>
                <a:ext cx="187" cy="1246"/>
              </a:xfrm>
              <a:prstGeom prst="leftBrace">
                <a:avLst>
                  <a:gd name="adj1" fmla="val 55526"/>
                  <a:gd name="adj2" fmla="val 50519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2268" y="1795"/>
                <a:ext cx="2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</a:rPr>
                  <a:t>dc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2039" y="1979"/>
                <a:ext cx="21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</a:rPr>
                  <a:t>dr</a:t>
                </a: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746" y="1555"/>
                <a:ext cx="16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</a:rPr>
                  <a:t>tr</a:t>
                </a: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1985" y="1344"/>
                <a:ext cx="2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</a:rPr>
                  <a:t>tc</a:t>
                </a:r>
              </a:p>
            </p:txBody>
          </p:sp>
        </p:grp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843" y="2125"/>
              <a:ext cx="3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</a:rPr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7731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/>
              <a:t>三、求解棋盘覆盖问题的分治算法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2118" y="140644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棋盘覆盖问题的分治算法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432118" y="2097476"/>
            <a:ext cx="7740650" cy="409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#include&lt;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stdio.h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&gt;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#define MAXSIZE 1025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问题表示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k;			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棋盘大小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x,y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;		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特殊方格的位置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求解问题表示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board[MAXSIZE][MAXSIZE];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tile=1;		</a:t>
            </a:r>
            <a:endParaRPr lang="zh-CN" altLang="en-US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933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4" name="TextBox 1"/>
          <p:cNvSpPr txBox="1"/>
          <p:nvPr/>
        </p:nvSpPr>
        <p:spPr>
          <a:xfrm>
            <a:off x="169545" y="970280"/>
            <a:ext cx="8974455" cy="53454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void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tr,int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tc,int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dr,int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dc,int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size)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 if(size==1) return;	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递归出口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t=tile++;		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取一个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三格骨牌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，其牌号为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tile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s=size/2;		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分割棋盘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//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处理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左上角象限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的子棋盘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if(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dr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&lt;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tr+s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&amp;&amp; dc&lt;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tc+s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	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特殊方格在此象限中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tr,tc,dr,dc,s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);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else			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此象限中无特殊方格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{	board[tr+s-1][tc+s-1]=t;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用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号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三格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骨牌覆盖右下角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(tr,tc,tr+s-1,tc+s-1,s);//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将右下角作为特殊方格继续处理该象限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}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//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处理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右上角象限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的子棋盘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if(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dr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&lt;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tr+s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&amp;&amp; dc&gt;=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tc+s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           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特殊方格在此象限中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tr,tc+s,dr,dc,s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);		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else			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此象限中无特殊方格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{	board[tr+s-1][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tc+s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]=t;	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用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号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三格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骨牌覆盖左下角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(tr,tc+s,tr+s-1,tc+s,s); //</a:t>
            </a:r>
            <a:r>
              <a:rPr lang="zh-CN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将左下角作为特殊方格继续处理该象限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}</a:t>
            </a:r>
            <a:endParaRPr lang="zh-CN" altLang="zh-CN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7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29235" y="1080770"/>
            <a:ext cx="8684895" cy="506793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处理左下角象限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的子棋盘</a:t>
            </a:r>
            <a:endParaRPr lang="zh-CN" altLang="zh-CN" sz="18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if(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dr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&gt;=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tr+s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&amp;&amp; dc&lt;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tc+s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		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特殊方格在此象限中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tr+s,tc,dr,dc,s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);  </a:t>
            </a:r>
            <a:endParaRPr lang="zh-CN" altLang="zh-CN" sz="18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else				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此象限中无特殊方格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{   board[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tr+s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][tc+s-1]=t;  	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用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号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三格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骨牌覆盖右上角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(tr+s,tc,tr+s,tc+s-1,s);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			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将右上角作为特殊方格继续处理该象限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}</a:t>
            </a:r>
            <a:endParaRPr lang="zh-CN" altLang="zh-CN" sz="18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处理右下角象限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的子棋盘</a:t>
            </a:r>
            <a:endParaRPr lang="zh-CN" altLang="zh-CN" sz="18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if(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dr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&gt;=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tr+s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&amp;&amp; dc&gt;=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tc+s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		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特殊方格在此象限中</a:t>
            </a:r>
            <a:endParaRPr lang="en-US" altLang="zh-CN" sz="18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tr+s,tc+s,dr,dc,s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); </a:t>
            </a:r>
            <a:endParaRPr lang="zh-CN" altLang="zh-CN" sz="18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else				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此象限中无特殊方格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{	board[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tr+s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][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tc+s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]=t;  	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用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号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三格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骨牌覆盖左上角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tr+s,tc+s,tr+s,tc+s,s</a:t>
            </a:r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);  	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				//</a:t>
            </a:r>
            <a:r>
              <a:rPr lang="zh-CN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将左上角作为特殊方格继续处理该象限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}</a:t>
            </a:r>
            <a:endParaRPr lang="zh-CN" altLang="zh-CN" sz="18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  <a:endParaRPr lang="zh-CN" altLang="zh-CN" sz="18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70689"/>
      </p:ext>
    </p:extLst>
  </p:cSld>
  <p:clrMapOvr>
    <a:masterClrMapping/>
  </p:clrMapOvr>
  <p:transition spd="med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6" name="TextBox 2"/>
          <p:cNvSpPr txBox="1"/>
          <p:nvPr/>
        </p:nvSpPr>
        <p:spPr>
          <a:xfrm>
            <a:off x="228283" y="1051824"/>
            <a:ext cx="8686800" cy="49758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void main()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{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k; 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(“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请输入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k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值，棋盘的大小为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k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次方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:”); 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scanf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(“%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d”,&amp;k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);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size = 1&lt;&lt;k;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x,y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;   //(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x,y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为特殊方格的下标  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scanf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(“%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d%d”,&amp;x,&amp;y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); 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Board[x][y]=0;            //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初始特殊方格标号为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0  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TileBoard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(0,0,x,y,size);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for(int i=0;i &lt; size ; i++) 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{   for(int j=0;j &lt; size ; j++) 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(“%4d” ,board[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][j]);    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(“\n”); 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 } 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030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/>
              <a:t>三、求解棋盘覆盖问题的分治算法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161" name="TextBox 1"/>
          <p:cNvSpPr txBox="1"/>
          <p:nvPr/>
        </p:nvSpPr>
        <p:spPr>
          <a:xfrm>
            <a:off x="386529" y="1322094"/>
            <a:ext cx="7438832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当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k=3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，特殊方格在（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1,4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）时，上述程序的执行结果</a:t>
            </a:r>
          </a:p>
        </p:txBody>
      </p:sp>
      <p:sp>
        <p:nvSpPr>
          <p:cNvPr id="163" name="TextBox 6"/>
          <p:cNvSpPr txBox="1"/>
          <p:nvPr/>
        </p:nvSpPr>
        <p:spPr>
          <a:xfrm>
            <a:off x="1868204" y="6108670"/>
            <a:ext cx="29289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一种棋盘覆盖方案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966135" y="1946882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632889" y="1946882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299644" y="1946882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966399" y="1946882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633153" y="1946882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5299908" y="1946882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5966663" y="1946882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633417" y="1946882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966135" y="2446947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2632889" y="2446947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3966399" y="2446947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4633153" y="2446947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5299908" y="2446947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5966663" y="2446947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6633417" y="2446947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966135" y="2947014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2632889" y="2947014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299644" y="2947014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3966399" y="2947014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4633153" y="2947014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5299908" y="2947014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5966663" y="2947014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6633417" y="2947014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1966135" y="3447079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632889" y="3447079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3299644" y="3447079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3966399" y="3447079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4633153" y="3447079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5299908" y="3447079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5966663" y="3447079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6633417" y="3447079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1966135" y="3947146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632889" y="3947146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3299644" y="3947146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966399" y="3947146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4633153" y="3947146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5299908" y="3947146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5966663" y="3947146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6633417" y="3947146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1966135" y="4447211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2632889" y="4447211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3299644" y="4447211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3966399" y="4447211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4633153" y="4447211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5299908" y="4447211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5966663" y="4447211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6633417" y="4447211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1966135" y="4947278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2632889" y="4947278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3299644" y="4947278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3966399" y="4947278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4633153" y="4947278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5299908" y="4947278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5966663" y="4947278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6633417" y="4947278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1966135" y="5447343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2632889" y="5447343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3299644" y="5447343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3966399" y="5447343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4633153" y="5447343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5299908" y="5447343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5966663" y="5447343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6633417" y="5447343"/>
            <a:ext cx="666755" cy="50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0" name="组合 225"/>
          <p:cNvGrpSpPr/>
          <p:nvPr/>
        </p:nvGrpSpPr>
        <p:grpSpPr>
          <a:xfrm>
            <a:off x="1966135" y="1946883"/>
            <a:ext cx="1333510" cy="1000132"/>
            <a:chOff x="2190723" y="2155429"/>
            <a:chExt cx="1333510" cy="1000132"/>
          </a:xfrm>
        </p:grpSpPr>
        <p:sp>
          <p:nvSpPr>
            <p:cNvPr id="351" name="矩形 350"/>
            <p:cNvSpPr/>
            <p:nvPr/>
          </p:nvSpPr>
          <p:spPr>
            <a:xfrm>
              <a:off x="2190723" y="2155429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2" name="矩形 351"/>
            <p:cNvSpPr/>
            <p:nvPr/>
          </p:nvSpPr>
          <p:spPr>
            <a:xfrm>
              <a:off x="2857478" y="2155429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3" name="矩形 352"/>
            <p:cNvSpPr/>
            <p:nvPr/>
          </p:nvSpPr>
          <p:spPr>
            <a:xfrm>
              <a:off x="2190723" y="2655495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4" name="组合 229"/>
          <p:cNvGrpSpPr/>
          <p:nvPr/>
        </p:nvGrpSpPr>
        <p:grpSpPr>
          <a:xfrm>
            <a:off x="3299644" y="1946883"/>
            <a:ext cx="1333509" cy="1000132"/>
            <a:chOff x="3524232" y="2155429"/>
            <a:chExt cx="1333509" cy="1000132"/>
          </a:xfrm>
        </p:grpSpPr>
        <p:sp>
          <p:nvSpPr>
            <p:cNvPr id="355" name="矩形 354"/>
            <p:cNvSpPr/>
            <p:nvPr/>
          </p:nvSpPr>
          <p:spPr>
            <a:xfrm>
              <a:off x="3524232" y="2155429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4190986" y="2155429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4190986" y="2655495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58" name="矩形 357"/>
          <p:cNvSpPr/>
          <p:nvPr/>
        </p:nvSpPr>
        <p:spPr>
          <a:xfrm>
            <a:off x="4633154" y="2446949"/>
            <a:ext cx="666755" cy="500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9" name="组合 234"/>
          <p:cNvGrpSpPr/>
          <p:nvPr/>
        </p:nvGrpSpPr>
        <p:grpSpPr>
          <a:xfrm>
            <a:off x="5966663" y="1946883"/>
            <a:ext cx="1333510" cy="1000132"/>
            <a:chOff x="6191251" y="2155429"/>
            <a:chExt cx="1333510" cy="1000132"/>
          </a:xfrm>
        </p:grpSpPr>
        <p:sp>
          <p:nvSpPr>
            <p:cNvPr id="360" name="矩形 359"/>
            <p:cNvSpPr/>
            <p:nvPr/>
          </p:nvSpPr>
          <p:spPr>
            <a:xfrm>
              <a:off x="6191251" y="2155429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6858006" y="2155429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6858006" y="2655495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63" name="组合 238"/>
          <p:cNvGrpSpPr/>
          <p:nvPr/>
        </p:nvGrpSpPr>
        <p:grpSpPr>
          <a:xfrm>
            <a:off x="2632889" y="2446947"/>
            <a:ext cx="1333510" cy="1000134"/>
            <a:chOff x="2857477" y="2655493"/>
            <a:chExt cx="1333510" cy="1000134"/>
          </a:xfrm>
        </p:grpSpPr>
        <p:sp>
          <p:nvSpPr>
            <p:cNvPr id="364" name="矩形 363"/>
            <p:cNvSpPr/>
            <p:nvPr/>
          </p:nvSpPr>
          <p:spPr>
            <a:xfrm>
              <a:off x="3524232" y="2655493"/>
              <a:ext cx="666755" cy="5000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5" name="矩形 364"/>
            <p:cNvSpPr/>
            <p:nvPr/>
          </p:nvSpPr>
          <p:spPr>
            <a:xfrm>
              <a:off x="2857477" y="2655495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6" name="矩形 365"/>
            <p:cNvSpPr/>
            <p:nvPr/>
          </p:nvSpPr>
          <p:spPr>
            <a:xfrm>
              <a:off x="2857477" y="3155561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67" name="组合 242"/>
          <p:cNvGrpSpPr/>
          <p:nvPr/>
        </p:nvGrpSpPr>
        <p:grpSpPr>
          <a:xfrm>
            <a:off x="4633154" y="1946883"/>
            <a:ext cx="1333510" cy="1000132"/>
            <a:chOff x="4857742" y="2155429"/>
            <a:chExt cx="1333510" cy="1000132"/>
          </a:xfrm>
        </p:grpSpPr>
        <p:sp>
          <p:nvSpPr>
            <p:cNvPr id="368" name="矩形 367"/>
            <p:cNvSpPr/>
            <p:nvPr/>
          </p:nvSpPr>
          <p:spPr>
            <a:xfrm>
              <a:off x="4857742" y="2155429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9" name="矩形 368"/>
            <p:cNvSpPr/>
            <p:nvPr/>
          </p:nvSpPr>
          <p:spPr>
            <a:xfrm>
              <a:off x="5524497" y="2155429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5524496" y="2655495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71" name="组合 246"/>
          <p:cNvGrpSpPr/>
          <p:nvPr/>
        </p:nvGrpSpPr>
        <p:grpSpPr>
          <a:xfrm>
            <a:off x="1966135" y="2947015"/>
            <a:ext cx="1333510" cy="1000132"/>
            <a:chOff x="2190723" y="3155561"/>
            <a:chExt cx="1333510" cy="1000132"/>
          </a:xfrm>
        </p:grpSpPr>
        <p:sp>
          <p:nvSpPr>
            <p:cNvPr id="372" name="矩形 371"/>
            <p:cNvSpPr/>
            <p:nvPr/>
          </p:nvSpPr>
          <p:spPr>
            <a:xfrm>
              <a:off x="2190723" y="3155561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3" name="矩形 372"/>
            <p:cNvSpPr/>
            <p:nvPr/>
          </p:nvSpPr>
          <p:spPr>
            <a:xfrm>
              <a:off x="2190723" y="3655627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4" name="矩形 373"/>
            <p:cNvSpPr/>
            <p:nvPr/>
          </p:nvSpPr>
          <p:spPr>
            <a:xfrm>
              <a:off x="2857478" y="3655627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75" name="组合 250"/>
          <p:cNvGrpSpPr/>
          <p:nvPr/>
        </p:nvGrpSpPr>
        <p:grpSpPr>
          <a:xfrm>
            <a:off x="3299643" y="2947015"/>
            <a:ext cx="1333510" cy="1000132"/>
            <a:chOff x="3524231" y="3155561"/>
            <a:chExt cx="1333510" cy="1000132"/>
          </a:xfrm>
        </p:grpSpPr>
        <p:sp>
          <p:nvSpPr>
            <p:cNvPr id="376" name="矩形 375"/>
            <p:cNvSpPr/>
            <p:nvPr/>
          </p:nvSpPr>
          <p:spPr>
            <a:xfrm>
              <a:off x="3524231" y="3155561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7" name="矩形 376"/>
            <p:cNvSpPr/>
            <p:nvPr/>
          </p:nvSpPr>
          <p:spPr>
            <a:xfrm>
              <a:off x="4190986" y="3155561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8" name="矩形 377"/>
            <p:cNvSpPr/>
            <p:nvPr/>
          </p:nvSpPr>
          <p:spPr>
            <a:xfrm>
              <a:off x="3524232" y="3655627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79" name="组合 254"/>
          <p:cNvGrpSpPr/>
          <p:nvPr/>
        </p:nvGrpSpPr>
        <p:grpSpPr>
          <a:xfrm>
            <a:off x="5299909" y="2446949"/>
            <a:ext cx="1333509" cy="1000132"/>
            <a:chOff x="5524497" y="2655495"/>
            <a:chExt cx="1333509" cy="1000132"/>
          </a:xfrm>
        </p:grpSpPr>
        <p:sp>
          <p:nvSpPr>
            <p:cNvPr id="380" name="矩形 379"/>
            <p:cNvSpPr/>
            <p:nvPr/>
          </p:nvSpPr>
          <p:spPr>
            <a:xfrm>
              <a:off x="6191251" y="2655495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1" name="矩形 380"/>
            <p:cNvSpPr/>
            <p:nvPr/>
          </p:nvSpPr>
          <p:spPr>
            <a:xfrm>
              <a:off x="6191251" y="3155561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2" name="矩形 381"/>
            <p:cNvSpPr/>
            <p:nvPr/>
          </p:nvSpPr>
          <p:spPr>
            <a:xfrm>
              <a:off x="5524497" y="3155561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83" name="组合 258"/>
          <p:cNvGrpSpPr/>
          <p:nvPr/>
        </p:nvGrpSpPr>
        <p:grpSpPr>
          <a:xfrm>
            <a:off x="5966663" y="2947015"/>
            <a:ext cx="1333510" cy="1000132"/>
            <a:chOff x="6191251" y="3155561"/>
            <a:chExt cx="1333510" cy="1000132"/>
          </a:xfrm>
        </p:grpSpPr>
        <p:sp>
          <p:nvSpPr>
            <p:cNvPr id="384" name="矩形 383"/>
            <p:cNvSpPr/>
            <p:nvPr/>
          </p:nvSpPr>
          <p:spPr>
            <a:xfrm>
              <a:off x="6858006" y="3155561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5" name="矩形 384"/>
            <p:cNvSpPr/>
            <p:nvPr/>
          </p:nvSpPr>
          <p:spPr>
            <a:xfrm>
              <a:off x="6191251" y="3655627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6858006" y="3655627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87" name="组合 262"/>
          <p:cNvGrpSpPr/>
          <p:nvPr/>
        </p:nvGrpSpPr>
        <p:grpSpPr>
          <a:xfrm>
            <a:off x="4633154" y="2947015"/>
            <a:ext cx="1333510" cy="1000132"/>
            <a:chOff x="4857742" y="3155561"/>
            <a:chExt cx="1333510" cy="1000132"/>
          </a:xfrm>
        </p:grpSpPr>
        <p:sp>
          <p:nvSpPr>
            <p:cNvPr id="388" name="矩形 387"/>
            <p:cNvSpPr/>
            <p:nvPr/>
          </p:nvSpPr>
          <p:spPr>
            <a:xfrm>
              <a:off x="4857742" y="3155561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5524497" y="3655627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0" name="矩形 389"/>
            <p:cNvSpPr/>
            <p:nvPr/>
          </p:nvSpPr>
          <p:spPr>
            <a:xfrm>
              <a:off x="4857742" y="3655627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91" name="组合 266"/>
          <p:cNvGrpSpPr/>
          <p:nvPr/>
        </p:nvGrpSpPr>
        <p:grpSpPr>
          <a:xfrm>
            <a:off x="3966398" y="3447081"/>
            <a:ext cx="1333511" cy="1000132"/>
            <a:chOff x="4190986" y="3655627"/>
            <a:chExt cx="1333511" cy="1000132"/>
          </a:xfrm>
        </p:grpSpPr>
        <p:sp>
          <p:nvSpPr>
            <p:cNvPr id="392" name="矩形 391"/>
            <p:cNvSpPr/>
            <p:nvPr/>
          </p:nvSpPr>
          <p:spPr>
            <a:xfrm>
              <a:off x="4190986" y="3655627"/>
              <a:ext cx="666755" cy="5000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3" name="矩形 392"/>
            <p:cNvSpPr/>
            <p:nvPr/>
          </p:nvSpPr>
          <p:spPr>
            <a:xfrm>
              <a:off x="4190987" y="4155693"/>
              <a:ext cx="666755" cy="5000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4" name="矩形 393"/>
            <p:cNvSpPr/>
            <p:nvPr/>
          </p:nvSpPr>
          <p:spPr>
            <a:xfrm>
              <a:off x="4857742" y="4155693"/>
              <a:ext cx="666755" cy="5000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95" name="组合 270"/>
          <p:cNvGrpSpPr/>
          <p:nvPr/>
        </p:nvGrpSpPr>
        <p:grpSpPr>
          <a:xfrm>
            <a:off x="1966135" y="3947147"/>
            <a:ext cx="1333510" cy="1000132"/>
            <a:chOff x="2190723" y="4155693"/>
            <a:chExt cx="1333510" cy="1000132"/>
          </a:xfrm>
        </p:grpSpPr>
        <p:sp>
          <p:nvSpPr>
            <p:cNvPr id="396" name="矩形 395"/>
            <p:cNvSpPr/>
            <p:nvPr/>
          </p:nvSpPr>
          <p:spPr>
            <a:xfrm>
              <a:off x="2190723" y="4155693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7" name="矩形 396"/>
            <p:cNvSpPr/>
            <p:nvPr/>
          </p:nvSpPr>
          <p:spPr>
            <a:xfrm>
              <a:off x="2857478" y="4155693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8" name="矩形 397"/>
            <p:cNvSpPr/>
            <p:nvPr/>
          </p:nvSpPr>
          <p:spPr>
            <a:xfrm>
              <a:off x="2190723" y="4655759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99" name="组合 274"/>
          <p:cNvGrpSpPr/>
          <p:nvPr/>
        </p:nvGrpSpPr>
        <p:grpSpPr>
          <a:xfrm>
            <a:off x="3299644" y="3947147"/>
            <a:ext cx="1333509" cy="1000132"/>
            <a:chOff x="3524232" y="4155693"/>
            <a:chExt cx="1333509" cy="1000132"/>
          </a:xfrm>
        </p:grpSpPr>
        <p:sp>
          <p:nvSpPr>
            <p:cNvPr id="400" name="矩形 399"/>
            <p:cNvSpPr/>
            <p:nvPr/>
          </p:nvSpPr>
          <p:spPr>
            <a:xfrm>
              <a:off x="3524232" y="4155693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3524232" y="4655759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2" name="矩形 401"/>
            <p:cNvSpPr/>
            <p:nvPr/>
          </p:nvSpPr>
          <p:spPr>
            <a:xfrm>
              <a:off x="4190986" y="4655759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03" name="组合 278"/>
          <p:cNvGrpSpPr/>
          <p:nvPr/>
        </p:nvGrpSpPr>
        <p:grpSpPr>
          <a:xfrm>
            <a:off x="4633154" y="3947147"/>
            <a:ext cx="1333510" cy="1000132"/>
            <a:chOff x="4857742" y="4155693"/>
            <a:chExt cx="1333510" cy="1000132"/>
          </a:xfrm>
        </p:grpSpPr>
        <p:sp>
          <p:nvSpPr>
            <p:cNvPr id="404" name="矩形 403"/>
            <p:cNvSpPr/>
            <p:nvPr/>
          </p:nvSpPr>
          <p:spPr>
            <a:xfrm>
              <a:off x="5524497" y="4155693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5" name="矩形 404"/>
            <p:cNvSpPr/>
            <p:nvPr/>
          </p:nvSpPr>
          <p:spPr>
            <a:xfrm>
              <a:off x="4857742" y="4655759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6" name="矩形 405"/>
            <p:cNvSpPr/>
            <p:nvPr/>
          </p:nvSpPr>
          <p:spPr>
            <a:xfrm>
              <a:off x="5524497" y="4655759"/>
              <a:ext cx="666755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07" name="组合 282"/>
          <p:cNvGrpSpPr/>
          <p:nvPr/>
        </p:nvGrpSpPr>
        <p:grpSpPr>
          <a:xfrm>
            <a:off x="5966663" y="3947147"/>
            <a:ext cx="1333510" cy="1000132"/>
            <a:chOff x="6191251" y="4155693"/>
            <a:chExt cx="1333510" cy="1000132"/>
          </a:xfrm>
        </p:grpSpPr>
        <p:sp>
          <p:nvSpPr>
            <p:cNvPr id="408" name="矩形 407"/>
            <p:cNvSpPr/>
            <p:nvPr/>
          </p:nvSpPr>
          <p:spPr>
            <a:xfrm>
              <a:off x="6191251" y="4155693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9" name="矩形 408"/>
            <p:cNvSpPr/>
            <p:nvPr/>
          </p:nvSpPr>
          <p:spPr>
            <a:xfrm>
              <a:off x="6858006" y="4155693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0" name="矩形 409"/>
            <p:cNvSpPr/>
            <p:nvPr/>
          </p:nvSpPr>
          <p:spPr>
            <a:xfrm>
              <a:off x="6858006" y="4655759"/>
              <a:ext cx="666755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11" name="组合 286"/>
          <p:cNvGrpSpPr/>
          <p:nvPr/>
        </p:nvGrpSpPr>
        <p:grpSpPr>
          <a:xfrm>
            <a:off x="2632889" y="4447213"/>
            <a:ext cx="1333509" cy="1000132"/>
            <a:chOff x="2857477" y="4655759"/>
            <a:chExt cx="1333509" cy="1000132"/>
          </a:xfrm>
        </p:grpSpPr>
        <p:sp>
          <p:nvSpPr>
            <p:cNvPr id="412" name="矩形 411"/>
            <p:cNvSpPr/>
            <p:nvPr/>
          </p:nvSpPr>
          <p:spPr>
            <a:xfrm>
              <a:off x="2857477" y="4655759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3" name="矩形 412"/>
            <p:cNvSpPr/>
            <p:nvPr/>
          </p:nvSpPr>
          <p:spPr>
            <a:xfrm>
              <a:off x="2857477" y="5155825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4" name="矩形 413"/>
            <p:cNvSpPr/>
            <p:nvPr/>
          </p:nvSpPr>
          <p:spPr>
            <a:xfrm>
              <a:off x="3524231" y="5155825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15" name="组合 290"/>
          <p:cNvGrpSpPr/>
          <p:nvPr/>
        </p:nvGrpSpPr>
        <p:grpSpPr>
          <a:xfrm>
            <a:off x="5299908" y="4447213"/>
            <a:ext cx="1333510" cy="1000132"/>
            <a:chOff x="5524496" y="4655759"/>
            <a:chExt cx="1333510" cy="1000132"/>
          </a:xfrm>
        </p:grpSpPr>
        <p:sp>
          <p:nvSpPr>
            <p:cNvPr id="416" name="矩形 415"/>
            <p:cNvSpPr/>
            <p:nvPr/>
          </p:nvSpPr>
          <p:spPr>
            <a:xfrm>
              <a:off x="6191251" y="4655759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7" name="矩形 416"/>
            <p:cNvSpPr/>
            <p:nvPr/>
          </p:nvSpPr>
          <p:spPr>
            <a:xfrm>
              <a:off x="5524496" y="5155825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8" name="矩形 417"/>
            <p:cNvSpPr/>
            <p:nvPr/>
          </p:nvSpPr>
          <p:spPr>
            <a:xfrm>
              <a:off x="6191251" y="5155825"/>
              <a:ext cx="666755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19" name="组合 294"/>
          <p:cNvGrpSpPr/>
          <p:nvPr/>
        </p:nvGrpSpPr>
        <p:grpSpPr>
          <a:xfrm>
            <a:off x="1966135" y="4947279"/>
            <a:ext cx="1333510" cy="1000132"/>
            <a:chOff x="2190723" y="5155825"/>
            <a:chExt cx="1333510" cy="1000132"/>
          </a:xfrm>
        </p:grpSpPr>
        <p:sp>
          <p:nvSpPr>
            <p:cNvPr id="420" name="矩形 419"/>
            <p:cNvSpPr/>
            <p:nvPr/>
          </p:nvSpPr>
          <p:spPr>
            <a:xfrm>
              <a:off x="2190723" y="5155825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1" name="矩形 420"/>
            <p:cNvSpPr/>
            <p:nvPr/>
          </p:nvSpPr>
          <p:spPr>
            <a:xfrm>
              <a:off x="2190723" y="5655891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2" name="矩形 421"/>
            <p:cNvSpPr/>
            <p:nvPr/>
          </p:nvSpPr>
          <p:spPr>
            <a:xfrm>
              <a:off x="2857478" y="5655891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23" name="组合 298"/>
          <p:cNvGrpSpPr/>
          <p:nvPr/>
        </p:nvGrpSpPr>
        <p:grpSpPr>
          <a:xfrm>
            <a:off x="3299644" y="4947279"/>
            <a:ext cx="1333509" cy="1000132"/>
            <a:chOff x="3524232" y="5155825"/>
            <a:chExt cx="1333509" cy="1000132"/>
          </a:xfrm>
        </p:grpSpPr>
        <p:sp>
          <p:nvSpPr>
            <p:cNvPr id="424" name="矩形 423"/>
            <p:cNvSpPr/>
            <p:nvPr/>
          </p:nvSpPr>
          <p:spPr>
            <a:xfrm>
              <a:off x="4190986" y="5155825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5" name="矩形 424"/>
            <p:cNvSpPr/>
            <p:nvPr/>
          </p:nvSpPr>
          <p:spPr>
            <a:xfrm>
              <a:off x="3524232" y="5655891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6" name="矩形 425"/>
            <p:cNvSpPr/>
            <p:nvPr/>
          </p:nvSpPr>
          <p:spPr>
            <a:xfrm>
              <a:off x="4190986" y="5655891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27" name="组合 302"/>
          <p:cNvGrpSpPr/>
          <p:nvPr/>
        </p:nvGrpSpPr>
        <p:grpSpPr>
          <a:xfrm>
            <a:off x="4633154" y="4947279"/>
            <a:ext cx="1333510" cy="1000132"/>
            <a:chOff x="4857742" y="5155825"/>
            <a:chExt cx="1333510" cy="1000132"/>
          </a:xfrm>
        </p:grpSpPr>
        <p:sp>
          <p:nvSpPr>
            <p:cNvPr id="428" name="矩形 427"/>
            <p:cNvSpPr/>
            <p:nvPr/>
          </p:nvSpPr>
          <p:spPr>
            <a:xfrm>
              <a:off x="4857742" y="5155825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9" name="矩形 428"/>
            <p:cNvSpPr/>
            <p:nvPr/>
          </p:nvSpPr>
          <p:spPr>
            <a:xfrm>
              <a:off x="4857742" y="5655891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0" name="矩形 429"/>
            <p:cNvSpPr/>
            <p:nvPr/>
          </p:nvSpPr>
          <p:spPr>
            <a:xfrm>
              <a:off x="5524497" y="5655891"/>
              <a:ext cx="666755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31" name="组合 306"/>
          <p:cNvGrpSpPr/>
          <p:nvPr/>
        </p:nvGrpSpPr>
        <p:grpSpPr>
          <a:xfrm>
            <a:off x="5966663" y="4947279"/>
            <a:ext cx="1333510" cy="1000132"/>
            <a:chOff x="6191251" y="5155825"/>
            <a:chExt cx="1333510" cy="1000132"/>
          </a:xfrm>
        </p:grpSpPr>
        <p:sp>
          <p:nvSpPr>
            <p:cNvPr id="432" name="矩形 431"/>
            <p:cNvSpPr/>
            <p:nvPr/>
          </p:nvSpPr>
          <p:spPr>
            <a:xfrm>
              <a:off x="6858006" y="5155825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3" name="矩形 432"/>
            <p:cNvSpPr/>
            <p:nvPr/>
          </p:nvSpPr>
          <p:spPr>
            <a:xfrm>
              <a:off x="6191251" y="5655891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>
              <a:off x="6858006" y="5655891"/>
              <a:ext cx="666755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  <a:endParaRPr lang="zh-CN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35" name="直接连接符 434"/>
          <p:cNvCxnSpPr/>
          <p:nvPr/>
        </p:nvCxnSpPr>
        <p:spPr>
          <a:xfrm>
            <a:off x="1119739" y="3944084"/>
            <a:ext cx="6984000" cy="2267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6" name="直接连接符 435"/>
          <p:cNvCxnSpPr/>
          <p:nvPr/>
        </p:nvCxnSpPr>
        <p:spPr>
          <a:xfrm rot="5400000">
            <a:off x="2473152" y="3941127"/>
            <a:ext cx="4320000" cy="2117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528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四、分治算法的时间复杂度分析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76</a:t>
            </a:fld>
            <a:endParaRPr lang="zh-CN" altLang="en-US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396875" y="1930400"/>
          <a:ext cx="5005070" cy="112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50901600" imgH="11582400" progId="Equation.DSMT4">
                  <p:embed/>
                </p:oleObj>
              </mc:Choice>
              <mc:Fallback>
                <p:oleObj name="Equation" r:id="rId3" imgW="50901600" imgH="115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930400"/>
                        <a:ext cx="5005070" cy="1128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6558" y="3781263"/>
            <a:ext cx="57912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T(K)=O(4</a:t>
            </a:r>
            <a:r>
              <a:rPr lang="en-US" altLang="zh-CN" sz="2400" b="1" baseline="30000" dirty="0">
                <a:solidFill>
                  <a:prstClr val="black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558" y="4681789"/>
            <a:ext cx="7520622" cy="116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33730" eaLnBrk="0" hangingPunct="0">
              <a:lnSpc>
                <a:spcPct val="120000"/>
              </a:lnSpc>
              <a:spcBef>
                <a:spcPts val="1200"/>
              </a:spcBef>
            </a:pPr>
            <a:r>
              <a:rPr lang="zh-CN" altLang="zh-CN" sz="2000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由于覆盖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</a:rPr>
              <a:t>一个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en-US" altLang="zh-CN" sz="2000" b="1" i="1" baseline="30000" dirty="0">
                <a:solidFill>
                  <a:srgbClr val="0000FF"/>
                </a:solidFill>
                <a:latin typeface="+mn-ea"/>
              </a:rPr>
              <a:t>k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</a:rPr>
              <a:t>×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en-US" altLang="zh-CN" sz="2000" b="1" i="1" baseline="30000" dirty="0">
                <a:solidFill>
                  <a:srgbClr val="0000FF"/>
                </a:solidFill>
                <a:latin typeface="+mn-ea"/>
              </a:rPr>
              <a:t>k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</a:rPr>
              <a:t>棋盘所需的骨牌个数为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(4</a:t>
            </a:r>
            <a:r>
              <a:rPr lang="en-US" altLang="zh-CN" sz="2000" b="1" i="1" baseline="30000" dirty="0">
                <a:solidFill>
                  <a:srgbClr val="0000FF"/>
                </a:solidFill>
                <a:latin typeface="+mn-ea"/>
              </a:rPr>
              <a:t>k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-1)/3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</a:rPr>
              <a:t>，与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4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</a:rPr>
              <a:t>k</a:t>
            </a:r>
            <a:r>
              <a:rPr lang="zh-CN" altLang="zh-CN" sz="2000" b="1" dirty="0">
                <a:solidFill>
                  <a:srgbClr val="0000FF"/>
                </a:solidFill>
                <a:latin typeface="+mn-ea"/>
              </a:rPr>
              <a:t>同阶，所以求解棋盘覆盖问题的分治算法是一个在渐进意义下的最优算法。</a:t>
            </a:r>
            <a:endParaRPr lang="zh-CN" altLang="zh-CN" sz="2000" b="1" dirty="0">
              <a:solidFill>
                <a:srgbClr val="0000FF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92627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500174"/>
            <a:ext cx="7500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设有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en-US" altLang="zh-CN" sz="2400" b="1" i="1" baseline="30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个选手要进行网球循环赛，要求设计一个满足以下要求的比赛日程表：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）每个选手必须与其他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个选手各赛一次。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）每个选手一天只能赛一次。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）循环赛在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天之内结束。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sz="2800" dirty="0"/>
              <a:t>求解循环日程安排问题</a:t>
            </a:r>
            <a:r>
              <a:rPr lang="zh-CN" altLang="en-US" sz="2800" dirty="0"/>
              <a:t>（自学）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53387875"/>
      </p:ext>
    </p:extLst>
  </p:cSld>
  <p:clrMapOvr>
    <a:masterClrMapping/>
  </p:clrMapOvr>
  <p:transition spd="med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8001056" cy="2243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按问题要求可将比赛日程表设计成一个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列的二维表，其中第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行、第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列表示和第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个选手在第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天比赛的选手。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位选手被顺序编号为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、…、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sz="2800" dirty="0"/>
              <a:t>求解循环日程安排问题</a:t>
            </a:r>
            <a:r>
              <a:rPr lang="zh-CN" altLang="en-US" sz="2800" dirty="0"/>
              <a:t>（自学）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79024937"/>
      </p:ext>
    </p:extLst>
  </p:cSld>
  <p:clrMapOvr>
    <a:masterClrMapping/>
  </p:clrMapOvr>
  <p:transition spd="med"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>
          <a:xfrm>
            <a:off x="2071670" y="2941076"/>
            <a:ext cx="1000132" cy="1000132"/>
            <a:chOff x="1071538" y="2500306"/>
            <a:chExt cx="1000132" cy="1000132"/>
          </a:xfrm>
        </p:grpSpPr>
        <p:sp>
          <p:nvSpPr>
            <p:cNvPr id="6" name="矩形 5"/>
            <p:cNvSpPr/>
            <p:nvPr/>
          </p:nvSpPr>
          <p:spPr>
            <a:xfrm>
              <a:off x="157160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153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153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14546" y="415552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46555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5286380" y="1940944"/>
            <a:ext cx="1000132" cy="1000132"/>
            <a:chOff x="4286248" y="1500174"/>
            <a:chExt cx="1000132" cy="1000132"/>
          </a:xfrm>
        </p:grpSpPr>
        <p:sp>
          <p:nvSpPr>
            <p:cNvPr id="12" name="矩形 1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286116" y="2369572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组合 31"/>
          <p:cNvGrpSpPr/>
          <p:nvPr/>
        </p:nvGrpSpPr>
        <p:grpSpPr>
          <a:xfrm>
            <a:off x="5286380" y="2941076"/>
            <a:ext cx="1000132" cy="1000132"/>
            <a:chOff x="4286248" y="2500306"/>
            <a:chExt cx="1000132" cy="1000132"/>
          </a:xfrm>
        </p:grpSpPr>
        <p:sp>
          <p:nvSpPr>
            <p:cNvPr id="18" name="矩形 17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>
            <a:off x="3357554" y="358401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6380" y="14287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左上角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40126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角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388" y="14408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右上</a:t>
            </a:r>
            <a:r>
              <a:rPr lang="zh-CN" altLang="zh-CN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角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9388" y="40247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右下</a:t>
            </a:r>
            <a:r>
              <a:rPr lang="zh-CN" altLang="zh-CN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角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215074" y="2405269"/>
            <a:ext cx="889348" cy="1292268"/>
          </a:xfrm>
          <a:custGeom>
            <a:avLst/>
            <a:gdLst>
              <a:gd name="connsiteX0" fmla="*/ 0 w 889348"/>
              <a:gd name="connsiteY0" fmla="*/ 52191 h 1292268"/>
              <a:gd name="connsiteX1" fmla="*/ 300624 w 889348"/>
              <a:gd name="connsiteY1" fmla="*/ 114822 h 1292268"/>
              <a:gd name="connsiteX2" fmla="*/ 801666 w 889348"/>
              <a:gd name="connsiteY2" fmla="*/ 741123 h 1292268"/>
              <a:gd name="connsiteX3" fmla="*/ 826718 w 889348"/>
              <a:gd name="connsiteY3" fmla="*/ 1292268 h 12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348" h="1292268">
                <a:moveTo>
                  <a:pt x="0" y="52191"/>
                </a:moveTo>
                <a:cubicBezTo>
                  <a:pt x="83506" y="26095"/>
                  <a:pt x="167013" y="0"/>
                  <a:pt x="300624" y="114822"/>
                </a:cubicBezTo>
                <a:cubicBezTo>
                  <a:pt x="434235" y="229644"/>
                  <a:pt x="713984" y="544882"/>
                  <a:pt x="801666" y="741123"/>
                </a:cubicBezTo>
                <a:cubicBezTo>
                  <a:pt x="889348" y="937364"/>
                  <a:pt x="858033" y="1114816"/>
                  <a:pt x="826718" y="1292268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组合 32"/>
          <p:cNvGrpSpPr/>
          <p:nvPr/>
        </p:nvGrpSpPr>
        <p:grpSpPr>
          <a:xfrm>
            <a:off x="6286512" y="1940944"/>
            <a:ext cx="1000132" cy="1000132"/>
            <a:chOff x="4286248" y="2500306"/>
            <a:chExt cx="1000132" cy="1000132"/>
          </a:xfrm>
        </p:grpSpPr>
        <p:sp>
          <p:nvSpPr>
            <p:cNvPr id="34" name="矩形 33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" name="组合 37"/>
          <p:cNvGrpSpPr/>
          <p:nvPr/>
        </p:nvGrpSpPr>
        <p:grpSpPr>
          <a:xfrm>
            <a:off x="6286512" y="2941076"/>
            <a:ext cx="1000132" cy="1000132"/>
            <a:chOff x="4286248" y="1500174"/>
            <a:chExt cx="1000132" cy="1000132"/>
          </a:xfrm>
        </p:grpSpPr>
        <p:sp>
          <p:nvSpPr>
            <p:cNvPr id="39" name="矩形 3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组合 50"/>
          <p:cNvGrpSpPr/>
          <p:nvPr/>
        </p:nvGrpSpPr>
        <p:grpSpPr>
          <a:xfrm>
            <a:off x="1000132" y="2155258"/>
            <a:ext cx="1571636" cy="2000264"/>
            <a:chOff x="0" y="1714488"/>
            <a:chExt cx="1571636" cy="2000264"/>
          </a:xfrm>
        </p:grpSpPr>
        <p:sp>
          <p:nvSpPr>
            <p:cNvPr id="43" name="TextBox 42"/>
            <p:cNvSpPr txBox="1"/>
            <p:nvPr/>
          </p:nvSpPr>
          <p:spPr>
            <a:xfrm>
              <a:off x="0" y="171448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人为添加的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928662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直接连接符 47"/>
            <p:cNvCxnSpPr>
              <a:stCxn id="43" idx="2"/>
              <a:endCxn id="45" idx="1"/>
            </p:cNvCxnSpPr>
            <p:nvPr/>
          </p:nvCxnSpPr>
          <p:spPr>
            <a:xfrm rot="16200000" flipH="1">
              <a:off x="698614" y="2171023"/>
              <a:ext cx="411409" cy="2370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51"/>
          <p:cNvGrpSpPr/>
          <p:nvPr/>
        </p:nvGrpSpPr>
        <p:grpSpPr>
          <a:xfrm>
            <a:off x="2500298" y="1940944"/>
            <a:ext cx="1571636" cy="2214578"/>
            <a:chOff x="1500166" y="1500174"/>
            <a:chExt cx="1571636" cy="2214578"/>
          </a:xfrm>
        </p:grpSpPr>
        <p:sp>
          <p:nvSpPr>
            <p:cNvPr id="44" name="TextBox 43"/>
            <p:cNvSpPr txBox="1"/>
            <p:nvPr/>
          </p:nvSpPr>
          <p:spPr>
            <a:xfrm>
              <a:off x="1500166" y="1500174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表示</a:t>
              </a:r>
              <a:r>
                <a:rPr lang="zh-CN" altLang="zh-CN" sz="1800" b="1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选手</a:t>
              </a:r>
              <a:r>
                <a:rPr lang="en-US" altLang="zh-CN" sz="1800" b="1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b="1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与</a:t>
              </a:r>
              <a:r>
                <a:rPr lang="zh-CN" altLang="zh-CN" sz="1800" b="1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选手</a:t>
              </a:r>
              <a:r>
                <a:rPr lang="en-US" altLang="zh-CN" sz="1800" b="1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 b="1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比赛</a:t>
              </a:r>
            </a:p>
          </p:txBody>
        </p:sp>
        <p:sp>
          <p:nvSpPr>
            <p:cNvPr id="46" name="椭圆 45"/>
            <p:cNvSpPr/>
            <p:nvPr/>
          </p:nvSpPr>
          <p:spPr>
            <a:xfrm>
              <a:off x="1571604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0" name="直接连接符 49"/>
            <p:cNvCxnSpPr>
              <a:stCxn id="44" idx="2"/>
              <a:endCxn id="46" idx="7"/>
            </p:cNvCxnSpPr>
            <p:nvPr/>
          </p:nvCxnSpPr>
          <p:spPr>
            <a:xfrm rot="5400000">
              <a:off x="2028825" y="2238070"/>
              <a:ext cx="348724" cy="165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任意多边形 27"/>
          <p:cNvSpPr/>
          <p:nvPr/>
        </p:nvSpPr>
        <p:spPr>
          <a:xfrm>
            <a:off x="6215074" y="1956419"/>
            <a:ext cx="726509" cy="1488510"/>
          </a:xfrm>
          <a:custGeom>
            <a:avLst/>
            <a:gdLst>
              <a:gd name="connsiteX0" fmla="*/ 0 w 726509"/>
              <a:gd name="connsiteY0" fmla="*/ 1415441 h 1488510"/>
              <a:gd name="connsiteX1" fmla="*/ 438411 w 726509"/>
              <a:gd name="connsiteY1" fmla="*/ 1252603 h 1488510"/>
              <a:gd name="connsiteX2" fmla="*/ 726509 w 726509"/>
              <a:gd name="connsiteY2" fmla="*/ 0 h 148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509" h="1488510">
                <a:moveTo>
                  <a:pt x="0" y="1415441"/>
                </a:moveTo>
                <a:cubicBezTo>
                  <a:pt x="158663" y="1451975"/>
                  <a:pt x="317326" y="1488510"/>
                  <a:pt x="438411" y="1252603"/>
                </a:cubicBezTo>
                <a:cubicBezTo>
                  <a:pt x="559496" y="1016696"/>
                  <a:pt x="643002" y="508348"/>
                  <a:pt x="726509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43306" y="365545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加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b="1" i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2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en-US" sz="22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创建</a:t>
            </a:r>
            <a:r>
              <a: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2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en-US" sz="22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</a:t>
            </a: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sz="2800" dirty="0"/>
              <a:t>求解循环日程安排问题</a:t>
            </a:r>
            <a:r>
              <a:rPr lang="zh-CN" altLang="en-US" sz="2800" dirty="0"/>
              <a:t>（自学）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733673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6" grpId="0"/>
      <p:bldP spid="27" grpId="0"/>
      <p:bldP spid="29" grpId="0" animBg="1"/>
      <p:bldP spid="29" grpId="1" animBg="1"/>
      <p:bldP spid="28" grpId="0" animBg="1"/>
      <p:bldP spid="28" grpId="1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/>
              <a:t>三、分治算法的时间复杂度分析方法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8</a:t>
            </a:fld>
            <a:endParaRPr lang="zh-CN" altLang="en-US" sz="900"/>
          </a:p>
        </p:txBody>
      </p:sp>
      <p:sp>
        <p:nvSpPr>
          <p:cNvPr id="5" name="矩形 4"/>
          <p:cNvSpPr/>
          <p:nvPr/>
        </p:nvSpPr>
        <p:spPr>
          <a:xfrm>
            <a:off x="386953" y="2082656"/>
            <a:ext cx="5886617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4375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按照递归算法的分析过程，首先建立递归方程，然后求解递归方程</a:t>
            </a:r>
          </a:p>
        </p:txBody>
      </p:sp>
      <p:pic>
        <p:nvPicPr>
          <p:cNvPr id="2050" name="Picture 2" descr="https://timgsa.baidu.com/timg?image&amp;quality=80&amp;size=b9999_10000&amp;sec=1548098213918&amp;di=e09e17ccde4fa7a9c8d97a4d463afeef&amp;imgtype=0&amp;src=http%3A%2F%2Fpic26.nipic.com%2F20130114%2F11664993_094043477148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0"/>
          <a:stretch>
            <a:fillRect/>
          </a:stretch>
        </p:blipFill>
        <p:spPr bwMode="auto">
          <a:xfrm rot="20299276">
            <a:off x="3923836" y="3368982"/>
            <a:ext cx="2365453" cy="227533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27333"/>
      </p:ext>
    </p:extLst>
  </p:cSld>
  <p:clrMapOvr>
    <a:masterClrMapping/>
  </p:clrMapOvr>
  <p:transition spd="med"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0100" y="448250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500298" y="2125052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00298" y="405387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4942" y="63077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左上角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567266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角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15206" y="105348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右上</a:t>
            </a:r>
            <a:r>
              <a:rPr lang="zh-CN" altLang="zh-CN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角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6644" y="568481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右下</a:t>
            </a:r>
            <a:r>
              <a:rPr lang="zh-CN" altLang="zh-CN" sz="18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角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4572000" y="1553548"/>
            <a:ext cx="2000264" cy="2000264"/>
            <a:chOff x="4572000" y="1142984"/>
            <a:chExt cx="2000264" cy="2000264"/>
          </a:xfrm>
        </p:grpSpPr>
        <p:sp>
          <p:nvSpPr>
            <p:cNvPr id="12" name="矩形 11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altLang="zh-CN" sz="22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创建</a:t>
            </a:r>
            <a:r>
              <a:rPr lang="en-US" altLang="zh-CN" sz="22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</a:t>
            </a:r>
          </a:p>
        </p:txBody>
      </p:sp>
      <p:grpSp>
        <p:nvGrpSpPr>
          <p:cNvPr id="3" name="组合 30"/>
          <p:cNvGrpSpPr/>
          <p:nvPr/>
        </p:nvGrpSpPr>
        <p:grpSpPr>
          <a:xfrm>
            <a:off x="428596" y="2315082"/>
            <a:ext cx="1000132" cy="1000132"/>
            <a:chOff x="4286248" y="1500174"/>
            <a:chExt cx="1000132" cy="1000132"/>
          </a:xfrm>
        </p:grpSpPr>
        <p:sp>
          <p:nvSpPr>
            <p:cNvPr id="49" name="矩形 4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428596" y="3315214"/>
            <a:ext cx="1000132" cy="1000132"/>
            <a:chOff x="4286248" y="2500306"/>
            <a:chExt cx="1000132" cy="1000132"/>
          </a:xfrm>
        </p:grpSpPr>
        <p:sp>
          <p:nvSpPr>
            <p:cNvPr id="57" name="矩形 5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32"/>
          <p:cNvGrpSpPr/>
          <p:nvPr/>
        </p:nvGrpSpPr>
        <p:grpSpPr>
          <a:xfrm>
            <a:off x="1428728" y="2315082"/>
            <a:ext cx="1000132" cy="1000132"/>
            <a:chOff x="4286248" y="2500306"/>
            <a:chExt cx="1000132" cy="1000132"/>
          </a:xfrm>
        </p:grpSpPr>
        <p:sp>
          <p:nvSpPr>
            <p:cNvPr id="67" name="矩形 6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组合 37"/>
          <p:cNvGrpSpPr/>
          <p:nvPr/>
        </p:nvGrpSpPr>
        <p:grpSpPr>
          <a:xfrm>
            <a:off x="1428728" y="3315214"/>
            <a:ext cx="1000132" cy="1000132"/>
            <a:chOff x="4286248" y="1500174"/>
            <a:chExt cx="1000132" cy="1000132"/>
          </a:xfrm>
        </p:grpSpPr>
        <p:sp>
          <p:nvSpPr>
            <p:cNvPr id="72" name="矩形 7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组合 77"/>
          <p:cNvGrpSpPr/>
          <p:nvPr/>
        </p:nvGrpSpPr>
        <p:grpSpPr>
          <a:xfrm>
            <a:off x="4572000" y="3553812"/>
            <a:ext cx="2000264" cy="2000264"/>
            <a:chOff x="4572000" y="1142984"/>
            <a:chExt cx="2000264" cy="2000264"/>
          </a:xfrm>
        </p:grpSpPr>
        <p:sp>
          <p:nvSpPr>
            <p:cNvPr id="79" name="矩形 78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429388" y="619701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</a:t>
            </a:r>
            <a:endParaRPr lang="zh-CN" altLang="en-US" sz="18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86050" y="355381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加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b="1" i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8" name="组合 96"/>
          <p:cNvGrpSpPr/>
          <p:nvPr/>
        </p:nvGrpSpPr>
        <p:grpSpPr>
          <a:xfrm>
            <a:off x="6572264" y="3553812"/>
            <a:ext cx="2000264" cy="2000264"/>
            <a:chOff x="4572000" y="1142984"/>
            <a:chExt cx="2000264" cy="2000264"/>
          </a:xfrm>
        </p:grpSpPr>
        <p:sp>
          <p:nvSpPr>
            <p:cNvPr id="98" name="矩形 97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组合 113"/>
          <p:cNvGrpSpPr/>
          <p:nvPr/>
        </p:nvGrpSpPr>
        <p:grpSpPr>
          <a:xfrm>
            <a:off x="6572264" y="1553548"/>
            <a:ext cx="2000264" cy="2000264"/>
            <a:chOff x="4572000" y="1142984"/>
            <a:chExt cx="2000264" cy="2000264"/>
          </a:xfrm>
        </p:grpSpPr>
        <p:sp>
          <p:nvSpPr>
            <p:cNvPr id="115" name="矩形 114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文本占位符 1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求解循环日程安排问题</a:t>
            </a:r>
          </a:p>
        </p:txBody>
      </p:sp>
    </p:spTree>
    <p:extLst>
      <p:ext uri="{BB962C8B-B14F-4D97-AF65-F5344CB8AC3E}">
        <p14:creationId xmlns:p14="http://schemas.microsoft.com/office/powerpoint/2010/main" val="18754201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9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266" y="441431"/>
            <a:ext cx="87154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en-US" altLang="zh-CN" sz="2200" b="1" i="1" baseline="30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问题划分为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部分：</a:t>
            </a:r>
          </a:p>
          <a:p>
            <a:pPr>
              <a:lnSpc>
                <a:spcPts val="3000"/>
              </a:lnSpc>
            </a:pPr>
            <a:r>
              <a:rPr lang="en-US" altLang="zh-CN" sz="1800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左上角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：左上角为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i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个选手在前半程的比赛日程（</a:t>
            </a:r>
            <a:r>
              <a:rPr lang="en-US" altLang="zh-CN" sz="18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时直接给出，否则，上一轮求出的就是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k-1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个选手的比赛日程）。</a:t>
            </a:r>
          </a:p>
          <a:p>
            <a:pPr>
              <a:lnSpc>
                <a:spcPts val="3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左下角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：左下角为另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k-1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个选手在前半程的比赛日程，由左上角加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k-1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得到，例如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个选手比赛，左下角由左上角直接加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k-1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）得到，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个选手比赛，左下角由左上角直接加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k-1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）得到。</a:t>
            </a:r>
          </a:p>
          <a:p>
            <a:pPr>
              <a:lnSpc>
                <a:spcPts val="3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右上角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：将左下角直接复制到右上角得到另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k-1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个选手在后半程的比赛日程。</a:t>
            </a:r>
          </a:p>
          <a:p>
            <a:pPr>
              <a:lnSpc>
                <a:spcPts val="3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右下角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：将左上角直接复制到右下角得到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k-1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个选手在后半程的比赛日程。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3857628"/>
            <a:ext cx="7929618" cy="174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&lt;stdio.h&gt;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 101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k;		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a[MAX][MAX];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存放比赛日程表（行列下标为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的元素不用）</a:t>
            </a:r>
          </a:p>
        </p:txBody>
      </p:sp>
    </p:spTree>
    <p:extLst>
      <p:ext uri="{BB962C8B-B14F-4D97-AF65-F5344CB8AC3E}">
        <p14:creationId xmlns:p14="http://schemas.microsoft.com/office/powerpoint/2010/main" val="60188183"/>
      </p:ext>
    </p:extLst>
  </p:cSld>
  <p:clrMapOvr>
    <a:masterClrMapping/>
  </p:clrMapOvr>
  <p:transition spd="med"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631899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Plan(int k)</a:t>
            </a:r>
            <a:endParaRPr lang="zh-CN" altLang="zh-CN" sz="1800" b="1" dirty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int i,j,n,t,temp;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n=2;		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//n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2^1=2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a[1][1]=1; a[1][2]=2;   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个选手比赛日程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</a:t>
            </a:r>
            <a:r>
              <a:rPr lang="zh-CN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左上角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a[2][1]=2; a[2][2]=1;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for (t=1;t&lt;k;t++)	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迭代处理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2^2(t=1)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,2^k(t=k-1)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个选手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{	temp=n;				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//temp=2^t</a:t>
            </a:r>
            <a:endParaRPr lang="zh-CN" altLang="zh-CN" sz="18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n=n*2; 				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//n=2^(t+1)</a:t>
            </a:r>
            <a:endParaRPr lang="zh-CN" altLang="zh-CN" sz="18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(i=temp+1;i&lt;=n;i++ )	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填</a:t>
            </a:r>
            <a:r>
              <a:rPr lang="zh-CN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左下角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for (j=1; j&lt;=temp; j++)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a[i][j]=a[i-temp][j]+temp; 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产生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左下角元素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(i=1; i&lt;=temp; i++)	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填</a:t>
            </a:r>
            <a:r>
              <a:rPr lang="zh-CN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右上角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for (j=temp+1; j&lt;=n; j++)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a[i][j]=a[i+temp][(j+temp)% n];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(i=temp+1; i&lt;=n; i++)	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填</a:t>
            </a:r>
            <a:r>
              <a:rPr lang="zh-CN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右下角</a:t>
            </a:r>
            <a:r>
              <a:rPr lang="zh-CN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for (j=temp+1; j&lt;=n; j++)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a[i][j]=a[i-temp][j-temp];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59173"/>
      </p:ext>
    </p:extLst>
  </p:cSld>
  <p:clrMapOvr>
    <a:masterClrMapping/>
  </p:clrMapOvr>
  <p:transition spd="med"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9B1183-BCE0-4D4A-9C55-C956BAA3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41FF49-AD15-4B70-B917-8242A474B230}"/>
              </a:ext>
            </a:extLst>
          </p:cNvPr>
          <p:cNvSpPr/>
          <p:nvPr/>
        </p:nvSpPr>
        <p:spPr>
          <a:xfrm>
            <a:off x="1303079" y="2782670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00"/>
              </a:spcBef>
              <a:tabLst>
                <a:tab pos="354965" algn="l"/>
                <a:tab pos="3556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  <a:sym typeface="+mn-ea"/>
              </a:rPr>
              <a:t>求解最近点对问题 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pPr marL="514350" lvl="0" indent="-514350"/>
            <a:r>
              <a:rPr lang="en-US" altLang="zh-CN" sz="3600" dirty="0" err="1">
                <a:sym typeface="+mn-ea"/>
              </a:rPr>
              <a:t>求解</a:t>
            </a:r>
            <a:r>
              <a:rPr lang="zh-CN" altLang="en-US" sz="3600" dirty="0">
                <a:sym typeface="+mn-ea"/>
              </a:rPr>
              <a:t>几何</a:t>
            </a:r>
            <a:r>
              <a:rPr lang="en-US" altLang="zh-CN" sz="3600" dirty="0">
                <a:sym typeface="+mn-ea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21144957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367B33-A705-40AD-9FDE-874ABD5D2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一、最近点对问题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5DFEB7-94E4-4220-8C1B-C0348FEB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C8D6B3E-F004-44CD-8A1B-097E647F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459" y="1496008"/>
            <a:ext cx="7820133" cy="347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【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问题描述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】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给定平面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上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个点，找其中的一对点，使得在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个点组成的所有点对中，该点对间的距离最小。</a:t>
            </a:r>
            <a:endParaRPr kumimoji="1" lang="en-US" altLang="zh-CN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    这类问题在实际中有广泛的应用。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　　例如，在空中交通控制问题中，若将飞机作为空间中移动的一个点来看待，则具有最大碰撞危险的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架飞机，就是这个空间中最接近的一对点。 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endParaRPr kumimoji="1" lang="zh-CN" altLang="en-US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22293"/>
      </p:ext>
    </p:extLst>
  </p:cSld>
  <p:clrMapOvr>
    <a:masterClrMapping/>
  </p:clrMapOvr>
  <p:transition spd="med"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049" y="1650333"/>
            <a:ext cx="8643998" cy="382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ClosestPoints(vector&lt;Point&gt; a,int leftindex,int rightindex) </a:t>
            </a:r>
            <a:endParaRPr lang="zh-CN" altLang="zh-CN" sz="1800" b="1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i,j;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d,mindist =INF;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(i=leftindex;i&lt;=rightindex;i++)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(j=i+1;j&lt;=rightindex;j++)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  d=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(a[i],a[j]);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if (d&lt;mindist)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	mindist=d;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mindist;</a:t>
            </a:r>
            <a:endParaRPr lang="zh-CN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一、最近点对问题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992" y="5515256"/>
            <a:ext cx="83518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【算法分析】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上述算法中有两种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循环，当求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个点的最近点对时，算法的时间复杂度为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baseline="30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F753A74-51BE-44B2-B15B-B1642980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03" y="1210393"/>
            <a:ext cx="4501161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蛮力法求解最近点对问题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02888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367B33-A705-40AD-9FDE-874ABD5D2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一、最近点对问题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5DFEB7-94E4-4220-8C1B-C0348FEB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C8D6B3E-F004-44CD-8A1B-097E647F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459" y="1496008"/>
            <a:ext cx="71203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【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问题描述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】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给定平面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S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上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个点，找其中的一对点，使得在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个点组成的所有点对中，该点对间的距离最小。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4825CCBA-405A-40E3-83E5-290C40F50884}"/>
              </a:ext>
            </a:extLst>
          </p:cNvPr>
          <p:cNvGrpSpPr/>
          <p:nvPr/>
        </p:nvGrpSpPr>
        <p:grpSpPr bwMode="auto">
          <a:xfrm>
            <a:off x="827269" y="4303086"/>
            <a:ext cx="5316401" cy="862013"/>
            <a:chOff x="489" y="2519"/>
            <a:chExt cx="3757" cy="72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A9332E6F-EDB4-49A4-BED3-A075488A8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" y="2647"/>
              <a:ext cx="1018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5BD771ED-B0BE-41C6-BD3F-E03CA329C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" y="2519"/>
              <a:ext cx="2424" cy="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应用分治法求解</a:t>
              </a:r>
              <a:endParaRPr lang="en-US" altLang="zh-CN" sz="2000" b="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endParaRPr>
            </a:p>
            <a:p>
              <a:pPr marL="0" lvl="1" indent="0"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能否达到</a:t>
              </a:r>
              <a:r>
                <a:rPr lang="en-US" altLang="zh-CN" sz="2000" b="1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 O(nlog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2</a:t>
              </a:r>
              <a:r>
                <a:rPr lang="en-US" altLang="zh-CN" sz="2000" b="1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n)</a:t>
              </a:r>
              <a:r>
                <a:rPr lang="zh-CN" altLang="en-US" sz="2000" b="1" dirty="0">
                  <a:solidFill>
                    <a:srgbClr val="0000FF"/>
                  </a:solidFill>
                  <a:latin typeface="+mn-ea"/>
                  <a:ea typeface="+mn-ea"/>
                </a:rPr>
                <a:t>？</a:t>
              </a:r>
              <a:endParaRPr lang="zh-CN" altLang="en-US" sz="2800" b="1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" name="Text Box 4">
            <a:extLst>
              <a:ext uri="{FF2B5EF4-FFF2-40B4-BE49-F238E27FC236}">
                <a16:creationId xmlns:a16="http://schemas.microsoft.com/office/drawing/2014/main" id="{9F753A74-51BE-44B2-B15B-B1642980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00" y="3291119"/>
            <a:ext cx="2019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蛮力法求解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graphicFrame>
        <p:nvGraphicFramePr>
          <p:cNvPr id="9" name="对象 1">
            <a:extLst>
              <a:ext uri="{FF2B5EF4-FFF2-40B4-BE49-F238E27FC236}">
                <a16:creationId xmlns:a16="http://schemas.microsoft.com/office/drawing/2014/main" id="{11A52F53-FD62-4FFF-BFFE-7DDD43B722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417015"/>
              </p:ext>
            </p:extLst>
          </p:nvPr>
        </p:nvGraphicFramePr>
        <p:xfrm>
          <a:off x="5312216" y="3259062"/>
          <a:ext cx="1835033" cy="43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16" y="3259062"/>
                        <a:ext cx="1835033" cy="43840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55D3394-8200-4412-A649-43D38AAED813}"/>
              </a:ext>
            </a:extLst>
          </p:cNvPr>
          <p:cNvSpPr/>
          <p:nvPr/>
        </p:nvSpPr>
        <p:spPr>
          <a:xfrm>
            <a:off x="2713552" y="5556699"/>
            <a:ext cx="5279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分治策略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T(n) =2T(n/2)+O(n)= O(nlog</a:t>
            </a:r>
            <a:r>
              <a:rPr lang="en-US" altLang="zh-CN" sz="2000" b="1" baseline="-250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n)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23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4E4BEF-13CF-48E6-9C78-DA6EEC45E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二、分治法的求解过程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579304-57EA-4EF8-95A6-EFCF406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C1FADCA-BD7D-4455-8BAC-FA99B3990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06" y="1414731"/>
            <a:ext cx="5706636" cy="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划分</a:t>
            </a:r>
            <a:endParaRPr kumimoji="1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将集合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S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分成两个大小基本相等的子集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S</a:t>
            </a:r>
            <a:r>
              <a:rPr kumimoji="1" lang="en-US" altLang="zh-CN" b="1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和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S</a:t>
            </a:r>
            <a:r>
              <a:rPr kumimoji="1" lang="en-US" altLang="zh-CN" b="1" baseline="-25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endParaRPr kumimoji="1" lang="zh-CN" altLang="en-US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142A4AB-FAF1-45A9-9F36-A5CC6EE7A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05" y="2437915"/>
            <a:ext cx="5706636" cy="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求解子问题</a:t>
            </a:r>
            <a:endParaRPr kumimoji="1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递归地求解两个子问题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75684EDA-82A7-4E46-98FC-E0799E69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04" y="3463198"/>
            <a:ext cx="5706636" cy="40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合并问题的解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endParaRPr kumimoji="1"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343A0AC-A233-47CF-9BBA-9BF15CF47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" y="3981513"/>
            <a:ext cx="660840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可能出现三种情况</a:t>
            </a:r>
            <a:endParaRPr kumimoji="1"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）组成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S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的最近点对的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个点都在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中</a:t>
            </a:r>
          </a:p>
          <a:p>
            <a:pPr eaLnBrk="1" hangingPunct="1">
              <a:spcBef>
                <a:spcPts val="12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）组成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S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的最近点对的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个点都在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中</a:t>
            </a:r>
          </a:p>
          <a:p>
            <a:pPr eaLnBrk="1" hangingPunct="1">
              <a:spcBef>
                <a:spcPts val="12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）组成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S</a:t>
            </a: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的最近点对的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个点分别在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中</a:t>
            </a:r>
            <a:endParaRPr kumimoji="1"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eaLnBrk="1" hangingPunct="1">
              <a:spcBef>
                <a:spcPts val="12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比较三种情况下最近点对，取三者之中较小者为原问题的解。</a:t>
            </a:r>
            <a:endParaRPr kumimoji="1"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924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  <p:bldP spid="5" grpId="0" bldLvl="0"/>
      <p:bldP spid="6" grpId="0" bldLvl="0"/>
      <p:bldP spid="7" grpId="0" bldLvl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1341438"/>
            <a:ext cx="8320117" cy="481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对于给定的点集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，采用分治法求最近点对距离的步骤如下：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7929618" cy="2138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）对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中所有点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2000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坐标从小到大排序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，将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中点集复制到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中，对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中所有点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2000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坐标从小到大排序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。设求出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中最近点对距离为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</a:t>
            </a:r>
            <a:endParaRPr lang="zh-CN" altLang="en-US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）如果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中点数少于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，则采用蛮力法直接计算各点的最近距离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二、分治法的求解过程</a:t>
            </a:r>
          </a:p>
        </p:txBody>
      </p:sp>
    </p:spTree>
    <p:extLst>
      <p:ext uri="{BB962C8B-B14F-4D97-AF65-F5344CB8AC3E}">
        <p14:creationId xmlns:p14="http://schemas.microsoft.com/office/powerpoint/2010/main" val="400952885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79026" y="1250793"/>
            <a:ext cx="8643998" cy="31270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划分阶段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中间位置的点</a:t>
            </a:r>
            <a:r>
              <a:rPr lang="en-US" altLang="zh-CN" sz="2000" b="1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[midindex]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，以此位置画一条中轴线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（对应的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坐标为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[midindex].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），将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所有点分割为点数大致相同的两个子集：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左部分包含</a:t>
            </a:r>
            <a:r>
              <a:rPr lang="en-US" altLang="zh-CN" sz="2000" b="1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[0..midindex]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的点，右部分包含</a:t>
            </a:r>
            <a:r>
              <a:rPr lang="en-US" altLang="zh-CN" sz="2000" b="1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[midindex+1..</a:t>
            </a:r>
            <a:r>
              <a:rPr lang="en-US" altLang="zh-CN" sz="2000" b="1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的点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同样将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中的点相应分为两部分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，左部分称为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（含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[0..midindex]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），右部分为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（含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[midindex+1..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），如下图所示。显然，划分阶段可以在线性时间内完成。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496" y="4385388"/>
            <a:ext cx="6709677" cy="224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二、分治法的求解过程</a:t>
            </a:r>
          </a:p>
        </p:txBody>
      </p:sp>
    </p:spTree>
    <p:extLst>
      <p:ext uri="{BB962C8B-B14F-4D97-AF65-F5344CB8AC3E}">
        <p14:creationId xmlns:p14="http://schemas.microsoft.com/office/powerpoint/2010/main" val="38671691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建立递归方程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 smtClean="0"/>
              <a:pPr/>
              <a:t>9</a:t>
            </a:fld>
            <a:endParaRPr lang="zh-CN" altLang="en-US" sz="9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4428" y="1413964"/>
            <a:ext cx="5805487" cy="39463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划分阶段的时间复杂性</a:t>
            </a:r>
          </a:p>
          <a:p>
            <a:pPr marL="1143000" lvl="2" indent="-228600" algn="just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分解为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a </a:t>
            </a: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个子问题。</a:t>
            </a:r>
          </a:p>
          <a:p>
            <a:pPr marL="1143000" lvl="2" indent="-228600" algn="just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每个子问题大小为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n/b。</a:t>
            </a:r>
          </a:p>
          <a:p>
            <a:pPr marL="1143000" lvl="2" indent="-228600" algn="just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假设划分时间=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D(n)</a:t>
            </a: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求解子问题阶段的时间复杂性</a:t>
            </a:r>
          </a:p>
          <a:p>
            <a:pPr marL="1143000" lvl="2" indent="-228600" algn="just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递归调用</a:t>
            </a:r>
          </a:p>
          <a:p>
            <a:pPr marL="1143000" lvl="2" indent="-228600" algn="just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aT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(n/b)</a:t>
            </a: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合并子问题的解阶段的时间复杂性</a:t>
            </a:r>
          </a:p>
          <a:p>
            <a:pPr marL="1143000" lvl="2" indent="-228600" algn="just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假设合并时间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rPr>
              <a:t>=C(n)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1660" y="5394325"/>
            <a:ext cx="6034405" cy="115379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lIns="68580" tIns="34290" rIns="68580" bIns="3429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递归方程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T(n)=</a:t>
            </a:r>
            <a:r>
              <a:rPr lang="zh-CN" altLang="en-US" sz="1600" spc="-5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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(1)                            n&lt;c 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T(n)=aT(n/b)+D(n)+C(n)   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否则</a:t>
            </a:r>
          </a:p>
        </p:txBody>
      </p:sp>
    </p:spTree>
    <p:extLst>
      <p:ext uri="{BB962C8B-B14F-4D97-AF65-F5344CB8AC3E}">
        <p14:creationId xmlns:p14="http://schemas.microsoft.com/office/powerpoint/2010/main" val="39369740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579" y="1241833"/>
            <a:ext cx="6715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0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求解子问题阶段</a:t>
            </a:r>
            <a:endParaRPr lang="en-US" altLang="zh-CN" sz="2000" b="1" dirty="0">
              <a:solidFill>
                <a:srgbClr val="00B050"/>
              </a:solidFill>
              <a:latin typeface="楷体" pitchFamily="49" charset="-122"/>
              <a:ea typeface="楷体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递归调用求出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中点集的最近点对的距离为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</a:t>
            </a: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递归调用求出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中点集的最近点对的距离为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求出当前最近点对的距离为</a:t>
            </a:r>
            <a:r>
              <a:rPr lang="en-US" altLang="zh-CN" sz="2000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=MIN(</a:t>
            </a:r>
            <a:r>
              <a:rPr lang="en-US" altLang="zh-CN" sz="2000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</a:t>
            </a:r>
            <a:endParaRPr lang="zh-CN" altLang="en-US" sz="2000" b="1" dirty="0">
              <a:latin typeface="楷体" pitchFamily="49" charset="-122"/>
              <a:ea typeface="楷体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二、分治法的求解过程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157" y="3909527"/>
            <a:ext cx="6709677" cy="253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65034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00034" y="1714488"/>
            <a:ext cx="8286808" cy="1676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合并解阶段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显然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中任意点对之间的距离大于或等于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，但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交界的垂直带形区（由所有与中轴线的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坐标值相差不超过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的点构成）中的点对之间的距离可能小于</a:t>
            </a:r>
            <a:r>
              <a:rPr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anose="020B0609020204030204" pitchFamily="49" charset="0"/>
              </a:rPr>
              <a:t>。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二、分治法的求解过程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157" y="3573624"/>
            <a:ext cx="6709677" cy="287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51933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17978B-2196-4416-B5BC-3AF953DF3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二、分治法的求解过程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8E7A26-7A31-4071-918F-502ED1AD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92</a:t>
            </a:fld>
            <a:endParaRPr lang="zh-CN" alt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F5D16A64-0739-455A-9D6B-4B423FA46E6F}"/>
              </a:ext>
            </a:extLst>
          </p:cNvPr>
          <p:cNvGrpSpPr/>
          <p:nvPr/>
        </p:nvGrpSpPr>
        <p:grpSpPr bwMode="auto">
          <a:xfrm>
            <a:off x="1853087" y="3883892"/>
            <a:ext cx="2056254" cy="2619240"/>
            <a:chOff x="2829" y="7917"/>
            <a:chExt cx="2096" cy="3885"/>
          </a:xfrm>
        </p:grpSpPr>
        <p:sp>
          <p:nvSpPr>
            <p:cNvPr id="31" name="Line 3">
              <a:extLst>
                <a:ext uri="{FF2B5EF4-FFF2-40B4-BE49-F238E27FC236}">
                  <a16:creationId xmlns:a16="http://schemas.microsoft.com/office/drawing/2014/main" id="{9ED9A80E-54B3-4013-BA0F-AEC82B9D0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3" y="7917"/>
              <a:ext cx="0" cy="3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4">
              <a:extLst>
                <a:ext uri="{FF2B5EF4-FFF2-40B4-BE49-F238E27FC236}">
                  <a16:creationId xmlns:a16="http://schemas.microsoft.com/office/drawing/2014/main" id="{1E13A9A1-6483-4AE2-9E0A-721B8A692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11433"/>
              <a:ext cx="290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67243DD6-1EE7-471D-8D0E-EEC67661E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" y="7917"/>
              <a:ext cx="24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CB6A11C5-7018-4C86-B612-7625D3DCF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8154"/>
              <a:ext cx="0" cy="2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6FB23D48-229C-45C2-A666-1B9036923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9" y="8136"/>
              <a:ext cx="0" cy="2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CCF312E9-4024-4FE4-A468-E87C6E0E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870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2003EA69-2E18-4C0D-A42D-A52DB5C13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932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30AA05B8-9C9E-4C68-AAA4-8E1FE91F9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10109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ECDDF9CD-22D4-43C9-B88E-CAEC34B76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9798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15">
              <a:extLst>
                <a:ext uri="{FF2B5EF4-FFF2-40B4-BE49-F238E27FC236}">
                  <a16:creationId xmlns:a16="http://schemas.microsoft.com/office/drawing/2014/main" id="{F6374A11-B9A5-45B2-952E-2610A86B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9203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94B409E0-4DE7-4F3C-8AB5-875B41922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" y="8895"/>
              <a:ext cx="12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72025516-38EA-43CC-A065-7E96F48F9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10626"/>
              <a:ext cx="401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74B3C673-DEB0-4F04-9822-D3E925C99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" y="10626"/>
              <a:ext cx="33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22">
              <a:extLst>
                <a:ext uri="{FF2B5EF4-FFF2-40B4-BE49-F238E27FC236}">
                  <a16:creationId xmlns:a16="http://schemas.microsoft.com/office/drawing/2014/main" id="{DC75A885-BEB7-45E5-870A-950E0D07A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9234"/>
              <a:ext cx="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DDA41255-772F-471C-9C2C-71E35B605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" y="10002"/>
              <a:ext cx="7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4">
              <a:extLst>
                <a:ext uri="{FF2B5EF4-FFF2-40B4-BE49-F238E27FC236}">
                  <a16:creationId xmlns:a16="http://schemas.microsoft.com/office/drawing/2014/main" id="{BD12724C-1DFD-4D67-AD4E-9A44B94A2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" y="8493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25">
              <a:extLst>
                <a:ext uri="{FF2B5EF4-FFF2-40B4-BE49-F238E27FC236}">
                  <a16:creationId xmlns:a16="http://schemas.microsoft.com/office/drawing/2014/main" id="{625803C9-BF77-4A5C-9386-B26336868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983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6">
              <a:extLst>
                <a:ext uri="{FF2B5EF4-FFF2-40B4-BE49-F238E27FC236}">
                  <a16:creationId xmlns:a16="http://schemas.microsoft.com/office/drawing/2014/main" id="{357B4376-0CCE-426B-B5AD-A6F4F57A9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7" y="8493"/>
              <a:ext cx="0" cy="1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27">
              <a:extLst>
                <a:ext uri="{FF2B5EF4-FFF2-40B4-BE49-F238E27FC236}">
                  <a16:creationId xmlns:a16="http://schemas.microsoft.com/office/drawing/2014/main" id="{1B0623B5-4ADF-43E5-B02A-E5B3B2F75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9120"/>
              <a:ext cx="30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Oval 36">
              <a:extLst>
                <a:ext uri="{FF2B5EF4-FFF2-40B4-BE49-F238E27FC236}">
                  <a16:creationId xmlns:a16="http://schemas.microsoft.com/office/drawing/2014/main" id="{875A8091-9B56-467A-A1F2-D18537195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8143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FC69B05B-F1CB-4CB3-B8B1-5C6D558D3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8493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52">
              <a:extLst>
                <a:ext uri="{FF2B5EF4-FFF2-40B4-BE49-F238E27FC236}">
                  <a16:creationId xmlns:a16="http://schemas.microsoft.com/office/drawing/2014/main" id="{1EA7961E-5AA8-4C0A-8EE8-B61EDBD32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0449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Text Box 58">
            <a:extLst>
              <a:ext uri="{FF2B5EF4-FFF2-40B4-BE49-F238E27FC236}">
                <a16:creationId xmlns:a16="http://schemas.microsoft.com/office/drawing/2014/main" id="{A4D4B02F-6AAA-47F8-8B5C-6088B8FA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54" y="2025198"/>
            <a:ext cx="8057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  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对于点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∈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000" b="1" i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，需要考察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000" b="1" i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中的各个点和点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之间的距离是否小于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，显然，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000" b="1" i="1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中这样点的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轴坐标一定位于区间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[p.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 p.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]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之间，即这样的点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一定落在一个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d×2d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的矩形区域内。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而且，根据鸽舍原理可知这样的点不会超过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个。</a:t>
            </a:r>
            <a:endParaRPr kumimoji="1" lang="en-US" altLang="zh-CN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4" name="Text Box 5">
            <a:extLst>
              <a:ext uri="{FF2B5EF4-FFF2-40B4-BE49-F238E27FC236}">
                <a16:creationId xmlns:a16="http://schemas.microsoft.com/office/drawing/2014/main" id="{D9FCDD90-7F44-4C59-9EC1-CFC9253E0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01" y="1394018"/>
            <a:ext cx="5805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+mn-ea"/>
              </a:rPr>
              <a:t>第三对点的搜索方法及其搜索时间</a:t>
            </a:r>
          </a:p>
        </p:txBody>
      </p:sp>
    </p:spTree>
    <p:extLst>
      <p:ext uri="{BB962C8B-B14F-4D97-AF65-F5344CB8AC3E}">
        <p14:creationId xmlns:p14="http://schemas.microsoft.com/office/powerpoint/2010/main" val="4197131527"/>
      </p:ext>
    </p:extLst>
  </p:cSld>
  <p:clrMapOvr>
    <a:masterClrMapping/>
  </p:clrMapOvr>
  <p:transition spd="med"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96541DF-CF6B-4DA9-854D-42DA5AA61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二、分治法的求解过程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42B5B7-B827-491B-BC15-6C4F5EAF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93</a:t>
            </a:fld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D8C2A1-B81D-429B-9051-F7C2694BF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4" y="1499560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利用鸽舍原理证明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CEDFC22-4C1D-4982-8D3A-D8DA6A45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15" y="2103476"/>
            <a:ext cx="5248736" cy="38779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证明：将矩形的长为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的边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等分，将它的长为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的边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等分，由此导出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(d/2)×(2d/3)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的矩形。若矩形中有多于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中的点，则至少有一个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(d/2)×(2d/3)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的小矩形中有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个以上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中的点。</a:t>
            </a:r>
            <a:endParaRPr lang="en-US" altLang="zh-CN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是位于同一小矩形中的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个点，则（</a:t>
            </a:r>
            <a:r>
              <a:rPr lang="en-US" altLang="zh-CN" sz="2000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u,v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）的距离为</a:t>
            </a:r>
            <a:endParaRPr lang="en-US" altLang="zh-CN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 sz="20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u,v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之间的距离小于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。这与</a:t>
            </a:r>
            <a:r>
              <a:rPr lang="en-US" altLang="zh-CN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的意义相矛盾。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724"/>
              </p:ext>
            </p:extLst>
          </p:nvPr>
        </p:nvGraphicFramePr>
        <p:xfrm>
          <a:off x="525915" y="4872533"/>
          <a:ext cx="491383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3517560" imgH="393480" progId="Equation.DSMT4">
                  <p:embed/>
                </p:oleObj>
              </mc:Choice>
              <mc:Fallback>
                <p:oleObj name="Equation" r:id="rId4" imgW="3517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15" y="4872533"/>
                        <a:ext cx="4913832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7"/>
          <p:cNvGrpSpPr/>
          <p:nvPr/>
        </p:nvGrpSpPr>
        <p:grpSpPr>
          <a:xfrm>
            <a:off x="5819335" y="2542014"/>
            <a:ext cx="2330215" cy="3132527"/>
            <a:chOff x="8693624" y="1460087"/>
            <a:chExt cx="3106954" cy="3132527"/>
          </a:xfrm>
        </p:grpSpPr>
        <p:sp>
          <p:nvSpPr>
            <p:cNvPr id="8" name="矩形 7"/>
            <p:cNvSpPr/>
            <p:nvPr/>
          </p:nvSpPr>
          <p:spPr>
            <a:xfrm>
              <a:off x="8693624" y="2022780"/>
              <a:ext cx="1692322" cy="2569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1"/>
              <a:endCxn id="8" idx="3"/>
            </p:cNvCxnSpPr>
            <p:nvPr/>
          </p:nvCxnSpPr>
          <p:spPr>
            <a:xfrm>
              <a:off x="8693624" y="3307697"/>
              <a:ext cx="1692322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693624" y="2885707"/>
              <a:ext cx="169232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8693624" y="3748582"/>
              <a:ext cx="1692322" cy="1364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0"/>
              <a:endCxn id="8" idx="2"/>
            </p:cNvCxnSpPr>
            <p:nvPr/>
          </p:nvCxnSpPr>
          <p:spPr>
            <a:xfrm>
              <a:off x="9539785" y="2022780"/>
              <a:ext cx="0" cy="256983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693624" y="1582293"/>
              <a:ext cx="0" cy="35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542060" y="1582292"/>
              <a:ext cx="0" cy="35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85946" y="1582293"/>
              <a:ext cx="0" cy="35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0525359" y="2022780"/>
              <a:ext cx="3304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525358" y="3751597"/>
              <a:ext cx="3304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525357" y="2885707"/>
              <a:ext cx="3304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525357" y="4592614"/>
              <a:ext cx="3304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8693624" y="1850065"/>
              <a:ext cx="8461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9539785" y="1850065"/>
              <a:ext cx="8461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10690598" y="2022780"/>
              <a:ext cx="0" cy="8629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0690598" y="2876233"/>
              <a:ext cx="0" cy="8629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0690598" y="3751597"/>
              <a:ext cx="0" cy="8410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8821591" y="1460087"/>
              <a:ext cx="786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d/2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9667752" y="1479489"/>
              <a:ext cx="786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d/2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0823386" y="3091901"/>
              <a:ext cx="977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+mn-ea"/>
                </a:rPr>
                <a:t>2d/3</a:t>
              </a:r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823386" y="2273375"/>
              <a:ext cx="977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2d/3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0823387" y="4041635"/>
              <a:ext cx="977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+mn-ea"/>
                </a:rPr>
                <a:t>2d/3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64578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14282" y="1428736"/>
            <a:ext cx="8569325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将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中所有落在垂直带形区的点复制到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中，对于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中任一点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，最多只需要考查紧随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后的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个点，计算出从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个点的距离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，并和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进行比较，将最小的距离存放在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中，最后求得的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即为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中所有点的最近点对距离。</a:t>
            </a:r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76" y="2925437"/>
            <a:ext cx="4143388" cy="326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二、分治法的求解过程</a:t>
            </a:r>
          </a:p>
        </p:txBody>
      </p:sp>
      <p:sp>
        <p:nvSpPr>
          <p:cNvPr id="5" name="Text Box 58">
            <a:extLst>
              <a:ext uri="{FF2B5EF4-FFF2-40B4-BE49-F238E27FC236}">
                <a16:creationId xmlns:a16="http://schemas.microsoft.com/office/drawing/2014/main" id="{DC3FA48E-2C94-4EEB-BDD3-729C736B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260" y="3021826"/>
            <a:ext cx="3245034" cy="301005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//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搜索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d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的线性时间实现过程</a:t>
            </a:r>
            <a:endParaRPr lang="en-US" altLang="zh-C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for(i=0;i&lt;size(R);i++)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for(j=i+1;j&lt;size(R);j++)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if(|y(r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)-y(r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)| &gt; d)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break;//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继续处理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i+1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else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if(distance(r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&lt; d)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d = distance(r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kumimoji="1"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028" y="617414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因此，合并步骤可以在线性时间内完成。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2471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38497" y="1509795"/>
            <a:ext cx="8351838" cy="3483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216000">
            <a:spAutoFit/>
          </a:bodyPr>
          <a:lstStyle/>
          <a:p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pointxcmp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&amp;p1</a:t>
            </a:r>
            <a:r>
              <a:rPr lang="zh-CN" altLang="en-US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</a:p>
          <a:p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用于点按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坐标递增排序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p1.x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p2.x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pointycmp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(Point </a:t>
            </a:r>
            <a:r>
              <a:rPr lang="en-US" altLang="zh-CN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&amp;p1</a:t>
            </a:r>
            <a:r>
              <a:rPr lang="zh-CN" altLang="en-US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 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</a:p>
          <a:p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用于点按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坐标递增排序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p1.y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p2.y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三、求解最近点对的分治算法</a:t>
            </a:r>
          </a:p>
        </p:txBody>
      </p:sp>
    </p:spTree>
    <p:extLst>
      <p:ext uri="{BB962C8B-B14F-4D97-AF65-F5344CB8AC3E}">
        <p14:creationId xmlns:p14="http://schemas.microsoft.com/office/powerpoint/2010/main" val="3664481760"/>
      </p:ext>
    </p:extLst>
  </p:cSld>
  <p:clrMapOvr>
    <a:masterClrMapping/>
  </p:clrMapOvr>
  <p:transition spd="med"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19836" y="1541574"/>
            <a:ext cx="8351837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ClosestPoints11(vector&lt;Point&gt; &amp;a</a:t>
            </a:r>
            <a:r>
              <a:rPr lang="zh-CN" alt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vector&lt;Point&gt; b</a:t>
            </a:r>
            <a:r>
              <a:rPr lang="zh-CN" alt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leftindex</a:t>
            </a:r>
            <a:r>
              <a:rPr lang="zh-CN" alt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rightindex)</a:t>
            </a:r>
          </a:p>
          <a:p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递归求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leftindex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rightindex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中的最近点对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vector&lt;Point&gt; leftb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b1;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i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midindex;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leftminindex1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leftminindex2;	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左边的最近点对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rightminindex1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rightminindex2;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右边的最近点对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d1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d2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d3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d;</a:t>
            </a:r>
          </a:p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((rightindex-leftindex+1)&lt;4)	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少于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个点，直接用蛮力法求解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	d=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leftindex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rightindex);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d;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三、求解最近点对的分治算法</a:t>
            </a:r>
          </a:p>
        </p:txBody>
      </p:sp>
    </p:spTree>
    <p:extLst>
      <p:ext uri="{BB962C8B-B14F-4D97-AF65-F5344CB8AC3E}">
        <p14:creationId xmlns:p14="http://schemas.microsoft.com/office/powerpoint/2010/main" val="3801197776"/>
      </p:ext>
    </p:extLst>
  </p:cSld>
  <p:clrMapOvr>
    <a:masterClrMapping/>
  </p:clrMapOvr>
  <p:transition spd="med">
    <p:rand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04381" y="1370415"/>
            <a:ext cx="8534430" cy="3631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midindex=(leftindex+rightindex)/2;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求中间位置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(i=0;i&lt;b.size();i++)	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中点集分为左右两部分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(b[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].x&lt;a[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].x)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leftb.push_back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(b[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else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rightb.push_back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(b[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d1=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ClosestPoints11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leftb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leftindex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d2=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ClosestPoints11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rightb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midindex+1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rightindex);	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d=min(d1,d2);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三、求解最近点对的分治算法</a:t>
            </a:r>
          </a:p>
        </p:txBody>
      </p:sp>
    </p:spTree>
    <p:extLst>
      <p:ext uri="{BB962C8B-B14F-4D97-AF65-F5344CB8AC3E}">
        <p14:creationId xmlns:p14="http://schemas.microsoft.com/office/powerpoint/2010/main" val="3227597542"/>
      </p:ext>
    </p:extLst>
  </p:cSld>
  <p:clrMapOvr>
    <a:masterClrMapping/>
  </p:clrMapOvr>
  <p:transition spd="med"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20643" y="1213375"/>
            <a:ext cx="8353425" cy="5210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求中间部分点对的最小距离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(i=0;i&lt;b.size();i++)	  </a:t>
            </a:r>
            <a:r>
              <a:rPr lang="nb-NO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nb-NO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中间宽度为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2*</a:t>
            </a:r>
            <a:r>
              <a:rPr lang="nb-NO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的带状区域内</a:t>
            </a:r>
            <a:endParaRPr lang="en-US" altLang="zh-CN" sz="18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			  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的子集复制到</a:t>
            </a:r>
            <a:r>
              <a:rPr lang="nb-NO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b1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(fabs(b[i].x-a[midindex].x)&lt;=d)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b1.push_back(b[i]);</a:t>
            </a:r>
          </a:p>
          <a:p>
            <a:pPr>
              <a:lnSpc>
                <a:spcPct val="150000"/>
              </a:lnSpc>
            </a:pPr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tmpd3;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(i=0;i&lt;b1.size();i++) </a:t>
            </a:r>
            <a:r>
              <a:rPr lang="nb-NO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nb-NO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b1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中最近点对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(j=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</a:t>
            </a:r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1;j&lt;b1.size();j++)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((b1[j].y-b1[i].y)&gt;=d) break;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tmpd3=</a:t>
            </a:r>
            <a:r>
              <a:rPr lang="nb-NO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Distance</a:t>
            </a:r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(b1[i],b1[j]);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(tmpd3&lt;d3)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d3=tmpd3;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d=min(d,d3);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d;</a:t>
            </a:r>
          </a:p>
          <a:p>
            <a:r>
              <a:rPr lang="nb-NO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6343365" y="3370679"/>
            <a:ext cx="2643206" cy="1571636"/>
            <a:chOff x="5643570" y="2857496"/>
            <a:chExt cx="2643206" cy="1571636"/>
          </a:xfrm>
        </p:grpSpPr>
        <p:sp>
          <p:nvSpPr>
            <p:cNvPr id="3" name="右大括号 2"/>
            <p:cNvSpPr/>
            <p:nvPr/>
          </p:nvSpPr>
          <p:spPr>
            <a:xfrm>
              <a:off x="5643570" y="2857496"/>
              <a:ext cx="142876" cy="1571636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86446" y="3214686"/>
              <a:ext cx="2500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对于点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b1[i]</a:t>
              </a:r>
              <a:r>
                <a:rPr lang="zh-CN" altLang="en-US" sz="1800" dirty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，这样的点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b1[j]</a:t>
              </a:r>
              <a:r>
                <a:rPr lang="zh-CN" altLang="en-US" sz="1800" dirty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最多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r>
                <a:rPr lang="zh-CN" altLang="en-US" sz="1800" dirty="0">
                  <a:solidFill>
                    <a:srgbClr val="0066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个</a:t>
              </a:r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三、求解最近点对的分治算法</a:t>
            </a:r>
          </a:p>
        </p:txBody>
      </p:sp>
    </p:spTree>
    <p:extLst>
      <p:ext uri="{BB962C8B-B14F-4D97-AF65-F5344CB8AC3E}">
        <p14:creationId xmlns:p14="http://schemas.microsoft.com/office/powerpoint/2010/main" val="23936365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285750" y="1141413"/>
            <a:ext cx="8640763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ClosestPoints1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(vector&lt;Point&gt; </a:t>
            </a:r>
            <a:r>
              <a:rPr lang="en-US" altLang="zh-CN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&amp;a</a:t>
            </a:r>
            <a:r>
              <a:rPr lang="zh-CN" altLang="en-US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leftindex</a:t>
            </a:r>
            <a:r>
              <a:rPr lang="zh-CN" altLang="en-US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b="1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             int rightindex)</a:t>
            </a:r>
            <a:endParaRPr lang="en-US" altLang="zh-CN" sz="1800" b="1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leftindex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1800" b="1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rightindex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中的最近点对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vector&lt;Point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b;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sort(a.begin()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a.end()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pointxcmp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坐标从小到大排序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a.size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	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	</a:t>
            </a:r>
            <a:r>
              <a:rPr lang="en-US" altLang="zh-CN" sz="1800" b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中点集复制到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b.push_back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(a[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sort(b.begin()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b.end()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pointycmp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en-US" sz="1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坐标从小到大排序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b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ClosestPoints11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a.size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()-1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minindex1</a:t>
            </a:r>
            <a:r>
              <a:rPr lang="zh-CN" altLang="en-US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b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minindex2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-498107" y="261275"/>
            <a:ext cx="7262260" cy="864000"/>
          </a:xfrm>
        </p:spPr>
        <p:txBody>
          <a:bodyPr/>
          <a:lstStyle/>
          <a:p>
            <a:r>
              <a:rPr lang="zh-CN" altLang="en-US" dirty="0"/>
              <a:t>三、求解最近点对的分治算法</a:t>
            </a:r>
          </a:p>
        </p:txBody>
      </p:sp>
    </p:spTree>
    <p:extLst>
      <p:ext uri="{BB962C8B-B14F-4D97-AF65-F5344CB8AC3E}">
        <p14:creationId xmlns:p14="http://schemas.microsoft.com/office/powerpoint/2010/main" val="3840227855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12707</Words>
  <Application>Microsoft Office PowerPoint</Application>
  <PresentationFormat>全屏显示(4:3)</PresentationFormat>
  <Paragraphs>1323</Paragraphs>
  <Slides>104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104</vt:i4>
      </vt:variant>
    </vt:vector>
  </HeadingPairs>
  <TitlesOfParts>
    <vt:vector size="121" baseType="lpstr">
      <vt:lpstr>等线</vt:lpstr>
      <vt:lpstr>仿宋</vt:lpstr>
      <vt:lpstr>黑体</vt:lpstr>
      <vt:lpstr>楷体</vt:lpstr>
      <vt:lpstr>楷体_GB2312</vt:lpstr>
      <vt:lpstr>宋体</vt:lpstr>
      <vt:lpstr>微软雅黑</vt:lpstr>
      <vt:lpstr>Arial</vt:lpstr>
      <vt:lpstr>Cambria</vt:lpstr>
      <vt:lpstr>Consolas</vt:lpstr>
      <vt:lpstr>Symbol</vt:lpstr>
      <vt:lpstr>Times New Roman</vt:lpstr>
      <vt:lpstr>Wingdings</vt:lpstr>
      <vt:lpstr>Office 主题​​</vt:lpstr>
      <vt:lpstr>Clip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huangjin</dc:creator>
  <cp:lastModifiedBy>棋 邓</cp:lastModifiedBy>
  <cp:revision>61</cp:revision>
  <dcterms:created xsi:type="dcterms:W3CDTF">2018-12-14T12:48:52Z</dcterms:created>
  <dcterms:modified xsi:type="dcterms:W3CDTF">2019-11-30T11:56:30Z</dcterms:modified>
</cp:coreProperties>
</file>