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mazon.com/Knock-Turtle-Adventures-Lamb/dp/1439227977"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Shiyan,  Introduce ourselves</a:t>
            </a:r>
          </a:p>
          <a:p>
            <a:pPr lvl="0">
              <a:spcBef>
                <a:spcPts val="0"/>
              </a:spcBef>
              <a:buNone/>
            </a:pPr>
            <a:r>
              <a:t/>
            </a:r>
            <a:endParaRPr/>
          </a:p>
          <a:p>
            <a:pPr lvl="0">
              <a:spcBef>
                <a:spcPts val="0"/>
              </a:spcBef>
              <a:buNone/>
            </a:pPr>
            <a:r>
              <a:rPr lang="en"/>
              <a:t>It’s like a turtle because it’s a slow wake system kind of</a:t>
            </a:r>
          </a:p>
          <a:p>
            <a:pPr lvl="0">
              <a:spcBef>
                <a:spcPts val="0"/>
              </a:spcBef>
              <a:buNone/>
            </a:pPr>
            <a:r>
              <a:rPr lang="en"/>
              <a:t>And knocking is a sound. And sounds are vibrations. </a:t>
            </a:r>
          </a:p>
          <a:p>
            <a:pPr lvl="0">
              <a:spcBef>
                <a:spcPts val="0"/>
              </a:spcBef>
              <a:buNone/>
            </a:pPr>
            <a:r>
              <a:rPr lang="en"/>
              <a:t>Therefore, we are Nocturnal KnockTurtle. </a:t>
            </a:r>
          </a:p>
          <a:p>
            <a:pPr lvl="0">
              <a:spcBef>
                <a:spcPts val="0"/>
              </a:spcBef>
              <a:buNone/>
            </a:pPr>
            <a:r>
              <a:rPr lang="en"/>
              <a:t>Also: </a:t>
            </a:r>
            <a:r>
              <a:rPr lang="en" u="sng">
                <a:solidFill>
                  <a:schemeClr val="hlink"/>
                </a:solidFill>
                <a:hlinkClick r:id="rId2"/>
              </a:rPr>
              <a:t>https://www.amazon.com/Knock-Turtle-Adventures-Lamb/dp/1439227977</a:t>
            </a:r>
            <a:r>
              <a:rPr lang="e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Sam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Shiyan</a:t>
            </a:r>
          </a:p>
          <a:p>
            <a:pPr lvl="0">
              <a:spcBef>
                <a:spcPts val="0"/>
              </a:spcBef>
              <a:buNone/>
            </a:pPr>
            <a:r>
              <a:t/>
            </a:r>
            <a:endParaRPr/>
          </a:p>
          <a:p>
            <a:pPr lvl="0">
              <a:spcBef>
                <a:spcPts val="0"/>
              </a:spcBef>
              <a:buNone/>
            </a:pPr>
            <a:r>
              <a:rPr lang="en"/>
              <a:t>The last slide(s) need to be presented as the conclusion without blatantly saying it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Shiyan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dk1"/>
                </a:solidFill>
              </a:rPr>
              <a:t> It must not be able to accidentally switch off/ignore, must not wake roommate, and potentially make waking up in the morning less jarring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Andrew</a:t>
            </a:r>
          </a:p>
          <a:p>
            <a:pPr lvl="0">
              <a:spcBef>
                <a:spcPts val="0"/>
              </a:spcBef>
              <a:buNone/>
            </a:pPr>
            <a:r>
              <a:t/>
            </a:r>
            <a:endParaRPr/>
          </a:p>
          <a:p>
            <a:pPr lvl="0">
              <a:spcBef>
                <a:spcPts val="0"/>
              </a:spcBef>
              <a:buNone/>
            </a:pPr>
            <a:r>
              <a:rPr lang="en"/>
              <a:t>Play the alarm noise</a:t>
            </a:r>
          </a:p>
          <a:p>
            <a:pPr lvl="0">
              <a:spcBef>
                <a:spcPts val="0"/>
              </a:spcBef>
              <a:buNone/>
            </a:pPr>
            <a:r>
              <a:t/>
            </a:r>
            <a:endParaRPr/>
          </a:p>
          <a:p>
            <a:pPr lvl="0">
              <a:spcBef>
                <a:spcPts val="0"/>
              </a:spcBef>
              <a:buNone/>
            </a:pPr>
            <a:r>
              <a:rPr lang="en"/>
              <a:t>Have someone by door flick lights on for a brief second maybe?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Jackie</a:t>
            </a:r>
          </a:p>
          <a:p>
            <a:pPr lvl="0">
              <a:spcBef>
                <a:spcPts val="0"/>
              </a:spcBef>
              <a:buNone/>
            </a:pPr>
            <a:r>
              <a:rPr lang="en"/>
              <a:t>When we came up with our idea, one of the first things we did was research to see what was already on the market. We found products that had similar concepts, but none of them fit exactly what we were trying to </a:t>
            </a:r>
            <a:r>
              <a:rPr lang="en"/>
              <a:t>achieve</a:t>
            </a:r>
            <a:r>
              <a:rPr lang="en"/>
              <a:t> for our customer base. We looked at reviews of the already existing products to see what issues customers had with them, and thought about how we could improve those features while also adding new features to solve our problem statement.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Some of the products we found were a wristband that </a:t>
            </a:r>
            <a:r>
              <a:rPr lang="en"/>
              <a:t>vibrates</a:t>
            </a:r>
            <a:r>
              <a:rPr lang="en"/>
              <a:t> to wake you up, but we </a:t>
            </a:r>
            <a:r>
              <a:rPr lang="en"/>
              <a:t>didn't</a:t>
            </a:r>
            <a:r>
              <a:rPr lang="en"/>
              <a:t> like how the buttons were on the band and could easily be accidentally pressed in your sleep. We also found one that has a vibrating component that goes under your pillow, but the reviews stated that the vibrations were very subtle and could barely be felt, and it also had an extremely loud alarm to accompany them, which does not fit in with the problem we were trying to solve.</a:t>
            </a:r>
          </a:p>
          <a:p>
            <a:pPr lvl="0">
              <a:spcBef>
                <a:spcPts val="0"/>
              </a:spcBef>
              <a:buNone/>
            </a:pPr>
            <a:r>
              <a:t/>
            </a:r>
            <a:endParaRPr/>
          </a:p>
          <a:p>
            <a:pPr lvl="0">
              <a:spcBef>
                <a:spcPts val="0"/>
              </a:spcBef>
              <a:buNone/>
            </a:pPr>
            <a:r>
              <a:rPr lang="en"/>
              <a:t>Some versions of these used bluetooth or batteries which proved to be unreliable.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Maeve</a:t>
            </a:r>
          </a:p>
          <a:p>
            <a:pPr lvl="0">
              <a:spcBef>
                <a:spcPts val="0"/>
              </a:spcBef>
              <a:buNone/>
            </a:pPr>
            <a:r>
              <a:rPr lang="en"/>
              <a:t>From the benchmarking, we decided to collect customer information to determine the optimal product for our specific audience.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Maeve </a:t>
            </a:r>
          </a:p>
          <a:p>
            <a:pPr lvl="0">
              <a:spcBef>
                <a:spcPts val="0"/>
              </a:spcBef>
              <a:buNone/>
            </a:pPr>
            <a:r>
              <a:rPr lang="en"/>
              <a:t>The first thing we did to define customer requirements was identify our target audience. For our project, we chose the audience to be our fellow college students. We created a brief survey to explore sleep and waking habits of our customers.</a:t>
            </a:r>
          </a:p>
          <a:p>
            <a:pPr lvl="0">
              <a:spcBef>
                <a:spcPts val="0"/>
              </a:spcBef>
              <a:buNone/>
            </a:pPr>
            <a:r>
              <a:rPr lang="en"/>
              <a:t>This is the “typical” student who is a moderate sleeper, shifts in their sleep occasionally, and is living with others. </a:t>
            </a:r>
          </a:p>
          <a:p>
            <a:pPr lvl="0">
              <a:spcBef>
                <a:spcPts val="0"/>
              </a:spcBef>
              <a:buNone/>
            </a:pPr>
            <a:r>
              <a:rPr lang="en"/>
              <a:t>Note that of the applicable responses, almost 50% said they are usually woken by their roommates’ alarm(s). This is part of the main problem we want to eliminate.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Ria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amazon.com/Silent-Vibrating-Personal-Alarm-Shake-N-Wake/dp/B0027A573Q/ref=pd_sim_121_1?_encoding=UTF8&amp;psc=1&amp;refRID=T0DQ26H4NMSYYMXNCB74" TargetMode="External"/><Relationship Id="rId4" Type="http://schemas.openxmlformats.org/officeDocument/2006/relationships/hyperlink" Target="https://www.amazon.com/Sonic-Alert-SBB500SS-Alarm-Shaker/dp/B000OOWZU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008025"/>
            <a:ext cx="8520600" cy="2052600"/>
          </a:xfrm>
          <a:prstGeom prst="rect">
            <a:avLst/>
          </a:prstGeom>
        </p:spPr>
        <p:txBody>
          <a:bodyPr anchorCtr="0" anchor="b" bIns="91425" lIns="91425" rIns="91425" tIns="91425">
            <a:noAutofit/>
          </a:bodyPr>
          <a:lstStyle/>
          <a:p>
            <a:pPr lvl="0">
              <a:spcBef>
                <a:spcPts val="0"/>
              </a:spcBef>
              <a:buNone/>
            </a:pPr>
            <a:r>
              <a:rPr lang="en"/>
              <a:t>Milestone 1</a:t>
            </a:r>
          </a:p>
        </p:txBody>
      </p:sp>
      <p:sp>
        <p:nvSpPr>
          <p:cNvPr id="55" name="Shape 55"/>
          <p:cNvSpPr txBox="1"/>
          <p:nvPr>
            <p:ph idx="1" type="subTitle"/>
          </p:nvPr>
        </p:nvSpPr>
        <p:spPr>
          <a:xfrm>
            <a:off x="311700" y="3620225"/>
            <a:ext cx="8520600" cy="1322100"/>
          </a:xfrm>
          <a:prstGeom prst="rect">
            <a:avLst/>
          </a:prstGeom>
        </p:spPr>
        <p:txBody>
          <a:bodyPr anchorCtr="0" anchor="t" bIns="91425" lIns="91425" rIns="91425" tIns="91425">
            <a:noAutofit/>
          </a:bodyPr>
          <a:lstStyle/>
          <a:p>
            <a:pPr lvl="0">
              <a:spcBef>
                <a:spcPts val="0"/>
              </a:spcBef>
              <a:buNone/>
            </a:pPr>
            <a:r>
              <a:rPr b="1" lang="en">
                <a:solidFill>
                  <a:srgbClr val="F3F3F3"/>
                </a:solidFill>
              </a:rPr>
              <a:t>Team Nocturnal KnockTurtle</a:t>
            </a:r>
          </a:p>
          <a:p>
            <a:pPr lvl="0">
              <a:spcBef>
                <a:spcPts val="0"/>
              </a:spcBef>
              <a:buNone/>
            </a:pPr>
            <a:r>
              <a:rPr lang="en">
                <a:solidFill>
                  <a:srgbClr val="F3F3F3"/>
                </a:solidFill>
              </a:rPr>
              <a:t>Jackie Floyd, Sam Pollinger, Ria Shroff, </a:t>
            </a:r>
          </a:p>
          <a:p>
            <a:pPr lvl="0">
              <a:spcBef>
                <a:spcPts val="0"/>
              </a:spcBef>
              <a:buNone/>
            </a:pPr>
            <a:r>
              <a:rPr lang="en">
                <a:solidFill>
                  <a:srgbClr val="F3F3F3"/>
                </a:solidFill>
              </a:rPr>
              <a:t>Andrew Travis, Maeve Tucker, Shiyan Yang</a:t>
            </a:r>
          </a:p>
        </p:txBody>
      </p:sp>
      <p:pic>
        <p:nvPicPr>
          <p:cNvPr descr="Image result for sleeping turtle" id="56" name="Shape 56"/>
          <p:cNvPicPr preferRelativeResize="0"/>
          <p:nvPr/>
        </p:nvPicPr>
        <p:blipFill>
          <a:blip r:embed="rId3">
            <a:alphaModFix/>
          </a:blip>
          <a:stretch>
            <a:fillRect/>
          </a:stretch>
        </p:blipFill>
        <p:spPr>
          <a:xfrm>
            <a:off x="2577825" y="1044574"/>
            <a:ext cx="3988350" cy="2505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Concept</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Pad Itteration One.jpg" id="124" name="Shape 124"/>
          <p:cNvPicPr preferRelativeResize="0"/>
          <p:nvPr/>
        </p:nvPicPr>
        <p:blipFill>
          <a:blip r:embed="rId3">
            <a:alphaModFix/>
          </a:blip>
          <a:stretch>
            <a:fillRect/>
          </a:stretch>
        </p:blipFill>
        <p:spPr>
          <a:xfrm>
            <a:off x="159300" y="1152475"/>
            <a:ext cx="8832300" cy="3850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200"/>
                                        <p:tgtEl>
                                          <p:spTgt spid="12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Subsystems</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Clr>
                <a:srgbClr val="F3F3F3"/>
              </a:buClr>
              <a:buSzPct val="100000"/>
            </a:pPr>
            <a:r>
              <a:rPr lang="en" sz="2000" u="sng">
                <a:solidFill>
                  <a:srgbClr val="F3F3F3"/>
                </a:solidFill>
              </a:rPr>
              <a:t>Alarm Clock Casing</a:t>
            </a:r>
            <a:r>
              <a:rPr lang="en" sz="2000">
                <a:solidFill>
                  <a:srgbClr val="F3F3F3"/>
                </a:solidFill>
              </a:rPr>
              <a:t>- Design and construction of the outer casing of the alarm clock.</a:t>
            </a:r>
          </a:p>
          <a:p>
            <a:pPr lvl="0" rtl="0">
              <a:spcBef>
                <a:spcPts val="0"/>
              </a:spcBef>
              <a:buNone/>
            </a:pPr>
            <a:r>
              <a:t/>
            </a:r>
            <a:endParaRPr sz="2000">
              <a:solidFill>
                <a:srgbClr val="F3F3F3"/>
              </a:solidFill>
            </a:endParaRPr>
          </a:p>
          <a:p>
            <a:pPr indent="-355600" lvl="0" marL="457200" rtl="0">
              <a:spcBef>
                <a:spcPts val="0"/>
              </a:spcBef>
              <a:buClr>
                <a:srgbClr val="F3F3F3"/>
              </a:buClr>
              <a:buSzPct val="100000"/>
            </a:pPr>
            <a:r>
              <a:rPr lang="en" sz="2000" u="sng">
                <a:solidFill>
                  <a:srgbClr val="F3F3F3"/>
                </a:solidFill>
              </a:rPr>
              <a:t>Vibrations</a:t>
            </a:r>
            <a:r>
              <a:rPr lang="en" sz="2000">
                <a:solidFill>
                  <a:srgbClr val="F3F3F3"/>
                </a:solidFill>
              </a:rPr>
              <a:t>- Installation of vibration motors into the pad.</a:t>
            </a:r>
          </a:p>
          <a:p>
            <a:pPr lvl="0" rtl="0">
              <a:spcBef>
                <a:spcPts val="0"/>
              </a:spcBef>
              <a:buNone/>
            </a:pPr>
            <a:r>
              <a:t/>
            </a:r>
            <a:endParaRPr sz="2000">
              <a:solidFill>
                <a:srgbClr val="F3F3F3"/>
              </a:solidFill>
            </a:endParaRPr>
          </a:p>
          <a:p>
            <a:pPr indent="-355600" lvl="0" marL="457200" rtl="0">
              <a:spcBef>
                <a:spcPts val="0"/>
              </a:spcBef>
              <a:buClr>
                <a:srgbClr val="F3F3F3"/>
              </a:buClr>
              <a:buSzPct val="100000"/>
            </a:pPr>
            <a:r>
              <a:rPr lang="en" sz="2000" u="sng">
                <a:solidFill>
                  <a:srgbClr val="F3F3F3"/>
                </a:solidFill>
              </a:rPr>
              <a:t>Speakers- </a:t>
            </a:r>
            <a:r>
              <a:rPr lang="en" sz="2000">
                <a:solidFill>
                  <a:srgbClr val="F3F3F3"/>
                </a:solidFill>
              </a:rPr>
              <a:t>Selection and installation of speakers into the pad.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Subsystems</a:t>
            </a:r>
          </a:p>
        </p:txBody>
      </p:sp>
      <p:sp>
        <p:nvSpPr>
          <p:cNvPr id="136" name="Shape 136"/>
          <p:cNvSpPr txBox="1"/>
          <p:nvPr>
            <p:ph idx="1" type="body"/>
          </p:nvPr>
        </p:nvSpPr>
        <p:spPr>
          <a:xfrm>
            <a:off x="311700" y="1017725"/>
            <a:ext cx="8520600" cy="3681000"/>
          </a:xfrm>
          <a:prstGeom prst="rect">
            <a:avLst/>
          </a:prstGeom>
        </p:spPr>
        <p:txBody>
          <a:bodyPr anchorCtr="0" anchor="t" bIns="91425" lIns="91425" rIns="91425" tIns="91425">
            <a:noAutofit/>
          </a:bodyPr>
          <a:lstStyle/>
          <a:p>
            <a:pPr indent="-355600" lvl="0" marL="457200" rtl="0">
              <a:spcBef>
                <a:spcPts val="0"/>
              </a:spcBef>
              <a:buClr>
                <a:srgbClr val="F3F3F3"/>
              </a:buClr>
              <a:buSzPct val="100000"/>
            </a:pPr>
            <a:r>
              <a:rPr lang="en" sz="2000" u="sng">
                <a:solidFill>
                  <a:srgbClr val="F3F3F3"/>
                </a:solidFill>
              </a:rPr>
              <a:t>Safety- </a:t>
            </a:r>
            <a:r>
              <a:rPr lang="en" sz="2000">
                <a:solidFill>
                  <a:srgbClr val="F3F3F3"/>
                </a:solidFill>
              </a:rPr>
              <a:t>Selection of fire resistant and waterproof materials to prevent safety hazards.</a:t>
            </a:r>
          </a:p>
          <a:p>
            <a:pPr lvl="0" rtl="0">
              <a:spcBef>
                <a:spcPts val="0"/>
              </a:spcBef>
              <a:buNone/>
            </a:pPr>
            <a:r>
              <a:t/>
            </a:r>
            <a:endParaRPr sz="2000">
              <a:solidFill>
                <a:srgbClr val="F3F3F3"/>
              </a:solidFill>
            </a:endParaRPr>
          </a:p>
          <a:p>
            <a:pPr indent="-355600" lvl="0" marL="457200" rtl="0">
              <a:spcBef>
                <a:spcPts val="0"/>
              </a:spcBef>
              <a:buClr>
                <a:srgbClr val="F3F3F3"/>
              </a:buClr>
              <a:buSzPct val="100000"/>
            </a:pPr>
            <a:r>
              <a:rPr lang="en" sz="2000" u="sng">
                <a:solidFill>
                  <a:srgbClr val="F3F3F3"/>
                </a:solidFill>
              </a:rPr>
              <a:t>Power and Wiring</a:t>
            </a:r>
            <a:r>
              <a:rPr lang="en" sz="2000">
                <a:solidFill>
                  <a:srgbClr val="F3F3F3"/>
                </a:solidFill>
              </a:rPr>
              <a:t>- Installation of power cords, battery backup, and connecting the clock to the pad.</a:t>
            </a:r>
          </a:p>
          <a:p>
            <a:pPr lvl="0" rtl="0">
              <a:spcBef>
                <a:spcPts val="0"/>
              </a:spcBef>
              <a:buNone/>
            </a:pPr>
            <a:r>
              <a:t/>
            </a:r>
            <a:endParaRPr sz="2000">
              <a:solidFill>
                <a:srgbClr val="F3F3F3"/>
              </a:solidFill>
            </a:endParaRPr>
          </a:p>
          <a:p>
            <a:pPr indent="-355600" lvl="0" marL="457200" rtl="0">
              <a:spcBef>
                <a:spcPts val="0"/>
              </a:spcBef>
              <a:buClr>
                <a:srgbClr val="F3F3F3"/>
              </a:buClr>
              <a:buSzPct val="100000"/>
            </a:pPr>
            <a:r>
              <a:rPr lang="en" sz="2000" u="sng">
                <a:solidFill>
                  <a:srgbClr val="F3F3F3"/>
                </a:solidFill>
              </a:rPr>
              <a:t>Electrical and Circuit Integration</a:t>
            </a:r>
            <a:r>
              <a:rPr lang="en" sz="2000">
                <a:solidFill>
                  <a:srgbClr val="F3F3F3"/>
                </a:solidFill>
              </a:rPr>
              <a:t>- Wiring of circuit boards, integration of speakers, vibrating motors and clock.</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Test/Analysis</a:t>
            </a:r>
          </a:p>
        </p:txBody>
      </p:sp>
      <p:sp>
        <p:nvSpPr>
          <p:cNvPr id="142" name="Shape 142"/>
          <p:cNvSpPr txBox="1"/>
          <p:nvPr>
            <p:ph idx="1" type="body"/>
          </p:nvPr>
        </p:nvSpPr>
        <p:spPr>
          <a:xfrm>
            <a:off x="311694" y="1017731"/>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buClr>
                <a:srgbClr val="FFFFFF"/>
              </a:buClr>
            </a:pPr>
            <a:r>
              <a:rPr lang="en">
                <a:solidFill>
                  <a:srgbClr val="FFFFFF"/>
                </a:solidFill>
              </a:rPr>
              <a:t>Test individual subsystem robustness and safety of overall device through repeated use</a:t>
            </a:r>
          </a:p>
          <a:p>
            <a:pPr indent="-228600" lvl="0" marL="457200" rtl="0">
              <a:lnSpc>
                <a:spcPct val="200000"/>
              </a:lnSpc>
              <a:spcBef>
                <a:spcPts val="0"/>
              </a:spcBef>
              <a:buClr>
                <a:srgbClr val="FFFFFF"/>
              </a:buClr>
            </a:pPr>
            <a:r>
              <a:rPr lang="en">
                <a:solidFill>
                  <a:srgbClr val="FFFFFF"/>
                </a:solidFill>
              </a:rPr>
              <a:t>Trial with 10 RPI students with shared room </a:t>
            </a:r>
          </a:p>
          <a:p>
            <a:pPr indent="-228600" lvl="0" marL="457200" rtl="0">
              <a:lnSpc>
                <a:spcPct val="200000"/>
              </a:lnSpc>
              <a:spcBef>
                <a:spcPts val="0"/>
              </a:spcBef>
              <a:buClr>
                <a:srgbClr val="FFFFFF"/>
              </a:buClr>
            </a:pPr>
            <a:r>
              <a:rPr lang="en">
                <a:solidFill>
                  <a:srgbClr val="FFFFFF"/>
                </a:solidFill>
              </a:rPr>
              <a:t>Test with extreme subjects (heavy and light sleepers)</a:t>
            </a:r>
          </a:p>
          <a:p>
            <a:pPr indent="-228600" lvl="0" marL="457200" rtl="0">
              <a:lnSpc>
                <a:spcPct val="200000"/>
              </a:lnSpc>
              <a:spcBef>
                <a:spcPts val="0"/>
              </a:spcBef>
              <a:buClr>
                <a:srgbClr val="FFFFFF"/>
              </a:buClr>
            </a:pPr>
            <a:r>
              <a:rPr lang="en">
                <a:solidFill>
                  <a:srgbClr val="FFFFFF"/>
                </a:solidFill>
              </a:rPr>
              <a:t>Standardize the trial:</a:t>
            </a:r>
          </a:p>
          <a:p>
            <a:pPr indent="-228600" lvl="1" marL="914400" rtl="0">
              <a:lnSpc>
                <a:spcPct val="200000"/>
              </a:lnSpc>
              <a:spcBef>
                <a:spcPts val="0"/>
              </a:spcBef>
              <a:buClr>
                <a:srgbClr val="FFFFFF"/>
              </a:buClr>
            </a:pPr>
            <a:r>
              <a:rPr lang="en">
                <a:solidFill>
                  <a:srgbClr val="FFFFFF"/>
                </a:solidFill>
              </a:rPr>
              <a:t>Participants should have similar sleeping schedule</a:t>
            </a:r>
          </a:p>
          <a:p>
            <a:pPr indent="-228600" lvl="1" marL="914400" rtl="0">
              <a:lnSpc>
                <a:spcPct val="200000"/>
              </a:lnSpc>
              <a:spcBef>
                <a:spcPts val="0"/>
              </a:spcBef>
              <a:buClr>
                <a:srgbClr val="FFFFFF"/>
              </a:buClr>
            </a:pPr>
            <a:r>
              <a:rPr lang="en">
                <a:solidFill>
                  <a:srgbClr val="FFFFFF"/>
                </a:solidFill>
              </a:rPr>
              <a:t>Participants should not be overly tired</a:t>
            </a:r>
          </a:p>
          <a:p>
            <a:pPr indent="-228600" lvl="1" marL="914400" rtl="0">
              <a:lnSpc>
                <a:spcPct val="200000"/>
              </a:lnSpc>
              <a:spcBef>
                <a:spcPts val="0"/>
              </a:spcBef>
              <a:buClr>
                <a:srgbClr val="FFFFFF"/>
              </a:buClr>
            </a:pPr>
            <a:r>
              <a:rPr lang="en">
                <a:solidFill>
                  <a:srgbClr val="FFFFFF"/>
                </a:solidFill>
              </a:rPr>
              <a:t>No caffeine intake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Resources</a:t>
            </a:r>
          </a:p>
        </p:txBody>
      </p:sp>
      <p:sp>
        <p:nvSpPr>
          <p:cNvPr id="148" name="Shape 14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solidFill>
                  <a:srgbClr val="D9D9D9"/>
                </a:solidFill>
              </a:rPr>
              <a:t>[1] “Shake-N-Wake” </a:t>
            </a:r>
            <a:r>
              <a:rPr lang="en" sz="1600" u="sng">
                <a:solidFill>
                  <a:schemeClr val="hlink"/>
                </a:solidFill>
                <a:hlinkClick r:id="rId3"/>
              </a:rPr>
              <a:t>https://www.amazon.com/Silent-Vibrating-Personal-Alarm-Shake-N-Wake/dp/B0027A573Q/ref=pd_sim_121_1?_encoding=UTF8&amp;psc=1&amp;refRID=T0DQ26H4NMSYYMXNCB74</a:t>
            </a:r>
            <a:r>
              <a:rPr lang="en" sz="1600"/>
              <a:t> </a:t>
            </a:r>
          </a:p>
          <a:p>
            <a:pPr lvl="0">
              <a:spcBef>
                <a:spcPts val="0"/>
              </a:spcBef>
              <a:buNone/>
            </a:pPr>
            <a:r>
              <a:rPr lang="en" sz="1600">
                <a:solidFill>
                  <a:srgbClr val="D9D9D9"/>
                </a:solidFill>
              </a:rPr>
              <a:t>[2] Sonic Bomb </a:t>
            </a:r>
            <a:r>
              <a:rPr lang="en" sz="1600" u="sng">
                <a:solidFill>
                  <a:schemeClr val="hlink"/>
                </a:solidFill>
                <a:hlinkClick r:id="rId4"/>
              </a:rPr>
              <a:t>https://www.amazon.com/Sonic-Alert-SBB500SS-Alarm-Shaker/dp/B000OOWZUK</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Questions?</a:t>
            </a:r>
          </a:p>
        </p:txBody>
      </p:sp>
      <p:sp>
        <p:nvSpPr>
          <p:cNvPr id="154" name="Shape 154"/>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3F3F3"/>
              </a:buClr>
            </a:pPr>
            <a:r>
              <a:rPr lang="en">
                <a:solidFill>
                  <a:srgbClr val="F3F3F3"/>
                </a:solidFill>
              </a:rPr>
              <a:t>Problem Definition</a:t>
            </a:r>
          </a:p>
          <a:p>
            <a:pPr indent="-228600" lvl="0" marL="457200" rtl="0">
              <a:spcBef>
                <a:spcPts val="0"/>
              </a:spcBef>
              <a:buClr>
                <a:srgbClr val="F3F3F3"/>
              </a:buClr>
            </a:pPr>
            <a:r>
              <a:rPr lang="en">
                <a:solidFill>
                  <a:srgbClr val="F3F3F3"/>
                </a:solidFill>
              </a:rPr>
              <a:t>Solution</a:t>
            </a:r>
          </a:p>
          <a:p>
            <a:pPr indent="-228600" lvl="0" marL="457200" rtl="0">
              <a:spcBef>
                <a:spcPts val="0"/>
              </a:spcBef>
              <a:buClr>
                <a:srgbClr val="F3F3F3"/>
              </a:buClr>
            </a:pPr>
            <a:r>
              <a:rPr lang="en">
                <a:solidFill>
                  <a:srgbClr val="F3F3F3"/>
                </a:solidFill>
              </a:rPr>
              <a:t>Benchmarking</a:t>
            </a:r>
          </a:p>
          <a:p>
            <a:pPr indent="-228600" lvl="0" marL="457200" rtl="0">
              <a:spcBef>
                <a:spcPts val="0"/>
              </a:spcBef>
              <a:buClr>
                <a:srgbClr val="F3F3F3"/>
              </a:buClr>
            </a:pPr>
            <a:r>
              <a:rPr lang="en">
                <a:solidFill>
                  <a:srgbClr val="F3F3F3"/>
                </a:solidFill>
              </a:rPr>
              <a:t>Customer Requirements</a:t>
            </a:r>
          </a:p>
          <a:p>
            <a:pPr indent="-228600" lvl="0" marL="457200" rtl="0">
              <a:spcBef>
                <a:spcPts val="0"/>
              </a:spcBef>
              <a:buClr>
                <a:srgbClr val="F3F3F3"/>
              </a:buClr>
            </a:pPr>
            <a:r>
              <a:rPr lang="en">
                <a:solidFill>
                  <a:srgbClr val="F3F3F3"/>
                </a:solidFill>
              </a:rPr>
              <a:t>Performance Specification</a:t>
            </a:r>
          </a:p>
          <a:p>
            <a:pPr indent="-228600" lvl="0" marL="457200" rtl="0">
              <a:spcBef>
                <a:spcPts val="0"/>
              </a:spcBef>
              <a:buClr>
                <a:srgbClr val="F3F3F3"/>
              </a:buClr>
            </a:pPr>
            <a:r>
              <a:rPr lang="en">
                <a:solidFill>
                  <a:srgbClr val="F3F3F3"/>
                </a:solidFill>
              </a:rPr>
              <a:t>Subsystems</a:t>
            </a:r>
          </a:p>
          <a:p>
            <a:pPr indent="-228600" lvl="0" marL="457200">
              <a:spcBef>
                <a:spcPts val="0"/>
              </a:spcBef>
              <a:buClr>
                <a:srgbClr val="F3F3F3"/>
              </a:buClr>
            </a:pPr>
            <a:r>
              <a:rPr lang="en">
                <a:solidFill>
                  <a:srgbClr val="F3F3F3"/>
                </a:solidFill>
              </a:rPr>
              <a:t>Test/Analysis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Definition</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To design an alarm clock that effectively wakes the user without waking others in their vicinity.</a:t>
            </a:r>
          </a:p>
        </p:txBody>
      </p:sp>
      <p:pic>
        <p:nvPicPr>
          <p:cNvPr descr="Image result for alarm clock roommate meme" id="69" name="Shape 69"/>
          <p:cNvPicPr preferRelativeResize="0"/>
          <p:nvPr/>
        </p:nvPicPr>
        <p:blipFill>
          <a:blip r:embed="rId3">
            <a:alphaModFix/>
          </a:blip>
          <a:stretch>
            <a:fillRect/>
          </a:stretch>
        </p:blipFill>
        <p:spPr>
          <a:xfrm>
            <a:off x="6407559" y="2690375"/>
            <a:ext cx="2812640" cy="2453125"/>
          </a:xfrm>
          <a:prstGeom prst="rect">
            <a:avLst/>
          </a:prstGeom>
          <a:noFill/>
          <a:ln>
            <a:noFill/>
          </a:ln>
        </p:spPr>
      </p:pic>
      <p:pic>
        <p:nvPicPr>
          <p:cNvPr descr="Image result for sleeping through alarm meme" id="70" name="Shape 70"/>
          <p:cNvPicPr preferRelativeResize="0"/>
          <p:nvPr/>
        </p:nvPicPr>
        <p:blipFill>
          <a:blip r:embed="rId4">
            <a:alphaModFix/>
          </a:blip>
          <a:stretch>
            <a:fillRect/>
          </a:stretch>
        </p:blipFill>
        <p:spPr>
          <a:xfrm>
            <a:off x="3249475" y="2690375"/>
            <a:ext cx="3267279" cy="2453125"/>
          </a:xfrm>
          <a:prstGeom prst="rect">
            <a:avLst/>
          </a:prstGeom>
          <a:noFill/>
          <a:ln>
            <a:noFill/>
          </a:ln>
        </p:spPr>
      </p:pic>
      <p:pic>
        <p:nvPicPr>
          <p:cNvPr descr="Image result for sleeping through alarm meme" id="71" name="Shape 71"/>
          <p:cNvPicPr preferRelativeResize="0"/>
          <p:nvPr/>
        </p:nvPicPr>
        <p:blipFill rotWithShape="1">
          <a:blip r:embed="rId5">
            <a:alphaModFix/>
          </a:blip>
          <a:srcRect b="7715" l="0" r="0" t="0"/>
          <a:stretch/>
        </p:blipFill>
        <p:spPr>
          <a:xfrm>
            <a:off x="0" y="2690375"/>
            <a:ext cx="3267275" cy="2453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3317612" y="2348399"/>
            <a:ext cx="5756200" cy="2327875"/>
          </a:xfrm>
          <a:prstGeom prst="rect">
            <a:avLst/>
          </a:prstGeom>
          <a:noFill/>
          <a:ln>
            <a:noFill/>
          </a:ln>
        </p:spPr>
      </p:pic>
      <p:sp>
        <p:nvSpPr>
          <p:cNvPr id="77" name="Shape 77"/>
          <p:cNvSpPr txBox="1"/>
          <p:nvPr>
            <p:ph type="title"/>
          </p:nvPr>
        </p:nvSpPr>
        <p:spPr>
          <a:xfrm>
            <a:off x="311700" y="269300"/>
            <a:ext cx="2808000" cy="755700"/>
          </a:xfrm>
          <a:prstGeom prst="rect">
            <a:avLst/>
          </a:prstGeom>
        </p:spPr>
        <p:txBody>
          <a:bodyPr anchorCtr="0" anchor="b" bIns="91425" lIns="91425" rIns="91425" tIns="91425">
            <a:noAutofit/>
          </a:bodyPr>
          <a:lstStyle/>
          <a:p>
            <a:pPr lvl="0">
              <a:spcBef>
                <a:spcPts val="0"/>
              </a:spcBef>
              <a:buNone/>
            </a:pPr>
            <a:r>
              <a:rPr lang="en" sz="2800"/>
              <a:t>Solution</a:t>
            </a:r>
          </a:p>
        </p:txBody>
      </p:sp>
      <p:sp>
        <p:nvSpPr>
          <p:cNvPr id="78" name="Shape 78"/>
          <p:cNvSpPr txBox="1"/>
          <p:nvPr>
            <p:ph idx="1" type="body"/>
          </p:nvPr>
        </p:nvSpPr>
        <p:spPr>
          <a:xfrm>
            <a:off x="311700" y="1389600"/>
            <a:ext cx="3240000" cy="666000"/>
          </a:xfrm>
          <a:prstGeom prst="rect">
            <a:avLst/>
          </a:prstGeom>
        </p:spPr>
        <p:txBody>
          <a:bodyPr anchorCtr="0" anchor="t" bIns="91425" lIns="91425" rIns="91425" tIns="91425">
            <a:noAutofit/>
          </a:bodyPr>
          <a:lstStyle/>
          <a:p>
            <a:pPr indent="-381000" lvl="0" marL="457200" rtl="0">
              <a:spcBef>
                <a:spcPts val="0"/>
              </a:spcBef>
              <a:buClr>
                <a:srgbClr val="FFFFFF"/>
              </a:buClr>
              <a:buSzPct val="100000"/>
            </a:pPr>
            <a:r>
              <a:rPr lang="en" sz="2400">
                <a:solidFill>
                  <a:srgbClr val="FFFFFF"/>
                </a:solidFill>
              </a:rPr>
              <a:t>Avoid Loud Noises </a:t>
            </a:r>
          </a:p>
        </p:txBody>
      </p:sp>
      <p:pic>
        <p:nvPicPr>
          <p:cNvPr descr="Image result for vibration" id="79" name="Shape 79"/>
          <p:cNvPicPr preferRelativeResize="0"/>
          <p:nvPr/>
        </p:nvPicPr>
        <p:blipFill>
          <a:blip r:embed="rId4">
            <a:alphaModFix/>
          </a:blip>
          <a:stretch>
            <a:fillRect/>
          </a:stretch>
        </p:blipFill>
        <p:spPr>
          <a:xfrm>
            <a:off x="4341887" y="1710549"/>
            <a:ext cx="3707624" cy="3707624"/>
          </a:xfrm>
          <a:prstGeom prst="rect">
            <a:avLst/>
          </a:prstGeom>
          <a:noFill/>
          <a:ln>
            <a:noFill/>
          </a:ln>
        </p:spPr>
      </p:pic>
      <p:sp>
        <p:nvSpPr>
          <p:cNvPr id="80" name="Shape 80"/>
          <p:cNvSpPr txBox="1"/>
          <p:nvPr/>
        </p:nvSpPr>
        <p:spPr>
          <a:xfrm>
            <a:off x="311700" y="1969575"/>
            <a:ext cx="2945700" cy="755700"/>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Two options</a:t>
            </a:r>
          </a:p>
          <a:p>
            <a:pPr indent="-381000" lvl="1" marL="914400" rtl="0">
              <a:spcBef>
                <a:spcPts val="0"/>
              </a:spcBef>
              <a:buClr>
                <a:srgbClr val="FFFFFF"/>
              </a:buClr>
              <a:buSzPct val="100000"/>
              <a:buChar char="○"/>
            </a:pPr>
            <a:r>
              <a:rPr lang="en" sz="2400">
                <a:solidFill>
                  <a:srgbClr val="FFFFFF"/>
                </a:solidFill>
              </a:rPr>
              <a:t>Light</a:t>
            </a:r>
            <a:br>
              <a:rPr lang="en">
                <a:solidFill>
                  <a:srgbClr val="FFFFFF"/>
                </a:solidFill>
              </a:rPr>
            </a:br>
          </a:p>
        </p:txBody>
      </p:sp>
      <p:sp>
        <p:nvSpPr>
          <p:cNvPr id="81" name="Shape 81"/>
          <p:cNvSpPr txBox="1"/>
          <p:nvPr/>
        </p:nvSpPr>
        <p:spPr>
          <a:xfrm>
            <a:off x="311700" y="2420200"/>
            <a:ext cx="2694300" cy="1110600"/>
          </a:xfrm>
          <a:prstGeom prst="rect">
            <a:avLst/>
          </a:prstGeom>
          <a:noFill/>
          <a:ln>
            <a:noFill/>
          </a:ln>
        </p:spPr>
        <p:txBody>
          <a:bodyPr anchorCtr="0" anchor="t" bIns="91425" lIns="91425" rIns="91425" tIns="91425">
            <a:noAutofit/>
          </a:bodyPr>
          <a:lstStyle/>
          <a:p>
            <a:pPr lvl="0" rtl="0">
              <a:spcBef>
                <a:spcPts val="0"/>
              </a:spcBef>
              <a:buNone/>
            </a:pPr>
            <a:r>
              <a:t/>
            </a:r>
            <a:endParaRPr sz="2400"/>
          </a:p>
          <a:p>
            <a:pPr indent="-381000" lvl="1" marL="914400">
              <a:spcBef>
                <a:spcPts val="0"/>
              </a:spcBef>
              <a:buClr>
                <a:srgbClr val="FFFFFF"/>
              </a:buClr>
              <a:buSzPct val="100000"/>
              <a:buChar char="○"/>
            </a:pPr>
            <a:r>
              <a:rPr lang="en" sz="2400">
                <a:solidFill>
                  <a:srgbClr val="FFFFFF"/>
                </a:solidFill>
              </a:rPr>
              <a:t>Vibration</a:t>
            </a:r>
          </a:p>
        </p:txBody>
      </p:sp>
      <p:pic>
        <p:nvPicPr>
          <p:cNvPr descr="Image result for loud noises" id="82" name="Shape 82"/>
          <p:cNvPicPr preferRelativeResize="0"/>
          <p:nvPr/>
        </p:nvPicPr>
        <p:blipFill rotWithShape="1">
          <a:blip r:embed="rId5">
            <a:alphaModFix/>
          </a:blip>
          <a:srcRect b="4516" l="0" r="0" t="0"/>
          <a:stretch/>
        </p:blipFill>
        <p:spPr>
          <a:xfrm>
            <a:off x="3417300" y="2055600"/>
            <a:ext cx="5556824" cy="2913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 calcmode="lin" valueType="num">
                                      <p:cBhvr additive="base">
                                        <p:cTn dur="1000"/>
                                        <p:tgtEl>
                                          <p:spTgt spid="7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 calcmode="lin" valueType="num">
                                      <p:cBhvr additive="base">
                                        <p:cTn dur="1000"/>
                                        <p:tgtEl>
                                          <p:spTgt spid="8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 calcmode="lin" valueType="num">
                                      <p:cBhvr additive="base">
                                        <p:cTn dur="1000"/>
                                        <p:tgtEl>
                                          <p:spTgt spid="8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ppt_x</p:attrName>
                                        </p:attrNameLst>
                                      </p:cBhvr>
                                      <p:tavLst>
                                        <p:tav fmla="" tm="0">
                                          <p:val>
                                            <p:strVal val="#ppt_x-1"/>
                                          </p:val>
                                        </p:tav>
                                        <p:tav fmla="" tm="100000">
                                          <p:val>
                                            <p:strVal val="#ppt_x"/>
                                          </p:val>
                                        </p:tav>
                                      </p:tavLst>
                                    </p:anim>
                                  </p:childTnLst>
                                </p:cTn>
                              </p:par>
                              <p:par>
                                <p:cTn fill="hold" nodeType="withEffect" presetClass="exit" presetID="2" presetSubtype="2">
                                  <p:stCondLst>
                                    <p:cond delay="0"/>
                                  </p:stCondLst>
                                  <p:childTnLst>
                                    <p:anim calcmode="lin" valueType="num">
                                      <p:cBhvr additive="base">
                                        <p:cTn dur="1000"/>
                                        <p:tgtEl>
                                          <p:spTgt spid="82"/>
                                        </p:tgtEl>
                                        <p:attrNameLst>
                                          <p:attrName>ppt_x</p:attrName>
                                        </p:attrNameLst>
                                      </p:cBhvr>
                                      <p:tavLst>
                                        <p:tav fmla="" tm="0">
                                          <p:val>
                                            <p:strVal val="#ppt_x"/>
                                          </p:val>
                                        </p:tav>
                                        <p:tav fmla="" tm="100000">
                                          <p:val>
                                            <p:strVal val="#ppt_x+1"/>
                                          </p:val>
                                        </p:tav>
                                      </p:tavLst>
                                    </p:anim>
                                    <p:set>
                                      <p:cBhvr>
                                        <p:cTn dur="1" fill="hold">
                                          <p:stCondLst>
                                            <p:cond delay="1000"/>
                                          </p:stCondLst>
                                        </p:cTn>
                                        <p:tgtEl>
                                          <p:spTgt spid="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ppt_x</p:attrName>
                                        </p:attrNameLst>
                                      </p:cBhvr>
                                      <p:tavLst>
                                        <p:tav fmla="" tm="0">
                                          <p:val>
                                            <p:strVal val="#ppt_x-1"/>
                                          </p:val>
                                        </p:tav>
                                        <p:tav fmla="" tm="100000">
                                          <p:val>
                                            <p:strVal val="#ppt_x"/>
                                          </p:val>
                                        </p:tav>
                                      </p:tavLst>
                                    </p:anim>
                                  </p:childTnLst>
                                </p:cTn>
                              </p:par>
                              <p:par>
                                <p:cTn fill="hold" nodeType="withEffect" presetClass="exit" presetID="2" presetSubtype="2">
                                  <p:stCondLst>
                                    <p:cond delay="0"/>
                                  </p:stCondLst>
                                  <p:childTnLst>
                                    <p:anim calcmode="lin" valueType="num">
                                      <p:cBhvr additive="base">
                                        <p:cTn dur="1000"/>
                                        <p:tgtEl>
                                          <p:spTgt spid="76"/>
                                        </p:tgtEl>
                                        <p:attrNameLst>
                                          <p:attrName>ppt_x</p:attrName>
                                        </p:attrNameLst>
                                      </p:cBhvr>
                                      <p:tavLst>
                                        <p:tav fmla="" tm="0">
                                          <p:val>
                                            <p:strVal val="#ppt_x"/>
                                          </p:val>
                                        </p:tav>
                                        <p:tav fmla="" tm="100000">
                                          <p:val>
                                            <p:strVal val="#ppt_x+1"/>
                                          </p:val>
                                        </p:tav>
                                      </p:tavLst>
                                    </p:anim>
                                    <p:set>
                                      <p:cBhvr>
                                        <p:cTn dur="1" fill="hold">
                                          <p:stCondLst>
                                            <p:cond delay="1000"/>
                                          </p:stCondLst>
                                        </p:cTn>
                                        <p:tgtEl>
                                          <p:spTgt spid="76"/>
                                        </p:tgtEl>
                                        <p:attrNameLst>
                                          <p:attrName>style.visibility</p:attrName>
                                        </p:attrNameLst>
                                      </p:cBhvr>
                                      <p:to>
                                        <p:strVal val="hidden"/>
                                      </p:to>
                                    </p:set>
                                  </p:childTnLst>
                                </p:cTn>
                              </p:par>
                              <p:par>
                                <p:cTn fill="hold" nodeType="withEffect" presetClass="entr" presetID="2" presetSubtype="8">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Benchmarking</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buClr>
                <a:srgbClr val="FFFFFF"/>
              </a:buClr>
            </a:pPr>
            <a:r>
              <a:rPr lang="en">
                <a:solidFill>
                  <a:srgbClr val="FFFFFF"/>
                </a:solidFill>
              </a:rPr>
              <a:t>Research existing vibrating alarm clocks on the market</a:t>
            </a:r>
          </a:p>
          <a:p>
            <a:pPr indent="-228600" lvl="0" marL="457200" rtl="0">
              <a:lnSpc>
                <a:spcPct val="200000"/>
              </a:lnSpc>
              <a:spcBef>
                <a:spcPts val="0"/>
              </a:spcBef>
              <a:buClr>
                <a:srgbClr val="FFFFFF"/>
              </a:buClr>
            </a:pPr>
            <a:r>
              <a:rPr lang="en">
                <a:solidFill>
                  <a:srgbClr val="FFFFFF"/>
                </a:solidFill>
              </a:rPr>
              <a:t>Determine what did and did not fit in with our problem statement</a:t>
            </a:r>
          </a:p>
          <a:p>
            <a:pPr indent="-228600" lvl="0" marL="457200">
              <a:lnSpc>
                <a:spcPct val="200000"/>
              </a:lnSpc>
              <a:spcBef>
                <a:spcPts val="0"/>
              </a:spcBef>
              <a:buClr>
                <a:srgbClr val="FFFFFF"/>
              </a:buClr>
            </a:pPr>
            <a:r>
              <a:rPr lang="en">
                <a:solidFill>
                  <a:srgbClr val="FFFFFF"/>
                </a:solidFill>
              </a:rPr>
              <a:t>Look at reviews of existing products to find out what could be improved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pic>
        <p:nvPicPr>
          <p:cNvPr descr="Image result for sonic bomb alarm clock" id="93" name="Shape 93"/>
          <p:cNvPicPr preferRelativeResize="0"/>
          <p:nvPr/>
        </p:nvPicPr>
        <p:blipFill>
          <a:blip r:embed="rId3">
            <a:alphaModFix/>
          </a:blip>
          <a:stretch>
            <a:fillRect/>
          </a:stretch>
        </p:blipFill>
        <p:spPr>
          <a:xfrm>
            <a:off x="4904375" y="1151974"/>
            <a:ext cx="2839549" cy="2839549"/>
          </a:xfrm>
          <a:prstGeom prst="rect">
            <a:avLst/>
          </a:prstGeom>
          <a:noFill/>
          <a:ln>
            <a:noFill/>
          </a:ln>
        </p:spPr>
      </p:pic>
      <p:pic>
        <p:nvPicPr>
          <p:cNvPr descr="Image result for wrist vibrating alarm" id="94" name="Shape 94"/>
          <p:cNvPicPr preferRelativeResize="0"/>
          <p:nvPr/>
        </p:nvPicPr>
        <p:blipFill>
          <a:blip r:embed="rId4">
            <a:alphaModFix/>
          </a:blip>
          <a:stretch>
            <a:fillRect/>
          </a:stretch>
        </p:blipFill>
        <p:spPr>
          <a:xfrm>
            <a:off x="1451125" y="1151975"/>
            <a:ext cx="2839550" cy="2839550"/>
          </a:xfrm>
          <a:prstGeom prst="rect">
            <a:avLst/>
          </a:prstGeom>
          <a:noFill/>
          <a:ln>
            <a:noFill/>
          </a:ln>
        </p:spPr>
      </p:pic>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Existing products:</a:t>
            </a:r>
          </a:p>
        </p:txBody>
      </p:sp>
      <p:sp>
        <p:nvSpPr>
          <p:cNvPr id="96" name="Shape 96"/>
          <p:cNvSpPr txBox="1"/>
          <p:nvPr/>
        </p:nvSpPr>
        <p:spPr>
          <a:xfrm>
            <a:off x="1431675" y="3995400"/>
            <a:ext cx="2839500" cy="4473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D9D9D9"/>
                </a:solidFill>
              </a:rPr>
              <a:t>“S</a:t>
            </a:r>
            <a:r>
              <a:rPr lang="en">
                <a:solidFill>
                  <a:srgbClr val="D9D9D9"/>
                </a:solidFill>
              </a:rPr>
              <a:t>hake-N-Wake” [1]</a:t>
            </a:r>
          </a:p>
        </p:txBody>
      </p:sp>
      <p:sp>
        <p:nvSpPr>
          <p:cNvPr id="97" name="Shape 97"/>
          <p:cNvSpPr txBox="1"/>
          <p:nvPr/>
        </p:nvSpPr>
        <p:spPr>
          <a:xfrm>
            <a:off x="4892050" y="4007150"/>
            <a:ext cx="2839500" cy="4473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D9D9D9"/>
                </a:solidFill>
              </a:rPr>
              <a:t>Sonic Bomb [2]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Customer Requirements</a:t>
            </a:r>
          </a:p>
        </p:txBody>
      </p:sp>
      <p:sp>
        <p:nvSpPr>
          <p:cNvPr id="103" name="Shape 103"/>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Audience</a:t>
            </a:r>
          </a:p>
        </p:txBody>
      </p:sp>
      <p:sp>
        <p:nvSpPr>
          <p:cNvPr id="109" name="Shape 109"/>
          <p:cNvSpPr txBox="1"/>
          <p:nvPr>
            <p:ph idx="1" type="body"/>
          </p:nvPr>
        </p:nvSpPr>
        <p:spPr>
          <a:xfrm>
            <a:off x="259725" y="1017725"/>
            <a:ext cx="8520600" cy="3416400"/>
          </a:xfrm>
          <a:prstGeom prst="rect">
            <a:avLst/>
          </a:prstGeom>
        </p:spPr>
        <p:txBody>
          <a:bodyPr anchorCtr="0" anchor="t" bIns="91425" lIns="91425" rIns="91425" tIns="91425">
            <a:noAutofit/>
          </a:bodyPr>
          <a:lstStyle/>
          <a:p>
            <a:pPr indent="-228600" lvl="0" marL="457200" rtl="0">
              <a:spcBef>
                <a:spcPts val="0"/>
              </a:spcBef>
              <a:buClr>
                <a:srgbClr val="F3F3F3"/>
              </a:buClr>
            </a:pPr>
            <a:r>
              <a:rPr lang="en">
                <a:solidFill>
                  <a:srgbClr val="F3F3F3"/>
                </a:solidFill>
              </a:rPr>
              <a:t>College students</a:t>
            </a:r>
          </a:p>
          <a:p>
            <a:pPr indent="-228600" lvl="0" marL="457200" rtl="0">
              <a:spcBef>
                <a:spcPts val="0"/>
              </a:spcBef>
              <a:buClr>
                <a:srgbClr val="F3F3F3"/>
              </a:buClr>
            </a:pPr>
            <a:r>
              <a:rPr lang="en">
                <a:solidFill>
                  <a:srgbClr val="F3F3F3"/>
                </a:solidFill>
              </a:rPr>
              <a:t>Shared rooms</a:t>
            </a:r>
          </a:p>
          <a:p>
            <a:pPr indent="-228600" lvl="0" marL="457200" rtl="0">
              <a:spcBef>
                <a:spcPts val="0"/>
              </a:spcBef>
              <a:buClr>
                <a:srgbClr val="F3F3F3"/>
              </a:buClr>
            </a:pPr>
            <a:r>
              <a:rPr lang="en">
                <a:solidFill>
                  <a:srgbClr val="F3F3F3"/>
                </a:solidFill>
              </a:rPr>
              <a:t>Moderate sleepers  </a:t>
            </a:r>
          </a:p>
          <a:p>
            <a:pPr indent="-228600" lvl="0" marL="457200">
              <a:spcBef>
                <a:spcPts val="0"/>
              </a:spcBef>
              <a:buClr>
                <a:srgbClr val="F3F3F3"/>
              </a:buClr>
            </a:pPr>
            <a:r>
              <a:rPr i="1" lang="en">
                <a:solidFill>
                  <a:srgbClr val="F3F3F3"/>
                </a:solidFill>
              </a:rPr>
              <a:t>Most</a:t>
            </a:r>
            <a:r>
              <a:rPr lang="en">
                <a:solidFill>
                  <a:srgbClr val="F3F3F3"/>
                </a:solidFill>
              </a:rPr>
              <a:t> use a fitted sheet </a:t>
            </a:r>
          </a:p>
        </p:txBody>
      </p:sp>
      <p:pic>
        <p:nvPicPr>
          <p:cNvPr id="110" name="Shape 110" title="Points scored"/>
          <p:cNvPicPr preferRelativeResize="0"/>
          <p:nvPr/>
        </p:nvPicPr>
        <p:blipFill rotWithShape="1">
          <a:blip r:embed="rId3">
            <a:alphaModFix/>
          </a:blip>
          <a:srcRect b="18106" l="14366" r="17513" t="0"/>
          <a:stretch/>
        </p:blipFill>
        <p:spPr>
          <a:xfrm>
            <a:off x="467549" y="2445974"/>
            <a:ext cx="3688775" cy="2616574"/>
          </a:xfrm>
          <a:prstGeom prst="rect">
            <a:avLst/>
          </a:prstGeom>
          <a:noFill/>
          <a:ln>
            <a:noFill/>
          </a:ln>
        </p:spPr>
      </p:pic>
      <p:pic>
        <p:nvPicPr>
          <p:cNvPr id="111" name="Shape 111" title="Points scored"/>
          <p:cNvPicPr preferRelativeResize="0"/>
          <p:nvPr/>
        </p:nvPicPr>
        <p:blipFill rotWithShape="1">
          <a:blip r:embed="rId4">
            <a:alphaModFix/>
          </a:blip>
          <a:srcRect b="14126" l="17001" r="16010" t="0"/>
          <a:stretch/>
        </p:blipFill>
        <p:spPr>
          <a:xfrm>
            <a:off x="4074724" y="159275"/>
            <a:ext cx="5069275" cy="35873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300"/>
                                        <p:tgtEl>
                                          <p:spTgt spid="111"/>
                                        </p:tgtEl>
                                        <p:attrNameLst>
                                          <p:attrName>ppt_w</p:attrName>
                                        </p:attrNameLst>
                                      </p:cBhvr>
                                      <p:tavLst>
                                        <p:tav fmla="" tm="0">
                                          <p:val>
                                            <p:strVal val="0"/>
                                          </p:val>
                                        </p:tav>
                                        <p:tav fmla="" tm="100000">
                                          <p:val>
                                            <p:strVal val="#ppt_w"/>
                                          </p:val>
                                        </p:tav>
                                      </p:tavLst>
                                    </p:anim>
                                    <p:anim calcmode="lin" valueType="num">
                                      <p:cBhvr additive="base">
                                        <p:cTn dur="300"/>
                                        <p:tgtEl>
                                          <p:spTgt spid="11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300"/>
                                        <p:tgtEl>
                                          <p:spTgt spid="110"/>
                                        </p:tgtEl>
                                        <p:attrNameLst>
                                          <p:attrName>ppt_w</p:attrName>
                                        </p:attrNameLst>
                                      </p:cBhvr>
                                      <p:tavLst>
                                        <p:tav fmla="" tm="0">
                                          <p:val>
                                            <p:strVal val="0"/>
                                          </p:val>
                                        </p:tav>
                                        <p:tav fmla="" tm="100000">
                                          <p:val>
                                            <p:strVal val="#ppt_w"/>
                                          </p:val>
                                        </p:tav>
                                      </p:tavLst>
                                    </p:anim>
                                    <p:anim calcmode="lin" valueType="num">
                                      <p:cBhvr additive="base">
                                        <p:cTn dur="300"/>
                                        <p:tgtEl>
                                          <p:spTgt spid="11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Performance Specifications</a:t>
            </a:r>
          </a:p>
        </p:txBody>
      </p:sp>
      <p:sp>
        <p:nvSpPr>
          <p:cNvPr id="117" name="Shape 117"/>
          <p:cNvSpPr txBox="1"/>
          <p:nvPr>
            <p:ph idx="1" type="body"/>
          </p:nvPr>
        </p:nvSpPr>
        <p:spPr>
          <a:xfrm>
            <a:off x="311700" y="1152475"/>
            <a:ext cx="7863600" cy="3416400"/>
          </a:xfrm>
          <a:prstGeom prst="rect">
            <a:avLst/>
          </a:prstGeom>
        </p:spPr>
        <p:txBody>
          <a:bodyPr anchorCtr="0" anchor="t" bIns="91425" lIns="91425" rIns="91425" tIns="91425">
            <a:noAutofit/>
          </a:bodyPr>
          <a:lstStyle/>
          <a:p>
            <a:pPr indent="-228600" lvl="0" marL="457200" rtl="0">
              <a:spcBef>
                <a:spcPts val="0"/>
              </a:spcBef>
              <a:buClr>
                <a:srgbClr val="F3F3F3"/>
              </a:buClr>
            </a:pPr>
            <a:r>
              <a:rPr lang="en">
                <a:solidFill>
                  <a:srgbClr val="F3F3F3"/>
                </a:solidFill>
              </a:rPr>
              <a:t>Eliminate possibility of accidentally hitting buttons in sleep</a:t>
            </a:r>
          </a:p>
          <a:p>
            <a:pPr indent="-228600" lvl="0" marL="457200" rtl="0">
              <a:spcBef>
                <a:spcPts val="0"/>
              </a:spcBef>
              <a:buClr>
                <a:srgbClr val="F3F3F3"/>
              </a:buClr>
            </a:pPr>
            <a:r>
              <a:rPr lang="en">
                <a:solidFill>
                  <a:srgbClr val="F3F3F3"/>
                </a:solidFill>
              </a:rPr>
              <a:t>Hard-wired (</a:t>
            </a:r>
            <a:r>
              <a:rPr lang="en">
                <a:solidFill>
                  <a:srgbClr val="F3F3F3"/>
                </a:solidFill>
              </a:rPr>
              <a:t>batteries</a:t>
            </a:r>
            <a:r>
              <a:rPr lang="en">
                <a:solidFill>
                  <a:srgbClr val="F3F3F3"/>
                </a:solidFill>
              </a:rPr>
              <a:t> won’t die)</a:t>
            </a:r>
          </a:p>
          <a:p>
            <a:pPr indent="-228600" lvl="0" marL="457200" rtl="0">
              <a:spcBef>
                <a:spcPts val="0"/>
              </a:spcBef>
              <a:buClr>
                <a:srgbClr val="F3F3F3"/>
              </a:buClr>
            </a:pPr>
            <a:r>
              <a:rPr lang="en">
                <a:solidFill>
                  <a:srgbClr val="F3F3F3"/>
                </a:solidFill>
              </a:rPr>
              <a:t>No reliance on phone being charged or bluetooth</a:t>
            </a:r>
          </a:p>
          <a:p>
            <a:pPr indent="-228600" lvl="0" marL="457200" rtl="0">
              <a:spcBef>
                <a:spcPts val="0"/>
              </a:spcBef>
              <a:buClr>
                <a:srgbClr val="F3F3F3"/>
              </a:buClr>
            </a:pPr>
            <a:r>
              <a:rPr lang="en">
                <a:solidFill>
                  <a:srgbClr val="F3F3F3"/>
                </a:solidFill>
              </a:rPr>
              <a:t>Pad secured under fitted sheet</a:t>
            </a:r>
          </a:p>
          <a:p>
            <a:pPr indent="-228600" lvl="1" marL="914400" rtl="0">
              <a:spcBef>
                <a:spcPts val="0"/>
              </a:spcBef>
              <a:buClr>
                <a:srgbClr val="F3F3F3"/>
              </a:buClr>
            </a:pPr>
            <a:r>
              <a:rPr lang="en">
                <a:solidFill>
                  <a:srgbClr val="F3F3F3"/>
                </a:solidFill>
              </a:rPr>
              <a:t>Comfort, no trying to sleep on an alarm clock strapped to your wrist</a:t>
            </a:r>
          </a:p>
          <a:p>
            <a:pPr indent="-228600" lvl="1" marL="914400" rtl="0">
              <a:spcBef>
                <a:spcPts val="0"/>
              </a:spcBef>
              <a:buClr>
                <a:srgbClr val="F3F3F3"/>
              </a:buClr>
            </a:pPr>
            <a:r>
              <a:rPr lang="en">
                <a:solidFill>
                  <a:srgbClr val="F3F3F3"/>
                </a:solidFill>
              </a:rPr>
              <a:t>Won’t fall off/to floor</a:t>
            </a:r>
          </a:p>
          <a:p>
            <a:pPr indent="-228600" lvl="1" marL="914400" rtl="0">
              <a:spcBef>
                <a:spcPts val="0"/>
              </a:spcBef>
              <a:buClr>
                <a:srgbClr val="F3F3F3"/>
              </a:buClr>
            </a:pPr>
            <a:r>
              <a:rPr lang="en">
                <a:solidFill>
                  <a:srgbClr val="F3F3F3"/>
                </a:solidFill>
              </a:rPr>
              <a:t>Vibration located where you will be laying (accounts for some shifting during sleep)</a:t>
            </a:r>
          </a:p>
          <a:p>
            <a:pPr indent="-228600" lvl="1" marL="914400" rtl="0">
              <a:spcBef>
                <a:spcPts val="0"/>
              </a:spcBef>
              <a:buClr>
                <a:srgbClr val="F3F3F3"/>
              </a:buClr>
            </a:pPr>
            <a:r>
              <a:rPr lang="en">
                <a:solidFill>
                  <a:srgbClr val="F3F3F3"/>
                </a:solidFill>
              </a:rPr>
              <a:t>Embedded speakers will provide an option of potential sleep aid through white noise and music</a:t>
            </a:r>
          </a:p>
          <a:p>
            <a:pPr indent="-228600" lvl="0" marL="457200" rtl="0">
              <a:spcBef>
                <a:spcPts val="0"/>
              </a:spcBef>
              <a:buClr>
                <a:srgbClr val="F3F3F3"/>
              </a:buClr>
            </a:pPr>
            <a:r>
              <a:rPr lang="en">
                <a:solidFill>
                  <a:srgbClr val="F3F3F3"/>
                </a:solidFill>
              </a:rPr>
              <a:t>Morning Pattern: gentle vibration → harder vibration  →</a:t>
            </a:r>
            <a:r>
              <a:rPr lang="en">
                <a:solidFill>
                  <a:srgbClr val="F3F3F3"/>
                </a:solidFill>
              </a:rPr>
              <a:t> </a:t>
            </a:r>
            <a:r>
              <a:rPr lang="en">
                <a:solidFill>
                  <a:srgbClr val="F3F3F3"/>
                </a:solidFill>
              </a:rPr>
              <a:t>speakers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