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Karla-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Shiyan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Switch the slide when I mention the “2 ands” 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Jackie </a:t>
            </a:r>
          </a:p>
          <a:p>
            <a:pPr lvl="0">
              <a:spcBef>
                <a:spcPts val="0"/>
              </a:spcBef>
              <a:buNone/>
            </a:pPr>
            <a:r>
              <a:t/>
            </a:r>
            <a:endParaRPr/>
          </a:p>
          <a:p>
            <a:pPr lvl="0">
              <a:spcBef>
                <a:spcPts val="0"/>
              </a:spcBef>
              <a:buNone/>
            </a:pPr>
            <a:r>
              <a:rPr lang="en"/>
              <a:t>To make the alarm clock pad vibrate, we used 5 small vibrating motors.</a:t>
            </a:r>
          </a:p>
          <a:p>
            <a:pPr lvl="0">
              <a:spcBef>
                <a:spcPts val="0"/>
              </a:spcBef>
              <a:buNone/>
            </a:pPr>
            <a:r>
              <a:rPr lang="en"/>
              <a:t>One reason we chose the LilyPad Vibe Board motors was for their small size, so the pad that you sleep on wouldn’t be lumpy. They had a good power to cost ratio compared to other motors available from the same seller. The reviews on the website we bought them from were also positive. These motors are actually designed for wearable applications, so we thought they would be a really good fit for our project, and they come mounted on a small plastic board, which makes them less likely to be damaged.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The motors are wired in series so that they can each receive enough power to be vibrating at their maximum potential. The motors are arranged in a circle, a couple of inches apart from each other inside the pad, at about where a person’s upper back would be, because that is where they will be best felt by the user. They are arranged in a circle to concentrate the vibration.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For the speakers, we chose to use 2 small piezoelectric buzzers. These are perfect for our application because the black plastic casing they come in is durable yet small enough to be used in the pad without creating noticeable hard lumps. They also have a long lifespan and are very hard to overload. </a:t>
            </a:r>
            <a:r>
              <a:rPr lang="en" strike="sngStrike">
                <a:latin typeface="Times New Roman"/>
                <a:ea typeface="Times New Roman"/>
                <a:cs typeface="Times New Roman"/>
                <a:sym typeface="Times New Roman"/>
              </a:rPr>
              <a:t>The buzzers have a small tone range and a set volume, but these features were not necessary for our purposes.</a:t>
            </a:r>
            <a:r>
              <a:rPr lang="en">
                <a:latin typeface="Times New Roman"/>
                <a:ea typeface="Times New Roman"/>
                <a:cs typeface="Times New Roman"/>
                <a:sym typeface="Times New Roman"/>
              </a:rPr>
              <a:t> </a:t>
            </a:r>
            <a:r>
              <a:rPr lang="en">
                <a:solidFill>
                  <a:srgbClr val="FF0000"/>
                </a:solidFill>
                <a:latin typeface="Times New Roman"/>
                <a:ea typeface="Times New Roman"/>
                <a:cs typeface="Times New Roman"/>
                <a:sym typeface="Times New Roman"/>
              </a:rPr>
              <a:t>The buzzers were secured to a mat to provide sound insulation</a:t>
            </a:r>
            <a:r>
              <a:rPr lang="en">
                <a:latin typeface="Times New Roman"/>
                <a:ea typeface="Times New Roman"/>
                <a:cs typeface="Times New Roman"/>
                <a:sym typeface="Times New Roman"/>
              </a:rPr>
              <a:t>, prevent them from moving around, and to cushion the surface that will be laid upon. </a:t>
            </a:r>
            <a:r>
              <a:rPr lang="en">
                <a:solidFill>
                  <a:srgbClr val="FF0000"/>
                </a:solidFill>
                <a:latin typeface="Times New Roman"/>
                <a:ea typeface="Times New Roman"/>
                <a:cs typeface="Times New Roman"/>
                <a:sym typeface="Times New Roman"/>
              </a:rPr>
              <a:t>For ease of use, the customer ca</a:t>
            </a:r>
            <a:r>
              <a:rPr lang="en">
                <a:latin typeface="Times New Roman"/>
                <a:ea typeface="Times New Roman"/>
                <a:cs typeface="Times New Roman"/>
                <a:sym typeface="Times New Roman"/>
              </a:rPr>
              <a:t>n change the alarm volume by either adding or removing silicone pads from pockets that lay over the speakers. </a:t>
            </a:r>
          </a:p>
          <a:p>
            <a:pPr lvl="0" rtl="0">
              <a:spcBef>
                <a:spcPts val="0"/>
              </a:spcBef>
              <a:buNone/>
            </a:pPr>
            <a:r>
              <a:rPr lang="en">
                <a:solidFill>
                  <a:srgbClr val="FF0000"/>
                </a:solidFill>
                <a:latin typeface="Times New Roman"/>
                <a:ea typeface="Times New Roman"/>
                <a:cs typeface="Times New Roman"/>
                <a:sym typeface="Times New Roman"/>
              </a:rPr>
              <a:t>Red = click for animation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Because of the nature of our project, we had to continuously test, because any small change to the code or the circuit could change how the system works together. We tested each subsystem component on its own to make sure it was </a:t>
            </a:r>
            <a:r>
              <a:rPr lang="en"/>
              <a:t>capable</a:t>
            </a:r>
            <a:r>
              <a:rPr lang="en"/>
              <a:t> of meeting the standards we set, as well as the unit as a whole to make sure everything was integrated and still functioning at its best.</a:t>
            </a:r>
          </a:p>
          <a:p>
            <a:pPr lvl="0">
              <a:spcBef>
                <a:spcPts val="0"/>
              </a:spcBef>
              <a:buNone/>
            </a:pPr>
            <a:r>
              <a:rPr lang="en"/>
              <a:t>On demo day, all subsystems functioned as we expected and met the specifications that we set.</a:t>
            </a:r>
          </a:p>
          <a:p>
            <a:pPr lvl="0">
              <a:spcBef>
                <a:spcPts val="0"/>
              </a:spcBef>
              <a:buNone/>
            </a:pPr>
            <a:r>
              <a:rPr lang="en"/>
              <a:t>We tested the … by...</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latin typeface="Times New Roman"/>
                <a:ea typeface="Times New Roman"/>
                <a:cs typeface="Times New Roman"/>
                <a:sym typeface="Times New Roman"/>
              </a:rPr>
              <a:t>One of the most annoying and preventable struggles students on campus face is dealing with their roommates. There are many issues they may face, however, one that can be solved is the issue of needing to wake up at different times and not wake each other up. Somehow, students need to wake up on time for classes, but also not disturb the precious sleep that their roommates get.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Once we identified the problem, we came up with three basic solution concepts. </a:t>
            </a:r>
            <a:r>
              <a:rPr lang="en">
                <a:solidFill>
                  <a:srgbClr val="FF0000"/>
                </a:solidFill>
                <a:latin typeface="Times New Roman"/>
                <a:ea typeface="Times New Roman"/>
                <a:cs typeface="Times New Roman"/>
                <a:sym typeface="Times New Roman"/>
              </a:rPr>
              <a:t>Our first idea wa</a:t>
            </a:r>
            <a:r>
              <a:rPr lang="en">
                <a:latin typeface="Times New Roman"/>
                <a:ea typeface="Times New Roman"/>
                <a:cs typeface="Times New Roman"/>
                <a:sym typeface="Times New Roman"/>
              </a:rPr>
              <a:t>s to create an alarm clock that uses light to wake the user. While this was an attractive idea because it would simulate natural waking conditions, it had many drawbacks mainly concerning how easily it could be ignored. </a:t>
            </a:r>
            <a:r>
              <a:rPr lang="en">
                <a:solidFill>
                  <a:srgbClr val="FF0000"/>
                </a:solidFill>
                <a:latin typeface="Times New Roman"/>
                <a:ea typeface="Times New Roman"/>
                <a:cs typeface="Times New Roman"/>
                <a:sym typeface="Times New Roman"/>
              </a:rPr>
              <a:t>The second idea was</a:t>
            </a:r>
            <a:r>
              <a:rPr lang="en">
                <a:latin typeface="Times New Roman"/>
                <a:ea typeface="Times New Roman"/>
                <a:cs typeface="Times New Roman"/>
                <a:sym typeface="Times New Roman"/>
              </a:rPr>
              <a:t> to </a:t>
            </a:r>
            <a:r>
              <a:rPr lang="en">
                <a:latin typeface="Times New Roman"/>
                <a:ea typeface="Times New Roman"/>
                <a:cs typeface="Times New Roman"/>
                <a:sym typeface="Times New Roman"/>
              </a:rPr>
              <a:t>create</a:t>
            </a:r>
            <a:r>
              <a:rPr lang="en">
                <a:latin typeface="Times New Roman"/>
                <a:ea typeface="Times New Roman"/>
                <a:cs typeface="Times New Roman"/>
                <a:sym typeface="Times New Roman"/>
              </a:rPr>
              <a:t> a device that would disrupt sleep by heating the bed and making it very uncomfortable. Like the first idea,  we feared this could be </a:t>
            </a:r>
            <a:r>
              <a:rPr lang="en">
                <a:latin typeface="Times New Roman"/>
                <a:ea typeface="Times New Roman"/>
                <a:cs typeface="Times New Roman"/>
                <a:sym typeface="Times New Roman"/>
              </a:rPr>
              <a:t>insufficient</a:t>
            </a:r>
            <a:r>
              <a:rPr lang="en">
                <a:latin typeface="Times New Roman"/>
                <a:ea typeface="Times New Roman"/>
                <a:cs typeface="Times New Roman"/>
                <a:sym typeface="Times New Roman"/>
              </a:rPr>
              <a:t> to wake someone, but more so we were worried about the safety aspects of such a device. </a:t>
            </a:r>
            <a:r>
              <a:rPr lang="en">
                <a:solidFill>
                  <a:srgbClr val="FF0000"/>
                </a:solidFill>
                <a:latin typeface="Times New Roman"/>
                <a:ea typeface="Times New Roman"/>
                <a:cs typeface="Times New Roman"/>
                <a:sym typeface="Times New Roman"/>
              </a:rPr>
              <a:t>The idea we </a:t>
            </a:r>
            <a:r>
              <a:rPr lang="en">
                <a:solidFill>
                  <a:srgbClr val="FF0000"/>
                </a:solidFill>
                <a:latin typeface="Times New Roman"/>
                <a:ea typeface="Times New Roman"/>
                <a:cs typeface="Times New Roman"/>
                <a:sym typeface="Times New Roman"/>
              </a:rPr>
              <a:t>decided to procee</a:t>
            </a:r>
            <a:r>
              <a:rPr lang="en">
                <a:latin typeface="Times New Roman"/>
                <a:ea typeface="Times New Roman"/>
                <a:cs typeface="Times New Roman"/>
                <a:sym typeface="Times New Roman"/>
              </a:rPr>
              <a:t>d</a:t>
            </a:r>
            <a:r>
              <a:rPr lang="en">
                <a:latin typeface="Times New Roman"/>
                <a:ea typeface="Times New Roman"/>
                <a:cs typeface="Times New Roman"/>
                <a:sym typeface="Times New Roman"/>
              </a:rPr>
              <a:t> with i</a:t>
            </a:r>
            <a:r>
              <a:rPr lang="en">
                <a:latin typeface="Times New Roman"/>
                <a:ea typeface="Times New Roman"/>
                <a:cs typeface="Times New Roman"/>
                <a:sym typeface="Times New Roman"/>
              </a:rPr>
              <a:t>s </a:t>
            </a:r>
            <a:r>
              <a:rPr lang="en">
                <a:latin typeface="Times New Roman"/>
                <a:ea typeface="Times New Roman"/>
                <a:cs typeface="Times New Roman"/>
                <a:sym typeface="Times New Roman"/>
              </a:rPr>
              <a:t>a pad of vibrating motors that’s inserted under one’s fitted sheet. If the alarm clock isn’t stopped, integrated speakers sound to supplement the vibration.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Safety was the most </a:t>
            </a:r>
            <a:r>
              <a:rPr lang="en"/>
              <a:t>prevalent</a:t>
            </a:r>
            <a:r>
              <a:rPr lang="en"/>
              <a:t> concern since live wires were going into a pad placed in the </a:t>
            </a:r>
            <a:r>
              <a:rPr lang="en"/>
              <a:t>customer's</a:t>
            </a:r>
            <a:r>
              <a:rPr lang="en"/>
              <a:t> bed and in the wooden alarm clock case. Ease of operation was important so that anyone ages </a:t>
            </a:r>
            <a:r>
              <a:rPr lang="en"/>
              <a:t>ten</a:t>
            </a:r>
            <a:r>
              <a:rPr lang="en"/>
              <a:t> and up could use it easily. The screen displayed only the time and when you were </a:t>
            </a:r>
            <a:r>
              <a:rPr lang="en"/>
              <a:t>changing</a:t>
            </a:r>
            <a:r>
              <a:rPr lang="en"/>
              <a:t> the time or alarm time. The four buttons are clearly labeled with their function. One of the main goals of the project was to create a way to wake up with vibrations instead of a loud noise and to not wake up your roommate in the morning.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Shiyan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During the demo, the subsystem specification was to make sure the clock and pad did not get hotter than 5 degrees above room temperature. The pad was one degree above room temperature and the </a:t>
            </a:r>
            <a:r>
              <a:rPr lang="en"/>
              <a:t>internal</a:t>
            </a:r>
            <a:r>
              <a:rPr lang="en"/>
              <a:t> parts of the clock were roughly three degrees above. Electrical tape was used since it was easy to cover the bare wires with and was available from my house in large amounts. It was put on bare wire and exposed pins in the clock casing. 120 volt wiring was hollowed out and used to house the wires going from the clock to the pad.  Ironing casing was used as the pad material since it is heat and moisture resistant. Also, it was thick and soft, making it a good material to have under a fitted sheet.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Casing Material considerations:</a:t>
            </a:r>
          </a:p>
          <a:p>
            <a:pPr lvl="0">
              <a:spcBef>
                <a:spcPts val="0"/>
              </a:spcBef>
              <a:buNone/>
            </a:pPr>
            <a:r>
              <a:rPr lang="en"/>
              <a:t>		Material cost (IE not solid cast gold)</a:t>
            </a:r>
          </a:p>
          <a:p>
            <a:pPr lvl="0">
              <a:spcBef>
                <a:spcPts val="0"/>
              </a:spcBef>
              <a:buNone/>
            </a:pPr>
            <a:r>
              <a:rPr lang="en"/>
              <a:t>		Fabrication technique: 3D printer, laser cutter, wood/metalworking shop</a:t>
            </a:r>
          </a:p>
          <a:p>
            <a:pPr lvl="0">
              <a:spcBef>
                <a:spcPts val="0"/>
              </a:spcBef>
              <a:buNone/>
            </a:pPr>
            <a:r>
              <a:rPr lang="en"/>
              <a:t>		Durability</a:t>
            </a:r>
          </a:p>
          <a:p>
            <a:pPr lvl="0">
              <a:spcBef>
                <a:spcPts val="0"/>
              </a:spcBef>
              <a:buNone/>
            </a:pPr>
            <a:r>
              <a:rPr lang="en"/>
              <a:t>		Aesthetic</a:t>
            </a:r>
          </a:p>
          <a:p>
            <a:pPr lvl="0">
              <a:spcBef>
                <a:spcPts val="0"/>
              </a:spcBef>
              <a:buNone/>
            </a:pPr>
            <a:r>
              <a:rPr lang="en"/>
              <a:t>	</a:t>
            </a:r>
            <a:r>
              <a:rPr lang="en">
                <a:solidFill>
                  <a:srgbClr val="004C52"/>
                </a:solidFill>
              </a:rPr>
              <a:t>How it did</a:t>
            </a:r>
          </a:p>
          <a:p>
            <a:pPr lvl="0" rtl="0">
              <a:spcBef>
                <a:spcPts val="600"/>
              </a:spcBef>
              <a:buClr>
                <a:schemeClr val="dk1"/>
              </a:buClr>
              <a:buSzPct val="100000"/>
              <a:buFont typeface="Arial"/>
              <a:buNone/>
            </a:pPr>
            <a:r>
              <a:rPr lang="en">
                <a:solidFill>
                  <a:srgbClr val="004C52"/>
                </a:solidFill>
              </a:rPr>
              <a:t>Why did you do it this way/choose these materials?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004C52"/>
        </a:solidFill>
      </p:bgPr>
    </p:bg>
    <p:spTree>
      <p:nvGrpSpPr>
        <p:cNvPr id="8" name="Shape 8"/>
        <p:cNvGrpSpPr/>
        <p:nvPr/>
      </p:nvGrpSpPr>
      <p:grpSpPr>
        <a:xfrm>
          <a:off x="0" y="0"/>
          <a:ext cx="0" cy="0"/>
          <a:chOff x="0" y="0"/>
          <a:chExt cx="0" cy="0"/>
        </a:xfrm>
      </p:grpSpPr>
      <p:sp>
        <p:nvSpPr>
          <p:cNvPr id="9" name="Shape 9"/>
          <p:cNvSpPr/>
          <p:nvPr/>
        </p:nvSpPr>
        <p:spPr>
          <a:xfrm flipH="1">
            <a:off x="6025" y="301575"/>
            <a:ext cx="9150050" cy="4496747"/>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1"/>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2"/>
          </a:xfrm>
          <a:custGeom>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p:nvPr>
            <p:ph type="ctrTitle"/>
          </p:nvPr>
        </p:nvSpPr>
        <p:spPr>
          <a:xfrm>
            <a:off x="1719025" y="1991825"/>
            <a:ext cx="5706000" cy="1159800"/>
          </a:xfrm>
          <a:prstGeom prst="rect">
            <a:avLst/>
          </a:prstGeom>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83" name="Shape 83"/>
        <p:cNvGrpSpPr/>
        <p:nvPr/>
      </p:nvGrpSpPr>
      <p:grpSpPr>
        <a:xfrm>
          <a:off x="0" y="0"/>
          <a:ext cx="0" cy="0"/>
          <a:chOff x="0" y="0"/>
          <a:chExt cx="0" cy="0"/>
        </a:xfrm>
      </p:grpSpPr>
      <p:sp>
        <p:nvSpPr>
          <p:cNvPr id="84" name="Shape 84"/>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5" name="Shape 85"/>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6" name="Shape 86"/>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ABE33F"/>
        </a:solidFill>
      </p:bgPr>
    </p:bg>
    <p:spTree>
      <p:nvGrpSpPr>
        <p:cNvPr id="13" name="Shape 13"/>
        <p:cNvGrpSpPr/>
        <p:nvPr/>
      </p:nvGrpSpPr>
      <p:grpSpPr>
        <a:xfrm>
          <a:off x="0" y="0"/>
          <a:ext cx="0" cy="0"/>
          <a:chOff x="0" y="0"/>
          <a:chExt cx="0" cy="0"/>
        </a:xfrm>
      </p:grpSpPr>
      <p:sp>
        <p:nvSpPr>
          <p:cNvPr id="14" name="Shape 14"/>
          <p:cNvSpPr/>
          <p:nvPr/>
        </p:nvSpPr>
        <p:spPr>
          <a:xfrm flipH="1">
            <a:off x="6025" y="301575"/>
            <a:ext cx="9150050" cy="4496747"/>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2"/>
          </a:xfrm>
          <a:custGeom>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p:nvPr>
            <p:ph type="ctrTitle"/>
          </p:nvPr>
        </p:nvSpPr>
        <p:spPr>
          <a:xfrm>
            <a:off x="1815525" y="2040550"/>
            <a:ext cx="5513100" cy="1159800"/>
          </a:xfrm>
          <a:prstGeom prst="rect">
            <a:avLst/>
          </a:prstGeom>
        </p:spPr>
        <p:txBody>
          <a:bodyPr anchorCtr="0" anchor="b"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8" name="Shape 18"/>
          <p:cNvSpPr txBox="1"/>
          <p:nvPr>
            <p:ph idx="1" type="subTitle"/>
          </p:nvPr>
        </p:nvSpPr>
        <p:spPr>
          <a:xfrm>
            <a:off x="1815375" y="3068650"/>
            <a:ext cx="5513100" cy="784800"/>
          </a:xfrm>
          <a:prstGeom prst="rect">
            <a:avLst/>
          </a:prstGeom>
        </p:spPr>
        <p:txBody>
          <a:bodyPr anchorCtr="0" anchor="t" bIns="91425" lIns="91425" rIns="91425" tIns="91425"/>
          <a:lstStyle>
            <a:lvl1pPr lvl="0" rtl="0" algn="ctr">
              <a:spcBef>
                <a:spcPts val="0"/>
              </a:spcBef>
              <a:buClr>
                <a:srgbClr val="004C52"/>
              </a:buClr>
              <a:buSzPct val="100000"/>
              <a:buNone/>
              <a:defRPr b="1" sz="1800"/>
            </a:lvl1pPr>
            <a:lvl2pPr lvl="1" rtl="0" algn="ctr">
              <a:spcBef>
                <a:spcPts val="0"/>
              </a:spcBef>
              <a:buClr>
                <a:srgbClr val="004C52"/>
              </a:buClr>
              <a:buSzPct val="100000"/>
              <a:buNone/>
              <a:defRPr b="1" sz="1800"/>
            </a:lvl2pPr>
            <a:lvl3pPr lvl="2" rtl="0" algn="ctr">
              <a:spcBef>
                <a:spcPts val="0"/>
              </a:spcBef>
              <a:buClr>
                <a:srgbClr val="004C52"/>
              </a:buClr>
              <a:buSzPct val="100000"/>
              <a:buNone/>
              <a:defRPr b="1" sz="1800"/>
            </a:lvl3pPr>
            <a:lvl4pPr lvl="3" rtl="0" algn="ctr">
              <a:spcBef>
                <a:spcPts val="0"/>
              </a:spcBef>
              <a:buSzPct val="100000"/>
              <a:buNone/>
              <a:defRPr b="1" sz="1800"/>
            </a:lvl4pPr>
            <a:lvl5pPr lvl="4" rtl="0" algn="ctr">
              <a:spcBef>
                <a:spcPts val="0"/>
              </a:spcBef>
              <a:buSzPct val="100000"/>
              <a:buNone/>
              <a:defRPr b="1" sz="1800"/>
            </a:lvl5pPr>
            <a:lvl6pPr lvl="5" rtl="0" algn="ctr">
              <a:spcBef>
                <a:spcPts val="0"/>
              </a:spcBef>
              <a:buSzPct val="100000"/>
              <a:buNone/>
              <a:defRPr b="1" sz="1800"/>
            </a:lvl6pPr>
            <a:lvl7pPr lvl="6" rtl="0" algn="ctr">
              <a:spcBef>
                <a:spcPts val="0"/>
              </a:spcBef>
              <a:buSzPct val="100000"/>
              <a:buNone/>
              <a:defRPr b="1" sz="1800"/>
            </a:lvl7pPr>
            <a:lvl8pPr lvl="7" rtl="0" algn="ctr">
              <a:spcBef>
                <a:spcPts val="0"/>
              </a:spcBef>
              <a:buSzPct val="100000"/>
              <a:buNone/>
              <a:defRPr b="1" sz="1800"/>
            </a:lvl8pPr>
            <a:lvl9pPr lvl="8" rtl="0" algn="ctr">
              <a:spcBef>
                <a:spcPts val="0"/>
              </a:spcBef>
              <a:buSzPct val="1000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9" name="Shape 19"/>
        <p:cNvGrpSpPr/>
        <p:nvPr/>
      </p:nvGrpSpPr>
      <p:grpSpPr>
        <a:xfrm>
          <a:off x="0" y="0"/>
          <a:ext cx="0" cy="0"/>
          <a:chOff x="0" y="0"/>
          <a:chExt cx="0" cy="0"/>
        </a:xfrm>
      </p:grpSpPr>
      <p:sp>
        <p:nvSpPr>
          <p:cNvPr id="20" name="Shape 20"/>
          <p:cNvSpPr/>
          <p:nvPr/>
        </p:nvSpPr>
        <p:spPr>
          <a:xfrm>
            <a:off x="6024" y="301575"/>
            <a:ext cx="9150050" cy="4496747"/>
          </a:xfrm>
          <a:custGeom>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1580112"/>
            <a:ext cx="9144000" cy="3341668"/>
          </a:xfrm>
          <a:custGeom>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5900" y="410541"/>
            <a:ext cx="9144151" cy="4453148"/>
          </a:xfrm>
          <a:custGeom>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p:nvPr>
            <p:ph idx="1" type="body"/>
          </p:nvPr>
        </p:nvSpPr>
        <p:spPr>
          <a:xfrm>
            <a:off x="1833775" y="2314200"/>
            <a:ext cx="5476500" cy="819900"/>
          </a:xfrm>
          <a:prstGeom prst="rect">
            <a:avLst/>
          </a:prstGeom>
        </p:spPr>
        <p:txBody>
          <a:bodyPr anchorCtr="0" anchor="ctr" bIns="91425" lIns="91425" rIns="91425" tIns="91425"/>
          <a:lstStyle>
            <a:lvl1pPr lvl="0" rtl="0" algn="ctr">
              <a:spcBef>
                <a:spcPts val="0"/>
              </a:spcBef>
              <a:buClr>
                <a:srgbClr val="FFFFFF"/>
              </a:buClr>
              <a:defRPr b="1" i="1">
                <a:solidFill>
                  <a:srgbClr val="FFFFFF"/>
                </a:solidFill>
              </a:defRPr>
            </a:lvl1pPr>
            <a:lvl2pPr lvl="1" rtl="0" algn="ctr">
              <a:spcBef>
                <a:spcPts val="0"/>
              </a:spcBef>
              <a:buClr>
                <a:srgbClr val="FFFFFF"/>
              </a:buClr>
              <a:defRPr b="1" i="1">
                <a:solidFill>
                  <a:srgbClr val="FFFFFF"/>
                </a:solidFill>
              </a:defRPr>
            </a:lvl2pPr>
            <a:lvl3pPr lvl="2" rtl="0" algn="ctr">
              <a:spcBef>
                <a:spcPts val="0"/>
              </a:spcBef>
              <a:buClr>
                <a:srgbClr val="FFFFFF"/>
              </a:buClr>
              <a:defRPr b="1" i="1">
                <a:solidFill>
                  <a:srgbClr val="FFFFFF"/>
                </a:solidFill>
              </a:defRPr>
            </a:lvl3pPr>
            <a:lvl4pPr lvl="3" rtl="0" algn="ctr">
              <a:spcBef>
                <a:spcPts val="0"/>
              </a:spcBef>
              <a:buClr>
                <a:srgbClr val="FFFFFF"/>
              </a:buClr>
              <a:defRPr b="1" i="1">
                <a:solidFill>
                  <a:srgbClr val="FFFFFF"/>
                </a:solidFill>
              </a:defRPr>
            </a:lvl4pPr>
            <a:lvl5pPr lvl="4" rtl="0" algn="ctr">
              <a:spcBef>
                <a:spcPts val="0"/>
              </a:spcBef>
              <a:buClr>
                <a:srgbClr val="FFFFFF"/>
              </a:buClr>
              <a:defRPr b="1" i="1">
                <a:solidFill>
                  <a:srgbClr val="FFFFFF"/>
                </a:solidFill>
              </a:defRPr>
            </a:lvl5pPr>
            <a:lvl6pPr lvl="5" rtl="0" algn="ctr">
              <a:spcBef>
                <a:spcPts val="0"/>
              </a:spcBef>
              <a:buClr>
                <a:srgbClr val="FFFFFF"/>
              </a:buClr>
              <a:defRPr b="1" i="1">
                <a:solidFill>
                  <a:srgbClr val="FFFFFF"/>
                </a:solidFill>
              </a:defRPr>
            </a:lvl6pPr>
            <a:lvl7pPr lvl="6" rtl="0" algn="ctr">
              <a:spcBef>
                <a:spcPts val="0"/>
              </a:spcBef>
              <a:buClr>
                <a:srgbClr val="FFFFFF"/>
              </a:buClr>
              <a:defRPr b="1" i="1">
                <a:solidFill>
                  <a:srgbClr val="FFFFFF"/>
                </a:solidFill>
              </a:defRPr>
            </a:lvl7pPr>
            <a:lvl8pPr lvl="7" rtl="0" algn="ctr">
              <a:spcBef>
                <a:spcPts val="0"/>
              </a:spcBef>
              <a:buClr>
                <a:srgbClr val="FFFFFF"/>
              </a:buClr>
              <a:defRPr b="1" i="1">
                <a:solidFill>
                  <a:srgbClr val="FFFFFF"/>
                </a:solidFill>
              </a:defRPr>
            </a:lvl8pPr>
            <a:lvl9pPr lvl="8" algn="ctr">
              <a:spcBef>
                <a:spcPts val="0"/>
              </a:spcBef>
              <a:buClr>
                <a:srgbClr val="FFFFFF"/>
              </a:buClr>
              <a:defRPr b="1" i="1">
                <a:solidFill>
                  <a:srgbClr val="FFFFFF"/>
                </a:solidFill>
              </a:defRPr>
            </a:lvl9pPr>
          </a:lstStyle>
          <a:p/>
        </p:txBody>
      </p:sp>
      <p:sp>
        <p:nvSpPr>
          <p:cNvPr id="24" name="Shape 24"/>
          <p:cNvSpPr txBox="1"/>
          <p:nvPr/>
        </p:nvSpPr>
        <p:spPr>
          <a:xfrm>
            <a:off x="3593400" y="1086168"/>
            <a:ext cx="1957200" cy="653700"/>
          </a:xfrm>
          <a:prstGeom prst="rect">
            <a:avLst/>
          </a:prstGeom>
          <a:noFill/>
          <a:ln>
            <a:noFill/>
          </a:ln>
        </p:spPr>
        <p:txBody>
          <a:bodyPr anchorCtr="0" anchor="t" bIns="91425" lIns="91425" rIns="91425" tIns="91425">
            <a:noAutofit/>
          </a:bodyPr>
          <a:lstStyle/>
          <a:p>
            <a:pPr lvl="0" algn="ctr">
              <a:spcBef>
                <a:spcPts val="0"/>
              </a:spcBef>
              <a:buNone/>
            </a:pPr>
            <a:r>
              <a:rPr b="1" lang="en" sz="6000">
                <a:solidFill>
                  <a:srgbClr val="FFFFFF"/>
                </a:solidFill>
                <a:latin typeface="Raleway"/>
                <a:ea typeface="Raleway"/>
                <a:cs typeface="Raleway"/>
                <a:sym typeface="Raleway"/>
              </a:rPr>
              <a:t>“</a:t>
            </a:r>
          </a:p>
        </p:txBody>
      </p:sp>
      <p:sp>
        <p:nvSpPr>
          <p:cNvPr id="25" name="Shape 25"/>
          <p:cNvSpPr/>
          <p:nvPr/>
        </p:nvSpPr>
        <p:spPr>
          <a:xfrm>
            <a:off x="4179900" y="1041875"/>
            <a:ext cx="784200" cy="784200"/>
          </a:xfrm>
          <a:prstGeom prst="diamond">
            <a:avLst/>
          </a:prstGeom>
          <a:noFill/>
          <a:ln cap="flat" cmpd="sng" w="28575">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6"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Shape 34"/>
          <p:cNvSpPr txBox="1"/>
          <p:nvPr>
            <p:ph type="title"/>
          </p:nvPr>
        </p:nvSpPr>
        <p:spPr>
          <a:xfrm>
            <a:off x="886650" y="398400"/>
            <a:ext cx="73707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 type="body"/>
          </p:nvPr>
        </p:nvSpPr>
        <p:spPr>
          <a:xfrm>
            <a:off x="886650" y="1598408"/>
            <a:ext cx="7370700" cy="3327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6"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Shape 44"/>
          <p:cNvSpPr txBox="1"/>
          <p:nvPr>
            <p:ph type="title"/>
          </p:nvPr>
        </p:nvSpPr>
        <p:spPr>
          <a:xfrm>
            <a:off x="886650" y="398400"/>
            <a:ext cx="73707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 type="body"/>
          </p:nvPr>
        </p:nvSpPr>
        <p:spPr>
          <a:xfrm>
            <a:off x="904925" y="1495850"/>
            <a:ext cx="3560100" cy="34299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46" name="Shape 46"/>
          <p:cNvSpPr txBox="1"/>
          <p:nvPr>
            <p:ph idx="2" type="body"/>
          </p:nvPr>
        </p:nvSpPr>
        <p:spPr>
          <a:xfrm>
            <a:off x="4679179" y="1495850"/>
            <a:ext cx="3560100" cy="34299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7" name="Shape 47"/>
        <p:cNvGrpSpPr/>
        <p:nvPr/>
      </p:nvGrpSpPr>
      <p:grpSpPr>
        <a:xfrm>
          <a:off x="0" y="0"/>
          <a:ext cx="0" cy="0"/>
          <a:chOff x="0" y="0"/>
          <a:chExt cx="0" cy="0"/>
        </a:xfrm>
      </p:grpSpPr>
      <p:grpSp>
        <p:nvGrpSpPr>
          <p:cNvPr id="48" name="Shape 48"/>
          <p:cNvGrpSpPr/>
          <p:nvPr/>
        </p:nvGrpSpPr>
        <p:grpSpPr>
          <a:xfrm>
            <a:off x="-6025" y="0"/>
            <a:ext cx="9168125" cy="5163100"/>
            <a:chOff x="-6025" y="0"/>
            <a:chExt cx="9168125" cy="5163100"/>
          </a:xfrm>
        </p:grpSpPr>
        <p:sp>
          <p:nvSpPr>
            <p:cNvPr id="49" name="Shape 49"/>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50" name="Shape 50"/>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Shape 51"/>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Shape 52"/>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53" name="Shape 53"/>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Shape 54"/>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Shape 55"/>
          <p:cNvSpPr txBox="1"/>
          <p:nvPr>
            <p:ph type="title"/>
          </p:nvPr>
        </p:nvSpPr>
        <p:spPr>
          <a:xfrm>
            <a:off x="886650" y="398400"/>
            <a:ext cx="73707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870750" y="1495850"/>
            <a:ext cx="2365200" cy="342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57" name="Shape 57"/>
          <p:cNvSpPr txBox="1"/>
          <p:nvPr>
            <p:ph idx="2" type="body"/>
          </p:nvPr>
        </p:nvSpPr>
        <p:spPr>
          <a:xfrm>
            <a:off x="3357261" y="1495850"/>
            <a:ext cx="2365200" cy="342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58" name="Shape 58"/>
          <p:cNvSpPr txBox="1"/>
          <p:nvPr>
            <p:ph idx="3" type="body"/>
          </p:nvPr>
        </p:nvSpPr>
        <p:spPr>
          <a:xfrm>
            <a:off x="5843773" y="1495850"/>
            <a:ext cx="2365200" cy="342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grpSp>
        <p:nvGrpSpPr>
          <p:cNvPr id="60" name="Shape 60"/>
          <p:cNvGrpSpPr/>
          <p:nvPr/>
        </p:nvGrpSpPr>
        <p:grpSpPr>
          <a:xfrm>
            <a:off x="-6025" y="0"/>
            <a:ext cx="9168125" cy="5163100"/>
            <a:chOff x="-6025" y="0"/>
            <a:chExt cx="9168125" cy="5163100"/>
          </a:xfrm>
        </p:grpSpPr>
        <p:sp>
          <p:nvSpPr>
            <p:cNvPr id="61" name="Shape 61"/>
            <p:cNvSpPr/>
            <p:nvPr/>
          </p:nvSpPr>
          <p:spPr>
            <a:xfrm>
              <a:off x="0" y="0"/>
              <a:ext cx="8552900" cy="1333000"/>
            </a:xfrm>
            <a:custGeom>
              <a:pathLst>
                <a:path extrusionOk="0" h="53320" w="342116">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pathLst>
                <a:path extrusionOk="0" h="19060" w="203628">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Shape 67"/>
          <p:cNvSpPr txBox="1"/>
          <p:nvPr>
            <p:ph type="title"/>
          </p:nvPr>
        </p:nvSpPr>
        <p:spPr>
          <a:xfrm>
            <a:off x="886650" y="398400"/>
            <a:ext cx="73707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sp>
        <p:nvSpPr>
          <p:cNvPr id="69" name="Shape 69"/>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0" name="Shape 70"/>
          <p:cNvSpPr/>
          <p:nvPr/>
        </p:nvSpPr>
        <p:spPr>
          <a:xfrm>
            <a:off x="-6025" y="1"/>
            <a:ext cx="4445394" cy="1085643"/>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Shape 71"/>
          <p:cNvSpPr/>
          <p:nvPr/>
        </p:nvSpPr>
        <p:spPr>
          <a:xfrm>
            <a:off x="6375475" y="4745746"/>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72" name="Shape 72"/>
          <p:cNvSpPr/>
          <p:nvPr/>
        </p:nvSpPr>
        <p:spPr>
          <a:xfrm>
            <a:off x="7341180" y="4767304"/>
            <a:ext cx="1821095" cy="395810"/>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Shape 73"/>
          <p:cNvSpPr/>
          <p:nvPr/>
        </p:nvSpPr>
        <p:spPr>
          <a:xfrm>
            <a:off x="8340717" y="4204075"/>
            <a:ext cx="818444" cy="959060"/>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Shape 74"/>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Shape 75"/>
          <p:cNvSpPr txBox="1"/>
          <p:nvPr>
            <p:ph idx="1" type="body"/>
          </p:nvPr>
        </p:nvSpPr>
        <p:spPr>
          <a:xfrm>
            <a:off x="457200" y="4406309"/>
            <a:ext cx="8229600" cy="519600"/>
          </a:xfrm>
          <a:prstGeom prst="rect">
            <a:avLst/>
          </a:prstGeom>
        </p:spPr>
        <p:txBody>
          <a:bodyPr anchorCtr="0" anchor="t" bIns="91425" lIns="91425" rIns="91425" tIns="91425"/>
          <a:lstStyle>
            <a:lvl1pPr lvl="0" algn="ctr">
              <a:spcBef>
                <a:spcPts val="360"/>
              </a:spcBef>
              <a:buSzPct val="1000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6" name="Shape 76"/>
        <p:cNvGrpSpPr/>
        <p:nvPr/>
      </p:nvGrpSpPr>
      <p:grpSpPr>
        <a:xfrm>
          <a:off x="0" y="0"/>
          <a:ext cx="0" cy="0"/>
          <a:chOff x="0" y="0"/>
          <a:chExt cx="0" cy="0"/>
        </a:xfrm>
      </p:grpSpPr>
      <p:sp>
        <p:nvSpPr>
          <p:cNvPr id="77" name="Shape 77"/>
          <p:cNvSpPr/>
          <p:nvPr/>
        </p:nvSpPr>
        <p:spPr>
          <a:xfrm>
            <a:off x="-2355" y="0"/>
            <a:ext cx="5209571" cy="983354"/>
          </a:xfrm>
          <a:custGeom>
            <a:pathLst>
              <a:path extrusionOk="0" h="53320" w="342116">
                <a:moveTo>
                  <a:pt x="0" y="0"/>
                </a:moveTo>
                <a:lnTo>
                  <a:pt x="0" y="53320"/>
                </a:lnTo>
                <a:lnTo>
                  <a:pt x="342116" y="0"/>
                </a:lnTo>
                <a:close/>
              </a:path>
            </a:pathLst>
          </a:custGeom>
          <a:solidFill>
            <a:srgbClr val="004C52"/>
          </a:solidFill>
          <a:ln>
            <a:noFill/>
          </a:ln>
        </p:spPr>
      </p:sp>
      <p:sp>
        <p:nvSpPr>
          <p:cNvPr id="78" name="Shape 78"/>
          <p:cNvSpPr/>
          <p:nvPr/>
        </p:nvSpPr>
        <p:spPr>
          <a:xfrm>
            <a:off x="-6025" y="1"/>
            <a:ext cx="4445394" cy="1085643"/>
          </a:xfrm>
          <a:custGeom>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6"/>
            <a:ext cx="2548913" cy="400879"/>
          </a:xfrm>
          <a:custGeom>
            <a:pathLst>
              <a:path extrusionOk="0" h="19060" w="203628">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5" cy="395810"/>
          </a:xfrm>
          <a:custGeom>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0"/>
          </a:xfrm>
          <a:custGeom>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700" cy="3327300"/>
          </a:xfrm>
          <a:prstGeom prst="rect">
            <a:avLst/>
          </a:prstGeom>
          <a:noFill/>
          <a:ln>
            <a:noFill/>
          </a:ln>
        </p:spPr>
        <p:txBody>
          <a:bodyPr anchorCtr="0" anchor="t" bIns="91425" lIns="91425" rIns="91425" tIns="91425"/>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defRPr sz="2400">
                <a:solidFill>
                  <a:srgbClr val="004C52"/>
                </a:solidFill>
                <a:latin typeface="Karla"/>
                <a:ea typeface="Karla"/>
                <a:cs typeface="Karla"/>
                <a:sym typeface="Karla"/>
              </a:defRPr>
            </a:lvl4pPr>
            <a:lvl5pPr lvl="4">
              <a:spcBef>
                <a:spcPts val="360"/>
              </a:spcBef>
              <a:buClr>
                <a:srgbClr val="004C52"/>
              </a:buClr>
              <a:buSzPct val="100000"/>
              <a:buFont typeface="Karla"/>
              <a:defRPr sz="2400">
                <a:solidFill>
                  <a:srgbClr val="004C52"/>
                </a:solidFill>
                <a:latin typeface="Karla"/>
                <a:ea typeface="Karla"/>
                <a:cs typeface="Karla"/>
                <a:sym typeface="Karla"/>
              </a:defRPr>
            </a:lvl5pPr>
            <a:lvl6pPr lvl="5">
              <a:spcBef>
                <a:spcPts val="360"/>
              </a:spcBef>
              <a:buClr>
                <a:srgbClr val="004C52"/>
              </a:buClr>
              <a:buSzPct val="100000"/>
              <a:buFont typeface="Karla"/>
              <a:defRPr sz="2400">
                <a:solidFill>
                  <a:srgbClr val="004C52"/>
                </a:solidFill>
                <a:latin typeface="Karla"/>
                <a:ea typeface="Karla"/>
                <a:cs typeface="Karla"/>
                <a:sym typeface="Karla"/>
              </a:defRPr>
            </a:lvl6pPr>
            <a:lvl7pPr lvl="6">
              <a:spcBef>
                <a:spcPts val="360"/>
              </a:spcBef>
              <a:buClr>
                <a:srgbClr val="004C52"/>
              </a:buClr>
              <a:buSzPct val="100000"/>
              <a:buFont typeface="Karla"/>
              <a:defRPr sz="2400">
                <a:solidFill>
                  <a:srgbClr val="004C52"/>
                </a:solidFill>
                <a:latin typeface="Karla"/>
                <a:ea typeface="Karla"/>
                <a:cs typeface="Karla"/>
                <a:sym typeface="Karla"/>
              </a:defRPr>
            </a:lvl7pPr>
            <a:lvl8pPr lvl="7">
              <a:spcBef>
                <a:spcPts val="360"/>
              </a:spcBef>
              <a:buClr>
                <a:srgbClr val="004C52"/>
              </a:buClr>
              <a:buSzPct val="100000"/>
              <a:buFont typeface="Karla"/>
              <a:defRPr sz="2400">
                <a:solidFill>
                  <a:srgbClr val="004C52"/>
                </a:solidFill>
                <a:latin typeface="Karla"/>
                <a:ea typeface="Karla"/>
                <a:cs typeface="Karla"/>
                <a:sym typeface="Karla"/>
              </a:defRPr>
            </a:lvl8pPr>
            <a:lvl9pPr lvl="8">
              <a:spcBef>
                <a:spcPts val="360"/>
              </a:spcBef>
              <a:buClr>
                <a:srgbClr val="004C52"/>
              </a:buClr>
              <a:buSzPct val="100000"/>
              <a:buFont typeface="Karla"/>
              <a:defRPr sz="2400">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700" cy="857400"/>
          </a:xfrm>
          <a:prstGeom prst="rect">
            <a:avLst/>
          </a:prstGeom>
          <a:noFill/>
          <a:ln>
            <a:noFill/>
          </a:ln>
        </p:spPr>
        <p:txBody>
          <a:bodyPr anchorCtr="0" anchor="t" bIns="91425" lIns="91425" rIns="91425" tIns="91425"/>
          <a:lstStyle>
            <a:lvl1pPr lvl="0">
              <a:spcBef>
                <a:spcPts val="0"/>
              </a:spcBef>
              <a:buClr>
                <a:srgbClr val="FFFFFF"/>
              </a:buClr>
              <a:buSzPct val="100000"/>
              <a:buFont typeface="Raleway"/>
              <a:buNone/>
              <a:defRPr b="1" sz="2400">
                <a:solidFill>
                  <a:srgbClr val="FFFFFF"/>
                </a:solidFill>
                <a:latin typeface="Raleway"/>
                <a:ea typeface="Raleway"/>
                <a:cs typeface="Raleway"/>
                <a:sym typeface="Raleway"/>
              </a:defRPr>
            </a:lvl1pPr>
            <a:lvl2pPr lvl="1">
              <a:spcBef>
                <a:spcPts val="0"/>
              </a:spcBef>
              <a:buClr>
                <a:srgbClr val="FFFFFF"/>
              </a:buClr>
              <a:buSzPct val="100000"/>
              <a:buFont typeface="Raleway"/>
              <a:buNone/>
              <a:defRPr b="1" sz="2400">
                <a:solidFill>
                  <a:srgbClr val="FFFFFF"/>
                </a:solidFill>
                <a:latin typeface="Raleway"/>
                <a:ea typeface="Raleway"/>
                <a:cs typeface="Raleway"/>
                <a:sym typeface="Raleway"/>
              </a:defRPr>
            </a:lvl2pPr>
            <a:lvl3pPr lvl="2">
              <a:spcBef>
                <a:spcPts val="0"/>
              </a:spcBef>
              <a:buClr>
                <a:srgbClr val="FFFFFF"/>
              </a:buClr>
              <a:buSzPct val="100000"/>
              <a:buFont typeface="Raleway"/>
              <a:buNone/>
              <a:defRPr b="1" sz="2400">
                <a:solidFill>
                  <a:srgbClr val="FFFFFF"/>
                </a:solidFill>
                <a:latin typeface="Raleway"/>
                <a:ea typeface="Raleway"/>
                <a:cs typeface="Raleway"/>
                <a:sym typeface="Raleway"/>
              </a:defRPr>
            </a:lvl3pPr>
            <a:lvl4pPr lvl="3">
              <a:spcBef>
                <a:spcPts val="0"/>
              </a:spcBef>
              <a:buClr>
                <a:srgbClr val="FFFFFF"/>
              </a:buClr>
              <a:buSzPct val="100000"/>
              <a:buFont typeface="Raleway"/>
              <a:buNone/>
              <a:defRPr b="1" sz="2400">
                <a:solidFill>
                  <a:srgbClr val="FFFFFF"/>
                </a:solidFill>
                <a:latin typeface="Raleway"/>
                <a:ea typeface="Raleway"/>
                <a:cs typeface="Raleway"/>
                <a:sym typeface="Raleway"/>
              </a:defRPr>
            </a:lvl4pPr>
            <a:lvl5pPr lvl="4">
              <a:spcBef>
                <a:spcPts val="0"/>
              </a:spcBef>
              <a:buClr>
                <a:srgbClr val="FFFFFF"/>
              </a:buClr>
              <a:buSzPct val="100000"/>
              <a:buFont typeface="Raleway"/>
              <a:buNone/>
              <a:defRPr b="1" sz="2400">
                <a:solidFill>
                  <a:srgbClr val="FFFFFF"/>
                </a:solidFill>
                <a:latin typeface="Raleway"/>
                <a:ea typeface="Raleway"/>
                <a:cs typeface="Raleway"/>
                <a:sym typeface="Raleway"/>
              </a:defRPr>
            </a:lvl5pPr>
            <a:lvl6pPr lvl="5">
              <a:spcBef>
                <a:spcPts val="0"/>
              </a:spcBef>
              <a:buClr>
                <a:srgbClr val="FFFFFF"/>
              </a:buClr>
              <a:buSzPct val="100000"/>
              <a:buFont typeface="Raleway"/>
              <a:buNone/>
              <a:defRPr b="1" sz="2400">
                <a:solidFill>
                  <a:srgbClr val="FFFFFF"/>
                </a:solidFill>
                <a:latin typeface="Raleway"/>
                <a:ea typeface="Raleway"/>
                <a:cs typeface="Raleway"/>
                <a:sym typeface="Raleway"/>
              </a:defRPr>
            </a:lvl6pPr>
            <a:lvl7pPr lvl="6">
              <a:spcBef>
                <a:spcPts val="0"/>
              </a:spcBef>
              <a:buClr>
                <a:srgbClr val="FFFFFF"/>
              </a:buClr>
              <a:buSzPct val="100000"/>
              <a:buFont typeface="Raleway"/>
              <a:buNone/>
              <a:defRPr b="1" sz="2400">
                <a:solidFill>
                  <a:srgbClr val="FFFFFF"/>
                </a:solidFill>
                <a:latin typeface="Raleway"/>
                <a:ea typeface="Raleway"/>
                <a:cs typeface="Raleway"/>
                <a:sym typeface="Raleway"/>
              </a:defRPr>
            </a:lvl7pPr>
            <a:lvl8pPr lvl="7">
              <a:spcBef>
                <a:spcPts val="0"/>
              </a:spcBef>
              <a:buClr>
                <a:srgbClr val="FFFFFF"/>
              </a:buClr>
              <a:buSzPct val="100000"/>
              <a:buFont typeface="Raleway"/>
              <a:buNone/>
              <a:defRPr b="1" sz="2400">
                <a:solidFill>
                  <a:srgbClr val="FFFFFF"/>
                </a:solidFill>
                <a:latin typeface="Raleway"/>
                <a:ea typeface="Raleway"/>
                <a:cs typeface="Raleway"/>
                <a:sym typeface="Raleway"/>
              </a:defRPr>
            </a:lvl8pPr>
            <a:lvl9pPr lvl="8">
              <a:spcBef>
                <a:spcPts val="0"/>
              </a:spcBef>
              <a:buClr>
                <a:srgbClr val="FFFFFF"/>
              </a:buClr>
              <a:buSzPct val="100000"/>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20170425_105043.jpg" id="91" name="Shape 91"/>
          <p:cNvPicPr preferRelativeResize="0"/>
          <p:nvPr/>
        </p:nvPicPr>
        <p:blipFill>
          <a:blip r:embed="rId3">
            <a:alphaModFix/>
          </a:blip>
          <a:stretch>
            <a:fillRect/>
          </a:stretch>
        </p:blipFill>
        <p:spPr>
          <a:xfrm>
            <a:off x="0" y="0"/>
            <a:ext cx="9144000" cy="5143500"/>
          </a:xfrm>
          <a:prstGeom prst="rect">
            <a:avLst/>
          </a:prstGeom>
          <a:noFill/>
          <a:ln>
            <a:noFill/>
          </a:ln>
        </p:spPr>
      </p:pic>
      <p:sp>
        <p:nvSpPr>
          <p:cNvPr id="92" name="Shape 92"/>
          <p:cNvSpPr txBox="1"/>
          <p:nvPr>
            <p:ph type="ctrTitle"/>
          </p:nvPr>
        </p:nvSpPr>
        <p:spPr>
          <a:xfrm>
            <a:off x="311700" y="136875"/>
            <a:ext cx="8520600" cy="911700"/>
          </a:xfrm>
          <a:prstGeom prst="rect">
            <a:avLst/>
          </a:prstGeom>
        </p:spPr>
        <p:txBody>
          <a:bodyPr anchorCtr="0" anchor="b" bIns="91425" lIns="91425" rIns="91425" tIns="91425">
            <a:noAutofit/>
          </a:bodyPr>
          <a:lstStyle/>
          <a:p>
            <a:pPr lvl="0">
              <a:spcBef>
                <a:spcPts val="0"/>
              </a:spcBef>
              <a:buNone/>
            </a:pPr>
            <a:r>
              <a:rPr lang="en">
                <a:solidFill>
                  <a:srgbClr val="00FFFF"/>
                </a:solidFill>
              </a:rPr>
              <a:t>Nocturnal Knock Turtle</a:t>
            </a:r>
          </a:p>
        </p:txBody>
      </p:sp>
      <p:sp>
        <p:nvSpPr>
          <p:cNvPr id="93" name="Shape 93"/>
          <p:cNvSpPr txBox="1"/>
          <p:nvPr>
            <p:ph idx="1" type="subTitle"/>
          </p:nvPr>
        </p:nvSpPr>
        <p:spPr>
          <a:xfrm>
            <a:off x="346175" y="3850150"/>
            <a:ext cx="8520600" cy="1293300"/>
          </a:xfrm>
          <a:prstGeom prst="rect">
            <a:avLst/>
          </a:prstGeom>
        </p:spPr>
        <p:txBody>
          <a:bodyPr anchorCtr="0" anchor="t" bIns="91425" lIns="91425" rIns="91425" tIns="91425">
            <a:noAutofit/>
          </a:bodyPr>
          <a:lstStyle/>
          <a:p>
            <a:pPr lvl="0">
              <a:spcBef>
                <a:spcPts val="0"/>
              </a:spcBef>
              <a:buNone/>
            </a:pPr>
            <a:r>
              <a:rPr lang="en">
                <a:solidFill>
                  <a:srgbClr val="CFE2F3"/>
                </a:solidFill>
              </a:rPr>
              <a:t>Shiyan Yang, Jackie Floyd, Ria Shroff, Andrew Travis, Maeve Tucker, Sam Pollinger</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457200" y="4406309"/>
            <a:ext cx="8229600" cy="519600"/>
          </a:xfrm>
          <a:prstGeom prst="rect">
            <a:avLst/>
          </a:prstGeom>
        </p:spPr>
        <p:txBody>
          <a:bodyPr anchorCtr="0" anchor="t" bIns="91425" lIns="91425" rIns="91425" tIns="91425">
            <a:noAutofit/>
          </a:bodyPr>
          <a:lstStyle/>
          <a:p>
            <a:pPr lvl="0">
              <a:spcBef>
                <a:spcPts val="0"/>
              </a:spcBef>
              <a:buNone/>
            </a:pPr>
            <a:r>
              <a:rPr lang="en"/>
              <a:t>Casing</a:t>
            </a:r>
          </a:p>
        </p:txBody>
      </p:sp>
      <p:pic>
        <p:nvPicPr>
          <p:cNvPr id="158" name="Shape 158"/>
          <p:cNvPicPr preferRelativeResize="0"/>
          <p:nvPr/>
        </p:nvPicPr>
        <p:blipFill rotWithShape="1">
          <a:blip r:embed="rId3">
            <a:alphaModFix/>
          </a:blip>
          <a:srcRect b="37372" l="0" r="0" t="18305"/>
          <a:stretch/>
        </p:blipFill>
        <p:spPr>
          <a:xfrm>
            <a:off x="2034262" y="229771"/>
            <a:ext cx="5075476" cy="39990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Power Supply</a:t>
            </a:r>
          </a:p>
        </p:txBody>
      </p:sp>
      <p:sp>
        <p:nvSpPr>
          <p:cNvPr id="164" name="Shape 164"/>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rtl="0">
              <a:spcBef>
                <a:spcPts val="0"/>
              </a:spcBef>
            </a:pPr>
            <a:r>
              <a:rPr lang="en"/>
              <a:t>Arduino Uno requires a 7V - 12V DC supply.</a:t>
            </a:r>
          </a:p>
          <a:p>
            <a:pPr indent="-228600" lvl="1" marL="914400" rtl="0">
              <a:spcBef>
                <a:spcPts val="0"/>
              </a:spcBef>
            </a:pPr>
            <a:r>
              <a:rPr lang="en"/>
              <a:t>A Power Cord used for a massaging pad with 12V DC output</a:t>
            </a:r>
          </a:p>
          <a:p>
            <a:pPr indent="-228600" lvl="0" marL="457200" rtl="0">
              <a:spcBef>
                <a:spcPts val="0"/>
              </a:spcBef>
            </a:pPr>
            <a:r>
              <a:rPr lang="en"/>
              <a:t>Vibr</a:t>
            </a:r>
            <a:r>
              <a:rPr lang="en"/>
              <a:t>ation Motor requires a secondary power supply</a:t>
            </a:r>
          </a:p>
          <a:p>
            <a:pPr indent="-228600" lvl="0" marL="914400" rtl="0">
              <a:spcBef>
                <a:spcPts val="0"/>
              </a:spcBef>
            </a:pPr>
            <a:r>
              <a:rPr lang="en"/>
              <a:t>5 motors in series, powered by 2 9V-batteries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Power Supply</a:t>
            </a:r>
          </a:p>
        </p:txBody>
      </p:sp>
      <p:pic>
        <p:nvPicPr>
          <p:cNvPr id="170" name="Shape 170"/>
          <p:cNvPicPr preferRelativeResize="0"/>
          <p:nvPr/>
        </p:nvPicPr>
        <p:blipFill>
          <a:blip r:embed="rId3">
            <a:alphaModFix/>
          </a:blip>
          <a:stretch>
            <a:fillRect/>
          </a:stretch>
        </p:blipFill>
        <p:spPr>
          <a:xfrm>
            <a:off x="505725" y="1611220"/>
            <a:ext cx="3493150" cy="2785925"/>
          </a:xfrm>
          <a:prstGeom prst="rect">
            <a:avLst/>
          </a:prstGeom>
          <a:noFill/>
          <a:ln>
            <a:noFill/>
          </a:ln>
        </p:spPr>
      </p:pic>
      <p:sp>
        <p:nvSpPr>
          <p:cNvPr id="171" name="Shape 171"/>
          <p:cNvSpPr txBox="1"/>
          <p:nvPr/>
        </p:nvSpPr>
        <p:spPr>
          <a:xfrm>
            <a:off x="4832650" y="1069000"/>
            <a:ext cx="2988600" cy="436200"/>
          </a:xfrm>
          <a:prstGeom prst="rect">
            <a:avLst/>
          </a:prstGeom>
          <a:noFill/>
          <a:ln>
            <a:noFill/>
          </a:ln>
        </p:spPr>
        <p:txBody>
          <a:bodyPr anchorCtr="0" anchor="t" bIns="91425" lIns="91425" rIns="91425" tIns="91425">
            <a:noAutofit/>
          </a:bodyPr>
          <a:lstStyle/>
          <a:p>
            <a:pPr lvl="0" rtl="0" algn="ctr">
              <a:spcBef>
                <a:spcPts val="0"/>
              </a:spcBef>
              <a:buNone/>
            </a:pPr>
            <a:r>
              <a:rPr lang="en"/>
              <a:t>The Preferable Version</a:t>
            </a:r>
          </a:p>
        </p:txBody>
      </p:sp>
      <p:pic>
        <p:nvPicPr>
          <p:cNvPr id="172" name="Shape 172"/>
          <p:cNvPicPr preferRelativeResize="0"/>
          <p:nvPr/>
        </p:nvPicPr>
        <p:blipFill>
          <a:blip r:embed="rId4">
            <a:alphaModFix/>
          </a:blip>
          <a:stretch>
            <a:fillRect/>
          </a:stretch>
        </p:blipFill>
        <p:spPr>
          <a:xfrm>
            <a:off x="4771925" y="1505187"/>
            <a:ext cx="3110060" cy="3151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Clock Module </a:t>
            </a:r>
          </a:p>
        </p:txBody>
      </p:sp>
      <p:sp>
        <p:nvSpPr>
          <p:cNvPr id="178" name="Shape 178"/>
          <p:cNvSpPr txBox="1"/>
          <p:nvPr>
            <p:ph idx="1" type="body"/>
          </p:nvPr>
        </p:nvSpPr>
        <p:spPr>
          <a:xfrm>
            <a:off x="311700" y="1109400"/>
            <a:ext cx="8520600" cy="3416400"/>
          </a:xfrm>
          <a:prstGeom prst="rect">
            <a:avLst/>
          </a:prstGeom>
        </p:spPr>
        <p:txBody>
          <a:bodyPr anchorCtr="0" anchor="t" bIns="91425" lIns="91425" rIns="91425" tIns="91425">
            <a:noAutofit/>
          </a:bodyPr>
          <a:lstStyle/>
          <a:p>
            <a:pPr indent="-228600" lvl="0" marL="457200" rtl="0">
              <a:spcBef>
                <a:spcPts val="0"/>
              </a:spcBef>
            </a:pPr>
            <a:r>
              <a:rPr lang="en"/>
              <a:t>Arduino</a:t>
            </a:r>
          </a:p>
          <a:p>
            <a:pPr indent="0" lvl="0" marL="914400" rtl="0">
              <a:spcBef>
                <a:spcPts val="0"/>
              </a:spcBef>
              <a:buNone/>
            </a:pPr>
            <a:r>
              <a:t/>
            </a:r>
            <a:endParaRPr/>
          </a:p>
        </p:txBody>
      </p:sp>
      <p:pic>
        <p:nvPicPr>
          <p:cNvPr descr="Related image" id="179" name="Shape 179"/>
          <p:cNvPicPr preferRelativeResize="0"/>
          <p:nvPr/>
        </p:nvPicPr>
        <p:blipFill>
          <a:blip r:embed="rId3">
            <a:alphaModFix/>
          </a:blip>
          <a:stretch>
            <a:fillRect/>
          </a:stretch>
        </p:blipFill>
        <p:spPr>
          <a:xfrm>
            <a:off x="5527275" y="1456550"/>
            <a:ext cx="3476800" cy="2607600"/>
          </a:xfrm>
          <a:prstGeom prst="rect">
            <a:avLst/>
          </a:prstGeom>
          <a:noFill/>
          <a:ln>
            <a:noFill/>
          </a:ln>
        </p:spPr>
      </p:pic>
      <p:sp>
        <p:nvSpPr>
          <p:cNvPr id="180" name="Shape 180"/>
          <p:cNvSpPr txBox="1"/>
          <p:nvPr/>
        </p:nvSpPr>
        <p:spPr>
          <a:xfrm>
            <a:off x="139925" y="1704675"/>
            <a:ext cx="5572800" cy="1603200"/>
          </a:xfrm>
          <a:prstGeom prst="rect">
            <a:avLst/>
          </a:prstGeom>
          <a:noFill/>
          <a:ln>
            <a:noFill/>
          </a:ln>
        </p:spPr>
        <p:txBody>
          <a:bodyPr anchorCtr="0" anchor="t" bIns="91425" lIns="91425" rIns="91425" tIns="91425">
            <a:noAutofit/>
          </a:bodyPr>
          <a:lstStyle/>
          <a:p>
            <a:pPr indent="-381000" lvl="2" marL="1371600" rtl="0">
              <a:lnSpc>
                <a:spcPct val="150000"/>
              </a:lnSpc>
              <a:spcBef>
                <a:spcPts val="480"/>
              </a:spcBef>
              <a:buClr>
                <a:srgbClr val="ABE33F"/>
              </a:buClr>
              <a:buSzPct val="100000"/>
              <a:buFont typeface="Karla"/>
              <a:buChar char="◇"/>
            </a:pPr>
            <a:r>
              <a:rPr lang="en" sz="2400">
                <a:solidFill>
                  <a:srgbClr val="004C52"/>
                </a:solidFill>
                <a:latin typeface="Karla"/>
                <a:ea typeface="Karla"/>
                <a:cs typeface="Karla"/>
                <a:sym typeface="Karla"/>
              </a:rPr>
              <a:t>Ease of use</a:t>
            </a:r>
          </a:p>
          <a:p>
            <a:pPr indent="-381000" lvl="2" marL="1371600" rtl="0">
              <a:lnSpc>
                <a:spcPct val="150000"/>
              </a:lnSpc>
              <a:spcBef>
                <a:spcPts val="480"/>
              </a:spcBef>
              <a:buClr>
                <a:srgbClr val="ABE33F"/>
              </a:buClr>
              <a:buSzPct val="100000"/>
              <a:buFont typeface="Karla"/>
              <a:buChar char="◇"/>
            </a:pPr>
            <a:r>
              <a:rPr lang="en" sz="2400">
                <a:solidFill>
                  <a:srgbClr val="004C52"/>
                </a:solidFill>
                <a:latin typeface="Karla"/>
                <a:ea typeface="Karla"/>
                <a:cs typeface="Karla"/>
                <a:sym typeface="Karla"/>
              </a:rPr>
              <a:t>Easy to make adjustments</a:t>
            </a:r>
          </a:p>
          <a:p>
            <a:pPr indent="-381000" lvl="2" marL="1371600" rtl="0">
              <a:lnSpc>
                <a:spcPct val="150000"/>
              </a:lnSpc>
              <a:spcBef>
                <a:spcPts val="480"/>
              </a:spcBef>
              <a:buClr>
                <a:srgbClr val="ABE33F"/>
              </a:buClr>
              <a:buSzPct val="100000"/>
              <a:buFont typeface="Karla"/>
              <a:buChar char="◇"/>
            </a:pPr>
            <a:r>
              <a:rPr lang="en" sz="2400">
                <a:solidFill>
                  <a:srgbClr val="004C52"/>
                </a:solidFill>
                <a:latin typeface="Karla"/>
                <a:ea typeface="Karla"/>
                <a:cs typeface="Karla"/>
                <a:sym typeface="Karla"/>
              </a:rPr>
              <a:t>Great for Prototyping</a:t>
            </a:r>
          </a:p>
          <a:p>
            <a:pPr indent="0" lvl="0" marL="0" rtl="0">
              <a:spcBef>
                <a:spcPts val="480"/>
              </a:spcBef>
              <a:buNone/>
            </a:pPr>
            <a:r>
              <a:rPr lang="en" sz="2400">
                <a:solidFill>
                  <a:srgbClr val="004C52"/>
                </a:solidFill>
                <a:latin typeface="Karla"/>
                <a:ea typeface="Karla"/>
                <a:cs typeface="Karla"/>
                <a:sym typeface="Karla"/>
              </a:rPr>
              <a:t>		</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Vibration</a:t>
            </a:r>
          </a:p>
        </p:txBody>
      </p:sp>
      <p:sp>
        <p:nvSpPr>
          <p:cNvPr id="186" name="Shape 186"/>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rtl="0">
              <a:spcBef>
                <a:spcPts val="0"/>
              </a:spcBef>
            </a:pPr>
            <a:r>
              <a:rPr lang="en"/>
              <a:t>5 </a:t>
            </a:r>
            <a:r>
              <a:rPr lang="en"/>
              <a:t>LilyPad Vibe Board </a:t>
            </a:r>
            <a:r>
              <a:rPr lang="en"/>
              <a:t>motors used</a:t>
            </a:r>
          </a:p>
          <a:p>
            <a:pPr indent="-228600" lvl="0" marL="457200" rtl="0">
              <a:spcBef>
                <a:spcPts val="0"/>
              </a:spcBef>
            </a:pPr>
            <a:r>
              <a:rPr lang="en"/>
              <a:t>Why did we choose that motor?</a:t>
            </a:r>
          </a:p>
          <a:p>
            <a:pPr indent="-228600" lvl="1" marL="914400" rtl="0">
              <a:spcBef>
                <a:spcPts val="0"/>
              </a:spcBef>
            </a:pPr>
            <a:r>
              <a:rPr lang="en"/>
              <a:t>Size</a:t>
            </a:r>
          </a:p>
          <a:p>
            <a:pPr indent="-228600" lvl="1" marL="914400" rtl="0">
              <a:spcBef>
                <a:spcPts val="0"/>
              </a:spcBef>
            </a:pPr>
            <a:r>
              <a:rPr lang="en"/>
              <a:t>Power per cost</a:t>
            </a:r>
          </a:p>
          <a:p>
            <a:pPr indent="-228600" lvl="1" marL="914400" rtl="0">
              <a:spcBef>
                <a:spcPts val="0"/>
              </a:spcBef>
            </a:pPr>
            <a:r>
              <a:rPr lang="en"/>
              <a:t>Online reviews</a:t>
            </a:r>
          </a:p>
          <a:p>
            <a:pPr indent="-228600" lvl="1" marL="914400" rtl="0">
              <a:spcBef>
                <a:spcPts val="0"/>
              </a:spcBef>
            </a:pPr>
            <a:r>
              <a:rPr lang="en"/>
              <a:t>Durable</a:t>
            </a:r>
          </a:p>
        </p:txBody>
      </p:sp>
      <p:pic>
        <p:nvPicPr>
          <p:cNvPr id="187" name="Shape 187"/>
          <p:cNvPicPr preferRelativeResize="0"/>
          <p:nvPr/>
        </p:nvPicPr>
        <p:blipFill>
          <a:blip r:embed="rId3">
            <a:alphaModFix/>
          </a:blip>
          <a:stretch>
            <a:fillRect/>
          </a:stretch>
        </p:blipFill>
        <p:spPr>
          <a:xfrm>
            <a:off x="6555000" y="1500999"/>
            <a:ext cx="2469325" cy="2469325"/>
          </a:xfrm>
          <a:prstGeom prst="rect">
            <a:avLst/>
          </a:prstGeom>
          <a:noFill/>
          <a:ln>
            <a:noFill/>
          </a:ln>
        </p:spPr>
      </p:pic>
      <p:sp>
        <p:nvSpPr>
          <p:cNvPr id="188" name="Shape 188"/>
          <p:cNvSpPr txBox="1"/>
          <p:nvPr/>
        </p:nvSpPr>
        <p:spPr>
          <a:xfrm>
            <a:off x="6932862" y="3970325"/>
            <a:ext cx="1713600" cy="246300"/>
          </a:xfrm>
          <a:prstGeom prst="rect">
            <a:avLst/>
          </a:prstGeom>
          <a:noFill/>
          <a:ln>
            <a:noFill/>
          </a:ln>
        </p:spPr>
        <p:txBody>
          <a:bodyPr anchorCtr="0" anchor="t" bIns="91425" lIns="91425" rIns="91425" tIns="91425">
            <a:noAutofit/>
          </a:bodyPr>
          <a:lstStyle/>
          <a:p>
            <a:pPr lvl="0" algn="ctr">
              <a:spcBef>
                <a:spcPts val="0"/>
              </a:spcBef>
              <a:buNone/>
            </a:pPr>
            <a:r>
              <a:rPr lang="en" sz="1200"/>
              <a:t>LilyPad Vibe Board [1]</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Vibration: Application</a:t>
            </a:r>
          </a:p>
        </p:txBody>
      </p:sp>
      <p:sp>
        <p:nvSpPr>
          <p:cNvPr id="194" name="Shape 194"/>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rtl="0">
              <a:spcBef>
                <a:spcPts val="0"/>
              </a:spcBef>
            </a:pPr>
            <a:r>
              <a:rPr lang="en"/>
              <a:t>Motors connected in series to ensure enough voltage and limited current</a:t>
            </a:r>
          </a:p>
          <a:p>
            <a:pPr indent="-228600" lvl="0" marL="457200" rtl="0">
              <a:spcBef>
                <a:spcPts val="0"/>
              </a:spcBef>
            </a:pPr>
            <a:r>
              <a:rPr lang="en"/>
              <a:t>Circular arrangement in pad to concentrate vibration, near where the upper back would be</a:t>
            </a:r>
          </a:p>
        </p:txBody>
      </p:sp>
      <p:pic>
        <p:nvPicPr>
          <p:cNvPr id="195" name="Shape 195"/>
          <p:cNvPicPr preferRelativeResize="0"/>
          <p:nvPr/>
        </p:nvPicPr>
        <p:blipFill rotWithShape="1">
          <a:blip r:embed="rId3">
            <a:alphaModFix/>
          </a:blip>
          <a:srcRect b="40761" l="1190" r="-1190" t="32437"/>
          <a:stretch/>
        </p:blipFill>
        <p:spPr>
          <a:xfrm>
            <a:off x="703025" y="3503674"/>
            <a:ext cx="2895999" cy="137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Speakers</a:t>
            </a:r>
          </a:p>
        </p:txBody>
      </p:sp>
      <p:sp>
        <p:nvSpPr>
          <p:cNvPr id="201" name="Shape 201"/>
          <p:cNvSpPr txBox="1"/>
          <p:nvPr>
            <p:ph idx="1" type="body"/>
          </p:nvPr>
        </p:nvSpPr>
        <p:spPr>
          <a:xfrm>
            <a:off x="138075" y="1317650"/>
            <a:ext cx="3805800" cy="3802200"/>
          </a:xfrm>
          <a:prstGeom prst="rect">
            <a:avLst/>
          </a:prstGeom>
        </p:spPr>
        <p:txBody>
          <a:bodyPr anchorCtr="0" anchor="t" bIns="91425" lIns="91425" rIns="91425" tIns="91425">
            <a:noAutofit/>
          </a:bodyPr>
          <a:lstStyle/>
          <a:p>
            <a:pPr indent="-361950" lvl="0" marL="457200" rtl="0">
              <a:spcBef>
                <a:spcPts val="0"/>
              </a:spcBef>
              <a:buSzPct val="100000"/>
            </a:pPr>
            <a:r>
              <a:rPr lang="en" sz="2100"/>
              <a:t>2 piezoelectric buzzers</a:t>
            </a:r>
          </a:p>
          <a:p>
            <a:pPr indent="-361950" lvl="0" marL="457200" rtl="0">
              <a:spcBef>
                <a:spcPts val="0"/>
              </a:spcBef>
              <a:buSzPct val="100000"/>
            </a:pPr>
            <a:r>
              <a:rPr lang="en" sz="2100"/>
              <a:t>Plastic casing</a:t>
            </a:r>
          </a:p>
          <a:p>
            <a:pPr indent="-361950" lvl="0" marL="457200" rtl="0">
              <a:spcBef>
                <a:spcPts val="0"/>
              </a:spcBef>
              <a:buSzPct val="100000"/>
            </a:pPr>
            <a:r>
              <a:rPr lang="en" sz="2100"/>
              <a:t>Hard to overload</a:t>
            </a:r>
          </a:p>
          <a:p>
            <a:pPr indent="-361950" lvl="0" marL="457200" rtl="0">
              <a:spcBef>
                <a:spcPts val="0"/>
              </a:spcBef>
              <a:buSzPct val="100000"/>
            </a:pPr>
            <a:r>
              <a:rPr lang="en" sz="2100"/>
              <a:t>Cost efficient</a:t>
            </a:r>
          </a:p>
          <a:p>
            <a:pPr indent="-361950" lvl="0" marL="457200" rtl="0">
              <a:spcBef>
                <a:spcPts val="0"/>
              </a:spcBef>
              <a:buSzPct val="100000"/>
            </a:pPr>
            <a:r>
              <a:rPr lang="en" sz="2100"/>
              <a:t>Limited tone range</a:t>
            </a:r>
          </a:p>
          <a:p>
            <a:pPr indent="-361950" lvl="0" marL="457200" rtl="0">
              <a:spcBef>
                <a:spcPts val="0"/>
              </a:spcBef>
              <a:buSzPct val="100000"/>
            </a:pPr>
            <a:r>
              <a:rPr lang="en" sz="2100"/>
              <a:t>Set Volume</a:t>
            </a:r>
          </a:p>
          <a:p>
            <a:pPr indent="-361950" lvl="0" marL="457200" rtl="0">
              <a:spcBef>
                <a:spcPts val="0"/>
              </a:spcBef>
              <a:buSzPct val="100000"/>
            </a:pPr>
            <a:r>
              <a:rPr lang="en" sz="2100"/>
              <a:t>User controls insulation</a:t>
            </a:r>
          </a:p>
          <a:p>
            <a:pPr indent="-361950" lvl="1" marL="914400" rtl="0">
              <a:spcBef>
                <a:spcPts val="0"/>
              </a:spcBef>
              <a:buSzPct val="100000"/>
            </a:pPr>
            <a:r>
              <a:rPr lang="en" sz="2100"/>
              <a:t>Fabric with removable silicone inserts</a:t>
            </a:r>
          </a:p>
          <a:p>
            <a:pPr indent="-361950" lvl="1" marL="914400">
              <a:spcBef>
                <a:spcPts val="0"/>
              </a:spcBef>
              <a:buSzPct val="100000"/>
            </a:pPr>
            <a:r>
              <a:rPr lang="en" sz="2100"/>
              <a:t>Allows easy </a:t>
            </a:r>
            <a:r>
              <a:rPr lang="en" sz="2100"/>
              <a:t>customization</a:t>
            </a:r>
            <a:r>
              <a:rPr lang="en" sz="2100"/>
              <a:t> </a:t>
            </a:r>
          </a:p>
        </p:txBody>
      </p:sp>
      <p:pic>
        <p:nvPicPr>
          <p:cNvPr descr="speakers.jpg" id="202" name="Shape 202"/>
          <p:cNvPicPr preferRelativeResize="0"/>
          <p:nvPr/>
        </p:nvPicPr>
        <p:blipFill>
          <a:blip r:embed="rId3">
            <a:alphaModFix/>
          </a:blip>
          <a:stretch>
            <a:fillRect/>
          </a:stretch>
        </p:blipFill>
        <p:spPr>
          <a:xfrm>
            <a:off x="7245637" y="1255800"/>
            <a:ext cx="1470274" cy="722100"/>
          </a:xfrm>
          <a:prstGeom prst="rect">
            <a:avLst/>
          </a:prstGeom>
          <a:noFill/>
          <a:ln>
            <a:noFill/>
          </a:ln>
        </p:spPr>
      </p:pic>
      <p:pic>
        <p:nvPicPr>
          <p:cNvPr descr="20170428_105018.jpg" id="203" name="Shape 203"/>
          <p:cNvPicPr preferRelativeResize="0"/>
          <p:nvPr/>
        </p:nvPicPr>
        <p:blipFill rotWithShape="1">
          <a:blip r:embed="rId4">
            <a:alphaModFix/>
          </a:blip>
          <a:srcRect b="13603" l="0" r="0" t="14799"/>
          <a:stretch/>
        </p:blipFill>
        <p:spPr>
          <a:xfrm rot="5400000">
            <a:off x="7218600" y="2248625"/>
            <a:ext cx="1524349" cy="1940249"/>
          </a:xfrm>
          <a:prstGeom prst="rect">
            <a:avLst/>
          </a:prstGeom>
          <a:noFill/>
          <a:ln>
            <a:noFill/>
          </a:ln>
        </p:spPr>
      </p:pic>
      <p:pic>
        <p:nvPicPr>
          <p:cNvPr descr="20170428_105144.jpg" id="204" name="Shape 204"/>
          <p:cNvPicPr preferRelativeResize="0"/>
          <p:nvPr/>
        </p:nvPicPr>
        <p:blipFill rotWithShape="1">
          <a:blip r:embed="rId5">
            <a:alphaModFix/>
          </a:blip>
          <a:srcRect b="3993" l="4961" r="0" t="0"/>
          <a:stretch/>
        </p:blipFill>
        <p:spPr>
          <a:xfrm>
            <a:off x="3943875" y="1933449"/>
            <a:ext cx="2927574" cy="1663500"/>
          </a:xfrm>
          <a:prstGeom prst="rect">
            <a:avLst/>
          </a:prstGeom>
          <a:noFill/>
          <a:ln>
            <a:noFill/>
          </a:ln>
        </p:spPr>
      </p:pic>
      <p:sp>
        <p:nvSpPr>
          <p:cNvPr id="205" name="Shape 205"/>
          <p:cNvSpPr txBox="1"/>
          <p:nvPr/>
        </p:nvSpPr>
        <p:spPr>
          <a:xfrm>
            <a:off x="7746325" y="1933450"/>
            <a:ext cx="468900" cy="294300"/>
          </a:xfrm>
          <a:prstGeom prst="rect">
            <a:avLst/>
          </a:prstGeom>
          <a:noFill/>
          <a:ln>
            <a:noFill/>
          </a:ln>
        </p:spPr>
        <p:txBody>
          <a:bodyPr anchorCtr="0" anchor="t" bIns="91425" lIns="91425" rIns="91425" tIns="91425">
            <a:noAutofit/>
          </a:bodyPr>
          <a:lstStyle/>
          <a:p>
            <a:pPr lvl="0">
              <a:spcBef>
                <a:spcPts val="0"/>
              </a:spcBef>
              <a:buNone/>
            </a:pPr>
            <a:r>
              <a:rPr lang="en" sz="1200"/>
              <a:t>[2</a:t>
            </a:r>
            <a:r>
              <a:rPr lang="en" sz="12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9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900"/>
                                        <p:tgtEl>
                                          <p:spTgt spid="2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700"/>
                                        <p:tgtEl>
                                          <p:spTgt spid="2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600"/>
                                        <p:tgtEl>
                                          <p:spTgt spid="2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Testing</a:t>
            </a:r>
          </a:p>
        </p:txBody>
      </p:sp>
      <p:sp>
        <p:nvSpPr>
          <p:cNvPr id="211" name="Shape 211"/>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rtl="0">
              <a:spcBef>
                <a:spcPts val="0"/>
              </a:spcBef>
            </a:pPr>
            <a:r>
              <a:rPr lang="en"/>
              <a:t>Continuous testing throughout the building process</a:t>
            </a:r>
          </a:p>
          <a:p>
            <a:pPr indent="-228600" lvl="0" marL="457200" rtl="0">
              <a:spcBef>
                <a:spcPts val="0"/>
              </a:spcBef>
            </a:pPr>
            <a:r>
              <a:rPr lang="en"/>
              <a:t>Testing of each subsystem </a:t>
            </a:r>
            <a:r>
              <a:rPr lang="en"/>
              <a:t>separately</a:t>
            </a:r>
            <a:r>
              <a:rPr lang="en"/>
              <a:t>, and the unit as a whole</a:t>
            </a:r>
          </a:p>
          <a:p>
            <a:pPr indent="-228600" lvl="0" marL="457200">
              <a:spcBef>
                <a:spcPts val="0"/>
              </a:spcBef>
            </a:pPr>
            <a:r>
              <a:rPr lang="en"/>
              <a:t>Demo day: all subsystems met specifications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ctrTitle"/>
          </p:nvPr>
        </p:nvSpPr>
        <p:spPr>
          <a:xfrm>
            <a:off x="1815525" y="2040550"/>
            <a:ext cx="5513100" cy="1159800"/>
          </a:xfrm>
          <a:prstGeom prst="rect">
            <a:avLst/>
          </a:prstGeom>
        </p:spPr>
        <p:txBody>
          <a:bodyPr anchorCtr="0" anchor="b" bIns="91425" lIns="91425" rIns="91425" tIns="91425">
            <a:noAutofit/>
          </a:bodyPr>
          <a:lstStyle/>
          <a:p>
            <a:pPr lvl="0">
              <a:spcBef>
                <a:spcPts val="0"/>
              </a:spcBef>
              <a:buNone/>
            </a:pPr>
            <a:r>
              <a:rPr lang="en"/>
              <a:t>Questions?</a:t>
            </a:r>
          </a:p>
        </p:txBody>
      </p:sp>
    </p:spTree>
  </p:cSld>
  <p:clrMapOvr>
    <a:masterClrMapping/>
  </p:clrMapOvr>
  <mc:AlternateContent>
    <mc:Choice Requires="p14">
      <p:transition>
        <p14:flip dir="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22" name="Shape 222"/>
          <p:cNvSpPr txBox="1"/>
          <p:nvPr>
            <p:ph idx="1" type="body"/>
          </p:nvPr>
        </p:nvSpPr>
        <p:spPr>
          <a:xfrm>
            <a:off x="886650" y="1598408"/>
            <a:ext cx="7370700" cy="3327300"/>
          </a:xfrm>
          <a:prstGeom prst="rect">
            <a:avLst/>
          </a:prstGeom>
        </p:spPr>
        <p:txBody>
          <a:bodyPr anchorCtr="0" anchor="t" bIns="91425" lIns="91425" rIns="91425" tIns="91425">
            <a:noAutofit/>
          </a:bodyPr>
          <a:lstStyle/>
          <a:p>
            <a:pPr lvl="0">
              <a:spcBef>
                <a:spcPts val="0"/>
              </a:spcBef>
              <a:buNone/>
            </a:pPr>
            <a:r>
              <a:rPr lang="en" sz="1800"/>
              <a:t>[</a:t>
            </a:r>
            <a:r>
              <a:rPr lang="en" sz="1800"/>
              <a:t>1] </a:t>
            </a:r>
            <a:r>
              <a:rPr lang="en" sz="1800">
                <a:solidFill>
                  <a:srgbClr val="323232"/>
                </a:solidFill>
              </a:rPr>
              <a:t>LilyPad Vibe Board. (n.d.). Retrieved March 14, 2017, from https://www.sparkfun.com/products/11008</a:t>
            </a:r>
          </a:p>
          <a:p>
            <a:pPr lvl="0">
              <a:spcBef>
                <a:spcPts val="0"/>
              </a:spcBef>
              <a:buNone/>
            </a:pPr>
            <a:r>
              <a:rPr lang="en" sz="1800">
                <a:solidFill>
                  <a:srgbClr val="323232"/>
                </a:solidFill>
              </a:rPr>
              <a:t> </a:t>
            </a:r>
          </a:p>
          <a:p>
            <a:pPr lvl="0">
              <a:spcBef>
                <a:spcPts val="0"/>
              </a:spcBef>
              <a:buNone/>
            </a:pPr>
            <a:r>
              <a:rPr lang="en" sz="1800">
                <a:solidFill>
                  <a:srgbClr val="323232"/>
                </a:solidFill>
              </a:rPr>
              <a:t>[2] http://www.taydaelectronics.com/datasheets/A-5019.pdf</a:t>
            </a:r>
          </a:p>
          <a:p>
            <a:pPr lvl="0">
              <a:spcBef>
                <a:spcPts val="0"/>
              </a:spcBef>
              <a:buNone/>
            </a:pPr>
            <a:r>
              <a:t/>
            </a:r>
            <a:endParaRPr sz="1800">
              <a:solidFill>
                <a:schemeClr val="dk1"/>
              </a:solidFill>
            </a:endParaRPr>
          </a:p>
          <a:p>
            <a:pPr lvl="0">
              <a:spcBef>
                <a:spcPts val="0"/>
              </a:spcBef>
              <a:buNone/>
            </a:pPr>
            <a:r>
              <a:rPr lang="en" sz="1800">
                <a:solidFill>
                  <a:schemeClr val="dk1"/>
                </a:solidFill>
              </a:rPr>
              <a:t>[3] https://www.ponoko.com/blog/how-to-make/how-to-design-a-la ser-cut-interlocking-box/ </a:t>
            </a:r>
          </a:p>
          <a:p>
            <a:pPr lvl="0">
              <a:spcBef>
                <a:spcPts val="0"/>
              </a:spcBef>
              <a:buNone/>
            </a:pPr>
            <a:r>
              <a:t/>
            </a:r>
            <a:endParaRPr sz="1800">
              <a:solidFill>
                <a:srgbClr val="323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Overview</a:t>
            </a:r>
          </a:p>
        </p:txBody>
      </p:sp>
      <p:sp>
        <p:nvSpPr>
          <p:cNvPr id="99" name="Shape 99"/>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rtl="0">
              <a:spcBef>
                <a:spcPts val="0"/>
              </a:spcBef>
            </a:pPr>
            <a:r>
              <a:rPr lang="en"/>
              <a:t>Problem identification</a:t>
            </a:r>
          </a:p>
          <a:p>
            <a:pPr indent="-228600" lvl="0" marL="457200" rtl="0">
              <a:spcBef>
                <a:spcPts val="0"/>
              </a:spcBef>
            </a:pPr>
            <a:r>
              <a:rPr lang="en"/>
              <a:t>Design proposition</a:t>
            </a:r>
          </a:p>
          <a:p>
            <a:pPr indent="-228600" lvl="0" marL="457200" rtl="0">
              <a:spcBef>
                <a:spcPts val="0"/>
              </a:spcBef>
            </a:pPr>
            <a:r>
              <a:rPr lang="en"/>
              <a:t>Customer requirements</a:t>
            </a:r>
          </a:p>
          <a:p>
            <a:pPr indent="-228600" lvl="0" marL="457200" rtl="0">
              <a:spcBef>
                <a:spcPts val="0"/>
              </a:spcBef>
            </a:pPr>
            <a:r>
              <a:rPr lang="en"/>
              <a:t>Performance specs</a:t>
            </a:r>
          </a:p>
          <a:p>
            <a:pPr indent="-228600" lvl="0" marL="457200" rtl="0">
              <a:spcBef>
                <a:spcPts val="0"/>
              </a:spcBef>
            </a:pPr>
            <a:r>
              <a:rPr lang="en"/>
              <a:t>Subsystems </a:t>
            </a:r>
          </a:p>
          <a:p>
            <a:pPr indent="-228600" lvl="0" marL="457200">
              <a:spcBef>
                <a:spcPts val="0"/>
              </a:spcBef>
            </a:pPr>
            <a:r>
              <a:rPr lang="en"/>
              <a:t>Testing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Problem Identification</a:t>
            </a:r>
          </a:p>
        </p:txBody>
      </p:sp>
      <p:sp>
        <p:nvSpPr>
          <p:cNvPr id="105" name="Shape 105"/>
          <p:cNvSpPr txBox="1"/>
          <p:nvPr>
            <p:ph idx="1" type="body"/>
          </p:nvPr>
        </p:nvSpPr>
        <p:spPr>
          <a:xfrm>
            <a:off x="419050" y="1588858"/>
            <a:ext cx="7370700" cy="3327300"/>
          </a:xfrm>
          <a:prstGeom prst="rect">
            <a:avLst/>
          </a:prstGeom>
        </p:spPr>
        <p:txBody>
          <a:bodyPr anchorCtr="0" anchor="t" bIns="91425" lIns="91425" rIns="91425" tIns="91425">
            <a:noAutofit/>
          </a:bodyPr>
          <a:lstStyle/>
          <a:p>
            <a:pPr indent="-228600" lvl="0" marL="457200">
              <a:spcBef>
                <a:spcPts val="0"/>
              </a:spcBef>
            </a:pPr>
            <a:r>
              <a:rPr lang="en"/>
              <a:t>Need to wake up on time</a:t>
            </a:r>
          </a:p>
          <a:p>
            <a:pPr indent="-228600" lvl="1" marL="914400">
              <a:spcBef>
                <a:spcPts val="0"/>
              </a:spcBef>
            </a:pPr>
            <a:r>
              <a:rPr lang="en"/>
              <a:t>Roommate must not be disturbed</a:t>
            </a:r>
          </a:p>
          <a:p>
            <a:pPr indent="-228600" lvl="2" marL="1371600">
              <a:spcBef>
                <a:spcPts val="0"/>
              </a:spcBef>
            </a:pPr>
            <a:r>
              <a:rPr lang="en"/>
              <a:t>Wake up method must not be loud</a:t>
            </a:r>
          </a:p>
          <a:p>
            <a:pPr indent="-228600" lvl="2" marL="1371600" rtl="0">
              <a:spcBef>
                <a:spcPts val="0"/>
              </a:spcBef>
            </a:pPr>
            <a:r>
              <a:rPr lang="en"/>
              <a:t>Must not be excessively distracting</a:t>
            </a:r>
          </a:p>
          <a:p>
            <a:pPr indent="-228600" lvl="2" marL="1371600">
              <a:spcBef>
                <a:spcPts val="0"/>
              </a:spcBef>
            </a:pPr>
            <a:r>
              <a:rPr lang="en"/>
              <a:t>Must be effective</a:t>
            </a:r>
          </a:p>
        </p:txBody>
      </p:sp>
      <p:pic>
        <p:nvPicPr>
          <p:cNvPr id="106" name="Shape 106"/>
          <p:cNvPicPr preferRelativeResize="0"/>
          <p:nvPr/>
        </p:nvPicPr>
        <p:blipFill>
          <a:blip r:embed="rId3">
            <a:alphaModFix/>
          </a:blip>
          <a:stretch>
            <a:fillRect/>
          </a:stretch>
        </p:blipFill>
        <p:spPr>
          <a:xfrm>
            <a:off x="7096873" y="390687"/>
            <a:ext cx="1922474" cy="4362123"/>
          </a:xfrm>
          <a:prstGeom prst="rect">
            <a:avLst/>
          </a:prstGeom>
          <a:noFill/>
          <a:ln>
            <a:noFill/>
          </a:ln>
        </p:spPr>
      </p:pic>
      <p:pic>
        <p:nvPicPr>
          <p:cNvPr id="107" name="Shape 107"/>
          <p:cNvPicPr preferRelativeResize="0"/>
          <p:nvPr/>
        </p:nvPicPr>
        <p:blipFill>
          <a:blip r:embed="rId4">
            <a:alphaModFix/>
          </a:blip>
          <a:stretch>
            <a:fillRect/>
          </a:stretch>
        </p:blipFill>
        <p:spPr>
          <a:xfrm>
            <a:off x="7424825" y="985425"/>
            <a:ext cx="1303824" cy="1303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Design Propositions</a:t>
            </a:r>
          </a:p>
        </p:txBody>
      </p:sp>
      <p:sp>
        <p:nvSpPr>
          <p:cNvPr id="113" name="Shape 113"/>
          <p:cNvSpPr txBox="1"/>
          <p:nvPr>
            <p:ph idx="1" type="body"/>
          </p:nvPr>
        </p:nvSpPr>
        <p:spPr>
          <a:xfrm>
            <a:off x="1228450" y="1495850"/>
            <a:ext cx="2365200" cy="3429900"/>
          </a:xfrm>
          <a:prstGeom prst="rect">
            <a:avLst/>
          </a:prstGeom>
        </p:spPr>
        <p:txBody>
          <a:bodyPr anchorCtr="0" anchor="t" bIns="91425" lIns="91425" rIns="91425" tIns="91425">
            <a:noAutofit/>
          </a:bodyPr>
          <a:lstStyle/>
          <a:p>
            <a:pPr lvl="0">
              <a:spcBef>
                <a:spcPts val="0"/>
              </a:spcBef>
              <a:buNone/>
            </a:pPr>
            <a:r>
              <a:rPr lang="en" sz="2400"/>
              <a:t>Light</a:t>
            </a:r>
          </a:p>
          <a:p>
            <a:pPr indent="-330200" lvl="0" marL="457200" rtl="0">
              <a:spcBef>
                <a:spcPts val="0"/>
              </a:spcBef>
              <a:buSzPct val="100000"/>
            </a:pPr>
            <a:r>
              <a:rPr lang="en" sz="1600"/>
              <a:t>Gradual</a:t>
            </a:r>
          </a:p>
          <a:p>
            <a:pPr indent="-330200" lvl="0" marL="457200" rtl="0">
              <a:spcBef>
                <a:spcPts val="0"/>
              </a:spcBef>
              <a:buSzPct val="100000"/>
            </a:pPr>
            <a:r>
              <a:rPr lang="en" sz="1600"/>
              <a:t>Natural</a:t>
            </a:r>
          </a:p>
          <a:p>
            <a:pPr lvl="0">
              <a:spcBef>
                <a:spcPts val="0"/>
              </a:spcBef>
              <a:buNone/>
            </a:pPr>
            <a:r>
              <a:t/>
            </a:r>
            <a:endParaRPr sz="1600"/>
          </a:p>
          <a:p>
            <a:pPr lvl="0" rtl="0">
              <a:spcBef>
                <a:spcPts val="0"/>
              </a:spcBef>
              <a:buNone/>
            </a:pPr>
            <a:r>
              <a:t/>
            </a:r>
            <a:endParaRPr sz="1600"/>
          </a:p>
          <a:p>
            <a:pPr indent="-330200" lvl="0" marL="457200" rtl="0">
              <a:spcBef>
                <a:spcPts val="0"/>
              </a:spcBef>
              <a:buSzPct val="100000"/>
            </a:pPr>
            <a:r>
              <a:rPr lang="en" sz="1600"/>
              <a:t>Could turn away from</a:t>
            </a:r>
          </a:p>
          <a:p>
            <a:pPr indent="-330200" lvl="0" marL="457200" rtl="0">
              <a:spcBef>
                <a:spcPts val="0"/>
              </a:spcBef>
              <a:buSzPct val="100000"/>
            </a:pPr>
            <a:r>
              <a:rPr lang="en" sz="1600"/>
              <a:t>Easily obscured</a:t>
            </a:r>
          </a:p>
          <a:p>
            <a:pPr indent="-330200" lvl="0" marL="457200">
              <a:spcBef>
                <a:spcPts val="0"/>
              </a:spcBef>
              <a:buSzPct val="100000"/>
            </a:pPr>
            <a:r>
              <a:rPr lang="en" sz="1600"/>
              <a:t>Insufficient</a:t>
            </a:r>
          </a:p>
        </p:txBody>
      </p:sp>
      <p:sp>
        <p:nvSpPr>
          <p:cNvPr id="114" name="Shape 114"/>
          <p:cNvSpPr txBox="1"/>
          <p:nvPr>
            <p:ph idx="2" type="body"/>
          </p:nvPr>
        </p:nvSpPr>
        <p:spPr>
          <a:xfrm>
            <a:off x="3731561" y="1495850"/>
            <a:ext cx="2365200" cy="3429900"/>
          </a:xfrm>
          <a:prstGeom prst="rect">
            <a:avLst/>
          </a:prstGeom>
        </p:spPr>
        <p:txBody>
          <a:bodyPr anchorCtr="0" anchor="t" bIns="91425" lIns="91425" rIns="91425" tIns="91425">
            <a:noAutofit/>
          </a:bodyPr>
          <a:lstStyle/>
          <a:p>
            <a:pPr lvl="0">
              <a:spcBef>
                <a:spcPts val="0"/>
              </a:spcBef>
              <a:buNone/>
            </a:pPr>
            <a:r>
              <a:rPr lang="en" sz="2400"/>
              <a:t>Heat</a:t>
            </a:r>
          </a:p>
          <a:p>
            <a:pPr indent="-330200" lvl="0" marL="457200" rtl="0">
              <a:spcBef>
                <a:spcPts val="0"/>
              </a:spcBef>
              <a:buSzPct val="100000"/>
            </a:pPr>
            <a:r>
              <a:rPr lang="en" sz="1600"/>
              <a:t>Make uncomfortable</a:t>
            </a:r>
          </a:p>
          <a:p>
            <a:pPr indent="-330200" lvl="0" marL="457200" rtl="0">
              <a:spcBef>
                <a:spcPts val="0"/>
              </a:spcBef>
              <a:buSzPct val="100000"/>
            </a:pPr>
            <a:r>
              <a:rPr lang="en" sz="1600"/>
              <a:t>Isolated to user</a:t>
            </a:r>
          </a:p>
          <a:p>
            <a:pPr lvl="0">
              <a:spcBef>
                <a:spcPts val="0"/>
              </a:spcBef>
              <a:buNone/>
            </a:pPr>
            <a:r>
              <a:t/>
            </a:r>
            <a:endParaRPr sz="1600"/>
          </a:p>
          <a:p>
            <a:pPr indent="-330200" lvl="0" marL="457200" rtl="0">
              <a:spcBef>
                <a:spcPts val="0"/>
              </a:spcBef>
              <a:buSzPct val="100000"/>
            </a:pPr>
            <a:r>
              <a:rPr lang="en" sz="1600"/>
              <a:t>Safety</a:t>
            </a:r>
          </a:p>
          <a:p>
            <a:pPr indent="-330200" lvl="0" marL="457200">
              <a:spcBef>
                <a:spcPts val="0"/>
              </a:spcBef>
              <a:buSzPct val="100000"/>
            </a:pPr>
            <a:r>
              <a:rPr lang="en" sz="1600"/>
              <a:t>Tolerance </a:t>
            </a:r>
          </a:p>
        </p:txBody>
      </p:sp>
      <p:sp>
        <p:nvSpPr>
          <p:cNvPr id="115" name="Shape 115"/>
          <p:cNvSpPr txBox="1"/>
          <p:nvPr>
            <p:ph idx="3" type="body"/>
          </p:nvPr>
        </p:nvSpPr>
        <p:spPr>
          <a:xfrm>
            <a:off x="6423323" y="1495850"/>
            <a:ext cx="2365200" cy="3429900"/>
          </a:xfrm>
          <a:prstGeom prst="rect">
            <a:avLst/>
          </a:prstGeom>
        </p:spPr>
        <p:txBody>
          <a:bodyPr anchorCtr="0" anchor="t" bIns="91425" lIns="91425" rIns="91425" tIns="91425">
            <a:noAutofit/>
          </a:bodyPr>
          <a:lstStyle/>
          <a:p>
            <a:pPr lvl="0">
              <a:spcBef>
                <a:spcPts val="0"/>
              </a:spcBef>
              <a:buNone/>
            </a:pPr>
            <a:r>
              <a:rPr lang="en" sz="2400"/>
              <a:t>Vibration</a:t>
            </a:r>
          </a:p>
          <a:p>
            <a:pPr indent="-330200" lvl="0" marL="457200" rtl="0">
              <a:spcBef>
                <a:spcPts val="0"/>
              </a:spcBef>
              <a:buSzPct val="100000"/>
            </a:pPr>
            <a:r>
              <a:rPr lang="en" sz="1600"/>
              <a:t>Confined</a:t>
            </a:r>
          </a:p>
          <a:p>
            <a:pPr indent="-330200" lvl="0" marL="457200" rtl="0">
              <a:spcBef>
                <a:spcPts val="0"/>
              </a:spcBef>
              <a:buSzPct val="100000"/>
            </a:pPr>
            <a:r>
              <a:rPr lang="en" sz="1600"/>
              <a:t>Safe</a:t>
            </a:r>
          </a:p>
          <a:p>
            <a:pPr indent="-330200" lvl="0" marL="457200" rtl="0">
              <a:spcBef>
                <a:spcPts val="0"/>
              </a:spcBef>
              <a:buSzPct val="100000"/>
            </a:pPr>
            <a:r>
              <a:rPr lang="en" sz="1600"/>
              <a:t>Not jarring </a:t>
            </a:r>
          </a:p>
          <a:p>
            <a:pPr lvl="0" rtl="0">
              <a:spcBef>
                <a:spcPts val="0"/>
              </a:spcBef>
              <a:buNone/>
            </a:pPr>
            <a:r>
              <a:t/>
            </a:r>
            <a:endParaRPr sz="1600"/>
          </a:p>
          <a:p>
            <a:pPr indent="-330200" lvl="0" marL="457200" rtl="0">
              <a:spcBef>
                <a:spcPts val="0"/>
              </a:spcBef>
              <a:buSzPct val="100000"/>
            </a:pPr>
            <a:r>
              <a:rPr lang="en" sz="1600"/>
              <a:t>Sleep through</a:t>
            </a:r>
          </a:p>
          <a:p>
            <a:pPr indent="-330200" lvl="0" marL="457200" rtl="0">
              <a:spcBef>
                <a:spcPts val="0"/>
              </a:spcBef>
              <a:buSzPct val="100000"/>
            </a:pPr>
            <a:r>
              <a:rPr lang="en" sz="1600"/>
              <a:t>Speakers</a:t>
            </a:r>
          </a:p>
        </p:txBody>
      </p:sp>
      <p:sp>
        <p:nvSpPr>
          <p:cNvPr id="116" name="Shape 116"/>
          <p:cNvSpPr txBox="1"/>
          <p:nvPr/>
        </p:nvSpPr>
        <p:spPr>
          <a:xfrm>
            <a:off x="125400" y="2125175"/>
            <a:ext cx="965100" cy="491100"/>
          </a:xfrm>
          <a:prstGeom prst="rect">
            <a:avLst/>
          </a:prstGeom>
          <a:noFill/>
          <a:ln>
            <a:noFill/>
          </a:ln>
        </p:spPr>
        <p:txBody>
          <a:bodyPr anchorCtr="0" anchor="t" bIns="91425" lIns="91425" rIns="91425" tIns="91425">
            <a:noAutofit/>
          </a:bodyPr>
          <a:lstStyle/>
          <a:p>
            <a:pPr lvl="0">
              <a:spcBef>
                <a:spcPts val="0"/>
              </a:spcBef>
              <a:buNone/>
            </a:pPr>
            <a:r>
              <a:rPr lang="en"/>
              <a:t>Benefits</a:t>
            </a:r>
          </a:p>
        </p:txBody>
      </p:sp>
      <p:sp>
        <p:nvSpPr>
          <p:cNvPr id="117" name="Shape 117"/>
          <p:cNvSpPr txBox="1"/>
          <p:nvPr/>
        </p:nvSpPr>
        <p:spPr>
          <a:xfrm>
            <a:off x="125400" y="3313400"/>
            <a:ext cx="1154700" cy="857400"/>
          </a:xfrm>
          <a:prstGeom prst="rect">
            <a:avLst/>
          </a:prstGeom>
          <a:noFill/>
          <a:ln>
            <a:noFill/>
          </a:ln>
        </p:spPr>
        <p:txBody>
          <a:bodyPr anchorCtr="0" anchor="t" bIns="91425" lIns="91425" rIns="91425" tIns="91425">
            <a:noAutofit/>
          </a:bodyPr>
          <a:lstStyle/>
          <a:p>
            <a:pPr lvl="0">
              <a:spcBef>
                <a:spcPts val="0"/>
              </a:spcBef>
              <a:buNone/>
            </a:pPr>
            <a:r>
              <a:rPr lang="en"/>
              <a:t>Drawbacks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6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6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7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Prioritized Customer Requirements</a:t>
            </a:r>
          </a:p>
        </p:txBody>
      </p:sp>
      <p:sp>
        <p:nvSpPr>
          <p:cNvPr id="123" name="Shape 123"/>
          <p:cNvSpPr txBox="1"/>
          <p:nvPr>
            <p:ph idx="1" type="body"/>
          </p:nvPr>
        </p:nvSpPr>
        <p:spPr>
          <a:xfrm>
            <a:off x="886650" y="1324100"/>
            <a:ext cx="3560100" cy="3429900"/>
          </a:xfrm>
          <a:prstGeom prst="rect">
            <a:avLst/>
          </a:prstGeom>
        </p:spPr>
        <p:txBody>
          <a:bodyPr anchorCtr="0" anchor="t" bIns="91425" lIns="91425" rIns="91425" tIns="91425">
            <a:noAutofit/>
          </a:bodyPr>
          <a:lstStyle/>
          <a:p>
            <a:pPr indent="-228600" lvl="0" marL="457200" rtl="0">
              <a:spcBef>
                <a:spcPts val="0"/>
              </a:spcBef>
            </a:pPr>
            <a:r>
              <a:rPr lang="en"/>
              <a:t>Safety </a:t>
            </a:r>
          </a:p>
          <a:p>
            <a:pPr indent="-228600" lvl="1" marL="914400" rtl="0">
              <a:spcBef>
                <a:spcPts val="0"/>
              </a:spcBef>
            </a:pPr>
            <a:r>
              <a:rPr lang="en"/>
              <a:t>Wires in pad </a:t>
            </a:r>
          </a:p>
          <a:p>
            <a:pPr indent="-228600" lvl="1" marL="914400" rtl="0">
              <a:spcBef>
                <a:spcPts val="0"/>
              </a:spcBef>
            </a:pPr>
            <a:r>
              <a:rPr lang="en"/>
              <a:t>Wooden clock</a:t>
            </a:r>
          </a:p>
          <a:p>
            <a:pPr indent="-228600" lvl="0" marL="457200" rtl="0">
              <a:spcBef>
                <a:spcPts val="0"/>
              </a:spcBef>
            </a:pPr>
            <a:r>
              <a:rPr lang="en"/>
              <a:t>Easy to operate</a:t>
            </a:r>
          </a:p>
          <a:p>
            <a:pPr indent="-228600" lvl="1" marL="914400" rtl="0">
              <a:spcBef>
                <a:spcPts val="0"/>
              </a:spcBef>
            </a:pPr>
            <a:r>
              <a:rPr lang="en"/>
              <a:t>Screen</a:t>
            </a:r>
          </a:p>
          <a:p>
            <a:pPr indent="-228600" lvl="1" marL="914400" rtl="0">
              <a:spcBef>
                <a:spcPts val="0"/>
              </a:spcBef>
            </a:pPr>
            <a:r>
              <a:rPr lang="en"/>
              <a:t>Buttons</a:t>
            </a:r>
          </a:p>
          <a:p>
            <a:pPr indent="-228600" lvl="0" marL="457200" rtl="0">
              <a:spcBef>
                <a:spcPts val="0"/>
              </a:spcBef>
            </a:pPr>
            <a:r>
              <a:rPr lang="en"/>
              <a:t>Pleasant</a:t>
            </a:r>
            <a:r>
              <a:rPr lang="en"/>
              <a:t> to wake up</a:t>
            </a:r>
          </a:p>
          <a:p>
            <a:pPr indent="-228600" lvl="1" marL="914400" rtl="0">
              <a:spcBef>
                <a:spcPts val="0"/>
              </a:spcBef>
            </a:pPr>
            <a:r>
              <a:rPr lang="en"/>
              <a:t>Vibrations vs. loud noise</a:t>
            </a:r>
          </a:p>
          <a:p>
            <a:pPr indent="-228600" lvl="1" marL="914400">
              <a:spcBef>
                <a:spcPts val="0"/>
              </a:spcBef>
            </a:pPr>
            <a:r>
              <a:rPr lang="en"/>
              <a:t>Doesn’t wake up your roommate</a:t>
            </a:r>
          </a:p>
        </p:txBody>
      </p:sp>
      <p:pic>
        <p:nvPicPr>
          <p:cNvPr descr="Customer Reqs.JPG" id="124" name="Shape 124"/>
          <p:cNvPicPr preferRelativeResize="0"/>
          <p:nvPr/>
        </p:nvPicPr>
        <p:blipFill>
          <a:blip r:embed="rId3">
            <a:alphaModFix/>
          </a:blip>
          <a:stretch>
            <a:fillRect/>
          </a:stretch>
        </p:blipFill>
        <p:spPr>
          <a:xfrm>
            <a:off x="4878627" y="919325"/>
            <a:ext cx="3360650" cy="400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Performance Specs</a:t>
            </a:r>
          </a:p>
        </p:txBody>
      </p:sp>
      <p:sp>
        <p:nvSpPr>
          <p:cNvPr id="130" name="Shape 130"/>
          <p:cNvSpPr txBox="1"/>
          <p:nvPr>
            <p:ph idx="1" type="body"/>
          </p:nvPr>
        </p:nvSpPr>
        <p:spPr>
          <a:xfrm>
            <a:off x="187575" y="1207174"/>
            <a:ext cx="4090200" cy="3564300"/>
          </a:xfrm>
          <a:prstGeom prst="rect">
            <a:avLst/>
          </a:prstGeom>
        </p:spPr>
        <p:txBody>
          <a:bodyPr anchorCtr="0" anchor="t" bIns="91425" lIns="91425" rIns="91425" tIns="91425">
            <a:noAutofit/>
          </a:bodyPr>
          <a:lstStyle/>
          <a:p>
            <a:pPr lvl="0">
              <a:spcBef>
                <a:spcPts val="0"/>
              </a:spcBef>
              <a:buNone/>
            </a:pPr>
            <a:r>
              <a:rPr lang="en"/>
              <a:t>Objective:</a:t>
            </a:r>
          </a:p>
          <a:p>
            <a:pPr indent="-228600" lvl="0" marL="457200" rtl="0">
              <a:spcBef>
                <a:spcPts val="0"/>
              </a:spcBef>
            </a:pPr>
            <a:r>
              <a:rPr lang="en"/>
              <a:t>Meet the customer requirement</a:t>
            </a:r>
          </a:p>
          <a:p>
            <a:pPr lvl="0" rtl="0">
              <a:spcBef>
                <a:spcPts val="0"/>
              </a:spcBef>
              <a:buNone/>
            </a:pPr>
            <a:r>
              <a:t/>
            </a:r>
            <a:endParaRPr/>
          </a:p>
          <a:p>
            <a:pPr indent="-228600" lvl="0" marL="457200">
              <a:spcBef>
                <a:spcPts val="0"/>
              </a:spcBef>
            </a:pPr>
            <a:r>
              <a:rPr lang="en"/>
              <a:t>Meet the technical spec. We set for the product</a:t>
            </a:r>
          </a:p>
        </p:txBody>
      </p:sp>
      <p:pic>
        <p:nvPicPr>
          <p:cNvPr id="131" name="Shape 131"/>
          <p:cNvPicPr preferRelativeResize="0"/>
          <p:nvPr/>
        </p:nvPicPr>
        <p:blipFill>
          <a:blip r:embed="rId3">
            <a:alphaModFix/>
          </a:blip>
          <a:stretch>
            <a:fillRect/>
          </a:stretch>
        </p:blipFill>
        <p:spPr>
          <a:xfrm>
            <a:off x="4363549" y="1481475"/>
            <a:ext cx="3592849" cy="3360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Safety</a:t>
            </a:r>
          </a:p>
        </p:txBody>
      </p:sp>
      <p:sp>
        <p:nvSpPr>
          <p:cNvPr id="137" name="Shape 137"/>
          <p:cNvSpPr txBox="1"/>
          <p:nvPr>
            <p:ph idx="1" type="body"/>
          </p:nvPr>
        </p:nvSpPr>
        <p:spPr>
          <a:xfrm>
            <a:off x="904925" y="1495850"/>
            <a:ext cx="3560100" cy="3429900"/>
          </a:xfrm>
          <a:prstGeom prst="rect">
            <a:avLst/>
          </a:prstGeom>
        </p:spPr>
        <p:txBody>
          <a:bodyPr anchorCtr="0" anchor="t" bIns="91425" lIns="91425" rIns="91425" tIns="91425">
            <a:noAutofit/>
          </a:bodyPr>
          <a:lstStyle/>
          <a:p>
            <a:pPr indent="-228600" lvl="0" marL="457200" rtl="0">
              <a:spcBef>
                <a:spcPts val="0"/>
              </a:spcBef>
            </a:pPr>
            <a:r>
              <a:rPr lang="en"/>
              <a:t>Subsystem Demo Results</a:t>
            </a:r>
          </a:p>
          <a:p>
            <a:pPr indent="-228600" lvl="1" marL="914400" rtl="0">
              <a:spcBef>
                <a:spcPts val="0"/>
              </a:spcBef>
            </a:pPr>
            <a:r>
              <a:rPr lang="en"/>
              <a:t>Pad</a:t>
            </a:r>
          </a:p>
          <a:p>
            <a:pPr indent="-228600" lvl="1" marL="914400" rtl="0">
              <a:spcBef>
                <a:spcPts val="0"/>
              </a:spcBef>
            </a:pPr>
            <a:r>
              <a:rPr lang="en"/>
              <a:t>Internal Components</a:t>
            </a:r>
          </a:p>
          <a:p>
            <a:pPr indent="-228600" lvl="0" marL="457200" rtl="0">
              <a:spcBef>
                <a:spcPts val="0"/>
              </a:spcBef>
            </a:pPr>
            <a:r>
              <a:rPr lang="en"/>
              <a:t>Electrical Tape </a:t>
            </a:r>
          </a:p>
          <a:p>
            <a:pPr indent="-228600" lvl="1" marL="914400" rtl="0">
              <a:spcBef>
                <a:spcPts val="0"/>
              </a:spcBef>
            </a:pPr>
            <a:r>
              <a:rPr lang="en"/>
              <a:t>Bare Wire </a:t>
            </a:r>
          </a:p>
          <a:p>
            <a:pPr indent="-228600" lvl="1" marL="914400" rtl="0">
              <a:spcBef>
                <a:spcPts val="0"/>
              </a:spcBef>
            </a:pPr>
            <a:r>
              <a:rPr lang="en"/>
              <a:t>Solder</a:t>
            </a:r>
            <a:r>
              <a:rPr lang="en"/>
              <a:t> Points</a:t>
            </a:r>
          </a:p>
          <a:p>
            <a:pPr indent="-228600" lvl="0" marL="457200" rtl="0">
              <a:spcBef>
                <a:spcPts val="0"/>
              </a:spcBef>
            </a:pPr>
            <a:r>
              <a:rPr lang="en"/>
              <a:t>Wiring</a:t>
            </a:r>
          </a:p>
          <a:p>
            <a:pPr indent="-228600" lvl="1" marL="914400" rtl="0">
              <a:spcBef>
                <a:spcPts val="0"/>
              </a:spcBef>
            </a:pPr>
            <a:r>
              <a:rPr lang="en"/>
              <a:t>Hollowed Out 120 Volt</a:t>
            </a:r>
          </a:p>
          <a:p>
            <a:pPr indent="-228600" lvl="0" marL="457200" rtl="0">
              <a:spcBef>
                <a:spcPts val="0"/>
              </a:spcBef>
            </a:pPr>
            <a:r>
              <a:rPr lang="en"/>
              <a:t>Ironing pad </a:t>
            </a:r>
          </a:p>
          <a:p>
            <a:pPr indent="-228600" lvl="1" marL="914400" rtl="0">
              <a:spcBef>
                <a:spcPts val="0"/>
              </a:spcBef>
            </a:pPr>
            <a:r>
              <a:rPr lang="en"/>
              <a:t>Moisture and heat resistant</a:t>
            </a:r>
          </a:p>
        </p:txBody>
      </p:sp>
      <p:pic>
        <p:nvPicPr>
          <p:cNvPr descr="Copy of IMG_7524.JPG" id="138" name="Shape 138"/>
          <p:cNvPicPr preferRelativeResize="0"/>
          <p:nvPr/>
        </p:nvPicPr>
        <p:blipFill>
          <a:blip r:embed="rId3">
            <a:alphaModFix/>
          </a:blip>
          <a:stretch>
            <a:fillRect/>
          </a:stretch>
        </p:blipFill>
        <p:spPr>
          <a:xfrm>
            <a:off x="4908200" y="616849"/>
            <a:ext cx="3231701" cy="430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886650" y="398400"/>
            <a:ext cx="7370700" cy="857400"/>
          </a:xfrm>
          <a:prstGeom prst="rect">
            <a:avLst/>
          </a:prstGeom>
        </p:spPr>
        <p:txBody>
          <a:bodyPr anchorCtr="0" anchor="t" bIns="91425" lIns="91425" rIns="91425" tIns="91425">
            <a:noAutofit/>
          </a:bodyPr>
          <a:lstStyle/>
          <a:p>
            <a:pPr lvl="0">
              <a:spcBef>
                <a:spcPts val="0"/>
              </a:spcBef>
              <a:buNone/>
            </a:pPr>
            <a:r>
              <a:rPr lang="en"/>
              <a:t>Casing</a:t>
            </a:r>
          </a:p>
        </p:txBody>
      </p:sp>
      <p:sp>
        <p:nvSpPr>
          <p:cNvPr id="144" name="Shape 144"/>
          <p:cNvSpPr txBox="1"/>
          <p:nvPr>
            <p:ph idx="1" type="body"/>
          </p:nvPr>
        </p:nvSpPr>
        <p:spPr>
          <a:xfrm>
            <a:off x="886650" y="1598408"/>
            <a:ext cx="7370700" cy="3327300"/>
          </a:xfrm>
          <a:prstGeom prst="rect">
            <a:avLst/>
          </a:prstGeom>
        </p:spPr>
        <p:txBody>
          <a:bodyPr anchorCtr="0" anchor="t" bIns="91425" lIns="91425" rIns="91425" tIns="91425">
            <a:noAutofit/>
          </a:bodyPr>
          <a:lstStyle/>
          <a:p>
            <a:pPr indent="-228600" lvl="0" marL="457200">
              <a:spcBef>
                <a:spcPts val="0"/>
              </a:spcBef>
            </a:pPr>
            <a:r>
              <a:rPr lang="en"/>
              <a:t>Considerations:</a:t>
            </a:r>
          </a:p>
          <a:p>
            <a:pPr indent="-228600" lvl="1" marL="914400">
              <a:spcBef>
                <a:spcPts val="0"/>
              </a:spcBef>
            </a:pPr>
            <a:r>
              <a:rPr lang="en"/>
              <a:t>Material cost (ie. not cast solid gold)</a:t>
            </a:r>
          </a:p>
          <a:p>
            <a:pPr indent="-228600" lvl="1" marL="914400">
              <a:spcBef>
                <a:spcPts val="0"/>
              </a:spcBef>
            </a:pPr>
            <a:r>
              <a:rPr lang="en"/>
              <a:t>Fabrication technique: 3D printer, laser cutter, wood/metal working shop, injection mold, casting</a:t>
            </a:r>
          </a:p>
          <a:p>
            <a:pPr indent="-228600" lvl="1" marL="914400">
              <a:spcBef>
                <a:spcPts val="0"/>
              </a:spcBef>
            </a:pPr>
            <a:r>
              <a:rPr lang="en"/>
              <a:t>User Interface: Aesthetic, Durability, Weight, Size, Texture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752602" y="426923"/>
            <a:ext cx="1502355" cy="2494719"/>
          </a:xfrm>
          <a:prstGeom prst="rect">
            <a:avLst/>
          </a:prstGeom>
          <a:noFill/>
          <a:ln>
            <a:noFill/>
          </a:ln>
        </p:spPr>
      </p:pic>
      <p:pic>
        <p:nvPicPr>
          <p:cNvPr id="150" name="Shape 150"/>
          <p:cNvPicPr preferRelativeResize="0"/>
          <p:nvPr/>
        </p:nvPicPr>
        <p:blipFill>
          <a:blip r:embed="rId4">
            <a:alphaModFix/>
          </a:blip>
          <a:stretch>
            <a:fillRect/>
          </a:stretch>
        </p:blipFill>
        <p:spPr>
          <a:xfrm>
            <a:off x="3315516" y="2952577"/>
            <a:ext cx="3735185" cy="1505119"/>
          </a:xfrm>
          <a:prstGeom prst="rect">
            <a:avLst/>
          </a:prstGeom>
          <a:noFill/>
          <a:ln>
            <a:noFill/>
          </a:ln>
        </p:spPr>
      </p:pic>
      <p:pic>
        <p:nvPicPr>
          <p:cNvPr id="151" name="Shape 151"/>
          <p:cNvPicPr preferRelativeResize="0"/>
          <p:nvPr/>
        </p:nvPicPr>
        <p:blipFill>
          <a:blip r:embed="rId5">
            <a:alphaModFix/>
          </a:blip>
          <a:stretch>
            <a:fillRect/>
          </a:stretch>
        </p:blipFill>
        <p:spPr>
          <a:xfrm>
            <a:off x="3296374" y="426927"/>
            <a:ext cx="3735186" cy="2494714"/>
          </a:xfrm>
          <a:prstGeom prst="rect">
            <a:avLst/>
          </a:prstGeom>
          <a:noFill/>
          <a:ln>
            <a:noFill/>
          </a:ln>
        </p:spPr>
      </p:pic>
      <p:sp>
        <p:nvSpPr>
          <p:cNvPr id="152" name="Shape 152"/>
          <p:cNvSpPr txBox="1"/>
          <p:nvPr>
            <p:ph idx="1" type="body"/>
          </p:nvPr>
        </p:nvSpPr>
        <p:spPr>
          <a:xfrm>
            <a:off x="457200" y="4406309"/>
            <a:ext cx="8229600" cy="519600"/>
          </a:xfrm>
          <a:prstGeom prst="rect">
            <a:avLst/>
          </a:prstGeom>
        </p:spPr>
        <p:txBody>
          <a:bodyPr anchorCtr="0" anchor="t" bIns="91425" lIns="91425" rIns="91425" tIns="91425">
            <a:noAutofit/>
          </a:bodyPr>
          <a:lstStyle/>
          <a:p>
            <a:pPr lvl="0">
              <a:spcBef>
                <a:spcPts val="0"/>
              </a:spcBef>
              <a:buNone/>
            </a:pPr>
            <a:r>
              <a:rPr lang="en"/>
              <a:t>Casing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