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1" r:id="rId5"/>
    <p:sldId id="263" r:id="rId6"/>
    <p:sldId id="267" r:id="rId7"/>
    <p:sldId id="28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6" r:id="rId17"/>
    <p:sldId id="288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C241C-209B-9C49-A157-D4267FA7D6D1}">
          <p14:sldIdLst>
            <p14:sldId id="256"/>
            <p14:sldId id="257"/>
            <p14:sldId id="259"/>
            <p14:sldId id="261"/>
            <p14:sldId id="263"/>
            <p14:sldId id="267"/>
            <p14:sldId id="28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6"/>
            <p14:sldId id="288"/>
            <p14:sldId id="287"/>
          </p14:sldIdLst>
        </p14:section>
        <p14:section name="Project Overview &amp; Goals" id="{1FFF9305-96A1-0D4C-8F3D-55E5297D66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E2D"/>
    <a:srgbClr val="F05123"/>
    <a:srgbClr val="EEAB26"/>
    <a:srgbClr val="FFCE34"/>
    <a:srgbClr val="041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6355" autoAdjust="0"/>
  </p:normalViewPr>
  <p:slideViewPr>
    <p:cSldViewPr snapToGrid="0">
      <p:cViewPr varScale="1">
        <p:scale>
          <a:sx n="144" d="100"/>
          <a:sy n="144" d="100"/>
        </p:scale>
        <p:origin x="111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3216" y="3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4C570-6100-4302-BC5F-6C4A3D2F16F3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BE422-B2AD-4B26-ACB8-23D516BC56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03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FAC5E-ABF1-41E4-A3EF-A52EC47AA252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B2E2-D179-4177-B44E-66CE806FA4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205A8-BC17-F144-A84E-9AA0D3550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205A8-BC17-F144-A84E-9AA0D3550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9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D534E-2AA6-1875-8C95-393375329876}"/>
              </a:ext>
            </a:extLst>
          </p:cNvPr>
          <p:cNvSpPr/>
          <p:nvPr userDrawn="1"/>
        </p:nvSpPr>
        <p:spPr>
          <a:xfrm>
            <a:off x="4419600" y="3933822"/>
            <a:ext cx="447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Center for Advanced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5E3E8-D492-30AA-F3BA-297325F88456}"/>
              </a:ext>
            </a:extLst>
          </p:cNvPr>
          <p:cNvSpPr/>
          <p:nvPr userDrawn="1"/>
        </p:nvSpPr>
        <p:spPr>
          <a:xfrm>
            <a:off x="5334000" y="4303154"/>
            <a:ext cx="4140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www.cac.cornell.edu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383E0E-C609-0004-1C50-99DC21C24B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7" y="1851205"/>
            <a:ext cx="1952625" cy="18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22438"/>
            <a:ext cx="10363200" cy="69696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971800"/>
            <a:ext cx="103632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on separate lines: your name; your title; Cornell University Center for Advanced Computing (CAC); your web personal page; your 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3772F-E688-E760-C228-54C9F28DD444}"/>
              </a:ext>
            </a:extLst>
          </p:cNvPr>
          <p:cNvSpPr/>
          <p:nvPr userDrawn="1"/>
        </p:nvSpPr>
        <p:spPr>
          <a:xfrm>
            <a:off x="2057400" y="949295"/>
            <a:ext cx="548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Center for Advanced Computing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0C986E-AFAA-D6B6-4843-CF38097C77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21939"/>
            <a:ext cx="1021878" cy="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64008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2685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25FCF-E71A-4087-93FD-E28A204DC3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244756" y="6264048"/>
            <a:ext cx="4140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www.cac.cornell.edu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6D918F-B749-172C-CE04-0533B1ED1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506" y="6141720"/>
            <a:ext cx="476250" cy="4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0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orient="horz" pos="816" userDrawn="1">
          <p15:clr>
            <a:srgbClr val="FBAE40"/>
          </p15:clr>
        </p15:guide>
        <p15:guide id="3" orient="horz" pos="3792" userDrawn="1">
          <p15:clr>
            <a:srgbClr val="FBAE40"/>
          </p15:clr>
        </p15:guide>
        <p15:guide id="4" orient="horz" pos="393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6" pos="7296" userDrawn="1">
          <p15:clr>
            <a:srgbClr val="FBAE40"/>
          </p15:clr>
        </p15:guide>
        <p15:guide id="7" orient="horz" pos="336" userDrawn="1">
          <p15:clr>
            <a:srgbClr val="FBAE40"/>
          </p15:clr>
        </p15:guide>
        <p15:guide id="8" pos="6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64008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10200" cy="4724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295400"/>
            <a:ext cx="5410198" cy="4724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CDB96-3D5A-9C83-77C1-57E05DFE8B9E}"/>
              </a:ext>
            </a:extLst>
          </p:cNvPr>
          <p:cNvSpPr/>
          <p:nvPr userDrawn="1"/>
        </p:nvSpPr>
        <p:spPr>
          <a:xfrm>
            <a:off x="10244756" y="6268557"/>
            <a:ext cx="1701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www.cac.cornell.edu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6EDAC-501A-0259-D34F-A633A962A6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506" y="6141720"/>
            <a:ext cx="476250" cy="4629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FC479E-36BD-00E8-BCBF-5284DEE6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685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25FCF-E71A-4087-93FD-E28A204DC3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68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  <p15:guide id="4" orient="horz" pos="3792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6" pos="7296" userDrawn="1">
          <p15:clr>
            <a:srgbClr val="FBAE40"/>
          </p15:clr>
        </p15:guide>
        <p15:guide id="7" orient="horz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96040"/>
            <a:ext cx="5387976" cy="647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8679"/>
            <a:ext cx="5410200" cy="396112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20800"/>
            <a:ext cx="5387976" cy="6229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1853"/>
            <a:ext cx="5410199" cy="39401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445EBC-2DF3-C440-9106-1F86EE3A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637497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F6A566-CED4-E7A7-729A-1060D240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685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25FCF-E71A-4087-93FD-E28A204DC3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4712A-01D2-9171-152E-72AD99358F84}"/>
              </a:ext>
            </a:extLst>
          </p:cNvPr>
          <p:cNvSpPr/>
          <p:nvPr userDrawn="1"/>
        </p:nvSpPr>
        <p:spPr>
          <a:xfrm>
            <a:off x="10244756" y="6264048"/>
            <a:ext cx="13376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www.cac.cornell.edu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6CBFB-5B04-8195-788D-582CD5EAA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506" y="6141720"/>
            <a:ext cx="476250" cy="4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0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  <p15:guide id="5" orient="horz" pos="336" userDrawn="1">
          <p15:clr>
            <a:srgbClr val="FBAE40"/>
          </p15:clr>
        </p15:guide>
        <p15:guide id="6" orient="horz" pos="744" userDrawn="1">
          <p15:clr>
            <a:srgbClr val="FBAE40"/>
          </p15:clr>
        </p15:guide>
        <p15:guide id="7" orient="horz" pos="816" userDrawn="1">
          <p15:clr>
            <a:srgbClr val="FBAE40"/>
          </p15:clr>
        </p15:guide>
        <p15:guide id="8" orient="horz" pos="37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AD8B1-B192-5750-9A47-1189762D3066}"/>
              </a:ext>
            </a:extLst>
          </p:cNvPr>
          <p:cNvSpPr txBox="1"/>
          <p:nvPr userDrawn="1"/>
        </p:nvSpPr>
        <p:spPr>
          <a:xfrm>
            <a:off x="0" y="0"/>
            <a:ext cx="12192000" cy="137160"/>
          </a:xfrm>
          <a:prstGeom prst="rect">
            <a:avLst/>
          </a:prstGeom>
          <a:solidFill>
            <a:srgbClr val="AF1E2D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6" r:id="rId4"/>
    <p:sldLayoutId id="2147483657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ucation.rstudio.com/learn/" TargetMode="External"/><Relationship Id="rId4" Type="http://schemas.openxmlformats.org/officeDocument/2006/relationships/hyperlink" Target="https://www.r-blogger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jc73@cornell.edu" TargetMode="External"/><Relationship Id="rId2" Type="http://schemas.openxmlformats.org/officeDocument/2006/relationships/hyperlink" Target="https://cac.cornell.edu/Camer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html/interface98-paper/paper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2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dirty="0"/>
              <a:t>R is used and supported by a community of largely academic researchers and developers (and more recently, data scientists).</a:t>
            </a:r>
          </a:p>
          <a:p>
            <a:pPr lvl="0"/>
            <a:r>
              <a:rPr dirty="0"/>
              <a:t>R gains new features via </a:t>
            </a:r>
            <a:r>
              <a:rPr i="1" dirty="0"/>
              <a:t>packages</a:t>
            </a:r>
            <a:r>
              <a:rPr dirty="0"/>
              <a:t> developed by the community</a:t>
            </a:r>
          </a:p>
          <a:p>
            <a:pPr lvl="1"/>
            <a:r>
              <a:rPr dirty="0"/>
              <a:t>Over 10,000 add-on libraries!</a:t>
            </a:r>
          </a:p>
          <a:p>
            <a:pPr lvl="1"/>
            <a:r>
              <a:rPr dirty="0"/>
              <a:t>R packages can target highly specialized research areas.</a:t>
            </a:r>
          </a:p>
          <a:p>
            <a:pPr lvl="1"/>
            <a:r>
              <a:rPr dirty="0"/>
              <a:t>R packages are used to implement and share cutting edge statistical methodology.</a:t>
            </a:r>
          </a:p>
          <a:p>
            <a:pPr lvl="1"/>
            <a:r>
              <a:rPr dirty="0"/>
              <a:t>The official package collection is at </a:t>
            </a:r>
            <a:r>
              <a:rPr dirty="0">
                <a:hlinkClick r:id="rId2"/>
              </a:rPr>
              <a:t>https://cran.r-project.org</a:t>
            </a:r>
          </a:p>
          <a:p>
            <a:pPr lvl="1"/>
            <a:r>
              <a:rPr dirty="0"/>
              <a:t>Other collections exist: </a:t>
            </a:r>
            <a:r>
              <a:rPr dirty="0">
                <a:hlinkClick r:id="rId3"/>
              </a:rPr>
              <a:t>http://www.bioconductor.org</a:t>
            </a:r>
            <a:r>
              <a:rPr dirty="0"/>
              <a:t>.</a:t>
            </a:r>
          </a:p>
          <a:p>
            <a:pPr lvl="1"/>
            <a:r>
              <a:rPr dirty="0"/>
              <a:t>Can load packages directly from </a:t>
            </a:r>
            <a:r>
              <a:rPr dirty="0" err="1"/>
              <a:t>github</a:t>
            </a:r>
            <a:endParaRPr dirty="0"/>
          </a:p>
          <a:p>
            <a:pPr lvl="0"/>
            <a:r>
              <a:rPr dirty="0"/>
              <a:t>Active community generating tutorials and demos:</a:t>
            </a:r>
          </a:p>
          <a:p>
            <a:pPr lvl="1"/>
            <a:r>
              <a:rPr dirty="0">
                <a:hlinkClick r:id="rId4"/>
              </a:rPr>
              <a:t>https://www.r-bloggers.com</a:t>
            </a:r>
          </a:p>
          <a:p>
            <a:pPr lvl="1"/>
            <a:r>
              <a:rPr dirty="0">
                <a:hlinkClick r:id="rId5"/>
              </a:rPr>
              <a:t>https://education.rstudio.com/learn/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https://cvw.cac.cornell.edu/R/ </a:t>
            </a:r>
          </a:p>
          <a:p>
            <a:pPr lvl="1"/>
            <a:r>
              <a:rPr lang="en-US" dirty="0">
                <a:hlinkClick r:id="rId5"/>
              </a:rPr>
              <a:t>https://community.rstudio.com </a:t>
            </a:r>
            <a:r>
              <a:rPr lang="en-US" dirty="0">
                <a:sym typeface="Wingdings" pitchFamily="2" charset="2"/>
              </a:rPr>
              <a:t> community help forum</a:t>
            </a:r>
            <a:endParaRPr dirty="0">
              <a:hlinkClick r:id="rId5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b="1"/>
              <a:t>R has built-in help and documentation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/>
              <a:t>A typical help entry includes</a:t>
            </a:r>
          </a:p>
          <a:p>
            <a:pPr lvl="0"/>
            <a:r>
              <a:rPr i="1"/>
              <a:t>Descriptions</a:t>
            </a:r>
            <a:r>
              <a:t> of each function and their arguments.</a:t>
            </a:r>
          </a:p>
          <a:p>
            <a:pPr lvl="0"/>
            <a:r>
              <a:rPr i="1"/>
              <a:t>Examples</a:t>
            </a:r>
            <a:r>
              <a:t> showing how the functions might be used.</a:t>
            </a:r>
          </a:p>
          <a:p>
            <a:pPr lvl="0"/>
            <a:r>
              <a:rPr i="1"/>
              <a:t>References</a:t>
            </a:r>
            <a:r>
              <a:t> to relevant manuals and academic papers.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/>
              <a:t>Documentation for packages usually also includes:</a:t>
            </a:r>
          </a:p>
          <a:p>
            <a:pPr lvl="0"/>
            <a:r>
              <a:t>One or more </a:t>
            </a:r>
            <a:r>
              <a:rPr i="1"/>
              <a:t>vignettes</a:t>
            </a:r>
            <a:r>
              <a:t> demonstrating how the package can be used to perform an analysis.</a:t>
            </a:r>
          </a:p>
          <a:p>
            <a:pPr lvl="0"/>
            <a:r>
              <a:t>Bundled </a:t>
            </a:r>
            <a:r>
              <a:rPr i="1"/>
              <a:t>data sets</a:t>
            </a:r>
            <a:r>
              <a:t> that support the vignette and demonstrate required data formats.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</a:t>
            </a:r>
            <a:r>
              <a:rPr lang="en-US" i="1" dirty="0"/>
              <a:t>R Project for Statistical Computing</a:t>
            </a:r>
            <a:r>
              <a:rPr lang="en-US" dirty="0"/>
              <a:t> is maintained by The R Foundation.</a:t>
            </a:r>
          </a:p>
          <a:p>
            <a:pPr lvl="1"/>
            <a:r>
              <a:rPr lang="en-US" dirty="0"/>
              <a:t>free and runs on Linux, Windows and MacOS.</a:t>
            </a:r>
          </a:p>
          <a:p>
            <a:pPr lvl="1"/>
            <a:r>
              <a:rPr lang="en-US" dirty="0">
                <a:hlinkClick r:id="rId2"/>
              </a:rPr>
              <a:t>https://www.r-project.org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dirty="0"/>
              <a:t>Command line interface via R console</a:t>
            </a:r>
          </a:p>
          <a:p>
            <a:pPr lvl="1"/>
            <a:r>
              <a:rPr dirty="0"/>
              <a:t>Creates objects in memory rather than printing to screen</a:t>
            </a:r>
          </a:p>
          <a:p>
            <a:pPr lvl="1"/>
            <a:r>
              <a:rPr dirty="0"/>
              <a:t>You query and manipulate these in-memory objects</a:t>
            </a:r>
          </a:p>
          <a:p>
            <a:pPr lvl="1"/>
            <a:r>
              <a:rPr dirty="0"/>
              <a:t>Interactive, but not in the point-and-click GUI sense.</a:t>
            </a:r>
            <a:br>
              <a:rPr lang="en-US" dirty="0"/>
            </a:br>
            <a:endParaRPr dirty="0"/>
          </a:p>
          <a:p>
            <a:pPr lvl="0"/>
            <a:r>
              <a:rPr dirty="0"/>
              <a:t>Many people that “use R” do not use it directly. Instead</a:t>
            </a:r>
            <a:r>
              <a:rPr lang="en-US" dirty="0"/>
              <a:t>,</a:t>
            </a:r>
            <a:r>
              <a:rPr dirty="0"/>
              <a:t> they use something that interfaces with the R environment.</a:t>
            </a:r>
          </a:p>
          <a:p>
            <a:pPr lvl="1"/>
            <a:r>
              <a:rPr dirty="0"/>
              <a:t>RStudio IDE</a:t>
            </a:r>
          </a:p>
          <a:p>
            <a:pPr lvl="1"/>
            <a:r>
              <a:rPr dirty="0" err="1"/>
              <a:t>Jupyter</a:t>
            </a:r>
            <a:r>
              <a:rPr dirty="0"/>
              <a:t> Lab notebooks</a:t>
            </a:r>
          </a:p>
          <a:p>
            <a:pPr lvl="1"/>
            <a:r>
              <a:rPr dirty="0"/>
              <a:t>Google </a:t>
            </a:r>
            <a:r>
              <a:rPr dirty="0" err="1"/>
              <a:t>CoLab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Console</a:t>
            </a:r>
          </a:p>
        </p:txBody>
      </p:sp>
      <p:pic>
        <p:nvPicPr>
          <p:cNvPr id="3" name="Picture 1" descr="images/r_conso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4890" y="1133396"/>
            <a:ext cx="6942221" cy="54198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</a:t>
            </a:r>
            <a:r>
              <a:rPr lang="en-US" dirty="0"/>
              <a:t>S</a:t>
            </a:r>
            <a:r>
              <a:rPr dirty="0"/>
              <a:t>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RStudio is an integrated development environment for R</a:t>
            </a:r>
          </a:p>
          <a:p>
            <a:pPr lvl="1"/>
            <a:r>
              <a:rPr dirty="0"/>
              <a:t>developed by RStudio Public Benefit Corporation</a:t>
            </a:r>
            <a:r>
              <a:rPr lang="en-US" dirty="0"/>
              <a:t> (now Posit)</a:t>
            </a:r>
            <a:endParaRPr dirty="0"/>
          </a:p>
          <a:p>
            <a:pPr lvl="1"/>
            <a:r>
              <a:rPr dirty="0"/>
              <a:t>depends on installed R version</a:t>
            </a:r>
          </a:p>
          <a:p>
            <a:pPr lvl="1"/>
            <a:r>
              <a:rPr dirty="0"/>
              <a:t>adds useful development, analysis and authoring features</a:t>
            </a:r>
          </a:p>
          <a:p>
            <a:pPr lvl="0"/>
            <a:r>
              <a:rPr dirty="0"/>
              <a:t>RStudio interface incorporates the R Console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Posit will incorporate Python compatibility</a:t>
            </a:r>
            <a:endParaRPr dirty="0"/>
          </a:p>
          <a:p>
            <a:pPr lvl="0"/>
            <a:r>
              <a:rPr dirty="0"/>
              <a:t>Tip: If you want to install RStudio locally, install R and </a:t>
            </a:r>
            <a:r>
              <a:rPr i="1" dirty="0"/>
              <a:t>then</a:t>
            </a:r>
            <a:r>
              <a:rPr dirty="0"/>
              <a:t> install RStudio</a:t>
            </a:r>
          </a:p>
          <a:p>
            <a:pPr lvl="0"/>
            <a:r>
              <a:rPr dirty="0"/>
              <a:t>RStudio Cloud </a:t>
            </a:r>
            <a:r>
              <a:rPr lang="en-US" dirty="0"/>
              <a:t>(soon to be Posit Cloud) </a:t>
            </a:r>
            <a:r>
              <a:rPr dirty="0">
                <a:hlinkClick r:id="rId2"/>
              </a:rPr>
              <a:t>https://rstudio.cloud</a:t>
            </a:r>
            <a:r>
              <a:rPr dirty="0"/>
              <a:t> is a hosted version of RStudio with the same interface</a:t>
            </a:r>
            <a:r>
              <a:rPr lang="en-US" dirty="0"/>
              <a:t> as the desktop application.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RStudio Interface</a:t>
            </a:r>
          </a:p>
        </p:txBody>
      </p:sp>
      <p:pic>
        <p:nvPicPr>
          <p:cNvPr id="3" name="Picture 1" descr="images/rstudi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2650" y="1066800"/>
            <a:ext cx="7564855" cy="56736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3D81-8203-AF7A-7984-367F82C9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7CA9-C946-E43A-B1F6-1C725D3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Cornell Virtual Workshop in R: https://</a:t>
            </a:r>
            <a:r>
              <a:rPr lang="en-US" dirty="0" err="1"/>
              <a:t>cvw.cac.cornell.edu</a:t>
            </a:r>
            <a:r>
              <a:rPr lang="en-US" dirty="0"/>
              <a:t>/R/ </a:t>
            </a:r>
          </a:p>
          <a:p>
            <a:pPr lvl="1"/>
            <a:r>
              <a:rPr lang="en-US" dirty="0"/>
              <a:t>CVW offers free self-paced, text-based modules covering a variety of computational focused topics. The CVW R topic complements today’s workshop and covers using R on multiple cores and on supercomputer infrastructure.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RStudio </a:t>
            </a:r>
            <a:r>
              <a:rPr lang="en-US" dirty="0" err="1"/>
              <a:t>Cheatsheets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www.rstudio.com</a:t>
            </a:r>
            <a:r>
              <a:rPr lang="en-US" dirty="0"/>
              <a:t>/resources/</a:t>
            </a:r>
            <a:r>
              <a:rPr lang="en-US" dirty="0" err="1"/>
              <a:t>cheatsheets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Thoughtfully designed, single-page, double-sided reference sheets for major R packages.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DFD4-FC00-FC2C-87DB-45AD619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5FCF-E71A-4087-93FD-E28A204DC3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3D81-8203-AF7A-7984-367F82C9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7CA9-C946-E43A-B1F6-1C725D3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 for teaching and research: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www.chrisbail.net</a:t>
            </a:r>
            <a:r>
              <a:rPr lang="en-US" dirty="0"/>
              <a:t>/teaching </a:t>
            </a:r>
          </a:p>
          <a:p>
            <a:pPr lvl="1"/>
            <a:r>
              <a:rPr lang="en-US" dirty="0"/>
              <a:t>Chris Bail’s work is a good example of incorporating R into teaching and research at undergraduate and graduate levels. Dr. Bail uses R for most aspects of his data collection and analysis.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eBooks:</a:t>
            </a:r>
          </a:p>
          <a:p>
            <a:pPr lvl="1"/>
            <a:r>
              <a:rPr lang="en-US" dirty="0"/>
              <a:t>R for Data Science, Hadley </a:t>
            </a:r>
            <a:r>
              <a:rPr lang="en-US" dirty="0" err="1"/>
              <a:t>Wickam</a:t>
            </a:r>
            <a:r>
              <a:rPr lang="en-US" dirty="0"/>
              <a:t> and Garrett </a:t>
            </a:r>
            <a:r>
              <a:rPr lang="en-US" dirty="0" err="1"/>
              <a:t>Grolemund</a:t>
            </a:r>
            <a:r>
              <a:rPr lang="en-US" dirty="0"/>
              <a:t> - https://r4ds.had.co.nz </a:t>
            </a:r>
          </a:p>
          <a:p>
            <a:pPr lvl="1"/>
            <a:r>
              <a:rPr lang="en-US" dirty="0"/>
              <a:t>Advanced R (Programming), Hadley </a:t>
            </a:r>
            <a:r>
              <a:rPr lang="en-US" dirty="0" err="1"/>
              <a:t>Wickam</a:t>
            </a:r>
            <a:r>
              <a:rPr lang="en-US" dirty="0"/>
              <a:t> - https://adv-</a:t>
            </a:r>
            <a:r>
              <a:rPr lang="en-US" dirty="0" err="1"/>
              <a:t>r.hadley.nz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DFD4-FC00-FC2C-87DB-45AD619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5FCF-E71A-4087-93FD-E28A204DC3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0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3D81-8203-AF7A-7984-367F82C9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7CA9-C946-E43A-B1F6-1C725D3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R for </a:t>
            </a:r>
            <a:r>
              <a:rPr lang="en-US" dirty="0" err="1"/>
              <a:t>Jupyter</a:t>
            </a:r>
            <a:r>
              <a:rPr lang="en-US" dirty="0"/>
              <a:t> Notebooks:</a:t>
            </a:r>
          </a:p>
          <a:p>
            <a:pPr lvl="1"/>
            <a:r>
              <a:rPr lang="en-US" dirty="0"/>
              <a:t>If you already use </a:t>
            </a:r>
            <a:r>
              <a:rPr lang="en-US" dirty="0" err="1"/>
              <a:t>Jupyter</a:t>
            </a:r>
            <a:r>
              <a:rPr lang="en-US" dirty="0"/>
              <a:t>, you can install the R </a:t>
            </a:r>
            <a:r>
              <a:rPr lang="en-US" dirty="0" err="1"/>
              <a:t>jupyter</a:t>
            </a:r>
            <a:r>
              <a:rPr lang="en-US" dirty="0"/>
              <a:t> kernel to use R in the familiar notebook environment. If you are on macOS, read the yellow warning box on the linked page. https://</a:t>
            </a:r>
            <a:r>
              <a:rPr lang="en-US" dirty="0" err="1"/>
              <a:t>irkernel.github.io</a:t>
            </a:r>
            <a:r>
              <a:rPr lang="en-US" dirty="0"/>
              <a:t>/installation/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 packages on CRAN by area: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/web/views/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DFD4-FC00-FC2C-87DB-45AD619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5FCF-E71A-4087-93FD-E28A204DC34F}" type="slidenum">
              <a:rPr lang="en-US" smtClean="0"/>
              <a:pPr/>
              <a:t>18</a:t>
            </a:fld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299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E71C-40A0-C97C-570F-39B1D3790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Introduction to modern R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6CCD-091A-7737-5CBE-9E875989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Christopher Cameron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Computational Scientist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Cornell University Center for Advanced Computing</a:t>
            </a:r>
          </a:p>
          <a:p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2"/>
              </a:rPr>
              <a:t>https://cac.cornell.edu/Cameron/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3"/>
              </a:rPr>
              <a:t>cjc73@cornell.edu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dirty="0"/>
              <a:t>What is R</a:t>
            </a:r>
            <a:r>
              <a:rPr lang="en-US" dirty="0"/>
              <a:t> and how does it fit in the statistical analysis and data science ecosystems</a:t>
            </a:r>
            <a:r>
              <a:rPr dirty="0"/>
              <a:t>?</a:t>
            </a:r>
          </a:p>
          <a:p>
            <a:pPr>
              <a:buAutoNum type="arabicPeriod"/>
            </a:pPr>
            <a:r>
              <a:rPr dirty="0"/>
              <a:t>When is R </a:t>
            </a:r>
            <a:r>
              <a:rPr lang="en-US" dirty="0"/>
              <a:t>a good </a:t>
            </a:r>
            <a:r>
              <a:rPr dirty="0"/>
              <a:t>choice for data analysis?</a:t>
            </a:r>
          </a:p>
          <a:p>
            <a:pPr>
              <a:buAutoNum type="arabicPeriod"/>
            </a:pPr>
            <a:r>
              <a:rPr dirty="0"/>
              <a:t>What features make R useful</a:t>
            </a:r>
            <a:r>
              <a:rPr lang="en-US" dirty="0"/>
              <a:t> for researchers</a:t>
            </a:r>
            <a:r>
              <a:rPr dirty="0"/>
              <a:t>?</a:t>
            </a:r>
          </a:p>
          <a:p>
            <a:pPr>
              <a:buAutoNum type="arabicPeriod"/>
            </a:pPr>
            <a:r>
              <a:rPr dirty="0"/>
              <a:t>Where can I get more information?</a:t>
            </a: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takes time to learn, and this is the first step. The materials and demonstrations today will help you decide if R is worth the investment.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b="1" dirty="0"/>
              <a:t>Orientation to the R ecosystem</a:t>
            </a:r>
            <a:r>
              <a:rPr lang="en-US" b="1" dirty="0"/>
              <a:t> </a:t>
            </a:r>
          </a:p>
          <a:p>
            <a:pPr>
              <a:spcBef>
                <a:spcPts val="3000"/>
              </a:spcBef>
            </a:pPr>
            <a:r>
              <a:rPr lang="en-US" dirty="0"/>
              <a:t>Why R?</a:t>
            </a:r>
          </a:p>
          <a:p>
            <a:r>
              <a:rPr dirty="0"/>
              <a:t>Motivation for R</a:t>
            </a:r>
            <a:endParaRPr lang="en-US" dirty="0"/>
          </a:p>
          <a:p>
            <a:r>
              <a:rPr dirty="0"/>
              <a:t>Brief history of R</a:t>
            </a:r>
          </a:p>
          <a:p>
            <a:r>
              <a:rPr dirty="0"/>
              <a:t>What is R?</a:t>
            </a:r>
            <a:endParaRPr lang="en-US" dirty="0"/>
          </a:p>
          <a:p>
            <a:r>
              <a:rPr lang="en-US" dirty="0"/>
              <a:t>Community</a:t>
            </a:r>
          </a:p>
          <a:p>
            <a:r>
              <a:rPr lang="en-US" dirty="0"/>
              <a:t>Documentation and help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73A62-1705-E5F1-6AD6-1D0D658BF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b="1" dirty="0"/>
              <a:t>Introduction to R software</a:t>
            </a:r>
          </a:p>
          <a:p>
            <a:r>
              <a:rPr lang="en-US" dirty="0"/>
              <a:t>R Console</a:t>
            </a:r>
          </a:p>
          <a:p>
            <a:r>
              <a:rPr lang="en-US" dirty="0"/>
              <a:t>RStudio</a:t>
            </a:r>
          </a:p>
          <a:p>
            <a:r>
              <a:rPr lang="en-US" dirty="0">
                <a:solidFill>
                  <a:schemeClr val="accent1"/>
                </a:solidFill>
              </a:rPr>
              <a:t>“10 minutes to R”</a:t>
            </a:r>
          </a:p>
          <a:p>
            <a:r>
              <a:rPr lang="en-US" dirty="0">
                <a:solidFill>
                  <a:schemeClr val="accent1"/>
                </a:solidFill>
              </a:rPr>
              <a:t>R Essentials via R Notebook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Analysis Examples</a:t>
            </a:r>
          </a:p>
          <a:p>
            <a:r>
              <a:rPr lang="en-US" dirty="0">
                <a:solidFill>
                  <a:schemeClr val="accent1"/>
                </a:solidFill>
              </a:rPr>
              <a:t>Grammar of graphics and data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BA37-67DA-F31B-D747-256298889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061853"/>
            <a:ext cx="4114800" cy="2967347"/>
          </a:xfrm>
        </p:spPr>
        <p:txBody>
          <a:bodyPr/>
          <a:lstStyle/>
          <a:p>
            <a:pPr lvl="0"/>
            <a:r>
              <a:rPr dirty="0"/>
              <a:t>tabular data </a:t>
            </a:r>
            <a:br>
              <a:rPr lang="en-US" dirty="0"/>
            </a:br>
            <a:r>
              <a:rPr dirty="0"/>
              <a:t>(or vectors or lists)</a:t>
            </a:r>
          </a:p>
          <a:p>
            <a:pPr lvl="0"/>
            <a:r>
              <a:rPr dirty="0"/>
              <a:t>statistical analysis</a:t>
            </a:r>
          </a:p>
          <a:p>
            <a:pPr lvl="0"/>
            <a:r>
              <a:rPr dirty="0"/>
              <a:t>data visualization</a:t>
            </a:r>
            <a:endParaRPr lang="en-US" dirty="0"/>
          </a:p>
          <a:p>
            <a:pPr lvl="0"/>
            <a:r>
              <a:rPr lang="en-US" dirty="0"/>
              <a:t>Integrating custom code in C/C++, Fortran and Java.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9AFBC-F13E-30C1-D48E-10A4CB972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suitable 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03379-A401-511C-C044-24DA4A00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061852"/>
            <a:ext cx="4724399" cy="3576947"/>
          </a:xfrm>
        </p:spPr>
        <p:txBody>
          <a:bodyPr/>
          <a:lstStyle/>
          <a:p>
            <a:pPr lvl="0"/>
            <a:r>
              <a:rPr lang="en-US" dirty="0"/>
              <a:t>unstructured data</a:t>
            </a:r>
          </a:p>
          <a:p>
            <a:pPr lvl="0"/>
            <a:r>
              <a:rPr lang="en-US" dirty="0"/>
              <a:t>file system scripting</a:t>
            </a:r>
          </a:p>
          <a:p>
            <a:pPr lvl="0"/>
            <a:r>
              <a:rPr lang="en-US" dirty="0"/>
              <a:t>data scraping, cleaning and formatting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people want R to do everything, so packages do exist to make some of these possible! </a:t>
            </a:r>
          </a:p>
          <a:p>
            <a:pPr marL="0" indent="0">
              <a:buNone/>
            </a:pPr>
            <a:r>
              <a:rPr lang="en-US" dirty="0"/>
              <a:t>(Someone also wrote a web-crawler in SAS)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 </a:t>
            </a:r>
            <a:r>
              <a:rPr lang="en-US" dirty="0"/>
              <a:t>is…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R, Python, and Julia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</a:t>
            </a:r>
            <a:r>
              <a:rPr dirty="0"/>
              <a:t>rio of modern open-source computer languages favored by data scientists.</a:t>
            </a:r>
          </a:p>
          <a:p>
            <a:pPr lvl="1"/>
            <a:r>
              <a:rPr dirty="0" err="1"/>
              <a:t>Jupyter</a:t>
            </a:r>
            <a:r>
              <a:rPr dirty="0"/>
              <a:t> Lab stands for the </a:t>
            </a:r>
            <a:r>
              <a:rPr b="1" dirty="0"/>
              <a:t>Ju</a:t>
            </a:r>
            <a:r>
              <a:rPr dirty="0"/>
              <a:t>lia, </a:t>
            </a:r>
            <a:r>
              <a:rPr b="1" dirty="0"/>
              <a:t>Pyt</a:t>
            </a:r>
            <a:r>
              <a:rPr dirty="0"/>
              <a:t>hon, and </a:t>
            </a:r>
            <a:r>
              <a:rPr b="1" dirty="0"/>
              <a:t>R</a:t>
            </a:r>
            <a:r>
              <a:rPr dirty="0"/>
              <a:t> languages</a:t>
            </a:r>
          </a:p>
          <a:p>
            <a:pPr lvl="0"/>
            <a:r>
              <a:rPr dirty="0"/>
              <a:t>R and Python have significant overlap and similarity, but</a:t>
            </a:r>
          </a:p>
          <a:p>
            <a:pPr lvl="1"/>
            <a:r>
              <a:rPr dirty="0"/>
              <a:t>Python is more general</a:t>
            </a:r>
          </a:p>
          <a:p>
            <a:pPr lvl="1"/>
            <a:r>
              <a:rPr dirty="0"/>
              <a:t>Python tends to be favored for deep learning</a:t>
            </a:r>
          </a:p>
          <a:p>
            <a:pPr lvl="1"/>
            <a:r>
              <a:rPr dirty="0"/>
              <a:t>R and Python are both popular in machine learning</a:t>
            </a:r>
          </a:p>
          <a:p>
            <a:pPr lvl="1"/>
            <a:r>
              <a:rPr dirty="0"/>
              <a:t>R tends to be favored for statistical analysis</a:t>
            </a:r>
          </a:p>
          <a:p>
            <a:pPr lvl="1"/>
            <a:r>
              <a:rPr dirty="0"/>
              <a:t>Both have huge communities and many add-on packages</a:t>
            </a:r>
          </a:p>
          <a:p>
            <a:pPr lvl="0"/>
            <a:r>
              <a:rPr dirty="0"/>
              <a:t>Julia is general purpose language designed at MIT with numerical computing in mind.</a:t>
            </a:r>
          </a:p>
          <a:p>
            <a:pPr lvl="1"/>
            <a:r>
              <a:rPr dirty="0"/>
              <a:t>Only recently reached version 1.0</a:t>
            </a:r>
          </a:p>
          <a:p>
            <a:pPr lvl="1"/>
            <a:r>
              <a:rPr dirty="0"/>
              <a:t>Designed to be more performant but it is still developing</a:t>
            </a:r>
          </a:p>
          <a:p>
            <a:pPr lvl="1"/>
            <a:r>
              <a:rPr dirty="0"/>
              <a:t>Small ecosystem compared to R and Python</a:t>
            </a:r>
            <a:r>
              <a:rPr lang="en-US" dirty="0"/>
              <a:t> (but can use R and Python)</a:t>
            </a:r>
            <a:endParaRPr dirty="0"/>
          </a:p>
          <a:p>
            <a:pPr lvl="1"/>
            <a:r>
              <a:rPr dirty="0"/>
              <a:t>Keep an eye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638-5CB3-178D-BA15-34BB8EF3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Software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D0766-3A41-E3D5-2AD2-9574199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0EF3-6E86-D043-B09D-1415AA0472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07C82-D3C1-1881-D25D-A6688A82DB59}"/>
              </a:ext>
            </a:extLst>
          </p:cNvPr>
          <p:cNvSpPr txBox="1"/>
          <p:nvPr/>
        </p:nvSpPr>
        <p:spPr>
          <a:xfrm>
            <a:off x="4263704" y="5486399"/>
            <a:ext cx="434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is a relative newcomer (as is Python), 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builds on a long legacy (APL, S, Scheme).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DC5D9E77-4F5F-F8CD-2011-12044316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389820"/>
            <a:ext cx="7342735" cy="4124571"/>
          </a:xfrm>
        </p:spPr>
      </p:pic>
    </p:spTree>
    <p:extLst>
      <p:ext uri="{BB962C8B-B14F-4D97-AF65-F5344CB8AC3E}">
        <p14:creationId xmlns:p14="http://schemas.microsoft.com/office/powerpoint/2010/main" val="267349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 if we combine things we like into a statistical computing environment and make it free and open source so others could do the same?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dirty="0"/>
              <a:t>Two faculty members at the University of Auckland wanted a “better software environment [for] their teaching laboratory” (1990s)</a:t>
            </a:r>
          </a:p>
          <a:p>
            <a:pPr lvl="1"/>
            <a:r>
              <a:rPr b="1" dirty="0"/>
              <a:t>did not like</a:t>
            </a:r>
            <a:r>
              <a:rPr dirty="0"/>
              <a:t> the commercial offerings available</a:t>
            </a:r>
          </a:p>
          <a:p>
            <a:pPr lvl="1"/>
            <a:r>
              <a:rPr b="1" dirty="0"/>
              <a:t>did like</a:t>
            </a:r>
            <a:r>
              <a:rPr dirty="0"/>
              <a:t> the S statistical programming language</a:t>
            </a:r>
          </a:p>
          <a:p>
            <a:pPr lvl="1"/>
            <a:r>
              <a:rPr b="1" dirty="0"/>
              <a:t>wished</a:t>
            </a:r>
            <a:r>
              <a:rPr dirty="0"/>
              <a:t> S had some of the modern language features introduced in the Lisp variant called Scheme</a:t>
            </a:r>
          </a:p>
          <a:p>
            <a:pPr lvl="0"/>
            <a:r>
              <a:rPr dirty="0"/>
              <a:t>R started as an S implementation with some Scheme features and was distributed via an email list</a:t>
            </a:r>
          </a:p>
          <a:p>
            <a:pPr lvl="0"/>
            <a:r>
              <a:rPr lang="en-US" dirty="0"/>
              <a:t>A colleague</a:t>
            </a:r>
            <a:r>
              <a:rPr dirty="0"/>
              <a:t> persuaded </a:t>
            </a:r>
            <a:r>
              <a:rPr lang="en-US" dirty="0"/>
              <a:t>the authors</a:t>
            </a:r>
            <a:r>
              <a:rPr dirty="0"/>
              <a:t> to </a:t>
            </a:r>
            <a:r>
              <a:rPr lang="en-US" dirty="0"/>
              <a:t>open-source</a:t>
            </a:r>
            <a:r>
              <a:rPr dirty="0"/>
              <a:t> R (1995)</a:t>
            </a:r>
          </a:p>
          <a:p>
            <a:pPr marL="0" indent="0">
              <a:spcBef>
                <a:spcPts val="3000"/>
              </a:spcBef>
              <a:buNone/>
            </a:pPr>
            <a:r>
              <a:rPr sz="1500" dirty="0"/>
              <a:t>Ihaka, Ross. (1998) R : Past and Future History, </a:t>
            </a:r>
            <a:r>
              <a:rPr sz="1500" i="1" dirty="0"/>
              <a:t>A Draft of a Paper for Interface ’98</a:t>
            </a:r>
            <a:r>
              <a:rPr sz="1500" dirty="0"/>
              <a:t>. </a:t>
            </a:r>
            <a:r>
              <a:rPr sz="1500" dirty="0">
                <a:hlinkClick r:id="rId2"/>
              </a:rPr>
              <a:t>https://cran.r-project.org/doc/html/interface98-paper/paper.html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Collective, eclectic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R’s developers borrow code conventions and programming styles freely.</a:t>
            </a:r>
          </a:p>
          <a:p>
            <a:pPr lvl="1"/>
            <a:r>
              <a:rPr dirty="0"/>
              <a:t>“object oriented” </a:t>
            </a:r>
            <a:r>
              <a:rPr dirty="0" err="1">
                <a:latin typeface="Courier"/>
              </a:rPr>
              <a:t>object.member</a:t>
            </a:r>
            <a:r>
              <a:rPr dirty="0"/>
              <a:t> naming is common but has no special meaning in R</a:t>
            </a:r>
          </a:p>
          <a:p>
            <a:pPr lvl="1"/>
            <a:r>
              <a:rPr dirty="0"/>
              <a:t>Many conventions mixed together: </a:t>
            </a:r>
            <a:r>
              <a:rPr dirty="0" err="1"/>
              <a:t>InitalCaps</a:t>
            </a:r>
            <a:r>
              <a:rPr dirty="0"/>
              <a:t>, camelCase, </a:t>
            </a:r>
            <a:r>
              <a:rPr dirty="0" err="1"/>
              <a:t>snake_case</a:t>
            </a:r>
            <a:r>
              <a:rPr dirty="0"/>
              <a:t>, </a:t>
            </a:r>
            <a:r>
              <a:rPr dirty="0" err="1"/>
              <a:t>vars.with.dots</a:t>
            </a:r>
            <a:r>
              <a:rPr dirty="0"/>
              <a:t> (again, R does not assign special meaning)</a:t>
            </a:r>
          </a:p>
          <a:p>
            <a:pPr lvl="1"/>
            <a:r>
              <a:rPr dirty="0"/>
              <a:t>Packages tend to work well with expected input and unpredictably with incorrect input.</a:t>
            </a:r>
          </a:p>
          <a:p>
            <a:pPr lvl="1"/>
            <a:r>
              <a:rPr dirty="0"/>
              <a:t>Many ways to accomplish any given task, inspired by different paradigms.</a:t>
            </a:r>
          </a:p>
          <a:p>
            <a:pPr lvl="0"/>
            <a:r>
              <a:rPr dirty="0"/>
              <a:t>Focus on practical, productive use</a:t>
            </a:r>
          </a:p>
          <a:p>
            <a:pPr lvl="1"/>
            <a:r>
              <a:rPr dirty="0"/>
              <a:t>automatic and silent type conversion (casting)</a:t>
            </a:r>
          </a:p>
          <a:p>
            <a:pPr lvl="1"/>
            <a:r>
              <a:rPr dirty="0"/>
              <a:t>convenience features can become gotchas (global namespace, attach)</a:t>
            </a:r>
          </a:p>
          <a:p>
            <a:pPr lvl="2"/>
            <a:r>
              <a:rPr dirty="0"/>
              <a:t>packages can mask each other’s functions</a:t>
            </a:r>
            <a:endParaRPr lang="en-US" dirty="0"/>
          </a:p>
          <a:p>
            <a:pPr lvl="2"/>
            <a:r>
              <a:rPr lang="en-US" dirty="0"/>
              <a:t>variable names can have the same name as functions – mostly works, hard to read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22099</TotalTime>
  <Words>1326</Words>
  <Application>Microsoft Macintosh PowerPoint</Application>
  <PresentationFormat>Widescreen</PresentationFormat>
  <Paragraphs>153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Helvetica Neue</vt:lpstr>
      <vt:lpstr>Title Slide</vt:lpstr>
      <vt:lpstr>PowerPoint Presentation</vt:lpstr>
      <vt:lpstr>Introduction to modern R data analysis</vt:lpstr>
      <vt:lpstr>Questions </vt:lpstr>
      <vt:lpstr>Agenda</vt:lpstr>
      <vt:lpstr>R is… </vt:lpstr>
      <vt:lpstr>R, Python, and Julia</vt:lpstr>
      <vt:lpstr>Statistics Software Ecosystem</vt:lpstr>
      <vt:lpstr>Motivation for R</vt:lpstr>
      <vt:lpstr>Collective, eclectic development</vt:lpstr>
      <vt:lpstr>Community</vt:lpstr>
      <vt:lpstr>Documentation</vt:lpstr>
      <vt:lpstr>Base R</vt:lpstr>
      <vt:lpstr>R Console</vt:lpstr>
      <vt:lpstr>RStudio</vt:lpstr>
      <vt:lpstr>RStudio Interface</vt:lpstr>
      <vt:lpstr>More information </vt:lpstr>
      <vt:lpstr>More information </vt:lpstr>
      <vt:lpstr>More information </vt:lpstr>
    </vt:vector>
  </TitlesOfParts>
  <Company>3i Graphics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3i Graphics</dc:creator>
  <cp:lastModifiedBy>Christopher John Cameron</cp:lastModifiedBy>
  <cp:revision>704</cp:revision>
  <dcterms:created xsi:type="dcterms:W3CDTF">2015-10-01T14:54:08Z</dcterms:created>
  <dcterms:modified xsi:type="dcterms:W3CDTF">2022-11-09T04:05:14Z</dcterms:modified>
</cp:coreProperties>
</file>