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89" r:id="rId2"/>
    <p:sldId id="290" r:id="rId3"/>
    <p:sldId id="257" r:id="rId4"/>
    <p:sldId id="259" r:id="rId5"/>
    <p:sldId id="263" r:id="rId6"/>
    <p:sldId id="268" r:id="rId7"/>
    <p:sldId id="270" r:id="rId8"/>
    <p:sldId id="269" r:id="rId9"/>
    <p:sldId id="271" r:id="rId10"/>
    <p:sldId id="301" r:id="rId11"/>
    <p:sldId id="311" r:id="rId12"/>
    <p:sldId id="310" r:id="rId13"/>
    <p:sldId id="312" r:id="rId14"/>
    <p:sldId id="304" r:id="rId15"/>
    <p:sldId id="305" r:id="rId16"/>
    <p:sldId id="306" r:id="rId17"/>
    <p:sldId id="307" r:id="rId18"/>
    <p:sldId id="308" r:id="rId19"/>
    <p:sldId id="309" r:id="rId20"/>
    <p:sldId id="272" r:id="rId21"/>
    <p:sldId id="294" r:id="rId22"/>
    <p:sldId id="295" r:id="rId23"/>
    <p:sldId id="273" r:id="rId24"/>
    <p:sldId id="274" r:id="rId25"/>
    <p:sldId id="296" r:id="rId26"/>
    <p:sldId id="275" r:id="rId27"/>
    <p:sldId id="291" r:id="rId28"/>
    <p:sldId id="292" r:id="rId29"/>
    <p:sldId id="293" r:id="rId30"/>
    <p:sldId id="298" r:id="rId31"/>
    <p:sldId id="299" r:id="rId32"/>
    <p:sldId id="300" r:id="rId33"/>
    <p:sldId id="286" r:id="rId34"/>
    <p:sldId id="303" r:id="rId35"/>
    <p:sldId id="302" r:id="rId36"/>
    <p:sldId id="288" r:id="rId37"/>
    <p:sldId id="287" r:id="rId38"/>
    <p:sldId id="26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FC241C-209B-9C49-A157-D4267FA7D6D1}">
          <p14:sldIdLst>
            <p14:sldId id="289"/>
            <p14:sldId id="290"/>
            <p14:sldId id="257"/>
            <p14:sldId id="259"/>
            <p14:sldId id="263"/>
            <p14:sldId id="268"/>
            <p14:sldId id="270"/>
            <p14:sldId id="269"/>
            <p14:sldId id="271"/>
            <p14:sldId id="301"/>
            <p14:sldId id="311"/>
            <p14:sldId id="310"/>
            <p14:sldId id="312"/>
            <p14:sldId id="304"/>
            <p14:sldId id="305"/>
            <p14:sldId id="306"/>
            <p14:sldId id="307"/>
            <p14:sldId id="308"/>
            <p14:sldId id="309"/>
            <p14:sldId id="272"/>
            <p14:sldId id="294"/>
            <p14:sldId id="295"/>
            <p14:sldId id="273"/>
            <p14:sldId id="274"/>
            <p14:sldId id="296"/>
            <p14:sldId id="275"/>
            <p14:sldId id="291"/>
            <p14:sldId id="292"/>
            <p14:sldId id="293"/>
            <p14:sldId id="298"/>
            <p14:sldId id="299"/>
            <p14:sldId id="300"/>
            <p14:sldId id="286"/>
            <p14:sldId id="303"/>
            <p14:sldId id="302"/>
            <p14:sldId id="288"/>
            <p14:sldId id="287"/>
            <p14:sldId id="262"/>
          </p14:sldIdLst>
        </p14:section>
        <p14:section name="Project Overview &amp; Goals" id="{1FFF9305-96A1-0D4C-8F3D-55E5297D66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E2D"/>
    <a:srgbClr val="F05123"/>
    <a:srgbClr val="EEAB26"/>
    <a:srgbClr val="FFCE34"/>
    <a:srgbClr val="041A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6" autoAdjust="0"/>
    <p:restoredTop sz="96478" autoAdjust="0"/>
  </p:normalViewPr>
  <p:slideViewPr>
    <p:cSldViewPr snapToGrid="0">
      <p:cViewPr>
        <p:scale>
          <a:sx n="75" d="100"/>
          <a:sy n="75" d="100"/>
        </p:scale>
        <p:origin x="912" y="13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6" d="100"/>
          <a:sy n="66" d="100"/>
        </p:scale>
        <p:origin x="3216" y="3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4C570-6100-4302-BC5F-6C4A3D2F16F3}" type="datetimeFigureOut">
              <a:rPr lang="en-US" smtClean="0"/>
              <a:pPr/>
              <a:t>2/9/23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2BE422-B2AD-4B26-ACB8-23D516BC5602}" type="slidenum">
              <a:rPr lang="en-US" smtClean="0"/>
              <a:pPr/>
              <a:t>‹#›</a:t>
            </a:fld>
            <a:endParaRPr lang="en-US" dirty="0"/>
          </a:p>
        </p:txBody>
      </p:sp>
    </p:spTree>
    <p:extLst>
      <p:ext uri="{BB962C8B-B14F-4D97-AF65-F5344CB8AC3E}">
        <p14:creationId xmlns:p14="http://schemas.microsoft.com/office/powerpoint/2010/main" val="3999503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FAC5E-ABF1-41E4-A3EF-A52EC47AA252}" type="datetimeFigureOut">
              <a:rPr lang="en-US" smtClean="0"/>
              <a:pPr/>
              <a:t>2/9/23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BBB2E2-D179-4177-B44E-66CE806FA46F}" type="slidenum">
              <a:rPr lang="en-US" smtClean="0"/>
              <a:pPr/>
              <a:t>‹#›</a:t>
            </a:fld>
            <a:endParaRPr lang="en-US" dirty="0"/>
          </a:p>
        </p:txBody>
      </p:sp>
    </p:spTree>
    <p:extLst>
      <p:ext uri="{BB962C8B-B14F-4D97-AF65-F5344CB8AC3E}">
        <p14:creationId xmlns:p14="http://schemas.microsoft.com/office/powerpoint/2010/main" val="21032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0205A8-BC17-F144-A84E-9AA0D3550363}" type="slidenum">
              <a:rPr lang="en-US" smtClean="0"/>
              <a:t>4</a:t>
            </a:fld>
            <a:endParaRPr lang="en-US"/>
          </a:p>
        </p:txBody>
      </p:sp>
    </p:spTree>
    <p:extLst>
      <p:ext uri="{BB962C8B-B14F-4D97-AF65-F5344CB8AC3E}">
        <p14:creationId xmlns:p14="http://schemas.microsoft.com/office/powerpoint/2010/main" val="201584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BB2E2-D179-4177-B44E-66CE806FA46F}" type="slidenum">
              <a:rPr lang="en-US" smtClean="0"/>
              <a:pPr/>
              <a:t>20</a:t>
            </a:fld>
            <a:endParaRPr lang="en-US" dirty="0"/>
          </a:p>
        </p:txBody>
      </p:sp>
    </p:spTree>
    <p:extLst>
      <p:ext uri="{BB962C8B-B14F-4D97-AF65-F5344CB8AC3E}">
        <p14:creationId xmlns:p14="http://schemas.microsoft.com/office/powerpoint/2010/main" val="184535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BB2E2-D179-4177-B44E-66CE806FA46F}" type="slidenum">
              <a:rPr lang="en-US" smtClean="0"/>
              <a:pPr/>
              <a:t>29</a:t>
            </a:fld>
            <a:endParaRPr lang="en-US" dirty="0"/>
          </a:p>
        </p:txBody>
      </p:sp>
    </p:spTree>
    <p:extLst>
      <p:ext uri="{BB962C8B-B14F-4D97-AF65-F5344CB8AC3E}">
        <p14:creationId xmlns:p14="http://schemas.microsoft.com/office/powerpoint/2010/main" val="277173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BB2E2-D179-4177-B44E-66CE806FA46F}" type="slidenum">
              <a:rPr lang="en-US" smtClean="0"/>
              <a:pPr/>
              <a:t>38</a:t>
            </a:fld>
            <a:endParaRPr lang="en-US" dirty="0"/>
          </a:p>
        </p:txBody>
      </p:sp>
    </p:spTree>
    <p:extLst>
      <p:ext uri="{BB962C8B-B14F-4D97-AF65-F5344CB8AC3E}">
        <p14:creationId xmlns:p14="http://schemas.microsoft.com/office/powerpoint/2010/main" val="755212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Opening Logo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DD534E-2AA6-1875-8C95-393375329876}"/>
              </a:ext>
            </a:extLst>
          </p:cNvPr>
          <p:cNvSpPr/>
          <p:nvPr userDrawn="1"/>
        </p:nvSpPr>
        <p:spPr>
          <a:xfrm>
            <a:off x="4419600" y="3933822"/>
            <a:ext cx="4470400" cy="369332"/>
          </a:xfrm>
          <a:prstGeom prst="rect">
            <a:avLst/>
          </a:prstGeom>
        </p:spPr>
        <p:txBody>
          <a:bodyPr wrap="square">
            <a:spAutoFit/>
          </a:bodyPr>
          <a:lstStyle/>
          <a:p>
            <a:r>
              <a:rPr lang="en-US" sz="1800" dirty="0">
                <a:solidFill>
                  <a:schemeClr val="tx1">
                    <a:lumMod val="50000"/>
                    <a:lumOff val="50000"/>
                  </a:schemeClr>
                </a:solidFill>
              </a:rPr>
              <a:t>  Center for Advanced Computing</a:t>
            </a:r>
          </a:p>
        </p:txBody>
      </p:sp>
      <p:sp>
        <p:nvSpPr>
          <p:cNvPr id="7" name="Rectangle 6">
            <a:extLst>
              <a:ext uri="{FF2B5EF4-FFF2-40B4-BE49-F238E27FC236}">
                <a16:creationId xmlns:a16="http://schemas.microsoft.com/office/drawing/2014/main" id="{EC45E3E8-D492-30AA-F3BA-297325F88456}"/>
              </a:ext>
            </a:extLst>
          </p:cNvPr>
          <p:cNvSpPr/>
          <p:nvPr userDrawn="1"/>
        </p:nvSpPr>
        <p:spPr>
          <a:xfrm>
            <a:off x="5334000" y="4303154"/>
            <a:ext cx="4140200" cy="292388"/>
          </a:xfrm>
          <a:prstGeom prst="rect">
            <a:avLst/>
          </a:prstGeom>
        </p:spPr>
        <p:txBody>
          <a:bodyPr wrap="square">
            <a:spAutoFit/>
          </a:bodyPr>
          <a:lstStyle/>
          <a:p>
            <a:r>
              <a:rPr lang="en-US" sz="1300" dirty="0">
                <a:solidFill>
                  <a:schemeClr val="tx1">
                    <a:lumMod val="50000"/>
                    <a:lumOff val="50000"/>
                  </a:schemeClr>
                </a:solidFill>
              </a:rPr>
              <a:t>www.cac.cornell.edu</a:t>
            </a:r>
          </a:p>
        </p:txBody>
      </p:sp>
      <p:pic>
        <p:nvPicPr>
          <p:cNvPr id="10" name="Picture 9">
            <a:extLst>
              <a:ext uri="{FF2B5EF4-FFF2-40B4-BE49-F238E27FC236}">
                <a16:creationId xmlns:a16="http://schemas.microsoft.com/office/drawing/2014/main" id="{28383E0E-C609-0004-1C50-99DC21C24B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9687" y="1851205"/>
            <a:ext cx="1952625" cy="1897951"/>
          </a:xfrm>
          <a:prstGeom prst="rect">
            <a:avLst/>
          </a:prstGeom>
        </p:spPr>
      </p:pic>
    </p:spTree>
    <p:extLst>
      <p:ext uri="{BB962C8B-B14F-4D97-AF65-F5344CB8AC3E}">
        <p14:creationId xmlns:p14="http://schemas.microsoft.com/office/powerpoint/2010/main" val="32245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22438"/>
            <a:ext cx="10363200" cy="696962"/>
          </a:xfrm>
          <a:prstGeom prst="rect">
            <a:avLst/>
          </a:prstGeom>
        </p:spPr>
        <p:txBody>
          <a:bodyPr/>
          <a:lstStyle>
            <a:lvl1pPr algn="ctr">
              <a:defRPr sz="2800" baseline="0">
                <a:solidFill>
                  <a:schemeClr val="tx1">
                    <a:lumMod val="65000"/>
                    <a:lumOff val="35000"/>
                  </a:schemeClr>
                </a:solidFill>
              </a:defRPr>
            </a:lvl1pPr>
          </a:lstStyle>
          <a:p>
            <a:r>
              <a:rPr lang="en-US" dirty="0"/>
              <a:t>Click to add title</a:t>
            </a:r>
          </a:p>
        </p:txBody>
      </p:sp>
      <p:sp>
        <p:nvSpPr>
          <p:cNvPr id="3" name="Subtitle 2"/>
          <p:cNvSpPr>
            <a:spLocks noGrp="1"/>
          </p:cNvSpPr>
          <p:nvPr>
            <p:ph type="subTitle" idx="1" hasCustomPrompt="1"/>
          </p:nvPr>
        </p:nvSpPr>
        <p:spPr>
          <a:xfrm>
            <a:off x="914400" y="2971800"/>
            <a:ext cx="10363200" cy="2057400"/>
          </a:xfrm>
          <a:prstGeom prst="rect">
            <a:avLst/>
          </a:prstGeom>
        </p:spPr>
        <p:txBody>
          <a:bodyPr/>
          <a:lstStyle>
            <a:lvl1pPr marL="0" indent="0" algn="ctr">
              <a:buNone/>
              <a:defRPr sz="2000" u="none">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on separate lines: your name; your title; Cornell University Center for Advanced Computing (CAC); your web personal page; your email</a:t>
            </a:r>
          </a:p>
        </p:txBody>
      </p:sp>
      <p:sp>
        <p:nvSpPr>
          <p:cNvPr id="7" name="Rectangle 6">
            <a:extLst>
              <a:ext uri="{FF2B5EF4-FFF2-40B4-BE49-F238E27FC236}">
                <a16:creationId xmlns:a16="http://schemas.microsoft.com/office/drawing/2014/main" id="{3943772F-E688-E760-C228-54C9F28DD444}"/>
              </a:ext>
            </a:extLst>
          </p:cNvPr>
          <p:cNvSpPr/>
          <p:nvPr userDrawn="1"/>
        </p:nvSpPr>
        <p:spPr>
          <a:xfrm>
            <a:off x="2057400" y="949295"/>
            <a:ext cx="5486400" cy="338554"/>
          </a:xfrm>
          <a:prstGeom prst="rect">
            <a:avLst/>
          </a:prstGeom>
        </p:spPr>
        <p:txBody>
          <a:bodyPr wrap="square">
            <a:spAutoFit/>
          </a:bodyPr>
          <a:lstStyle/>
          <a:p>
            <a:r>
              <a:rPr lang="en-US" sz="1600" dirty="0">
                <a:solidFill>
                  <a:schemeClr val="tx1">
                    <a:lumMod val="50000"/>
                    <a:lumOff val="50000"/>
                  </a:schemeClr>
                </a:solidFill>
              </a:rPr>
              <a:t>Center for Advanced Computing </a:t>
            </a:r>
          </a:p>
        </p:txBody>
      </p:sp>
      <p:pic>
        <p:nvPicPr>
          <p:cNvPr id="12" name="Picture 11">
            <a:extLst>
              <a:ext uri="{FF2B5EF4-FFF2-40B4-BE49-F238E27FC236}">
                <a16:creationId xmlns:a16="http://schemas.microsoft.com/office/drawing/2014/main" id="{170C986E-AFAA-D6B6-4843-CF38097C77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3450" y="621939"/>
            <a:ext cx="1021878" cy="993265"/>
          </a:xfrm>
          <a:prstGeom prst="rect">
            <a:avLst/>
          </a:prstGeom>
        </p:spPr>
      </p:pic>
    </p:spTree>
    <p:extLst>
      <p:ext uri="{BB962C8B-B14F-4D97-AF65-F5344CB8AC3E}">
        <p14:creationId xmlns:p14="http://schemas.microsoft.com/office/powerpoint/2010/main" val="1928219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Slide ">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640080"/>
          </a:xfrm>
          <a:prstGeom prst="rect">
            <a:avLst/>
          </a:prstGeom>
        </p:spPr>
        <p:txBody>
          <a:bodyPr/>
          <a:lstStyle>
            <a:lvl1pPr algn="l">
              <a:defRPr sz="3600">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a:xfrm>
            <a:off x="609600" y="1295400"/>
            <a:ext cx="10972800" cy="4724400"/>
          </a:xfrm>
          <a:prstGeom prst="rect">
            <a:avLst/>
          </a:prstGeom>
        </p:spPr>
        <p:txBody>
          <a:bodyPr/>
          <a:lstStyle>
            <a:lvl1pPr>
              <a:defRPr sz="2800">
                <a:solidFill>
                  <a:schemeClr val="tx1">
                    <a:lumMod val="65000"/>
                    <a:lumOff val="35000"/>
                  </a:schemeClr>
                </a:solidFill>
              </a:defRPr>
            </a:lvl1pPr>
            <a:lvl2pPr>
              <a:defRPr sz="2400">
                <a:solidFill>
                  <a:schemeClr val="tx1">
                    <a:lumMod val="65000"/>
                    <a:lumOff val="35000"/>
                  </a:schemeClr>
                </a:solidFill>
              </a:defRPr>
            </a:lvl2pPr>
            <a:lvl3pPr>
              <a:defRPr sz="2000">
                <a:solidFill>
                  <a:schemeClr val="tx1">
                    <a:lumMod val="65000"/>
                    <a:lumOff val="35000"/>
                  </a:schemeClr>
                </a:solidFill>
              </a:defRPr>
            </a:lvl3pPr>
            <a:lvl4pPr>
              <a:defRPr sz="1800">
                <a:solidFill>
                  <a:schemeClr val="tx1">
                    <a:lumMod val="65000"/>
                    <a:lumOff val="35000"/>
                  </a:schemeClr>
                </a:solidFill>
              </a:defRPr>
            </a:lvl4pPr>
            <a:lvl5pPr>
              <a:defRPr sz="18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10244756" y="6264048"/>
            <a:ext cx="4140200" cy="215444"/>
          </a:xfrm>
          <a:prstGeom prst="rect">
            <a:avLst/>
          </a:prstGeom>
        </p:spPr>
        <p:txBody>
          <a:bodyPr wrap="square">
            <a:spAutoFit/>
          </a:bodyPr>
          <a:lstStyle/>
          <a:p>
            <a:r>
              <a:rPr lang="en-US" sz="800" dirty="0">
                <a:solidFill>
                  <a:schemeClr val="tx1">
                    <a:lumMod val="50000"/>
                    <a:lumOff val="50000"/>
                  </a:schemeClr>
                </a:solidFill>
              </a:rPr>
              <a:t>www.cac.cornell.edu</a:t>
            </a:r>
          </a:p>
        </p:txBody>
      </p:sp>
      <p:pic>
        <p:nvPicPr>
          <p:cNvPr id="11" name="Picture 10">
            <a:extLst>
              <a:ext uri="{FF2B5EF4-FFF2-40B4-BE49-F238E27FC236}">
                <a16:creationId xmlns:a16="http://schemas.microsoft.com/office/drawing/2014/main" id="{386D918F-B749-172C-CE04-0533B1ED191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68506" y="6141720"/>
            <a:ext cx="476250" cy="462915"/>
          </a:xfrm>
          <a:prstGeom prst="rect">
            <a:avLst/>
          </a:prstGeom>
        </p:spPr>
      </p:pic>
      <p:sp>
        <p:nvSpPr>
          <p:cNvPr id="4" name="Slide Number Placeholder 5">
            <a:extLst>
              <a:ext uri="{FF2B5EF4-FFF2-40B4-BE49-F238E27FC236}">
                <a16:creationId xmlns:a16="http://schemas.microsoft.com/office/drawing/2014/main" id="{E096A469-9773-928E-EE1F-16FBB992A442}"/>
              </a:ext>
            </a:extLst>
          </p:cNvPr>
          <p:cNvSpPr txBox="1">
            <a:spLocks/>
          </p:cNvSpPr>
          <p:nvPr userDrawn="1"/>
        </p:nvSpPr>
        <p:spPr>
          <a:xfrm>
            <a:off x="4673600" y="6264048"/>
            <a:ext cx="2844800" cy="365125"/>
          </a:xfrm>
          <a:prstGeom prst="rect">
            <a:avLst/>
          </a:prstGeom>
        </p:spPr>
        <p:txBody>
          <a:bodyPr/>
          <a:lstStyle>
            <a:defPPr>
              <a:defRPr lang="en-US"/>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946E140-9D57-FE4C-AD19-1B26D7CC41FB}" type="slidenum">
              <a:rPr lang="en-US" smtClean="0"/>
              <a:t>‹#›</a:t>
            </a:fld>
            <a:endParaRPr lang="en-US" dirty="0"/>
          </a:p>
        </p:txBody>
      </p:sp>
      <p:sp>
        <p:nvSpPr>
          <p:cNvPr id="5" name="Slide Number Placeholder 5">
            <a:extLst>
              <a:ext uri="{FF2B5EF4-FFF2-40B4-BE49-F238E27FC236}">
                <a16:creationId xmlns:a16="http://schemas.microsoft.com/office/drawing/2014/main" id="{643DD522-AC6F-C44C-93DA-622B652C172A}"/>
              </a:ext>
            </a:extLst>
          </p:cNvPr>
          <p:cNvSpPr txBox="1">
            <a:spLocks/>
          </p:cNvSpPr>
          <p:nvPr userDrawn="1"/>
        </p:nvSpPr>
        <p:spPr>
          <a:xfrm>
            <a:off x="621859" y="6264048"/>
            <a:ext cx="2844800" cy="365125"/>
          </a:xfrm>
          <a:prstGeom prst="rect">
            <a:avLst/>
          </a:prstGeom>
        </p:spPr>
        <p:txBody>
          <a:bodyPr/>
          <a:lstStyle>
            <a:defPPr>
              <a:defRPr lang="en-US"/>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February, 14</a:t>
            </a:r>
            <a:r>
              <a:rPr lang="en-US" baseline="30000" dirty="0"/>
              <a:t>th</a:t>
            </a:r>
            <a:r>
              <a:rPr lang="en-US" dirty="0"/>
              <a:t>  2023</a:t>
            </a:r>
          </a:p>
        </p:txBody>
      </p:sp>
    </p:spTree>
    <p:extLst>
      <p:ext uri="{BB962C8B-B14F-4D97-AF65-F5344CB8AC3E}">
        <p14:creationId xmlns:p14="http://schemas.microsoft.com/office/powerpoint/2010/main" val="4128401897"/>
      </p:ext>
    </p:extLst>
  </p:cSld>
  <p:clrMapOvr>
    <a:masterClrMapping/>
  </p:clrMapOvr>
  <p:extLst>
    <p:ext uri="{DCECCB84-F9BA-43D5-87BE-67443E8EF086}">
      <p15:sldGuideLst xmlns:p15="http://schemas.microsoft.com/office/powerpoint/2012/main">
        <p15:guide id="1" orient="horz" pos="744" userDrawn="1">
          <p15:clr>
            <a:srgbClr val="FBAE40"/>
          </p15:clr>
        </p15:guide>
        <p15:guide id="2" orient="horz" pos="816" userDrawn="1">
          <p15:clr>
            <a:srgbClr val="FBAE40"/>
          </p15:clr>
        </p15:guide>
        <p15:guide id="3" orient="horz" pos="3792" userDrawn="1">
          <p15:clr>
            <a:srgbClr val="FBAE40"/>
          </p15:clr>
        </p15:guide>
        <p15:guide id="4" orient="horz" pos="3936" userDrawn="1">
          <p15:clr>
            <a:srgbClr val="FBAE40"/>
          </p15:clr>
        </p15:guide>
        <p15:guide id="5" pos="384" userDrawn="1">
          <p15:clr>
            <a:srgbClr val="FBAE40"/>
          </p15:clr>
        </p15:guide>
        <p15:guide id="6" pos="7296" userDrawn="1">
          <p15:clr>
            <a:srgbClr val="FBAE40"/>
          </p15:clr>
        </p15:guide>
        <p15:guide id="7" orient="horz" pos="336" userDrawn="1">
          <p15:clr>
            <a:srgbClr val="FBAE40"/>
          </p15:clr>
        </p15:guide>
        <p15:guide id="8" pos="6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640080"/>
          </a:xfrm>
          <a:prstGeom prst="rect">
            <a:avLst/>
          </a:prstGeom>
        </p:spPr>
        <p:txBody>
          <a:bodyPr anchor="ctr" anchorCtr="0"/>
          <a:lstStyle>
            <a:lvl1pPr algn="l">
              <a:defRPr sz="3600">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sz="half" idx="1"/>
          </p:nvPr>
        </p:nvSpPr>
        <p:spPr>
          <a:xfrm>
            <a:off x="609600" y="1295400"/>
            <a:ext cx="5410200" cy="4724400"/>
          </a:xfrm>
          <a:prstGeom prst="rect">
            <a:avLst/>
          </a:prstGeom>
        </p:spPr>
        <p:txBody>
          <a:bodyPr/>
          <a:lstStyle>
            <a:lvl1pPr>
              <a:defRPr sz="2000">
                <a:solidFill>
                  <a:schemeClr val="tx1">
                    <a:lumMod val="65000"/>
                    <a:lumOff val="35000"/>
                  </a:schemeClr>
                </a:solidFill>
              </a:defRPr>
            </a:lvl1pPr>
            <a:lvl2pPr>
              <a:defRPr sz="1800">
                <a:solidFill>
                  <a:schemeClr val="tx1">
                    <a:lumMod val="65000"/>
                    <a:lumOff val="35000"/>
                  </a:schemeClr>
                </a:solidFill>
              </a:defRPr>
            </a:lvl2pPr>
            <a:lvl3pPr>
              <a:defRPr sz="1600">
                <a:solidFill>
                  <a:schemeClr val="tx1">
                    <a:lumMod val="65000"/>
                    <a:lumOff val="35000"/>
                  </a:schemeClr>
                </a:solidFill>
              </a:defRPr>
            </a:lvl3pPr>
            <a:lvl4pPr>
              <a:defRPr sz="1400">
                <a:solidFill>
                  <a:schemeClr val="tx1">
                    <a:lumMod val="65000"/>
                    <a:lumOff val="35000"/>
                  </a:schemeClr>
                </a:solidFill>
              </a:defRPr>
            </a:lvl4pPr>
            <a:lvl5pPr>
              <a:defRPr sz="14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2" y="1295400"/>
            <a:ext cx="5410198" cy="4724400"/>
          </a:xfrm>
          <a:prstGeom prst="rect">
            <a:avLst/>
          </a:prstGeom>
        </p:spPr>
        <p:txBody>
          <a:bodyPr/>
          <a:lstStyle>
            <a:lvl1pPr>
              <a:defRPr sz="2000">
                <a:solidFill>
                  <a:schemeClr val="tx1">
                    <a:lumMod val="65000"/>
                    <a:lumOff val="35000"/>
                  </a:schemeClr>
                </a:solidFill>
              </a:defRPr>
            </a:lvl1pPr>
            <a:lvl2pPr>
              <a:defRPr sz="1800">
                <a:solidFill>
                  <a:schemeClr val="tx1">
                    <a:lumMod val="65000"/>
                    <a:lumOff val="35000"/>
                  </a:schemeClr>
                </a:solidFill>
              </a:defRPr>
            </a:lvl2pPr>
            <a:lvl3pPr>
              <a:defRPr sz="1600">
                <a:solidFill>
                  <a:schemeClr val="tx1">
                    <a:lumMod val="65000"/>
                    <a:lumOff val="35000"/>
                  </a:schemeClr>
                </a:solidFill>
              </a:defRPr>
            </a:lvl3pPr>
            <a:lvl4pPr>
              <a:defRPr sz="1400">
                <a:solidFill>
                  <a:schemeClr val="tx1">
                    <a:lumMod val="65000"/>
                    <a:lumOff val="35000"/>
                  </a:schemeClr>
                </a:solidFill>
              </a:defRPr>
            </a:lvl4pPr>
            <a:lvl5pPr>
              <a:defRPr sz="14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21CDB96-3D5A-9C83-77C1-57E05DFE8B9E}"/>
              </a:ext>
            </a:extLst>
          </p:cNvPr>
          <p:cNvSpPr/>
          <p:nvPr userDrawn="1"/>
        </p:nvSpPr>
        <p:spPr>
          <a:xfrm>
            <a:off x="10244756" y="6268557"/>
            <a:ext cx="1701800" cy="215444"/>
          </a:xfrm>
          <a:prstGeom prst="rect">
            <a:avLst/>
          </a:prstGeom>
        </p:spPr>
        <p:txBody>
          <a:bodyPr wrap="square">
            <a:spAutoFit/>
          </a:bodyPr>
          <a:lstStyle/>
          <a:p>
            <a:r>
              <a:rPr lang="en-US" sz="800" dirty="0">
                <a:solidFill>
                  <a:schemeClr val="tx1">
                    <a:lumMod val="50000"/>
                    <a:lumOff val="50000"/>
                  </a:schemeClr>
                </a:solidFill>
              </a:rPr>
              <a:t>www.cac.cornell.edu</a:t>
            </a:r>
          </a:p>
        </p:txBody>
      </p:sp>
      <p:pic>
        <p:nvPicPr>
          <p:cNvPr id="8" name="Picture 7">
            <a:extLst>
              <a:ext uri="{FF2B5EF4-FFF2-40B4-BE49-F238E27FC236}">
                <a16:creationId xmlns:a16="http://schemas.microsoft.com/office/drawing/2014/main" id="{C736EDAC-501A-0259-D34F-A633A962A6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68506" y="6141720"/>
            <a:ext cx="476250" cy="462915"/>
          </a:xfrm>
          <a:prstGeom prst="rect">
            <a:avLst/>
          </a:prstGeom>
        </p:spPr>
      </p:pic>
      <p:sp>
        <p:nvSpPr>
          <p:cNvPr id="5" name="Slide Number Placeholder 5">
            <a:extLst>
              <a:ext uri="{FF2B5EF4-FFF2-40B4-BE49-F238E27FC236}">
                <a16:creationId xmlns:a16="http://schemas.microsoft.com/office/drawing/2014/main" id="{FD3A596C-0FE4-B9B0-6526-E962C703E652}"/>
              </a:ext>
            </a:extLst>
          </p:cNvPr>
          <p:cNvSpPr txBox="1">
            <a:spLocks/>
          </p:cNvSpPr>
          <p:nvPr userDrawn="1"/>
        </p:nvSpPr>
        <p:spPr>
          <a:xfrm>
            <a:off x="4673600" y="6264048"/>
            <a:ext cx="2844800" cy="365125"/>
          </a:xfrm>
          <a:prstGeom prst="rect">
            <a:avLst/>
          </a:prstGeom>
        </p:spPr>
        <p:txBody>
          <a:bodyPr/>
          <a:lstStyle>
            <a:defPPr>
              <a:defRPr lang="en-US"/>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946E140-9D57-FE4C-AD19-1B26D7CC41FB}" type="slidenum">
              <a:rPr lang="en-US" smtClean="0"/>
              <a:t>‹#›</a:t>
            </a:fld>
            <a:endParaRPr lang="en-US" dirty="0"/>
          </a:p>
        </p:txBody>
      </p:sp>
      <p:sp>
        <p:nvSpPr>
          <p:cNvPr id="7" name="Slide Number Placeholder 5">
            <a:extLst>
              <a:ext uri="{FF2B5EF4-FFF2-40B4-BE49-F238E27FC236}">
                <a16:creationId xmlns:a16="http://schemas.microsoft.com/office/drawing/2014/main" id="{052208B2-B3F1-41BD-11BF-693C9F0C8C0F}"/>
              </a:ext>
            </a:extLst>
          </p:cNvPr>
          <p:cNvSpPr txBox="1">
            <a:spLocks/>
          </p:cNvSpPr>
          <p:nvPr userDrawn="1"/>
        </p:nvSpPr>
        <p:spPr>
          <a:xfrm>
            <a:off x="621859" y="6264048"/>
            <a:ext cx="2844800" cy="365125"/>
          </a:xfrm>
          <a:prstGeom prst="rect">
            <a:avLst/>
          </a:prstGeom>
        </p:spPr>
        <p:txBody>
          <a:bodyPr/>
          <a:lstStyle>
            <a:defPPr>
              <a:defRPr lang="en-US"/>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February, 14</a:t>
            </a:r>
            <a:r>
              <a:rPr lang="en-US" baseline="30000" dirty="0"/>
              <a:t>th</a:t>
            </a:r>
            <a:r>
              <a:rPr lang="en-US" dirty="0"/>
              <a:t>  2023</a:t>
            </a:r>
          </a:p>
        </p:txBody>
      </p:sp>
    </p:spTree>
    <p:extLst>
      <p:ext uri="{BB962C8B-B14F-4D97-AF65-F5344CB8AC3E}">
        <p14:creationId xmlns:p14="http://schemas.microsoft.com/office/powerpoint/2010/main" val="1221668259"/>
      </p:ext>
    </p:extLst>
  </p:cSld>
  <p:clrMapOvr>
    <a:masterClrMapping/>
  </p:clrMapOvr>
  <p:extLst>
    <p:ext uri="{DCECCB84-F9BA-43D5-87BE-67443E8EF086}">
      <p15:sldGuideLst xmlns:p15="http://schemas.microsoft.com/office/powerpoint/2012/main">
        <p15:guide id="1" orient="horz" pos="744" userDrawn="1">
          <p15:clr>
            <a:srgbClr val="FBAE40"/>
          </p15:clr>
        </p15:guide>
        <p15:guide id="2" pos="3840" userDrawn="1">
          <p15:clr>
            <a:srgbClr val="FBAE40"/>
          </p15:clr>
        </p15:guide>
        <p15:guide id="3" orient="horz" pos="816" userDrawn="1">
          <p15:clr>
            <a:srgbClr val="FBAE40"/>
          </p15:clr>
        </p15:guide>
        <p15:guide id="4" orient="horz" pos="3792" userDrawn="1">
          <p15:clr>
            <a:srgbClr val="FBAE40"/>
          </p15:clr>
        </p15:guide>
        <p15:guide id="5" pos="384" userDrawn="1">
          <p15:clr>
            <a:srgbClr val="FBAE40"/>
          </p15:clr>
        </p15:guide>
        <p15:guide id="6" pos="7296" userDrawn="1">
          <p15:clr>
            <a:srgbClr val="FBAE40"/>
          </p15:clr>
        </p15:guide>
        <p15:guide id="7" orient="horz" pos="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1" y="1296040"/>
            <a:ext cx="5387976" cy="647700"/>
          </a:xfrm>
          <a:prstGeom prst="rect">
            <a:avLst/>
          </a:prstGeom>
        </p:spPr>
        <p:txBody>
          <a:bodyPr anchor="b"/>
          <a:lstStyle>
            <a:lvl1pPr marL="0" indent="0">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058679"/>
            <a:ext cx="5410200" cy="3961121"/>
          </a:xfrm>
          <a:prstGeom prst="rect">
            <a:avLst/>
          </a:prstGeom>
        </p:spPr>
        <p:txBody>
          <a:bodyPr/>
          <a:lstStyle>
            <a:lvl1pPr>
              <a:defRPr sz="2000">
                <a:solidFill>
                  <a:schemeClr val="tx1">
                    <a:lumMod val="65000"/>
                    <a:lumOff val="35000"/>
                  </a:schemeClr>
                </a:solidFill>
              </a:defRPr>
            </a:lvl1pPr>
            <a:lvl2pPr>
              <a:defRPr sz="1800">
                <a:solidFill>
                  <a:schemeClr val="tx1">
                    <a:lumMod val="65000"/>
                    <a:lumOff val="35000"/>
                  </a:schemeClr>
                </a:solidFill>
              </a:defRPr>
            </a:lvl2pPr>
            <a:lvl3pPr>
              <a:defRPr sz="1600">
                <a:solidFill>
                  <a:schemeClr val="tx1">
                    <a:lumMod val="65000"/>
                    <a:lumOff val="35000"/>
                  </a:schemeClr>
                </a:solidFill>
              </a:defRPr>
            </a:lvl3pPr>
            <a:lvl4pPr>
              <a:defRPr sz="1400">
                <a:solidFill>
                  <a:schemeClr val="tx1">
                    <a:lumMod val="65000"/>
                    <a:lumOff val="35000"/>
                  </a:schemeClr>
                </a:solidFill>
              </a:defRPr>
            </a:lvl4pPr>
            <a:lvl5pPr>
              <a:defRPr sz="14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320800"/>
            <a:ext cx="5387976" cy="622939"/>
          </a:xfrm>
          <a:prstGeom prst="rect">
            <a:avLst/>
          </a:prstGeom>
        </p:spPr>
        <p:txBody>
          <a:bodyPr anchor="b"/>
          <a:lstStyle>
            <a:lvl1pPr marL="0" indent="0">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061853"/>
            <a:ext cx="5410199" cy="3940169"/>
          </a:xfrm>
          <a:prstGeom prst="rect">
            <a:avLst/>
          </a:prstGeom>
        </p:spPr>
        <p:txBody>
          <a:bodyPr/>
          <a:lstStyle>
            <a:lvl1pPr>
              <a:defRPr sz="2000">
                <a:solidFill>
                  <a:schemeClr val="tx1">
                    <a:lumMod val="65000"/>
                    <a:lumOff val="35000"/>
                  </a:schemeClr>
                </a:solidFill>
              </a:defRPr>
            </a:lvl1pPr>
            <a:lvl2pPr>
              <a:defRPr sz="1800">
                <a:solidFill>
                  <a:schemeClr val="tx1">
                    <a:lumMod val="65000"/>
                    <a:lumOff val="35000"/>
                  </a:schemeClr>
                </a:solidFill>
              </a:defRPr>
            </a:lvl2pPr>
            <a:lvl3pPr>
              <a:defRPr sz="1600">
                <a:solidFill>
                  <a:schemeClr val="tx1">
                    <a:lumMod val="65000"/>
                    <a:lumOff val="35000"/>
                  </a:schemeClr>
                </a:solidFill>
              </a:defRPr>
            </a:lvl3pPr>
            <a:lvl4pPr>
              <a:defRPr sz="1400">
                <a:solidFill>
                  <a:schemeClr val="tx1">
                    <a:lumMod val="65000"/>
                    <a:lumOff val="35000"/>
                  </a:schemeClr>
                </a:solidFill>
              </a:defRPr>
            </a:lvl4pPr>
            <a:lvl5pPr>
              <a:defRPr sz="14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a:extLst>
              <a:ext uri="{FF2B5EF4-FFF2-40B4-BE49-F238E27FC236}">
                <a16:creationId xmlns:a16="http://schemas.microsoft.com/office/drawing/2014/main" id="{6E445EBC-2DF3-C440-9106-1F86EE3A4F75}"/>
              </a:ext>
            </a:extLst>
          </p:cNvPr>
          <p:cNvSpPr>
            <a:spLocks noGrp="1"/>
          </p:cNvSpPr>
          <p:nvPr>
            <p:ph type="title"/>
          </p:nvPr>
        </p:nvSpPr>
        <p:spPr>
          <a:xfrm>
            <a:off x="609600" y="533400"/>
            <a:ext cx="10972800" cy="637497"/>
          </a:xfrm>
          <a:prstGeom prst="rect">
            <a:avLst/>
          </a:prstGeom>
        </p:spPr>
        <p:txBody>
          <a:bodyPr anchor="ctr" anchorCtr="0"/>
          <a:lstStyle>
            <a:lvl1pPr algn="l">
              <a:defRPr sz="3600">
                <a:solidFill>
                  <a:schemeClr val="tx1">
                    <a:lumMod val="65000"/>
                    <a:lumOff val="35000"/>
                  </a:schemeClr>
                </a:solidFill>
              </a:defRPr>
            </a:lvl1pPr>
          </a:lstStyle>
          <a:p>
            <a:r>
              <a:rPr lang="en-US" dirty="0"/>
              <a:t>Click to edit Master title style</a:t>
            </a:r>
          </a:p>
        </p:txBody>
      </p:sp>
      <p:sp>
        <p:nvSpPr>
          <p:cNvPr id="10" name="Rectangle 9">
            <a:extLst>
              <a:ext uri="{FF2B5EF4-FFF2-40B4-BE49-F238E27FC236}">
                <a16:creationId xmlns:a16="http://schemas.microsoft.com/office/drawing/2014/main" id="{BD74712A-01D2-9171-152E-72AD99358F84}"/>
              </a:ext>
            </a:extLst>
          </p:cNvPr>
          <p:cNvSpPr/>
          <p:nvPr userDrawn="1"/>
        </p:nvSpPr>
        <p:spPr>
          <a:xfrm>
            <a:off x="10244756" y="6264048"/>
            <a:ext cx="1337644" cy="215444"/>
          </a:xfrm>
          <a:prstGeom prst="rect">
            <a:avLst/>
          </a:prstGeom>
        </p:spPr>
        <p:txBody>
          <a:bodyPr wrap="square">
            <a:spAutoFit/>
          </a:bodyPr>
          <a:lstStyle/>
          <a:p>
            <a:r>
              <a:rPr lang="en-US" sz="800" dirty="0">
                <a:solidFill>
                  <a:schemeClr val="tx1">
                    <a:lumMod val="50000"/>
                    <a:lumOff val="50000"/>
                  </a:schemeClr>
                </a:solidFill>
              </a:rPr>
              <a:t>www.cac.cornell.edu</a:t>
            </a:r>
          </a:p>
        </p:txBody>
      </p:sp>
      <p:pic>
        <p:nvPicPr>
          <p:cNvPr id="11" name="Picture 10">
            <a:extLst>
              <a:ext uri="{FF2B5EF4-FFF2-40B4-BE49-F238E27FC236}">
                <a16:creationId xmlns:a16="http://schemas.microsoft.com/office/drawing/2014/main" id="{95B6CBFB-5B04-8195-788D-582CD5EAA7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68506" y="6141720"/>
            <a:ext cx="476250" cy="462915"/>
          </a:xfrm>
          <a:prstGeom prst="rect">
            <a:avLst/>
          </a:prstGeom>
        </p:spPr>
      </p:pic>
      <p:sp>
        <p:nvSpPr>
          <p:cNvPr id="2" name="Slide Number Placeholder 5">
            <a:extLst>
              <a:ext uri="{FF2B5EF4-FFF2-40B4-BE49-F238E27FC236}">
                <a16:creationId xmlns:a16="http://schemas.microsoft.com/office/drawing/2014/main" id="{5E4FE225-3F4B-3150-D587-B90D5EAAF5B9}"/>
              </a:ext>
            </a:extLst>
          </p:cNvPr>
          <p:cNvSpPr txBox="1">
            <a:spLocks/>
          </p:cNvSpPr>
          <p:nvPr userDrawn="1"/>
        </p:nvSpPr>
        <p:spPr>
          <a:xfrm>
            <a:off x="4673600" y="6264048"/>
            <a:ext cx="2844800" cy="365125"/>
          </a:xfrm>
          <a:prstGeom prst="rect">
            <a:avLst/>
          </a:prstGeom>
        </p:spPr>
        <p:txBody>
          <a:bodyPr/>
          <a:lstStyle>
            <a:defPPr>
              <a:defRPr lang="en-US"/>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946E140-9D57-FE4C-AD19-1B26D7CC41FB}" type="slidenum">
              <a:rPr lang="en-US" smtClean="0"/>
              <a:t>‹#›</a:t>
            </a:fld>
            <a:endParaRPr lang="en-US" dirty="0"/>
          </a:p>
        </p:txBody>
      </p:sp>
      <p:sp>
        <p:nvSpPr>
          <p:cNvPr id="7" name="Slide Number Placeholder 5">
            <a:extLst>
              <a:ext uri="{FF2B5EF4-FFF2-40B4-BE49-F238E27FC236}">
                <a16:creationId xmlns:a16="http://schemas.microsoft.com/office/drawing/2014/main" id="{60258756-A56A-8029-0F36-D7D2C5246AC5}"/>
              </a:ext>
            </a:extLst>
          </p:cNvPr>
          <p:cNvSpPr txBox="1">
            <a:spLocks/>
          </p:cNvSpPr>
          <p:nvPr userDrawn="1"/>
        </p:nvSpPr>
        <p:spPr>
          <a:xfrm>
            <a:off x="621859" y="6264048"/>
            <a:ext cx="2844800" cy="365125"/>
          </a:xfrm>
          <a:prstGeom prst="rect">
            <a:avLst/>
          </a:prstGeom>
        </p:spPr>
        <p:txBody>
          <a:bodyPr/>
          <a:lstStyle>
            <a:defPPr>
              <a:defRPr lang="en-US"/>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February, 14</a:t>
            </a:r>
            <a:r>
              <a:rPr lang="en-US" baseline="30000" dirty="0"/>
              <a:t>th</a:t>
            </a:r>
            <a:r>
              <a:rPr lang="en-US" dirty="0"/>
              <a:t>  2023</a:t>
            </a:r>
          </a:p>
        </p:txBody>
      </p:sp>
    </p:spTree>
    <p:extLst>
      <p:ext uri="{BB962C8B-B14F-4D97-AF65-F5344CB8AC3E}">
        <p14:creationId xmlns:p14="http://schemas.microsoft.com/office/powerpoint/2010/main" val="78707057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384" userDrawn="1">
          <p15:clr>
            <a:srgbClr val="FBAE40"/>
          </p15:clr>
        </p15:guide>
        <p15:guide id="4" pos="7296" userDrawn="1">
          <p15:clr>
            <a:srgbClr val="FBAE40"/>
          </p15:clr>
        </p15:guide>
        <p15:guide id="5" orient="horz" pos="336" userDrawn="1">
          <p15:clr>
            <a:srgbClr val="FBAE40"/>
          </p15:clr>
        </p15:guide>
        <p15:guide id="6" orient="horz" pos="744" userDrawn="1">
          <p15:clr>
            <a:srgbClr val="FBAE40"/>
          </p15:clr>
        </p15:guide>
        <p15:guide id="7" orient="horz" pos="816" userDrawn="1">
          <p15:clr>
            <a:srgbClr val="FBAE40"/>
          </p15:clr>
        </p15:guide>
        <p15:guide id="8" orient="horz" pos="3792"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AD8B1-B192-5750-9A47-1189762D3066}"/>
              </a:ext>
            </a:extLst>
          </p:cNvPr>
          <p:cNvSpPr txBox="1"/>
          <p:nvPr userDrawn="1"/>
        </p:nvSpPr>
        <p:spPr>
          <a:xfrm>
            <a:off x="0" y="0"/>
            <a:ext cx="12192000" cy="137160"/>
          </a:xfrm>
          <a:prstGeom prst="rect">
            <a:avLst/>
          </a:prstGeom>
          <a:solidFill>
            <a:srgbClr val="AF1E2D"/>
          </a:solidFill>
        </p:spPr>
        <p:txBody>
          <a:bodyPr wrap="square" rtlCol="0">
            <a:spAutoFit/>
          </a:bodyPr>
          <a:lstStyle/>
          <a:p>
            <a:endParaRPr lang="en-US" dirty="0"/>
          </a:p>
        </p:txBody>
      </p:sp>
    </p:spTree>
    <p:extLst>
      <p:ext uri="{BB962C8B-B14F-4D97-AF65-F5344CB8AC3E}">
        <p14:creationId xmlns:p14="http://schemas.microsoft.com/office/powerpoint/2010/main" val="3074000742"/>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 id="2147483656" r:id="rId4"/>
    <p:sldLayoutId id="2147483657"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ac.cornell.edu/" TargetMode="External"/><Relationship Id="rId2" Type="http://schemas.openxmlformats.org/officeDocument/2006/relationships/hyperlink" Target="https://its.weill.cornell.edu/scientific-computing-training-series" TargetMode="External"/><Relationship Id="rId1" Type="http://schemas.openxmlformats.org/officeDocument/2006/relationships/slideLayout" Target="../slideLayouts/slideLayout3.xml"/><Relationship Id="rId4" Type="http://schemas.openxmlformats.org/officeDocument/2006/relationships/hyperlink" Target="https://www.cac.cornell.edu/services/cloudServices.asp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cloud.r-project.org/"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rstudio.cloud/"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cjc73@cornell.edu" TargetMode="External"/><Relationship Id="rId2" Type="http://schemas.openxmlformats.org/officeDocument/2006/relationships/hyperlink" Target="https://cac.cornell.edu/Camer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its.weill.cornell.edu/scientific-computing-training-seri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cran.r-project.org/doc/html/interface98-paper/paper.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conductor.org/"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3.xml"/><Relationship Id="rId5" Type="http://schemas.openxmlformats.org/officeDocument/2006/relationships/hyperlink" Target="https://education.rstudio.com/learn/" TargetMode="External"/><Relationship Id="rId4" Type="http://schemas.openxmlformats.org/officeDocument/2006/relationships/hyperlink" Target="https://www.r-blogger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D0C2-7363-F498-F0F5-8924DFA8218E}"/>
              </a:ext>
            </a:extLst>
          </p:cNvPr>
          <p:cNvSpPr>
            <a:spLocks noGrp="1"/>
          </p:cNvSpPr>
          <p:nvPr>
            <p:ph type="title"/>
          </p:nvPr>
        </p:nvSpPr>
        <p:spPr/>
        <p:txBody>
          <a:bodyPr/>
          <a:lstStyle/>
          <a:p>
            <a:r>
              <a:rPr lang="en-US" dirty="0"/>
              <a:t>Welcome!  The session will begin at 9am Eastern</a:t>
            </a:r>
          </a:p>
        </p:txBody>
      </p:sp>
      <p:sp>
        <p:nvSpPr>
          <p:cNvPr id="3" name="Content Placeholder 2">
            <a:extLst>
              <a:ext uri="{FF2B5EF4-FFF2-40B4-BE49-F238E27FC236}">
                <a16:creationId xmlns:a16="http://schemas.microsoft.com/office/drawing/2014/main" id="{9D875916-8BFC-7E9C-3218-81793FA49A27}"/>
              </a:ext>
            </a:extLst>
          </p:cNvPr>
          <p:cNvSpPr>
            <a:spLocks noGrp="1"/>
          </p:cNvSpPr>
          <p:nvPr>
            <p:ph idx="1"/>
          </p:nvPr>
        </p:nvSpPr>
        <p:spPr/>
        <p:txBody>
          <a:bodyPr/>
          <a:lstStyle/>
          <a:p>
            <a:pPr marL="0" indent="0" algn="l">
              <a:buNone/>
            </a:pPr>
            <a:r>
              <a:rPr lang="en-US" dirty="0">
                <a:solidFill>
                  <a:srgbClr val="1D1C1D"/>
                </a:solidFill>
                <a:latin typeface="Slack-Lato"/>
              </a:rPr>
              <a:t>About this session:</a:t>
            </a:r>
          </a:p>
          <a:p>
            <a:pPr algn="l">
              <a:buFont typeface="Arial" panose="020B0604020202020204" pitchFamily="34" charset="0"/>
              <a:buChar char="•"/>
            </a:pPr>
            <a:r>
              <a:rPr lang="en-US" sz="2000" dirty="0">
                <a:solidFill>
                  <a:srgbClr val="1D1C1D"/>
                </a:solidFill>
                <a:latin typeface="Slack-Lato"/>
              </a:rPr>
              <a:t>Ask questions in the chat</a:t>
            </a:r>
          </a:p>
          <a:p>
            <a:pPr algn="l">
              <a:buFont typeface="Arial" panose="020B0604020202020204" pitchFamily="34" charset="0"/>
              <a:buChar char="•"/>
            </a:pPr>
            <a:r>
              <a:rPr lang="en-US" sz="2000" dirty="0">
                <a:solidFill>
                  <a:srgbClr val="1D1C1D"/>
                </a:solidFill>
                <a:latin typeface="Slack-Lato"/>
              </a:rPr>
              <a:t>Please complete the survey</a:t>
            </a:r>
          </a:p>
          <a:p>
            <a:pPr algn="l">
              <a:buFont typeface="Arial" panose="020B0604020202020204" pitchFamily="34" charset="0"/>
              <a:buChar char="•"/>
            </a:pPr>
            <a:r>
              <a:rPr lang="en-US" sz="2000" dirty="0">
                <a:solidFill>
                  <a:srgbClr val="1D1C1D"/>
                </a:solidFill>
                <a:latin typeface="Slack-Lato"/>
              </a:rPr>
              <a:t>The speaker has</a:t>
            </a:r>
            <a:r>
              <a:rPr lang="en-US" sz="2000" b="0" i="0" dirty="0">
                <a:solidFill>
                  <a:srgbClr val="1D1C1D"/>
                </a:solidFill>
                <a:effectLst/>
                <a:latin typeface="Slack-Lato"/>
              </a:rPr>
              <a:t> no conflicts of interest associated with this talk</a:t>
            </a:r>
          </a:p>
          <a:p>
            <a:r>
              <a:rPr lang="en-US" sz="2000" b="0" i="0" dirty="0">
                <a:solidFill>
                  <a:srgbClr val="1D1C1D"/>
                </a:solidFill>
                <a:effectLst/>
                <a:latin typeface="Slack-Lato"/>
              </a:rPr>
              <a:t>Links to the recording and slide deck will be emailed to registrants, usually within a week</a:t>
            </a:r>
          </a:p>
          <a:p>
            <a:r>
              <a:rPr lang="en-US" sz="2000" dirty="0">
                <a:solidFill>
                  <a:srgbClr val="1D1C1D"/>
                </a:solidFill>
                <a:latin typeface="Slack-Lato"/>
              </a:rPr>
              <a:t>Additional topics: </a:t>
            </a:r>
            <a:r>
              <a:rPr lang="en-US" sz="2000" b="0" i="0" dirty="0">
                <a:solidFill>
                  <a:srgbClr val="1D1C1D"/>
                </a:solidFill>
                <a:effectLst/>
                <a:latin typeface="Slack-Lato"/>
                <a:hlinkClick r:id="rId2"/>
              </a:rPr>
              <a:t>https://its.weill.cornell.edu/scientific-computing-training-series</a:t>
            </a:r>
            <a:endParaRPr lang="en-US" sz="2000" b="0" i="0" dirty="0">
              <a:solidFill>
                <a:srgbClr val="1D1C1D"/>
              </a:solidFill>
              <a:effectLst/>
              <a:latin typeface="Slack-Lato"/>
            </a:endParaRPr>
          </a:p>
          <a:p>
            <a:pPr marL="0" indent="0">
              <a:buNone/>
            </a:pPr>
            <a:br>
              <a:rPr lang="en-US" dirty="0">
                <a:solidFill>
                  <a:srgbClr val="1D1C1D"/>
                </a:solidFill>
                <a:latin typeface="Slack-Lato"/>
              </a:rPr>
            </a:br>
            <a:r>
              <a:rPr lang="en-US" dirty="0">
                <a:solidFill>
                  <a:srgbClr val="1D1C1D"/>
                </a:solidFill>
                <a:latin typeface="Slack-Lato"/>
              </a:rPr>
              <a:t>About CAC </a:t>
            </a:r>
            <a:r>
              <a:rPr lang="en-US" sz="2000" dirty="0">
                <a:solidFill>
                  <a:srgbClr val="1D1C1D"/>
                </a:solidFill>
                <a:latin typeface="Slack-Lato"/>
                <a:hlinkClick r:id="rId3"/>
              </a:rPr>
              <a:t>https://www.cac.cornell.edu/</a:t>
            </a:r>
            <a:endParaRPr lang="en-US" dirty="0">
              <a:solidFill>
                <a:srgbClr val="1D1C1D"/>
              </a:solidFill>
              <a:latin typeface="Slack-Lato"/>
            </a:endParaRPr>
          </a:p>
          <a:p>
            <a:pPr marL="0" indent="0">
              <a:buNone/>
            </a:pPr>
            <a:r>
              <a:rPr lang="en-US" sz="1800" dirty="0"/>
              <a:t>The Center for Advanced Computing provides a broad range of services that support the computational research needs of Cornell faculty. The Center’s role is to enable and empower research capabilities and help Cornell’s scientists, researchers, and scholars achieve new and innovative breakthrough research. Our team provides expertise on high performance compute clusters, cloud computing through our </a:t>
            </a:r>
            <a:r>
              <a:rPr lang="en-US" sz="1800" dirty="0">
                <a:hlinkClick r:id="rId4"/>
              </a:rPr>
              <a:t>Red Cloud</a:t>
            </a:r>
            <a:r>
              <a:rPr lang="en-US" sz="1800" dirty="0"/>
              <a:t> service, and technology and application consulting tailored to individual research needs.</a:t>
            </a:r>
            <a:endParaRPr lang="en-US" sz="1800" b="0" i="0" dirty="0">
              <a:solidFill>
                <a:srgbClr val="1D1C1D"/>
              </a:solidFill>
              <a:effectLst/>
              <a:latin typeface="Slack-Lato"/>
            </a:endParaRPr>
          </a:p>
        </p:txBody>
      </p:sp>
    </p:spTree>
    <p:extLst>
      <p:ext uri="{BB962C8B-B14F-4D97-AF65-F5344CB8AC3E}">
        <p14:creationId xmlns:p14="http://schemas.microsoft.com/office/powerpoint/2010/main" val="185883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Mental model for using R</a:t>
            </a:r>
            <a:endParaRPr dirty="0"/>
          </a:p>
        </p:txBody>
      </p:sp>
      <p:sp>
        <p:nvSpPr>
          <p:cNvPr id="3" name="Content Placeholder 2"/>
          <p:cNvSpPr>
            <a:spLocks noGrp="1"/>
          </p:cNvSpPr>
          <p:nvPr>
            <p:ph idx="1"/>
          </p:nvPr>
        </p:nvSpPr>
        <p:spPr/>
        <p:txBody>
          <a:bodyPr>
            <a:normAutofit fontScale="92500" lnSpcReduction="20000"/>
          </a:bodyPr>
          <a:lstStyle/>
          <a:p>
            <a:r>
              <a:rPr lang="en-US" dirty="0"/>
              <a:t>R has a </a:t>
            </a:r>
            <a:r>
              <a:rPr lang="en-US" i="1" dirty="0"/>
              <a:t>workspace</a:t>
            </a:r>
            <a:r>
              <a:rPr lang="en-US" dirty="0"/>
              <a:t> (or </a:t>
            </a:r>
            <a:r>
              <a:rPr lang="en-US" i="1" dirty="0"/>
              <a:t>environment</a:t>
            </a:r>
            <a:r>
              <a:rPr lang="en-US" dirty="0"/>
              <a:t>) that holds data tables and results. </a:t>
            </a:r>
          </a:p>
          <a:p>
            <a:pPr lvl="1"/>
            <a:r>
              <a:rPr lang="en-US" dirty="0"/>
              <a:t>Workspace is not particularly visible</a:t>
            </a:r>
          </a:p>
          <a:p>
            <a:pPr lvl="1"/>
            <a:r>
              <a:rPr lang="en-US" dirty="0"/>
              <a:t>These </a:t>
            </a:r>
            <a:r>
              <a:rPr lang="en-US" i="1" dirty="0"/>
              <a:t>objects</a:t>
            </a:r>
            <a:r>
              <a:rPr lang="en-US" dirty="0"/>
              <a:t> are held in the computer's memory</a:t>
            </a:r>
          </a:p>
          <a:p>
            <a:pPr lvl="1"/>
            <a:r>
              <a:rPr lang="en-US" dirty="0"/>
              <a:t>Objects in the workspace can be manipulated by R commands (</a:t>
            </a:r>
            <a:r>
              <a:rPr lang="en-US" i="1" dirty="0"/>
              <a:t>functions</a:t>
            </a:r>
            <a:r>
              <a:rPr lang="en-US" dirty="0"/>
              <a:t>)</a:t>
            </a:r>
          </a:p>
          <a:p>
            <a:pPr marL="0" lvl="0" indent="0">
              <a:buNone/>
            </a:pPr>
            <a:endParaRPr lang="en-US" dirty="0"/>
          </a:p>
          <a:p>
            <a:pPr lvl="0"/>
            <a:r>
              <a:rPr lang="en-US" dirty="0"/>
              <a:t>You enter commands via the R console </a:t>
            </a:r>
          </a:p>
          <a:p>
            <a:pPr lvl="1"/>
            <a:r>
              <a:rPr lang="en-US" dirty="0"/>
              <a:t>to load data into the workspace (as an object)</a:t>
            </a:r>
          </a:p>
          <a:p>
            <a:pPr lvl="1"/>
            <a:r>
              <a:rPr lang="en-US" dirty="0"/>
              <a:t>to apply statistical functions to objects in the workspace</a:t>
            </a:r>
          </a:p>
          <a:p>
            <a:pPr lvl="1"/>
            <a:r>
              <a:rPr lang="en-US" dirty="0"/>
              <a:t>to produce or display output (most commands do not produce output!)</a:t>
            </a:r>
          </a:p>
          <a:p>
            <a:endParaRPr lang="en-US" dirty="0"/>
          </a:p>
          <a:p>
            <a:r>
              <a:rPr lang="en-US" dirty="0"/>
              <a:t>Most of the time, you are looking at commands describing what to do with the data and not at the data itself. (c.f. Excel)</a:t>
            </a:r>
          </a:p>
        </p:txBody>
      </p:sp>
    </p:spTree>
    <p:extLst>
      <p:ext uri="{BB962C8B-B14F-4D97-AF65-F5344CB8AC3E}">
        <p14:creationId xmlns:p14="http://schemas.microsoft.com/office/powerpoint/2010/main" val="173279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Concepts</a:t>
            </a:r>
            <a:endParaRPr dirty="0"/>
          </a:p>
        </p:txBody>
      </p:sp>
      <p:sp>
        <p:nvSpPr>
          <p:cNvPr id="3" name="Content Placeholder 2"/>
          <p:cNvSpPr>
            <a:spLocks noGrp="1"/>
          </p:cNvSpPr>
          <p:nvPr>
            <p:ph idx="1"/>
          </p:nvPr>
        </p:nvSpPr>
        <p:spPr/>
        <p:txBody>
          <a:bodyPr>
            <a:normAutofit/>
          </a:bodyPr>
          <a:lstStyle/>
          <a:p>
            <a:r>
              <a:rPr lang="en-US" i="1" dirty="0"/>
              <a:t>Functions – </a:t>
            </a:r>
            <a:r>
              <a:rPr lang="en-US" dirty="0"/>
              <a:t>This is the primary way to use R!</a:t>
            </a:r>
          </a:p>
          <a:p>
            <a:pPr lvl="1"/>
            <a:r>
              <a:rPr lang="en-US" dirty="0"/>
              <a:t>Function takes input and (probably) returns output. </a:t>
            </a:r>
          </a:p>
          <a:p>
            <a:pPr lvl="1"/>
            <a:r>
              <a:rPr lang="en-US" dirty="0"/>
              <a:t>Function input is one or more values called </a:t>
            </a:r>
            <a:r>
              <a:rPr lang="en-US" i="1" dirty="0"/>
              <a:t>arguments</a:t>
            </a:r>
            <a:r>
              <a:rPr lang="en-US" dirty="0"/>
              <a:t> </a:t>
            </a:r>
          </a:p>
          <a:p>
            <a:pPr lvl="1"/>
            <a:r>
              <a:rPr lang="en-US" i="1" dirty="0"/>
              <a:t>Calling</a:t>
            </a:r>
            <a:r>
              <a:rPr lang="en-US" dirty="0"/>
              <a:t> a function is telling the function to operate on arguments. </a:t>
            </a:r>
          </a:p>
          <a:p>
            <a:pPr lvl="2"/>
            <a:r>
              <a:rPr lang="en-US" sz="2400" dirty="0"/>
              <a:t>Function name followed by arguments in parenthesis :</a:t>
            </a:r>
          </a:p>
          <a:p>
            <a:pPr lvl="3"/>
            <a:r>
              <a:rPr lang="en-US" sz="2000" dirty="0">
                <a:solidFill>
                  <a:schemeClr val="accent1">
                    <a:lumMod val="75000"/>
                  </a:schemeClr>
                </a:solidFill>
                <a:latin typeface="Source Code Pro" panose="020B0509030403020204" pitchFamily="49" charset="0"/>
                <a:ea typeface="Source Code Pro" panose="020B0509030403020204" pitchFamily="49" charset="0"/>
              </a:rPr>
              <a:t>name(argument)</a:t>
            </a:r>
          </a:p>
          <a:p>
            <a:pPr lvl="3"/>
            <a:r>
              <a:rPr lang="en-US" sz="2000" dirty="0">
                <a:solidFill>
                  <a:schemeClr val="accent1">
                    <a:lumMod val="75000"/>
                  </a:schemeClr>
                </a:solidFill>
                <a:latin typeface="Source Code Pro" panose="020B0509030403020204" pitchFamily="49" charset="0"/>
                <a:ea typeface="Source Code Pro" panose="020B0509030403020204" pitchFamily="49" charset="0"/>
              </a:rPr>
              <a:t>name(argument1, </a:t>
            </a:r>
            <a:r>
              <a:rPr lang="en-US" sz="2000" dirty="0" err="1">
                <a:solidFill>
                  <a:schemeClr val="accent1">
                    <a:lumMod val="75000"/>
                  </a:schemeClr>
                </a:solidFill>
                <a:latin typeface="Source Code Pro" panose="020B0509030403020204" pitchFamily="49" charset="0"/>
                <a:ea typeface="Source Code Pro" panose="020B0509030403020204" pitchFamily="49" charset="0"/>
              </a:rPr>
              <a:t>arg_name</a:t>
            </a:r>
            <a:r>
              <a:rPr lang="en-US" sz="2000" dirty="0">
                <a:solidFill>
                  <a:schemeClr val="accent1">
                    <a:lumMod val="75000"/>
                  </a:schemeClr>
                </a:solidFill>
                <a:latin typeface="Source Code Pro" panose="020B0509030403020204" pitchFamily="49" charset="0"/>
                <a:ea typeface="Source Code Pro" panose="020B0509030403020204" pitchFamily="49" charset="0"/>
              </a:rPr>
              <a:t> = argument2)</a:t>
            </a:r>
          </a:p>
          <a:p>
            <a:pPr lvl="3"/>
            <a:r>
              <a:rPr lang="en-US" sz="2000" dirty="0">
                <a:solidFill>
                  <a:schemeClr val="accent1">
                    <a:lumMod val="75000"/>
                  </a:schemeClr>
                </a:solidFill>
                <a:latin typeface="Source Code Pro" panose="020B0509030403020204" pitchFamily="49" charset="0"/>
                <a:ea typeface="Source Code Pro" panose="020B0509030403020204" pitchFamily="49" charset="0"/>
              </a:rPr>
              <a:t>mean(column) # calculate mean of vector named “column” </a:t>
            </a:r>
          </a:p>
        </p:txBody>
      </p:sp>
    </p:spTree>
    <p:extLst>
      <p:ext uri="{BB962C8B-B14F-4D97-AF65-F5344CB8AC3E}">
        <p14:creationId xmlns:p14="http://schemas.microsoft.com/office/powerpoint/2010/main" val="165874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Concepts</a:t>
            </a:r>
            <a:endParaRPr dirty="0"/>
          </a:p>
        </p:txBody>
      </p:sp>
      <p:sp>
        <p:nvSpPr>
          <p:cNvPr id="3" name="Content Placeholder 2"/>
          <p:cNvSpPr>
            <a:spLocks noGrp="1"/>
          </p:cNvSpPr>
          <p:nvPr>
            <p:ph idx="1"/>
          </p:nvPr>
        </p:nvSpPr>
        <p:spPr/>
        <p:txBody>
          <a:bodyPr>
            <a:normAutofit/>
          </a:bodyPr>
          <a:lstStyle/>
          <a:p>
            <a:r>
              <a:rPr lang="en-US" i="1" dirty="0"/>
              <a:t>Variables</a:t>
            </a:r>
          </a:p>
          <a:p>
            <a:pPr lvl="1"/>
            <a:r>
              <a:rPr lang="en-US" dirty="0"/>
              <a:t>Store and use values in the workspace</a:t>
            </a:r>
          </a:p>
          <a:p>
            <a:pPr lvl="1"/>
            <a:r>
              <a:rPr lang="en-US" dirty="0"/>
              <a:t>Variables are a name and associated value</a:t>
            </a:r>
          </a:p>
          <a:p>
            <a:pPr lvl="1"/>
            <a:r>
              <a:rPr lang="en-US" dirty="0"/>
              <a:t>Variable name represents the value in operations and function calls</a:t>
            </a:r>
          </a:p>
          <a:p>
            <a:pPr lvl="1"/>
            <a:r>
              <a:rPr lang="en-US" dirty="0"/>
              <a:t>Values or objects returned by function calls can be stored in variables</a:t>
            </a:r>
          </a:p>
          <a:p>
            <a:r>
              <a:rPr lang="en-US" dirty="0"/>
              <a:t>Create a variable by </a:t>
            </a:r>
            <a:r>
              <a:rPr lang="en-US" i="1" dirty="0"/>
              <a:t>assigning</a:t>
            </a:r>
            <a:r>
              <a:rPr lang="en-US" dirty="0"/>
              <a:t> a value to a name </a:t>
            </a:r>
          </a:p>
          <a:p>
            <a:pPr lvl="1"/>
            <a:r>
              <a:rPr lang="en-US" dirty="0"/>
              <a:t>Either </a:t>
            </a:r>
            <a:r>
              <a:rPr lang="en-US" dirty="0">
                <a:solidFill>
                  <a:schemeClr val="accent1">
                    <a:lumMod val="75000"/>
                  </a:schemeClr>
                </a:solidFill>
                <a:latin typeface="Source Code Pro" panose="020B0509030403020204" pitchFamily="49" charset="0"/>
                <a:ea typeface="Source Code Pro" panose="020B0509030403020204" pitchFamily="49" charset="0"/>
              </a:rPr>
              <a:t>&lt;-</a:t>
            </a:r>
            <a:r>
              <a:rPr lang="en-US" dirty="0"/>
              <a:t> or </a:t>
            </a:r>
            <a:r>
              <a:rPr lang="en-US" dirty="0">
                <a:solidFill>
                  <a:schemeClr val="accent1">
                    <a:lumMod val="75000"/>
                  </a:schemeClr>
                </a:solidFill>
                <a:latin typeface="Source Code Pro" panose="020B0509030403020204" pitchFamily="49" charset="0"/>
                <a:ea typeface="Source Code Pro" panose="020B0509030403020204" pitchFamily="49" charset="0"/>
              </a:rPr>
              <a:t>=</a:t>
            </a:r>
            <a:r>
              <a:rPr lang="en-US" dirty="0"/>
              <a:t> are assignment operators in R</a:t>
            </a:r>
          </a:p>
          <a:p>
            <a:pPr lvl="2"/>
            <a:r>
              <a:rPr lang="en-US" dirty="0">
                <a:solidFill>
                  <a:schemeClr val="accent1">
                    <a:lumMod val="75000"/>
                  </a:schemeClr>
                </a:solidFill>
                <a:latin typeface="Source Code Pro" panose="020B0509030403020204" pitchFamily="49" charset="0"/>
                <a:ea typeface="Source Code Pro" panose="020B0509030403020204" pitchFamily="49" charset="0"/>
              </a:rPr>
              <a:t>width = 20 </a:t>
            </a:r>
          </a:p>
          <a:p>
            <a:pPr lvl="2"/>
            <a:r>
              <a:rPr lang="en-US" dirty="0">
                <a:solidFill>
                  <a:schemeClr val="accent1">
                    <a:lumMod val="75000"/>
                  </a:schemeClr>
                </a:solidFill>
                <a:latin typeface="Source Code Pro" panose="020B0509030403020204" pitchFamily="49" charset="0"/>
                <a:ea typeface="Source Code Pro" panose="020B0509030403020204" pitchFamily="49" charset="0"/>
              </a:rPr>
              <a:t>width &lt;- 20</a:t>
            </a:r>
          </a:p>
        </p:txBody>
      </p:sp>
    </p:spTree>
    <p:extLst>
      <p:ext uri="{BB962C8B-B14F-4D97-AF65-F5344CB8AC3E}">
        <p14:creationId xmlns:p14="http://schemas.microsoft.com/office/powerpoint/2010/main" val="412688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Concepts - Operators</a:t>
            </a:r>
            <a:endParaRPr dirty="0"/>
          </a:p>
        </p:txBody>
      </p:sp>
      <p:sp>
        <p:nvSpPr>
          <p:cNvPr id="3" name="Content Placeholder 2"/>
          <p:cNvSpPr>
            <a:spLocks noGrp="1"/>
          </p:cNvSpPr>
          <p:nvPr>
            <p:ph sz="half" idx="1"/>
          </p:nvPr>
        </p:nvSpPr>
        <p:spPr>
          <a:xfrm>
            <a:off x="609600" y="1295400"/>
            <a:ext cx="3556000" cy="4724400"/>
          </a:xfrm>
        </p:spPr>
        <p:txBody>
          <a:bodyPr>
            <a:normAutofit/>
          </a:bodyPr>
          <a:lstStyle/>
          <a:p>
            <a:r>
              <a:rPr lang="en-US" b="1" dirty="0"/>
              <a:t>Mathematical </a:t>
            </a:r>
          </a:p>
          <a:p>
            <a:pPr marL="457200" lvl="1" indent="0">
              <a:buNone/>
            </a:pPr>
            <a:r>
              <a:rPr lang="en-US" sz="2000" dirty="0">
                <a:solidFill>
                  <a:schemeClr val="accent1">
                    <a:lumMod val="75000"/>
                  </a:schemeClr>
                </a:solidFill>
                <a:latin typeface="Source Code Pro" panose="020B0509030403020204" pitchFamily="49" charset="0"/>
                <a:ea typeface="Source Code Pro" panose="020B0509030403020204" pitchFamily="49" charset="0"/>
              </a:rPr>
              <a:t>+     </a:t>
            </a:r>
            <a:r>
              <a:rPr lang="en-US" dirty="0"/>
              <a:t> addition</a:t>
            </a:r>
          </a:p>
          <a:p>
            <a:pPr marL="45720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      </a:t>
            </a:r>
            <a:r>
              <a:rPr lang="en-US" dirty="0"/>
              <a:t> subtraction</a:t>
            </a:r>
          </a:p>
          <a:p>
            <a:pPr marL="45720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      </a:t>
            </a:r>
            <a:r>
              <a:rPr lang="en-US" dirty="0"/>
              <a:t> multiplication</a:t>
            </a:r>
          </a:p>
          <a:p>
            <a:pPr marL="45720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      </a:t>
            </a:r>
            <a:r>
              <a:rPr lang="en-US" dirty="0"/>
              <a:t> division</a:t>
            </a:r>
          </a:p>
          <a:p>
            <a:pPr marL="45720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a:t>
            </a:r>
            <a:r>
              <a:rPr lang="en-US" dirty="0"/>
              <a:t> or </a:t>
            </a:r>
            <a:r>
              <a:rPr lang="en-US" dirty="0">
                <a:solidFill>
                  <a:schemeClr val="accent1">
                    <a:lumMod val="75000"/>
                  </a:schemeClr>
                </a:solidFill>
                <a:latin typeface="Source Code Pro" panose="020B0509030403020204" pitchFamily="49" charset="0"/>
                <a:ea typeface="Source Code Pro" panose="020B0509030403020204" pitchFamily="49" charset="0"/>
              </a:rPr>
              <a:t>**  </a:t>
            </a:r>
            <a:r>
              <a:rPr lang="en-US" dirty="0"/>
              <a:t> exponentiation</a:t>
            </a:r>
          </a:p>
          <a:p>
            <a:pPr marL="45720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x %% y  </a:t>
            </a:r>
            <a:r>
              <a:rPr lang="en-US" dirty="0"/>
              <a:t>modulus</a:t>
            </a:r>
          </a:p>
          <a:p>
            <a:pPr marL="45720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x %/% y </a:t>
            </a:r>
            <a:r>
              <a:rPr lang="en-US" dirty="0"/>
              <a:t>integer division</a:t>
            </a:r>
          </a:p>
        </p:txBody>
      </p:sp>
      <p:sp>
        <p:nvSpPr>
          <p:cNvPr id="4" name="Content Placeholder 3">
            <a:extLst>
              <a:ext uri="{FF2B5EF4-FFF2-40B4-BE49-F238E27FC236}">
                <a16:creationId xmlns:a16="http://schemas.microsoft.com/office/drawing/2014/main" id="{BFC7C84B-3C57-D987-5FAC-44375F6E0DD9}"/>
              </a:ext>
            </a:extLst>
          </p:cNvPr>
          <p:cNvSpPr>
            <a:spLocks noGrp="1"/>
          </p:cNvSpPr>
          <p:nvPr>
            <p:ph sz="half" idx="2"/>
          </p:nvPr>
        </p:nvSpPr>
        <p:spPr>
          <a:xfrm>
            <a:off x="4402667" y="1295400"/>
            <a:ext cx="7179733" cy="4724400"/>
          </a:xfrm>
        </p:spPr>
        <p:txBody>
          <a:bodyPr/>
          <a:lstStyle/>
          <a:p>
            <a:r>
              <a:rPr lang="en-US" b="1" dirty="0"/>
              <a:t>Logical Operators</a:t>
            </a:r>
          </a:p>
          <a:p>
            <a:pPr marL="40005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!x</a:t>
            </a:r>
            <a:r>
              <a:rPr lang="en-US" dirty="0"/>
              <a:t>             not x</a:t>
            </a:r>
          </a:p>
          <a:p>
            <a:pPr marL="40005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x || y </a:t>
            </a:r>
            <a:r>
              <a:rPr lang="en-US" dirty="0"/>
              <a:t>x or y (returns TRUE or FALSE, use in if conditions)</a:t>
            </a:r>
          </a:p>
          <a:p>
            <a:pPr marL="40005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x &amp;&amp; y</a:t>
            </a:r>
            <a:r>
              <a:rPr lang="en-US" dirty="0"/>
              <a:t>   x and y (returns TRUE or FALSE, use in if conditions)</a:t>
            </a:r>
          </a:p>
          <a:p>
            <a:pPr marL="40005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x | y</a:t>
            </a:r>
            <a:r>
              <a:rPr lang="en-US" dirty="0"/>
              <a:t>     x OR y (compares bitwise, so it potentially returns a vector)</a:t>
            </a:r>
          </a:p>
          <a:p>
            <a:pPr marL="400050" lvl="1"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x &amp; y  </a:t>
            </a:r>
            <a:r>
              <a:rPr lang="en-US" dirty="0"/>
              <a:t>x AND y (compares bitwise, so it potentially returns a vector)</a:t>
            </a:r>
            <a:br>
              <a:rPr lang="en-US" dirty="0"/>
            </a:br>
            <a:endParaRPr lang="en-US" dirty="0"/>
          </a:p>
          <a:p>
            <a:pPr>
              <a:buFont typeface="Arial" panose="020B0604020202020204" pitchFamily="34" charset="0"/>
              <a:buChar char="•"/>
            </a:pPr>
            <a:r>
              <a:rPr lang="en-US" b="1" dirty="0"/>
              <a:t>Comparison</a:t>
            </a:r>
          </a:p>
          <a:p>
            <a:pPr marL="400050" lvl="1" indent="0">
              <a:buNone/>
            </a:pPr>
            <a:r>
              <a:rPr lang="en-US" sz="1900" dirty="0">
                <a:solidFill>
                  <a:schemeClr val="accent1">
                    <a:lumMod val="75000"/>
                  </a:schemeClr>
                </a:solidFill>
                <a:latin typeface="Source Code Pro" panose="020B0509030403020204" pitchFamily="49" charset="0"/>
                <a:ea typeface="Source Code Pro" panose="020B0509030403020204" pitchFamily="49" charset="0"/>
              </a:rPr>
              <a:t>&lt;   </a:t>
            </a:r>
            <a:r>
              <a:rPr lang="en-US" sz="1900" dirty="0"/>
              <a:t> less than</a:t>
            </a:r>
          </a:p>
          <a:p>
            <a:pPr marL="400050" lvl="1" indent="0">
              <a:buNone/>
            </a:pPr>
            <a:r>
              <a:rPr lang="en-US" sz="1900" dirty="0">
                <a:solidFill>
                  <a:schemeClr val="accent1">
                    <a:lumMod val="75000"/>
                  </a:schemeClr>
                </a:solidFill>
                <a:latin typeface="Source Code Pro" panose="020B0509030403020204" pitchFamily="49" charset="0"/>
                <a:ea typeface="Source Code Pro" panose="020B0509030403020204" pitchFamily="49" charset="0"/>
              </a:rPr>
              <a:t>&lt;=  </a:t>
            </a:r>
            <a:r>
              <a:rPr lang="en-US" sz="1900" dirty="0"/>
              <a:t> less than or equal to</a:t>
            </a:r>
          </a:p>
          <a:p>
            <a:pPr marL="400050" lvl="1" indent="0">
              <a:buNone/>
            </a:pPr>
            <a:r>
              <a:rPr lang="en-US" sz="1900" dirty="0">
                <a:solidFill>
                  <a:schemeClr val="accent1">
                    <a:lumMod val="75000"/>
                  </a:schemeClr>
                </a:solidFill>
                <a:latin typeface="Source Code Pro" panose="020B0509030403020204" pitchFamily="49" charset="0"/>
                <a:ea typeface="Source Code Pro" panose="020B0509030403020204" pitchFamily="49" charset="0"/>
              </a:rPr>
              <a:t>&gt;</a:t>
            </a:r>
            <a:r>
              <a:rPr lang="en-US" sz="1900" dirty="0"/>
              <a:t>         greater than</a:t>
            </a:r>
          </a:p>
          <a:p>
            <a:pPr marL="400050" lvl="1" indent="0">
              <a:buNone/>
            </a:pPr>
            <a:r>
              <a:rPr lang="en-US" sz="1900" dirty="0">
                <a:solidFill>
                  <a:schemeClr val="accent1">
                    <a:lumMod val="75000"/>
                  </a:schemeClr>
                </a:solidFill>
                <a:latin typeface="Source Code Pro" panose="020B0509030403020204" pitchFamily="49" charset="0"/>
                <a:ea typeface="Source Code Pro" panose="020B0509030403020204" pitchFamily="49" charset="0"/>
              </a:rPr>
              <a:t>&gt;=</a:t>
            </a:r>
            <a:r>
              <a:rPr lang="en-US" sz="1900" dirty="0"/>
              <a:t>      greater than or equal to</a:t>
            </a:r>
          </a:p>
          <a:p>
            <a:pPr marL="400050" lvl="1" indent="0">
              <a:buNone/>
            </a:pPr>
            <a:r>
              <a:rPr lang="en-US" sz="1900" dirty="0">
                <a:solidFill>
                  <a:schemeClr val="accent1">
                    <a:lumMod val="75000"/>
                  </a:schemeClr>
                </a:solidFill>
                <a:latin typeface="Source Code Pro" panose="020B0509030403020204" pitchFamily="49" charset="0"/>
                <a:ea typeface="Source Code Pro" panose="020B0509030403020204" pitchFamily="49" charset="0"/>
              </a:rPr>
              <a:t>==  </a:t>
            </a:r>
            <a:r>
              <a:rPr lang="en-US" sz="1900" dirty="0"/>
              <a:t> equals (comparison)</a:t>
            </a:r>
          </a:p>
          <a:p>
            <a:pPr marL="400050" lvl="1" indent="0">
              <a:buNone/>
            </a:pPr>
            <a:r>
              <a:rPr lang="en-US" sz="1900" dirty="0">
                <a:solidFill>
                  <a:schemeClr val="accent1">
                    <a:lumMod val="75000"/>
                  </a:schemeClr>
                </a:solidFill>
                <a:latin typeface="Source Code Pro" panose="020B0509030403020204" pitchFamily="49" charset="0"/>
                <a:ea typeface="Source Code Pro" panose="020B0509030403020204" pitchFamily="49" charset="0"/>
              </a:rPr>
              <a:t>!=</a:t>
            </a:r>
            <a:r>
              <a:rPr lang="en-US" sz="1900" dirty="0"/>
              <a:t>      not equal</a:t>
            </a:r>
            <a:endParaRPr lang="en-US" dirty="0"/>
          </a:p>
          <a:p>
            <a:pPr marL="0" indent="0">
              <a:buNone/>
            </a:pPr>
            <a:endParaRPr lang="en-US" dirty="0"/>
          </a:p>
        </p:txBody>
      </p:sp>
    </p:spTree>
    <p:extLst>
      <p:ext uri="{BB962C8B-B14F-4D97-AF65-F5344CB8AC3E}">
        <p14:creationId xmlns:p14="http://schemas.microsoft.com/office/powerpoint/2010/main" val="350645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Concepts</a:t>
            </a:r>
            <a:endParaRPr dirty="0"/>
          </a:p>
        </p:txBody>
      </p:sp>
      <p:sp>
        <p:nvSpPr>
          <p:cNvPr id="3" name="Content Placeholder 2"/>
          <p:cNvSpPr>
            <a:spLocks noGrp="1"/>
          </p:cNvSpPr>
          <p:nvPr>
            <p:ph idx="1"/>
          </p:nvPr>
        </p:nvSpPr>
        <p:spPr/>
        <p:txBody>
          <a:bodyPr>
            <a:normAutofit/>
          </a:bodyPr>
          <a:lstStyle/>
          <a:p>
            <a:r>
              <a:rPr lang="en-US" i="1" dirty="0"/>
              <a:t>Working directory </a:t>
            </a:r>
          </a:p>
          <a:p>
            <a:pPr lvl="1"/>
            <a:r>
              <a:rPr lang="en-US" dirty="0"/>
              <a:t>R always has a working directory from which it tries to read/write files. </a:t>
            </a:r>
          </a:p>
          <a:p>
            <a:pPr lvl="1"/>
            <a:r>
              <a:rPr lang="en-US" dirty="0"/>
              <a:t>You can change the working directory if needed.</a:t>
            </a:r>
          </a:p>
          <a:p>
            <a:pPr lvl="1"/>
            <a:r>
              <a:rPr lang="en-US" dirty="0"/>
              <a:t>Files outside of working directory can be accessed via full file paths</a:t>
            </a:r>
          </a:p>
          <a:p>
            <a:r>
              <a:rPr lang="en-US" i="1" dirty="0"/>
              <a:t>Packages </a:t>
            </a:r>
          </a:p>
          <a:p>
            <a:pPr lvl="1"/>
            <a:r>
              <a:rPr lang="en-US" dirty="0"/>
              <a:t>collections of functions, data and documentation that add functionality to R.</a:t>
            </a:r>
          </a:p>
          <a:p>
            <a:r>
              <a:rPr lang="en-US" i="1" dirty="0"/>
              <a:t>Script </a:t>
            </a:r>
            <a:r>
              <a:rPr lang="en-US" dirty="0"/>
              <a:t>files</a:t>
            </a:r>
          </a:p>
          <a:p>
            <a:pPr lvl="1"/>
            <a:r>
              <a:rPr lang="en-US" dirty="0"/>
              <a:t>Sequence of commands in plain text with a .R file extension. </a:t>
            </a:r>
            <a:endParaRPr lang="en-US" i="1" dirty="0"/>
          </a:p>
          <a:p>
            <a:r>
              <a:rPr lang="en-US" i="1" dirty="0" err="1"/>
              <a:t>Rmarkdown</a:t>
            </a:r>
            <a:r>
              <a:rPr lang="en-US" i="1" dirty="0"/>
              <a:t> </a:t>
            </a:r>
            <a:r>
              <a:rPr lang="en-US" dirty="0"/>
              <a:t>files</a:t>
            </a:r>
          </a:p>
          <a:p>
            <a:pPr lvl="1"/>
            <a:r>
              <a:rPr lang="en-US" dirty="0"/>
              <a:t>Narrative style markdown-based “R notebook” with .</a:t>
            </a:r>
            <a:r>
              <a:rPr lang="en-US" dirty="0" err="1"/>
              <a:t>Rmd</a:t>
            </a:r>
            <a:r>
              <a:rPr lang="en-US" dirty="0"/>
              <a:t> file extension.</a:t>
            </a:r>
          </a:p>
          <a:p>
            <a:pPr marL="457200" lvl="1" indent="0">
              <a:buNone/>
            </a:pPr>
            <a:endParaRPr lang="en-US" dirty="0"/>
          </a:p>
        </p:txBody>
      </p:sp>
    </p:spTree>
    <p:extLst>
      <p:ext uri="{BB962C8B-B14F-4D97-AF65-F5344CB8AC3E}">
        <p14:creationId xmlns:p14="http://schemas.microsoft.com/office/powerpoint/2010/main" val="49398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Concepts – Common Datatypes</a:t>
            </a:r>
            <a:endParaRPr dirty="0"/>
          </a:p>
        </p:txBody>
      </p:sp>
      <p:sp>
        <p:nvSpPr>
          <p:cNvPr id="3" name="Content Placeholder 2"/>
          <p:cNvSpPr>
            <a:spLocks noGrp="1"/>
          </p:cNvSpPr>
          <p:nvPr>
            <p:ph idx="1"/>
          </p:nvPr>
        </p:nvSpPr>
        <p:spPr/>
        <p:txBody>
          <a:bodyPr>
            <a:normAutofit lnSpcReduction="10000"/>
          </a:bodyPr>
          <a:lstStyle/>
          <a:p>
            <a:r>
              <a:rPr lang="en-US" b="1" i="1" dirty="0"/>
              <a:t>Numeric</a:t>
            </a:r>
            <a:r>
              <a:rPr lang="en-US" i="1" dirty="0"/>
              <a:t>: </a:t>
            </a:r>
            <a:r>
              <a:rPr lang="en-US" dirty="0"/>
              <a:t>represents a numeric value (integer, float, double, </a:t>
            </a:r>
            <a:r>
              <a:rPr lang="en-US" dirty="0" err="1"/>
              <a:t>etc</a:t>
            </a:r>
            <a:r>
              <a:rPr lang="en-US" dirty="0"/>
              <a:t>)</a:t>
            </a:r>
          </a:p>
          <a:p>
            <a:pPr lvl="1"/>
            <a:r>
              <a:rPr lang="en-US" dirty="0"/>
              <a:t>3, 5.2, …</a:t>
            </a:r>
          </a:p>
          <a:p>
            <a:r>
              <a:rPr lang="en-US" b="1" i="1" dirty="0"/>
              <a:t>Boolean</a:t>
            </a:r>
            <a:r>
              <a:rPr lang="en-US" i="1" dirty="0"/>
              <a:t>: </a:t>
            </a:r>
            <a:r>
              <a:rPr lang="en-US" dirty="0"/>
              <a:t>logical values</a:t>
            </a:r>
          </a:p>
          <a:p>
            <a:pPr lvl="1"/>
            <a:r>
              <a:rPr lang="en-US" dirty="0"/>
              <a:t>TRUE, FALSE</a:t>
            </a:r>
          </a:p>
          <a:p>
            <a:r>
              <a:rPr lang="en-US" b="1" i="1" dirty="0"/>
              <a:t>Character</a:t>
            </a:r>
            <a:r>
              <a:rPr lang="en-US" i="1" dirty="0"/>
              <a:t>:</a:t>
            </a:r>
            <a:r>
              <a:rPr lang="en-US" dirty="0"/>
              <a:t> alphanumeric strings (text)</a:t>
            </a:r>
          </a:p>
          <a:p>
            <a:pPr lvl="1"/>
            <a:r>
              <a:rPr lang="en-US" dirty="0"/>
              <a:t>“cat”, “dog”, “a”</a:t>
            </a:r>
          </a:p>
          <a:p>
            <a:r>
              <a:rPr lang="en-US" b="1" i="1" dirty="0"/>
              <a:t>Factor</a:t>
            </a:r>
            <a:r>
              <a:rPr lang="en-US" i="1" dirty="0"/>
              <a:t>: </a:t>
            </a:r>
            <a:r>
              <a:rPr lang="en-US" dirty="0"/>
              <a:t> categorical variable</a:t>
            </a:r>
          </a:p>
          <a:p>
            <a:pPr lvl="1"/>
            <a:r>
              <a:rPr lang="en-US" dirty="0"/>
              <a:t>Gender, cohort, income brackets</a:t>
            </a:r>
          </a:p>
          <a:p>
            <a:r>
              <a:rPr lang="en-US" b="1" i="1" dirty="0"/>
              <a:t>Date[time]</a:t>
            </a:r>
            <a:r>
              <a:rPr lang="en-US" i="1" dirty="0"/>
              <a:t>: </a:t>
            </a:r>
            <a:r>
              <a:rPr lang="en-US" dirty="0"/>
              <a:t>Specific date or date and time</a:t>
            </a:r>
          </a:p>
          <a:p>
            <a:pPr lvl="1"/>
            <a:r>
              <a:rPr lang="en-US" dirty="0"/>
              <a:t>2023-02-14 9:00:00 EST</a:t>
            </a:r>
          </a:p>
        </p:txBody>
      </p:sp>
    </p:spTree>
    <p:extLst>
      <p:ext uri="{BB962C8B-B14F-4D97-AF65-F5344CB8AC3E}">
        <p14:creationId xmlns:p14="http://schemas.microsoft.com/office/powerpoint/2010/main" val="1406164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Concepts – Data Frames</a:t>
            </a:r>
            <a:endParaRPr dirty="0"/>
          </a:p>
        </p:txBody>
      </p:sp>
      <p:sp>
        <p:nvSpPr>
          <p:cNvPr id="3" name="Content Placeholder 2"/>
          <p:cNvSpPr>
            <a:spLocks noGrp="1"/>
          </p:cNvSpPr>
          <p:nvPr>
            <p:ph idx="1"/>
          </p:nvPr>
        </p:nvSpPr>
        <p:spPr/>
        <p:txBody>
          <a:bodyPr>
            <a:normAutofit/>
          </a:bodyPr>
          <a:lstStyle/>
          <a:p>
            <a:r>
              <a:rPr lang="en-US" b="1" i="1" dirty="0"/>
              <a:t>Data frame - </a:t>
            </a:r>
            <a:r>
              <a:rPr lang="en-US" dirty="0"/>
              <a:t>a table-like arrangement of values in rows and columns. </a:t>
            </a:r>
          </a:p>
          <a:p>
            <a:pPr lvl="1"/>
            <a:r>
              <a:rPr lang="en-US" dirty="0"/>
              <a:t>Classic table of data structure like Excel or CSV files</a:t>
            </a:r>
          </a:p>
          <a:p>
            <a:pPr lvl="1"/>
            <a:r>
              <a:rPr lang="en-US" dirty="0"/>
              <a:t>Typically, rows are cases and columns are variables</a:t>
            </a:r>
          </a:p>
          <a:p>
            <a:pPr lvl="1"/>
            <a:r>
              <a:rPr lang="en-US" dirty="0"/>
              <a:t>All values in a column are same type, columns may be different types</a:t>
            </a:r>
          </a:p>
          <a:p>
            <a:pPr lvl="1"/>
            <a:r>
              <a:rPr lang="en-US" b="1" dirty="0" err="1"/>
              <a:t>data.frame</a:t>
            </a:r>
            <a:r>
              <a:rPr lang="en-US" b="1" dirty="0"/>
              <a:t> </a:t>
            </a:r>
            <a:r>
              <a:rPr lang="en-US" dirty="0"/>
              <a:t>(base R)</a:t>
            </a:r>
            <a:r>
              <a:rPr lang="en-US" b="1" dirty="0"/>
              <a:t>, </a:t>
            </a:r>
            <a:r>
              <a:rPr lang="en-US" b="1" dirty="0" err="1"/>
              <a:t>data.table</a:t>
            </a:r>
            <a:r>
              <a:rPr lang="en-US" b="1" i="1" dirty="0"/>
              <a:t> </a:t>
            </a:r>
            <a:r>
              <a:rPr lang="en-US" dirty="0"/>
              <a:t>(large data),</a:t>
            </a:r>
            <a:r>
              <a:rPr lang="en-US" i="1" dirty="0"/>
              <a:t> </a:t>
            </a:r>
            <a:r>
              <a:rPr lang="en-US" b="1" dirty="0" err="1"/>
              <a:t>tibble</a:t>
            </a:r>
            <a:r>
              <a:rPr lang="en-US" dirty="0"/>
              <a:t> (modernized </a:t>
            </a:r>
            <a:r>
              <a:rPr lang="en-US" dirty="0" err="1"/>
              <a:t>data.frame</a:t>
            </a:r>
            <a:r>
              <a:rPr lang="en-US" dirty="0"/>
              <a:t>)</a:t>
            </a:r>
          </a:p>
          <a:p>
            <a:pPr lvl="1"/>
            <a:r>
              <a:rPr lang="en-US" dirty="0" err="1"/>
              <a:t>Dataframe$ColumnName</a:t>
            </a:r>
            <a:endParaRPr lang="en-US" dirty="0"/>
          </a:p>
          <a:p>
            <a:pPr marL="457200" lvl="1" indent="0">
              <a:buNone/>
            </a:pPr>
            <a:endParaRPr lang="en-US" dirty="0"/>
          </a:p>
          <a:p>
            <a:pPr marL="57150" indent="0">
              <a:buNone/>
            </a:pPr>
            <a:endParaRPr lang="en-US" dirty="0"/>
          </a:p>
        </p:txBody>
      </p:sp>
      <p:pic>
        <p:nvPicPr>
          <p:cNvPr id="5" name="Picture 4">
            <a:extLst>
              <a:ext uri="{FF2B5EF4-FFF2-40B4-BE49-F238E27FC236}">
                <a16:creationId xmlns:a16="http://schemas.microsoft.com/office/drawing/2014/main" id="{EF3A8245-4494-AB85-6678-F480BCF5F81E}"/>
              </a:ext>
            </a:extLst>
          </p:cNvPr>
          <p:cNvPicPr>
            <a:picLocks noChangeAspect="1"/>
          </p:cNvPicPr>
          <p:nvPr/>
        </p:nvPicPr>
        <p:blipFill>
          <a:blip r:embed="rId2"/>
          <a:stretch>
            <a:fillRect/>
          </a:stretch>
        </p:blipFill>
        <p:spPr>
          <a:xfrm>
            <a:off x="4984750" y="3657600"/>
            <a:ext cx="4965700" cy="2082800"/>
          </a:xfrm>
          <a:prstGeom prst="rect">
            <a:avLst/>
          </a:prstGeom>
        </p:spPr>
      </p:pic>
    </p:spTree>
    <p:extLst>
      <p:ext uri="{BB962C8B-B14F-4D97-AF65-F5344CB8AC3E}">
        <p14:creationId xmlns:p14="http://schemas.microsoft.com/office/powerpoint/2010/main" val="408542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Concepts – Vectors</a:t>
            </a:r>
            <a:endParaRPr dirty="0"/>
          </a:p>
        </p:txBody>
      </p:sp>
      <p:sp>
        <p:nvSpPr>
          <p:cNvPr id="3" name="Content Placeholder 2"/>
          <p:cNvSpPr>
            <a:spLocks noGrp="1"/>
          </p:cNvSpPr>
          <p:nvPr>
            <p:ph idx="1"/>
          </p:nvPr>
        </p:nvSpPr>
        <p:spPr/>
        <p:txBody>
          <a:bodyPr>
            <a:normAutofit/>
          </a:bodyPr>
          <a:lstStyle/>
          <a:p>
            <a:r>
              <a:rPr lang="en-US" b="1" i="1" dirty="0"/>
              <a:t>Vector</a:t>
            </a:r>
            <a:r>
              <a:rPr lang="en-US" dirty="0"/>
              <a:t>  - 1-dimensional array of values of the same type</a:t>
            </a:r>
          </a:p>
          <a:p>
            <a:pPr lvl="1"/>
            <a:r>
              <a:rPr lang="en-US" dirty="0"/>
              <a:t>Like a single column from a data frame</a:t>
            </a:r>
          </a:p>
          <a:p>
            <a:pPr lvl="1"/>
            <a:r>
              <a:rPr lang="en-US" dirty="0"/>
              <a:t>Created by the </a:t>
            </a:r>
            <a:r>
              <a:rPr lang="en-US" dirty="0">
                <a:solidFill>
                  <a:schemeClr val="accent1">
                    <a:lumMod val="75000"/>
                  </a:schemeClr>
                </a:solidFill>
                <a:latin typeface="Source Code Pro" panose="020B0509030403020204" pitchFamily="49" charset="0"/>
                <a:ea typeface="Source Code Pro" panose="020B0509030403020204" pitchFamily="49" charset="0"/>
              </a:rPr>
              <a:t>c()</a:t>
            </a:r>
            <a:r>
              <a:rPr lang="en-US" dirty="0">
                <a:solidFill>
                  <a:schemeClr val="accent1">
                    <a:lumMod val="75000"/>
                  </a:schemeClr>
                </a:solidFill>
                <a:ea typeface="Source Code Pro" panose="020B0509030403020204" pitchFamily="49" charset="0"/>
              </a:rPr>
              <a:t> </a:t>
            </a:r>
            <a:r>
              <a:rPr lang="en-US" dirty="0">
                <a:ea typeface="Source Code Pro" panose="020B0509030403020204" pitchFamily="49" charset="0"/>
              </a:rPr>
              <a:t>function:</a:t>
            </a:r>
          </a:p>
          <a:p>
            <a:pPr lvl="2"/>
            <a:r>
              <a:rPr lang="en-US" dirty="0" err="1">
                <a:solidFill>
                  <a:schemeClr val="accent1">
                    <a:lumMod val="75000"/>
                  </a:schemeClr>
                </a:solidFill>
                <a:latin typeface="Source Code Pro" panose="020B0509030403020204" pitchFamily="49" charset="0"/>
                <a:ea typeface="Source Code Pro" panose="020B0509030403020204" pitchFamily="49" charset="0"/>
              </a:rPr>
              <a:t>my_vec</a:t>
            </a:r>
            <a:r>
              <a:rPr lang="en-US" dirty="0">
                <a:solidFill>
                  <a:schemeClr val="accent1">
                    <a:lumMod val="75000"/>
                  </a:schemeClr>
                </a:solidFill>
                <a:latin typeface="Source Code Pro" panose="020B0509030403020204" pitchFamily="49" charset="0"/>
                <a:ea typeface="Source Code Pro" panose="020B0509030403020204" pitchFamily="49" charset="0"/>
              </a:rPr>
              <a:t> = c(8, 6, 7, 5, 3, 0, 9)</a:t>
            </a:r>
          </a:p>
          <a:p>
            <a:pPr lvl="2"/>
            <a:r>
              <a:rPr lang="en-US" dirty="0" err="1">
                <a:solidFill>
                  <a:schemeClr val="accent1">
                    <a:lumMod val="75000"/>
                  </a:schemeClr>
                </a:solidFill>
                <a:latin typeface="Source Code Pro" panose="020B0509030403020204" pitchFamily="49" charset="0"/>
                <a:ea typeface="Source Code Pro" panose="020B0509030403020204" pitchFamily="49" charset="0"/>
              </a:rPr>
              <a:t>my_names</a:t>
            </a:r>
            <a:r>
              <a:rPr lang="en-US" dirty="0">
                <a:solidFill>
                  <a:schemeClr val="accent1">
                    <a:lumMod val="75000"/>
                  </a:schemeClr>
                </a:solidFill>
                <a:latin typeface="Source Code Pro" panose="020B0509030403020204" pitchFamily="49" charset="0"/>
                <a:ea typeface="Source Code Pro" panose="020B0509030403020204" pitchFamily="49" charset="0"/>
              </a:rPr>
              <a:t> = c("</a:t>
            </a:r>
            <a:r>
              <a:rPr lang="en-US" dirty="0" err="1">
                <a:solidFill>
                  <a:schemeClr val="accent1">
                    <a:lumMod val="75000"/>
                  </a:schemeClr>
                </a:solidFill>
                <a:latin typeface="Source Code Pro" panose="020B0509030403020204" pitchFamily="49" charset="0"/>
                <a:ea typeface="Source Code Pro" panose="020B0509030403020204" pitchFamily="49" charset="0"/>
              </a:rPr>
              <a:t>caseID</a:t>
            </a:r>
            <a:r>
              <a:rPr lang="en-US" dirty="0">
                <a:solidFill>
                  <a:schemeClr val="accent1">
                    <a:lumMod val="75000"/>
                  </a:schemeClr>
                </a:solidFill>
                <a:latin typeface="Source Code Pro" panose="020B0509030403020204" pitchFamily="49" charset="0"/>
                <a:ea typeface="Source Code Pro" panose="020B0509030403020204" pitchFamily="49" charset="0"/>
              </a:rPr>
              <a:t>”, "calcium”, "iron”)</a:t>
            </a:r>
          </a:p>
          <a:p>
            <a:pPr lvl="1"/>
            <a:r>
              <a:rPr lang="en-US" i="1" dirty="0"/>
              <a:t>Indexed </a:t>
            </a:r>
            <a:r>
              <a:rPr lang="en-US" dirty="0"/>
              <a:t>by position, starting with 1:</a:t>
            </a:r>
          </a:p>
          <a:p>
            <a:pPr lvl="2"/>
            <a:r>
              <a:rPr lang="en-US" dirty="0" err="1">
                <a:solidFill>
                  <a:schemeClr val="accent1">
                    <a:lumMod val="75000"/>
                  </a:schemeClr>
                </a:solidFill>
                <a:latin typeface="Source Code Pro" panose="020B0509030403020204" pitchFamily="49" charset="0"/>
                <a:ea typeface="Source Code Pro" panose="020B0509030403020204" pitchFamily="49" charset="0"/>
              </a:rPr>
              <a:t>my_vec</a:t>
            </a:r>
            <a:r>
              <a:rPr lang="en-US" dirty="0">
                <a:solidFill>
                  <a:schemeClr val="accent1">
                    <a:lumMod val="75000"/>
                  </a:schemeClr>
                </a:solidFill>
                <a:latin typeface="Source Code Pro" panose="020B0509030403020204" pitchFamily="49" charset="0"/>
                <a:ea typeface="Source Code Pro" panose="020B0509030403020204" pitchFamily="49" charset="0"/>
              </a:rPr>
              <a:t>[1] </a:t>
            </a:r>
            <a:r>
              <a:rPr lang="en-US" dirty="0">
                <a:ea typeface="Source Code Pro" panose="020B0509030403020204" pitchFamily="49" charset="0"/>
                <a:sym typeface="Wingdings" pitchFamily="2" charset="2"/>
              </a:rPr>
              <a:t>is</a:t>
            </a:r>
            <a:r>
              <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rPr>
              <a:t> 8</a:t>
            </a:r>
          </a:p>
          <a:p>
            <a:pPr lvl="2"/>
            <a:r>
              <a:rPr lang="en-US" dirty="0" err="1">
                <a:solidFill>
                  <a:schemeClr val="accent1">
                    <a:lumMod val="75000"/>
                  </a:schemeClr>
                </a:solidFill>
                <a:latin typeface="Source Code Pro" panose="020B0509030403020204" pitchFamily="49" charset="0"/>
                <a:ea typeface="Source Code Pro" panose="020B0509030403020204" pitchFamily="49" charset="0"/>
              </a:rPr>
              <a:t>my_vec</a:t>
            </a:r>
            <a:r>
              <a:rPr lang="en-US" dirty="0">
                <a:solidFill>
                  <a:schemeClr val="accent1">
                    <a:lumMod val="75000"/>
                  </a:schemeClr>
                </a:solidFill>
                <a:latin typeface="Source Code Pro" panose="020B0509030403020204" pitchFamily="49" charset="0"/>
                <a:ea typeface="Source Code Pro" panose="020B0509030403020204" pitchFamily="49" charset="0"/>
              </a:rPr>
              <a:t>[7] </a:t>
            </a:r>
            <a:r>
              <a:rPr lang="en-US" dirty="0">
                <a:ea typeface="Source Code Pro" panose="020B0509030403020204" pitchFamily="49" charset="0"/>
                <a:sym typeface="Wingdings" pitchFamily="2" charset="2"/>
              </a:rPr>
              <a:t>is</a:t>
            </a:r>
            <a:r>
              <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rPr>
              <a:t> 9</a:t>
            </a:r>
          </a:p>
          <a:p>
            <a:pPr lvl="2"/>
            <a:r>
              <a:rPr lang="en-US" dirty="0" err="1">
                <a:solidFill>
                  <a:schemeClr val="accent1">
                    <a:lumMod val="75000"/>
                  </a:schemeClr>
                </a:solidFill>
                <a:latin typeface="Source Code Pro" panose="020B0509030403020204" pitchFamily="49" charset="0"/>
                <a:ea typeface="Source Code Pro" panose="020B0509030403020204" pitchFamily="49" charset="0"/>
              </a:rPr>
              <a:t>my_vec</a:t>
            </a:r>
            <a:r>
              <a:rPr lang="en-US" dirty="0">
                <a:solidFill>
                  <a:schemeClr val="accent1">
                    <a:lumMod val="75000"/>
                  </a:schemeClr>
                </a:solidFill>
                <a:latin typeface="Source Code Pro" panose="020B0509030403020204" pitchFamily="49" charset="0"/>
                <a:ea typeface="Source Code Pro" panose="020B0509030403020204" pitchFamily="49" charset="0"/>
              </a:rPr>
              <a:t>[1:4] </a:t>
            </a:r>
            <a:r>
              <a:rPr lang="en-US" dirty="0">
                <a:ea typeface="Source Code Pro" panose="020B0509030403020204" pitchFamily="49" charset="0"/>
                <a:sym typeface="Wingdings" pitchFamily="2" charset="2"/>
              </a:rPr>
              <a:t>is</a:t>
            </a:r>
            <a:r>
              <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rPr>
              <a:t> c(8, 6, 7, 5)</a:t>
            </a:r>
          </a:p>
          <a:p>
            <a:pPr marL="914400" lvl="2" indent="0">
              <a:buNone/>
            </a:pPr>
            <a:endParaRPr lang="en-US" i="1" dirty="0"/>
          </a:p>
        </p:txBody>
      </p:sp>
    </p:spTree>
    <p:extLst>
      <p:ext uri="{BB962C8B-B14F-4D97-AF65-F5344CB8AC3E}">
        <p14:creationId xmlns:p14="http://schemas.microsoft.com/office/powerpoint/2010/main" val="4029141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Concepts – List</a:t>
            </a:r>
            <a:endParaRPr dirty="0"/>
          </a:p>
        </p:txBody>
      </p:sp>
      <p:sp>
        <p:nvSpPr>
          <p:cNvPr id="3" name="Content Placeholder 2"/>
          <p:cNvSpPr>
            <a:spLocks noGrp="1"/>
          </p:cNvSpPr>
          <p:nvPr>
            <p:ph idx="1"/>
          </p:nvPr>
        </p:nvSpPr>
        <p:spPr/>
        <p:txBody>
          <a:bodyPr>
            <a:normAutofit/>
          </a:bodyPr>
          <a:lstStyle/>
          <a:p>
            <a:r>
              <a:rPr lang="en-US" b="1" i="1" dirty="0">
                <a:ea typeface="Source Code Pro" panose="020B0509030403020204" pitchFamily="49" charset="0"/>
              </a:rPr>
              <a:t>List</a:t>
            </a:r>
            <a:r>
              <a:rPr lang="en-US" dirty="0"/>
              <a:t>  - </a:t>
            </a:r>
            <a:r>
              <a:rPr lang="en-US" dirty="0">
                <a:ea typeface="Source Code Pro" panose="020B0509030403020204" pitchFamily="49" charset="0"/>
              </a:rPr>
              <a:t>a collection of mixed types, optionally with names</a:t>
            </a:r>
          </a:p>
          <a:p>
            <a:pPr lvl="1"/>
            <a:r>
              <a:rPr lang="en-US" dirty="0">
                <a:ea typeface="Source Code Pro" panose="020B0509030403020204" pitchFamily="49" charset="0"/>
              </a:rPr>
              <a:t>Statistical functions tend to return results in list-like formats</a:t>
            </a:r>
          </a:p>
          <a:p>
            <a:pPr lvl="1"/>
            <a:r>
              <a:rPr lang="en-US" dirty="0"/>
              <a:t>Created by the </a:t>
            </a:r>
            <a:r>
              <a:rPr lang="en-US" dirty="0">
                <a:solidFill>
                  <a:schemeClr val="accent1">
                    <a:lumMod val="75000"/>
                  </a:schemeClr>
                </a:solidFill>
                <a:latin typeface="Source Code Pro" panose="020B0509030403020204" pitchFamily="49" charset="0"/>
                <a:ea typeface="Source Code Pro" panose="020B0509030403020204" pitchFamily="49" charset="0"/>
              </a:rPr>
              <a:t>list()</a:t>
            </a:r>
            <a:r>
              <a:rPr lang="en-US" dirty="0">
                <a:solidFill>
                  <a:schemeClr val="accent1">
                    <a:lumMod val="75000"/>
                  </a:schemeClr>
                </a:solidFill>
                <a:ea typeface="Source Code Pro" panose="020B0509030403020204" pitchFamily="49" charset="0"/>
              </a:rPr>
              <a:t> </a:t>
            </a:r>
            <a:r>
              <a:rPr lang="en-US" dirty="0">
                <a:ea typeface="Source Code Pro" panose="020B0509030403020204" pitchFamily="49" charset="0"/>
              </a:rPr>
              <a:t>function:</a:t>
            </a:r>
          </a:p>
          <a:p>
            <a:pPr marL="914400" lvl="2" indent="0">
              <a:buNone/>
            </a:pPr>
            <a:r>
              <a:rPr lang="en-US" dirty="0">
                <a:solidFill>
                  <a:schemeClr val="accent1">
                    <a:lumMod val="75000"/>
                  </a:schemeClr>
                </a:solidFill>
                <a:latin typeface="Source Code Pro" panose="020B0509030403020204" pitchFamily="49" charset="0"/>
                <a:ea typeface="Source Code Pro" panose="020B0509030403020204" pitchFamily="49" charset="0"/>
              </a:rPr>
              <a:t>my_list2 = list(</a:t>
            </a:r>
            <a:br>
              <a:rPr lang="en-US" dirty="0">
                <a:solidFill>
                  <a:schemeClr val="accent1">
                    <a:lumMod val="75000"/>
                  </a:schemeClr>
                </a:solidFill>
                <a:latin typeface="Source Code Pro" panose="020B0509030403020204" pitchFamily="49" charset="0"/>
                <a:ea typeface="Source Code Pro" panose="020B0509030403020204" pitchFamily="49" charset="0"/>
              </a:rPr>
            </a:br>
            <a:r>
              <a:rPr lang="en-US" dirty="0">
                <a:solidFill>
                  <a:schemeClr val="accent1">
                    <a:lumMod val="75000"/>
                  </a:schemeClr>
                </a:solidFill>
                <a:latin typeface="Source Code Pro" panose="020B0509030403020204" pitchFamily="49" charset="0"/>
                <a:ea typeface="Source Code Pro" panose="020B0509030403020204" pitchFamily="49" charset="0"/>
              </a:rPr>
              <a:t>  message = "I like R",</a:t>
            </a:r>
            <a:br>
              <a:rPr lang="en-US" dirty="0">
                <a:solidFill>
                  <a:schemeClr val="accent1">
                    <a:lumMod val="75000"/>
                  </a:schemeClr>
                </a:solidFill>
                <a:latin typeface="Source Code Pro" panose="020B0509030403020204" pitchFamily="49" charset="0"/>
                <a:ea typeface="Source Code Pro" panose="020B0509030403020204" pitchFamily="49" charset="0"/>
              </a:rPr>
            </a:br>
            <a:r>
              <a:rPr lang="en-US" dirty="0">
                <a:solidFill>
                  <a:schemeClr val="accent1">
                    <a:lumMod val="75000"/>
                  </a:schemeClr>
                </a:solidFill>
                <a:latin typeface="Source Code Pro" panose="020B0509030403020204" pitchFamily="49" charset="0"/>
                <a:ea typeface="Source Code Pro" panose="020B0509030403020204" pitchFamily="49" charset="0"/>
              </a:rPr>
              <a:t>  yesterday =  </a:t>
            </a:r>
            <a:r>
              <a:rPr lang="en-US" dirty="0" err="1">
                <a:solidFill>
                  <a:schemeClr val="accent1">
                    <a:lumMod val="75000"/>
                  </a:schemeClr>
                </a:solidFill>
                <a:latin typeface="Source Code Pro" panose="020B0509030403020204" pitchFamily="49" charset="0"/>
                <a:ea typeface="Source Code Pro" panose="020B0509030403020204" pitchFamily="49" charset="0"/>
              </a:rPr>
              <a:t>as.Date</a:t>
            </a:r>
            <a:r>
              <a:rPr lang="en-US" dirty="0">
                <a:solidFill>
                  <a:schemeClr val="accent1">
                    <a:lumMod val="75000"/>
                  </a:schemeClr>
                </a:solidFill>
                <a:latin typeface="Source Code Pro" panose="020B0509030403020204" pitchFamily="49" charset="0"/>
                <a:ea typeface="Source Code Pro" panose="020B0509030403020204" pitchFamily="49" charset="0"/>
              </a:rPr>
              <a:t>("2023-02-13"),</a:t>
            </a:r>
            <a:br>
              <a:rPr lang="en-US" dirty="0">
                <a:solidFill>
                  <a:schemeClr val="accent1">
                    <a:lumMod val="75000"/>
                  </a:schemeClr>
                </a:solidFill>
                <a:latin typeface="Source Code Pro" panose="020B0509030403020204" pitchFamily="49" charset="0"/>
                <a:ea typeface="Source Code Pro" panose="020B0509030403020204" pitchFamily="49" charset="0"/>
              </a:rPr>
            </a:br>
            <a:r>
              <a:rPr lang="en-US" dirty="0">
                <a:solidFill>
                  <a:schemeClr val="accent1">
                    <a:lumMod val="75000"/>
                  </a:schemeClr>
                </a:solidFill>
                <a:latin typeface="Source Code Pro" panose="020B0509030403020204" pitchFamily="49" charset="0"/>
                <a:ea typeface="Source Code Pro" panose="020B0509030403020204" pitchFamily="49" charset="0"/>
              </a:rPr>
              <a:t>  width = 20) </a:t>
            </a:r>
          </a:p>
          <a:p>
            <a:pPr lvl="1"/>
            <a:r>
              <a:rPr lang="en-US" dirty="0"/>
              <a:t>Retrieve</a:t>
            </a:r>
            <a:r>
              <a:rPr lang="en-US" i="1" dirty="0"/>
              <a:t> </a:t>
            </a:r>
            <a:r>
              <a:rPr lang="en-US" dirty="0"/>
              <a:t>by position, starting with 1:</a:t>
            </a:r>
          </a:p>
          <a:p>
            <a:pPr lvl="2"/>
            <a:r>
              <a:rPr lang="en-US" dirty="0">
                <a:solidFill>
                  <a:schemeClr val="accent1">
                    <a:lumMod val="75000"/>
                  </a:schemeClr>
                </a:solidFill>
                <a:latin typeface="Source Code Pro" panose="020B0509030403020204" pitchFamily="49" charset="0"/>
                <a:ea typeface="Source Code Pro" panose="020B0509030403020204" pitchFamily="49" charset="0"/>
              </a:rPr>
              <a:t>my_list2[[1]] </a:t>
            </a:r>
            <a:r>
              <a:rPr lang="en-US" dirty="0">
                <a:ea typeface="Source Code Pro" panose="020B0509030403020204" pitchFamily="49" charset="0"/>
                <a:sym typeface="Wingdings" pitchFamily="2" charset="2"/>
              </a:rPr>
              <a:t>is</a:t>
            </a:r>
            <a:r>
              <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rPr>
              <a:t> </a:t>
            </a:r>
            <a:r>
              <a:rPr lang="en-US" dirty="0">
                <a:solidFill>
                  <a:schemeClr val="accent1">
                    <a:lumMod val="75000"/>
                  </a:schemeClr>
                </a:solidFill>
                <a:latin typeface="Source Code Pro" panose="020B0509030403020204" pitchFamily="49" charset="0"/>
                <a:ea typeface="Source Code Pro" panose="020B0509030403020204" pitchFamily="49" charset="0"/>
              </a:rPr>
              <a:t>"I like R”</a:t>
            </a:r>
          </a:p>
          <a:p>
            <a:pPr lvl="1"/>
            <a:r>
              <a:rPr lang="en-US" dirty="0"/>
              <a:t>Retrieve by name, if named (preferred):</a:t>
            </a:r>
            <a:endParaRPr lang="en-US" dirty="0">
              <a:solidFill>
                <a:schemeClr val="accent1">
                  <a:lumMod val="75000"/>
                </a:schemeClr>
              </a:solidFill>
              <a:latin typeface="Source Code Pro" panose="020B0509030403020204" pitchFamily="49" charset="0"/>
              <a:ea typeface="Source Code Pro" panose="020B0509030403020204" pitchFamily="49" charset="0"/>
            </a:endParaRPr>
          </a:p>
          <a:p>
            <a:pPr lvl="2"/>
            <a:r>
              <a:rPr lang="en-US" dirty="0">
                <a:solidFill>
                  <a:schemeClr val="accent1">
                    <a:lumMod val="75000"/>
                  </a:schemeClr>
                </a:solidFill>
                <a:latin typeface="Source Code Pro" panose="020B0509030403020204" pitchFamily="49" charset="0"/>
                <a:ea typeface="Source Code Pro" panose="020B0509030403020204" pitchFamily="49" charset="0"/>
              </a:rPr>
              <a:t>my_list2$message </a:t>
            </a:r>
            <a:r>
              <a:rPr lang="en-US" dirty="0">
                <a:ea typeface="Source Code Pro" panose="020B0509030403020204" pitchFamily="49" charset="0"/>
                <a:sym typeface="Wingdings" pitchFamily="2" charset="2"/>
              </a:rPr>
              <a:t>is</a:t>
            </a:r>
            <a:r>
              <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rPr>
              <a:t> </a:t>
            </a:r>
            <a:r>
              <a:rPr lang="en-US" dirty="0">
                <a:solidFill>
                  <a:schemeClr val="accent1">
                    <a:lumMod val="75000"/>
                  </a:schemeClr>
                </a:solidFill>
                <a:latin typeface="Source Code Pro" panose="020B0509030403020204" pitchFamily="49" charset="0"/>
                <a:ea typeface="Source Code Pro" panose="020B0509030403020204" pitchFamily="49" charset="0"/>
              </a:rPr>
              <a:t>"I like R”</a:t>
            </a:r>
            <a:endPar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endParaRPr>
          </a:p>
          <a:p>
            <a:pPr lvl="2"/>
            <a:r>
              <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rPr>
              <a:t>names(my_list2) </a:t>
            </a:r>
            <a:r>
              <a:rPr lang="en-US" dirty="0">
                <a:ea typeface="Source Code Pro" panose="020B0509030403020204" pitchFamily="49" charset="0"/>
                <a:sym typeface="Wingdings" pitchFamily="2" charset="2"/>
              </a:rPr>
              <a:t>is</a:t>
            </a:r>
            <a:r>
              <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rPr>
              <a:t> </a:t>
            </a:r>
            <a:r>
              <a:rPr lang="en-US" dirty="0">
                <a:solidFill>
                  <a:schemeClr val="accent1">
                    <a:lumMod val="75000"/>
                  </a:schemeClr>
                </a:solidFill>
                <a:latin typeface="Source Code Pro" panose="020B0509030403020204" pitchFamily="49" charset="0"/>
                <a:ea typeface="Source Code Pro" panose="020B0509030403020204" pitchFamily="49" charset="0"/>
              </a:rPr>
              <a:t>c("message”, "yesterday”, "width”)</a:t>
            </a:r>
            <a:endPar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endParaRPr>
          </a:p>
          <a:p>
            <a:pPr lvl="2"/>
            <a:endParaRPr lang="en-US" dirty="0">
              <a:solidFill>
                <a:schemeClr val="accent1">
                  <a:lumMod val="75000"/>
                </a:schemeClr>
              </a:solidFill>
              <a:latin typeface="Source Code Pro" panose="020B0509030403020204" pitchFamily="49" charset="0"/>
              <a:ea typeface="Source Code Pro" panose="020B0509030403020204" pitchFamily="49" charset="0"/>
              <a:sym typeface="Wingdings" pitchFamily="2" charset="2"/>
            </a:endParaRPr>
          </a:p>
          <a:p>
            <a:pPr marL="914400" lvl="2" indent="0">
              <a:buNone/>
            </a:pPr>
            <a:endParaRPr lang="en-US" i="1" dirty="0"/>
          </a:p>
        </p:txBody>
      </p:sp>
    </p:spTree>
    <p:extLst>
      <p:ext uri="{BB962C8B-B14F-4D97-AF65-F5344CB8AC3E}">
        <p14:creationId xmlns:p14="http://schemas.microsoft.com/office/powerpoint/2010/main" val="3179451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Concepts – Other data containers</a:t>
            </a:r>
            <a:endParaRPr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 stack of values </a:t>
            </a:r>
            <a:r>
              <a:rPr lang="en-US" dirty="0">
                <a:sym typeface="Wingdings" pitchFamily="2" charset="2"/>
              </a:rPr>
              <a:t></a:t>
            </a:r>
            <a:r>
              <a:rPr lang="en-US" dirty="0"/>
              <a:t> vector</a:t>
            </a:r>
          </a:p>
          <a:p>
            <a:pPr>
              <a:buFont typeface="Arial" panose="020B0604020202020204" pitchFamily="34" charset="0"/>
              <a:buChar char="•"/>
            </a:pPr>
            <a:r>
              <a:rPr lang="en-US" dirty="0"/>
              <a:t>a stack of vectors with same data type </a:t>
            </a:r>
            <a:r>
              <a:rPr lang="en-US" dirty="0">
                <a:sym typeface="Wingdings" pitchFamily="2" charset="2"/>
              </a:rPr>
              <a:t></a:t>
            </a:r>
            <a:r>
              <a:rPr lang="en-US" dirty="0"/>
              <a:t> </a:t>
            </a:r>
            <a:r>
              <a:rPr lang="en-US" b="1" i="1" dirty="0"/>
              <a:t>matrix</a:t>
            </a:r>
          </a:p>
          <a:p>
            <a:pPr>
              <a:buFont typeface="Arial" panose="020B0604020202020204" pitchFamily="34" charset="0"/>
              <a:buChar char="•"/>
            </a:pPr>
            <a:r>
              <a:rPr lang="en-US" dirty="0"/>
              <a:t>a stack of matrices with same data type </a:t>
            </a:r>
            <a:r>
              <a:rPr lang="en-US" dirty="0">
                <a:sym typeface="Wingdings" pitchFamily="2" charset="2"/>
              </a:rPr>
              <a:t></a:t>
            </a:r>
            <a:r>
              <a:rPr lang="en-US" dirty="0"/>
              <a:t> multidimensional </a:t>
            </a:r>
            <a:r>
              <a:rPr lang="en-US" b="1" i="1" dirty="0"/>
              <a:t>array</a:t>
            </a:r>
          </a:p>
          <a:p>
            <a:pPr marL="0" indent="0">
              <a:buNone/>
            </a:pPr>
            <a:endParaRPr lang="en-US" i="1" dirty="0"/>
          </a:p>
        </p:txBody>
      </p:sp>
    </p:spTree>
    <p:extLst>
      <p:ext uri="{BB962C8B-B14F-4D97-AF65-F5344CB8AC3E}">
        <p14:creationId xmlns:p14="http://schemas.microsoft.com/office/powerpoint/2010/main" val="76939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81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Base R</a:t>
            </a:r>
          </a:p>
        </p:txBody>
      </p:sp>
      <p:sp>
        <p:nvSpPr>
          <p:cNvPr id="3" name="Content Placeholder 2"/>
          <p:cNvSpPr>
            <a:spLocks noGrp="1"/>
          </p:cNvSpPr>
          <p:nvPr>
            <p:ph idx="1"/>
          </p:nvPr>
        </p:nvSpPr>
        <p:spPr/>
        <p:txBody>
          <a:bodyPr>
            <a:normAutofit fontScale="85000" lnSpcReduction="20000"/>
          </a:bodyPr>
          <a:lstStyle/>
          <a:p>
            <a:pPr lvl="0"/>
            <a:r>
              <a:rPr lang="en-US" dirty="0"/>
              <a:t>The </a:t>
            </a:r>
            <a:r>
              <a:rPr lang="en-US" i="1" dirty="0"/>
              <a:t>R Project for Statistical Computing</a:t>
            </a:r>
            <a:r>
              <a:rPr lang="en-US" dirty="0"/>
              <a:t> is maintained by The R Foundation.</a:t>
            </a:r>
          </a:p>
          <a:p>
            <a:pPr lvl="1"/>
            <a:r>
              <a:rPr lang="en-US" dirty="0"/>
              <a:t>free and runs on Linux, Windows and MacOS.</a:t>
            </a:r>
          </a:p>
          <a:p>
            <a:pPr lvl="1"/>
            <a:r>
              <a:rPr lang="en-US" dirty="0">
                <a:hlinkClick r:id="rId3"/>
              </a:rPr>
              <a:t>https://www.r-project.org</a:t>
            </a:r>
            <a:endParaRPr lang="en-US" dirty="0"/>
          </a:p>
          <a:p>
            <a:pPr marL="0" indent="0">
              <a:buNone/>
            </a:pPr>
            <a:endParaRPr lang="en-US" dirty="0"/>
          </a:p>
          <a:p>
            <a:pPr lvl="0"/>
            <a:r>
              <a:rPr dirty="0"/>
              <a:t>Command line interface via R console</a:t>
            </a:r>
          </a:p>
          <a:p>
            <a:pPr lvl="1"/>
            <a:r>
              <a:rPr dirty="0"/>
              <a:t>Creates objects in memory rather than printing to screen</a:t>
            </a:r>
          </a:p>
          <a:p>
            <a:pPr lvl="1"/>
            <a:r>
              <a:rPr dirty="0"/>
              <a:t>You query and manipulate these in-memory objects</a:t>
            </a:r>
          </a:p>
          <a:p>
            <a:pPr lvl="1"/>
            <a:r>
              <a:rPr dirty="0"/>
              <a:t>Interactive, but not in the point-and-click GUI sense.</a:t>
            </a:r>
            <a:br>
              <a:rPr lang="en-US" dirty="0"/>
            </a:br>
            <a:endParaRPr dirty="0"/>
          </a:p>
          <a:p>
            <a:pPr lvl="0"/>
            <a:r>
              <a:rPr dirty="0"/>
              <a:t>Many people that “use R” do not use it directly. Instead</a:t>
            </a:r>
            <a:r>
              <a:rPr lang="en-US" dirty="0"/>
              <a:t>,</a:t>
            </a:r>
            <a:r>
              <a:rPr dirty="0"/>
              <a:t> they use something that interfaces with the R environment.</a:t>
            </a:r>
          </a:p>
          <a:p>
            <a:pPr lvl="1"/>
            <a:r>
              <a:rPr dirty="0"/>
              <a:t>RStudio IDE</a:t>
            </a:r>
          </a:p>
          <a:p>
            <a:pPr lvl="1"/>
            <a:r>
              <a:rPr dirty="0" err="1"/>
              <a:t>Jupyter</a:t>
            </a:r>
            <a:r>
              <a:rPr dirty="0"/>
              <a:t> Lab notebooks</a:t>
            </a:r>
          </a:p>
          <a:p>
            <a:pPr lvl="1"/>
            <a:r>
              <a:rPr dirty="0"/>
              <a:t>Google </a:t>
            </a:r>
            <a:r>
              <a:rPr dirty="0" err="1"/>
              <a:t>CoLab</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R</a:t>
            </a:r>
            <a:endParaRPr dirty="0"/>
          </a:p>
        </p:txBody>
      </p:sp>
      <p:sp>
        <p:nvSpPr>
          <p:cNvPr id="3" name="Content Placeholder 2"/>
          <p:cNvSpPr>
            <a:spLocks noGrp="1"/>
          </p:cNvSpPr>
          <p:nvPr>
            <p:ph idx="1"/>
          </p:nvPr>
        </p:nvSpPr>
        <p:spPr/>
        <p:txBody>
          <a:bodyPr/>
          <a:lstStyle/>
          <a:p>
            <a:pPr lvl="0"/>
            <a:r>
              <a:rPr lang="en-US" dirty="0"/>
              <a:t>R is distributed via the Comprehensive R Archive Network (CRAN) which is mirrored by universities and other institutions around the world. </a:t>
            </a:r>
            <a:br>
              <a:rPr lang="en-US" dirty="0"/>
            </a:br>
            <a:endParaRPr lang="en-US" dirty="0"/>
          </a:p>
          <a:p>
            <a:pPr lvl="0"/>
            <a:r>
              <a:rPr lang="en-US" b="1" i="1" dirty="0"/>
              <a:t>choose a mirror: </a:t>
            </a:r>
            <a:r>
              <a:rPr lang="en-US" dirty="0"/>
              <a:t> when installing R and packages from CRAN, the first step is to “choose a mirror”. Choose an institution close to you. </a:t>
            </a:r>
            <a:br>
              <a:rPr lang="en-US" dirty="0"/>
            </a:br>
            <a:endParaRPr lang="en-US" dirty="0"/>
          </a:p>
          <a:p>
            <a:pPr lvl="0"/>
            <a:r>
              <a:rPr lang="en-US" dirty="0">
                <a:hlinkClick r:id="rId2"/>
              </a:rPr>
              <a:t>https://cloud.r-project.org</a:t>
            </a:r>
            <a:r>
              <a:rPr lang="en-US" dirty="0"/>
              <a:t> is a “mirror” that automatically redirects you to a nearby mirror when installing R. </a:t>
            </a:r>
            <a:endParaRPr dirty="0"/>
          </a:p>
        </p:txBody>
      </p:sp>
    </p:spTree>
    <p:extLst>
      <p:ext uri="{BB962C8B-B14F-4D97-AF65-F5344CB8AC3E}">
        <p14:creationId xmlns:p14="http://schemas.microsoft.com/office/powerpoint/2010/main" val="161052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R     </a:t>
            </a:r>
            <a:r>
              <a:rPr lang="en-US" sz="2400" dirty="0"/>
              <a:t>https://</a:t>
            </a:r>
            <a:r>
              <a:rPr lang="en-US" sz="2400" dirty="0" err="1"/>
              <a:t>cloud.r-project.org</a:t>
            </a:r>
            <a:endParaRPr sz="2400" dirty="0"/>
          </a:p>
        </p:txBody>
      </p:sp>
      <p:pic>
        <p:nvPicPr>
          <p:cNvPr id="8" name="Picture 7">
            <a:extLst>
              <a:ext uri="{FF2B5EF4-FFF2-40B4-BE49-F238E27FC236}">
                <a16:creationId xmlns:a16="http://schemas.microsoft.com/office/drawing/2014/main" id="{784E0FCD-592B-FC8F-835F-814BAF953E3F}"/>
              </a:ext>
            </a:extLst>
          </p:cNvPr>
          <p:cNvPicPr>
            <a:picLocks noChangeAspect="1"/>
          </p:cNvPicPr>
          <p:nvPr/>
        </p:nvPicPr>
        <p:blipFill>
          <a:blip r:embed="rId2"/>
          <a:stretch>
            <a:fillRect/>
          </a:stretch>
        </p:blipFill>
        <p:spPr>
          <a:xfrm>
            <a:off x="740044" y="958101"/>
            <a:ext cx="10428018" cy="4542586"/>
          </a:xfrm>
          <a:prstGeom prst="rect">
            <a:avLst/>
          </a:prstGeom>
        </p:spPr>
      </p:pic>
    </p:spTree>
    <p:extLst>
      <p:ext uri="{BB962C8B-B14F-4D97-AF65-F5344CB8AC3E}">
        <p14:creationId xmlns:p14="http://schemas.microsoft.com/office/powerpoint/2010/main" val="884671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 Console</a:t>
            </a:r>
          </a:p>
        </p:txBody>
      </p:sp>
      <p:pic>
        <p:nvPicPr>
          <p:cNvPr id="3" name="Picture 1" descr="images/r_console.png"/>
          <p:cNvPicPr>
            <a:picLocks noGrp="1" noChangeAspect="1"/>
          </p:cNvPicPr>
          <p:nvPr/>
        </p:nvPicPr>
        <p:blipFill>
          <a:blip r:embed="rId2"/>
          <a:stretch>
            <a:fillRect/>
          </a:stretch>
        </p:blipFill>
        <p:spPr bwMode="auto">
          <a:xfrm>
            <a:off x="2624890" y="1133396"/>
            <a:ext cx="6942221" cy="5419804"/>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a:t>
            </a:r>
            <a:r>
              <a:rPr lang="en-US" dirty="0"/>
              <a:t>S</a:t>
            </a:r>
            <a:r>
              <a:rPr dirty="0"/>
              <a:t>tudio</a:t>
            </a:r>
          </a:p>
        </p:txBody>
      </p:sp>
      <p:sp>
        <p:nvSpPr>
          <p:cNvPr id="3" name="Content Placeholder 2"/>
          <p:cNvSpPr>
            <a:spLocks noGrp="1"/>
          </p:cNvSpPr>
          <p:nvPr>
            <p:ph idx="1"/>
          </p:nvPr>
        </p:nvSpPr>
        <p:spPr/>
        <p:txBody>
          <a:bodyPr/>
          <a:lstStyle/>
          <a:p>
            <a:pPr lvl="0"/>
            <a:r>
              <a:rPr dirty="0"/>
              <a:t>RStudio is an integrated development environment for R</a:t>
            </a:r>
          </a:p>
          <a:p>
            <a:pPr lvl="1"/>
            <a:r>
              <a:rPr dirty="0"/>
              <a:t>developed by RStudio Public Benefit Corporation</a:t>
            </a:r>
            <a:r>
              <a:rPr lang="en-US" dirty="0"/>
              <a:t> (now Posit)</a:t>
            </a:r>
            <a:endParaRPr dirty="0"/>
          </a:p>
          <a:p>
            <a:pPr lvl="1"/>
            <a:r>
              <a:rPr dirty="0"/>
              <a:t>depends on installed R version</a:t>
            </a:r>
          </a:p>
          <a:p>
            <a:pPr lvl="1"/>
            <a:r>
              <a:rPr dirty="0"/>
              <a:t>adds useful development, analysis and authoring features</a:t>
            </a:r>
          </a:p>
          <a:p>
            <a:pPr lvl="0"/>
            <a:r>
              <a:rPr dirty="0"/>
              <a:t>RStudio interface incorporates the R Console</a:t>
            </a:r>
            <a:r>
              <a:rPr lang="en-US" dirty="0"/>
              <a:t> </a:t>
            </a:r>
          </a:p>
          <a:p>
            <a:pPr lvl="1"/>
            <a:r>
              <a:rPr lang="en-US" dirty="0"/>
              <a:t>Posit will incorporate Python compatibility</a:t>
            </a:r>
            <a:endParaRPr dirty="0"/>
          </a:p>
          <a:p>
            <a:pPr lvl="0"/>
            <a:r>
              <a:rPr dirty="0"/>
              <a:t>Tip: If you want to install RStudio locally, install R and </a:t>
            </a:r>
            <a:r>
              <a:rPr i="1" dirty="0"/>
              <a:t>then</a:t>
            </a:r>
            <a:r>
              <a:rPr dirty="0"/>
              <a:t> install RStudio</a:t>
            </a:r>
          </a:p>
          <a:p>
            <a:pPr lvl="0"/>
            <a:r>
              <a:rPr dirty="0"/>
              <a:t>RStudio Cloud </a:t>
            </a:r>
            <a:r>
              <a:rPr lang="en-US" dirty="0"/>
              <a:t>(soon to be Posit Cloud) </a:t>
            </a:r>
            <a:r>
              <a:rPr dirty="0">
                <a:hlinkClick r:id="rId2"/>
              </a:rPr>
              <a:t>https://rstudio.cloud</a:t>
            </a:r>
            <a:r>
              <a:rPr dirty="0"/>
              <a:t> is a hosted version of RStudio with the same interface</a:t>
            </a:r>
            <a:r>
              <a:rPr lang="en-US" dirty="0"/>
              <a:t> as the desktop application.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Rstudio</a:t>
            </a:r>
            <a:r>
              <a:rPr lang="en-US" dirty="0"/>
              <a:t>     </a:t>
            </a:r>
            <a:r>
              <a:rPr lang="en-US" sz="2400" dirty="0"/>
              <a:t>https://</a:t>
            </a:r>
            <a:r>
              <a:rPr lang="en-US" sz="2400" dirty="0" err="1"/>
              <a:t>posit.co</a:t>
            </a:r>
            <a:r>
              <a:rPr lang="en-US" sz="2400" dirty="0"/>
              <a:t>/download/</a:t>
            </a:r>
            <a:r>
              <a:rPr lang="en-US" sz="2400" dirty="0" err="1"/>
              <a:t>rstudio</a:t>
            </a:r>
            <a:r>
              <a:rPr lang="en-US" sz="2400" dirty="0"/>
              <a:t>-desktop/</a:t>
            </a:r>
            <a:endParaRPr sz="2400" dirty="0"/>
          </a:p>
        </p:txBody>
      </p:sp>
      <p:pic>
        <p:nvPicPr>
          <p:cNvPr id="5" name="Picture 4">
            <a:extLst>
              <a:ext uri="{FF2B5EF4-FFF2-40B4-BE49-F238E27FC236}">
                <a16:creationId xmlns:a16="http://schemas.microsoft.com/office/drawing/2014/main" id="{F066E6DD-F85D-E200-9DC9-8F8A25C91920}"/>
              </a:ext>
            </a:extLst>
          </p:cNvPr>
          <p:cNvPicPr>
            <a:picLocks noChangeAspect="1"/>
          </p:cNvPicPr>
          <p:nvPr/>
        </p:nvPicPr>
        <p:blipFill>
          <a:blip r:embed="rId2"/>
          <a:stretch>
            <a:fillRect/>
          </a:stretch>
        </p:blipFill>
        <p:spPr>
          <a:xfrm>
            <a:off x="1356329" y="975188"/>
            <a:ext cx="9498021" cy="4701233"/>
          </a:xfrm>
          <a:prstGeom prst="rect">
            <a:avLst/>
          </a:prstGeom>
        </p:spPr>
      </p:pic>
      <p:sp>
        <p:nvSpPr>
          <p:cNvPr id="11" name="Down Arrow 10">
            <a:extLst>
              <a:ext uri="{FF2B5EF4-FFF2-40B4-BE49-F238E27FC236}">
                <a16:creationId xmlns:a16="http://schemas.microsoft.com/office/drawing/2014/main" id="{006AA051-FE5C-3130-5470-50CFF8E71D00}"/>
              </a:ext>
            </a:extLst>
          </p:cNvPr>
          <p:cNvSpPr/>
          <p:nvPr/>
        </p:nvSpPr>
        <p:spPr>
          <a:xfrm>
            <a:off x="11105425" y="4203511"/>
            <a:ext cx="225900" cy="640080"/>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EFCA448-9730-8D5F-18A0-78D3A014B936}"/>
              </a:ext>
            </a:extLst>
          </p:cNvPr>
          <p:cNvSpPr txBox="1"/>
          <p:nvPr/>
        </p:nvSpPr>
        <p:spPr>
          <a:xfrm>
            <a:off x="10627604" y="3126293"/>
            <a:ext cx="1181542" cy="1077218"/>
          </a:xfrm>
          <a:prstGeom prst="rect">
            <a:avLst/>
          </a:prstGeom>
          <a:noFill/>
        </p:spPr>
        <p:txBody>
          <a:bodyPr wrap="none" rtlCol="0">
            <a:spAutoFit/>
          </a:bodyPr>
          <a:lstStyle/>
          <a:p>
            <a:r>
              <a:rPr lang="en-US" sz="3200" dirty="0"/>
              <a:t>Scroll </a:t>
            </a:r>
            <a:br>
              <a:rPr lang="en-US" sz="3200" dirty="0"/>
            </a:br>
            <a:r>
              <a:rPr lang="en-US" sz="3200" dirty="0"/>
              <a:t>down</a:t>
            </a:r>
          </a:p>
        </p:txBody>
      </p:sp>
    </p:spTree>
    <p:extLst>
      <p:ext uri="{BB962C8B-B14F-4D97-AF65-F5344CB8AC3E}">
        <p14:creationId xmlns:p14="http://schemas.microsoft.com/office/powerpoint/2010/main" val="137458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RStudio Interface</a:t>
            </a:r>
          </a:p>
        </p:txBody>
      </p:sp>
      <p:pic>
        <p:nvPicPr>
          <p:cNvPr id="4" name="Picture 3">
            <a:extLst>
              <a:ext uri="{FF2B5EF4-FFF2-40B4-BE49-F238E27FC236}">
                <a16:creationId xmlns:a16="http://schemas.microsoft.com/office/drawing/2014/main" id="{E7AD0A2B-5C21-34AF-D205-C555C4E02BE4}"/>
              </a:ext>
            </a:extLst>
          </p:cNvPr>
          <p:cNvPicPr>
            <a:picLocks noChangeAspect="1"/>
          </p:cNvPicPr>
          <p:nvPr/>
        </p:nvPicPr>
        <p:blipFill>
          <a:blip r:embed="rId2"/>
          <a:stretch>
            <a:fillRect/>
          </a:stretch>
        </p:blipFill>
        <p:spPr>
          <a:xfrm>
            <a:off x="1566338" y="1059709"/>
            <a:ext cx="9059324" cy="542517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RStudio Interface</a:t>
            </a:r>
            <a:r>
              <a:rPr lang="en-US" dirty="0"/>
              <a:t> – Resizable Panes</a:t>
            </a:r>
            <a:endParaRPr dirty="0"/>
          </a:p>
        </p:txBody>
      </p:sp>
      <p:pic>
        <p:nvPicPr>
          <p:cNvPr id="4" name="Picture 3">
            <a:extLst>
              <a:ext uri="{FF2B5EF4-FFF2-40B4-BE49-F238E27FC236}">
                <a16:creationId xmlns:a16="http://schemas.microsoft.com/office/drawing/2014/main" id="{E7AD0A2B-5C21-34AF-D205-C555C4E02BE4}"/>
              </a:ext>
            </a:extLst>
          </p:cNvPr>
          <p:cNvPicPr>
            <a:picLocks noChangeAspect="1"/>
          </p:cNvPicPr>
          <p:nvPr/>
        </p:nvPicPr>
        <p:blipFill>
          <a:blip r:embed="rId2"/>
          <a:stretch>
            <a:fillRect/>
          </a:stretch>
        </p:blipFill>
        <p:spPr>
          <a:xfrm>
            <a:off x="1566338" y="1059709"/>
            <a:ext cx="9059324" cy="5425173"/>
          </a:xfrm>
          <a:prstGeom prst="rect">
            <a:avLst/>
          </a:prstGeom>
        </p:spPr>
      </p:pic>
      <p:cxnSp>
        <p:nvCxnSpPr>
          <p:cNvPr id="5" name="Straight Connector 4">
            <a:extLst>
              <a:ext uri="{FF2B5EF4-FFF2-40B4-BE49-F238E27FC236}">
                <a16:creationId xmlns:a16="http://schemas.microsoft.com/office/drawing/2014/main" id="{4B81E398-678D-DD12-42D7-B01EE870BBEE}"/>
              </a:ext>
            </a:extLst>
          </p:cNvPr>
          <p:cNvCxnSpPr/>
          <p:nvPr/>
        </p:nvCxnSpPr>
        <p:spPr>
          <a:xfrm>
            <a:off x="2060028" y="4246179"/>
            <a:ext cx="616957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FEEA963-B990-AEBD-D5C8-584859A0DC2D}"/>
              </a:ext>
            </a:extLst>
          </p:cNvPr>
          <p:cNvCxnSpPr>
            <a:cxnSpLocks/>
          </p:cNvCxnSpPr>
          <p:nvPr/>
        </p:nvCxnSpPr>
        <p:spPr>
          <a:xfrm>
            <a:off x="8439808" y="3189890"/>
            <a:ext cx="177756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F60FCC0-0CC4-20FD-BC37-F658C9F73BEB}"/>
              </a:ext>
            </a:extLst>
          </p:cNvPr>
          <p:cNvCxnSpPr>
            <a:cxnSpLocks/>
          </p:cNvCxnSpPr>
          <p:nvPr/>
        </p:nvCxnSpPr>
        <p:spPr>
          <a:xfrm flipV="1">
            <a:off x="8366235" y="1755228"/>
            <a:ext cx="0" cy="417260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Left-Right Arrow 13">
            <a:extLst>
              <a:ext uri="{FF2B5EF4-FFF2-40B4-BE49-F238E27FC236}">
                <a16:creationId xmlns:a16="http://schemas.microsoft.com/office/drawing/2014/main" id="{DFE66909-6965-806F-656E-2006E77B7011}"/>
              </a:ext>
            </a:extLst>
          </p:cNvPr>
          <p:cNvSpPr/>
          <p:nvPr/>
        </p:nvSpPr>
        <p:spPr>
          <a:xfrm>
            <a:off x="8187411" y="3765066"/>
            <a:ext cx="357648" cy="178676"/>
          </a:xfrm>
          <a:prstGeom prst="leftRightArrow">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7E8C9B71-26B9-5F64-5D91-92A35E2A8FA7}"/>
              </a:ext>
            </a:extLst>
          </p:cNvPr>
          <p:cNvSpPr/>
          <p:nvPr/>
        </p:nvSpPr>
        <p:spPr>
          <a:xfrm rot="5400000">
            <a:off x="9054812" y="3100552"/>
            <a:ext cx="357648" cy="178676"/>
          </a:xfrm>
          <a:prstGeom prst="leftRightArrow">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CF245ABD-EBFC-5A7C-FBF9-946E9A0DC4C6}"/>
              </a:ext>
            </a:extLst>
          </p:cNvPr>
          <p:cNvSpPr/>
          <p:nvPr/>
        </p:nvSpPr>
        <p:spPr>
          <a:xfrm rot="5400000">
            <a:off x="4965990" y="4156841"/>
            <a:ext cx="357648" cy="178676"/>
          </a:xfrm>
          <a:prstGeom prst="leftRightArrow">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686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70F59B-AF0F-9B46-81C1-CAF93402D31A}"/>
              </a:ext>
            </a:extLst>
          </p:cNvPr>
          <p:cNvPicPr>
            <a:picLocks noChangeAspect="1"/>
          </p:cNvPicPr>
          <p:nvPr/>
        </p:nvPicPr>
        <p:blipFill>
          <a:blip r:embed="rId2"/>
          <a:stretch>
            <a:fillRect/>
          </a:stretch>
        </p:blipFill>
        <p:spPr>
          <a:xfrm>
            <a:off x="1565148" y="1051766"/>
            <a:ext cx="9061704" cy="5426599"/>
          </a:xfrm>
          <a:prstGeom prst="rect">
            <a:avLst/>
          </a:prstGeom>
        </p:spPr>
      </p:pic>
      <p:sp>
        <p:nvSpPr>
          <p:cNvPr id="2" name="Title 1"/>
          <p:cNvSpPr>
            <a:spLocks noGrp="1"/>
          </p:cNvSpPr>
          <p:nvPr>
            <p:ph type="title"/>
          </p:nvPr>
        </p:nvSpPr>
        <p:spPr/>
        <p:txBody>
          <a:bodyPr/>
          <a:lstStyle/>
          <a:p>
            <a:r>
              <a:rPr dirty="0"/>
              <a:t>RStudio Interface</a:t>
            </a:r>
            <a:r>
              <a:rPr lang="en-US" dirty="0"/>
              <a:t> - Resized</a:t>
            </a:r>
            <a:endParaRPr dirty="0"/>
          </a:p>
        </p:txBody>
      </p:sp>
      <p:cxnSp>
        <p:nvCxnSpPr>
          <p:cNvPr id="9" name="Straight Connector 8">
            <a:extLst>
              <a:ext uri="{FF2B5EF4-FFF2-40B4-BE49-F238E27FC236}">
                <a16:creationId xmlns:a16="http://schemas.microsoft.com/office/drawing/2014/main" id="{EF60FCC0-0CC4-20FD-BC37-F658C9F73BEB}"/>
              </a:ext>
            </a:extLst>
          </p:cNvPr>
          <p:cNvCxnSpPr>
            <a:cxnSpLocks/>
          </p:cNvCxnSpPr>
          <p:nvPr/>
        </p:nvCxnSpPr>
        <p:spPr>
          <a:xfrm flipV="1">
            <a:off x="7337529" y="1755228"/>
            <a:ext cx="0" cy="417260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Left Arrow 9">
            <a:extLst>
              <a:ext uri="{FF2B5EF4-FFF2-40B4-BE49-F238E27FC236}">
                <a16:creationId xmlns:a16="http://schemas.microsoft.com/office/drawing/2014/main" id="{D04A68D3-C1F1-0B24-4B1B-3AF7FB155641}"/>
              </a:ext>
            </a:extLst>
          </p:cNvPr>
          <p:cNvSpPr/>
          <p:nvPr/>
        </p:nvSpPr>
        <p:spPr>
          <a:xfrm>
            <a:off x="7158704" y="3765065"/>
            <a:ext cx="1084509" cy="182879"/>
          </a:xfrm>
          <a:prstGeom prst="leftArrow">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7978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70F59B-AF0F-9B46-81C1-CAF93402D31A}"/>
              </a:ext>
            </a:extLst>
          </p:cNvPr>
          <p:cNvPicPr>
            <a:picLocks noChangeAspect="1"/>
          </p:cNvPicPr>
          <p:nvPr/>
        </p:nvPicPr>
        <p:blipFill>
          <a:blip r:embed="rId3"/>
          <a:stretch>
            <a:fillRect/>
          </a:stretch>
        </p:blipFill>
        <p:spPr>
          <a:xfrm>
            <a:off x="1565148" y="1051766"/>
            <a:ext cx="9061704" cy="5426599"/>
          </a:xfrm>
          <a:prstGeom prst="rect">
            <a:avLst/>
          </a:prstGeom>
        </p:spPr>
      </p:pic>
      <p:sp>
        <p:nvSpPr>
          <p:cNvPr id="2" name="Title 1"/>
          <p:cNvSpPr>
            <a:spLocks noGrp="1"/>
          </p:cNvSpPr>
          <p:nvPr>
            <p:ph type="title"/>
          </p:nvPr>
        </p:nvSpPr>
        <p:spPr/>
        <p:txBody>
          <a:bodyPr/>
          <a:lstStyle/>
          <a:p>
            <a:r>
              <a:t>RStudio Interface</a:t>
            </a:r>
          </a:p>
        </p:txBody>
      </p:sp>
      <p:sp>
        <p:nvSpPr>
          <p:cNvPr id="5" name="Rectangle 4">
            <a:extLst>
              <a:ext uri="{FF2B5EF4-FFF2-40B4-BE49-F238E27FC236}">
                <a16:creationId xmlns:a16="http://schemas.microsoft.com/office/drawing/2014/main" id="{5A3226C5-34D0-B458-F761-09D9D30C2CC7}"/>
              </a:ext>
            </a:extLst>
          </p:cNvPr>
          <p:cNvSpPr/>
          <p:nvPr/>
        </p:nvSpPr>
        <p:spPr>
          <a:xfrm>
            <a:off x="1943100" y="1691846"/>
            <a:ext cx="5414962" cy="2537254"/>
          </a:xfrm>
          <a:prstGeom prst="rect">
            <a:avLst/>
          </a:prstGeom>
          <a:gradFill flip="none" rotWithShape="1">
            <a:gsLst>
              <a:gs pos="32000">
                <a:schemeClr val="bg1"/>
              </a:gs>
              <a:gs pos="100000">
                <a:schemeClr val="accent1">
                  <a:lumMod val="20000"/>
                  <a:lumOff val="80000"/>
                  <a:alpha val="43896"/>
                </a:schemeClr>
              </a:gs>
            </a:gsLst>
            <a:path path="circle">
              <a:fillToRect l="50000" t="50000" r="50000" b="50000"/>
            </a:path>
            <a:tileRect/>
          </a:gra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95D00E-5C25-1DC3-FE94-C7E3585C6232}"/>
              </a:ext>
            </a:extLst>
          </p:cNvPr>
          <p:cNvSpPr txBox="1"/>
          <p:nvPr/>
        </p:nvSpPr>
        <p:spPr>
          <a:xfrm>
            <a:off x="4059137" y="2669931"/>
            <a:ext cx="1182888" cy="584775"/>
          </a:xfrm>
          <a:prstGeom prst="rect">
            <a:avLst/>
          </a:prstGeom>
          <a:noFill/>
        </p:spPr>
        <p:txBody>
          <a:bodyPr wrap="none" rtlCol="0">
            <a:spAutoFit/>
          </a:bodyPr>
          <a:lstStyle/>
          <a:p>
            <a:r>
              <a:rPr lang="en-US" sz="3200" dirty="0"/>
              <a:t>Editor</a:t>
            </a:r>
          </a:p>
        </p:txBody>
      </p:sp>
      <p:sp>
        <p:nvSpPr>
          <p:cNvPr id="16" name="Rectangle 15">
            <a:extLst>
              <a:ext uri="{FF2B5EF4-FFF2-40B4-BE49-F238E27FC236}">
                <a16:creationId xmlns:a16="http://schemas.microsoft.com/office/drawing/2014/main" id="{1B7074FD-8EED-DBD6-E24A-BF014E3F35E8}"/>
              </a:ext>
            </a:extLst>
          </p:cNvPr>
          <p:cNvSpPr/>
          <p:nvPr/>
        </p:nvSpPr>
        <p:spPr>
          <a:xfrm>
            <a:off x="7358060" y="3152633"/>
            <a:ext cx="2890839" cy="2832291"/>
          </a:xfrm>
          <a:prstGeom prst="rect">
            <a:avLst/>
          </a:prstGeom>
          <a:gradFill flip="none" rotWithShape="1">
            <a:gsLst>
              <a:gs pos="32000">
                <a:schemeClr val="bg1"/>
              </a:gs>
              <a:gs pos="100000">
                <a:schemeClr val="accent1">
                  <a:lumMod val="20000"/>
                  <a:lumOff val="80000"/>
                  <a:alpha val="43896"/>
                </a:schemeClr>
              </a:gs>
            </a:gsLst>
            <a:path path="circle">
              <a:fillToRect l="50000" t="50000" r="50000" b="50000"/>
            </a:path>
            <a:tileRect/>
          </a:gra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1E1BB2-6FC7-8882-F807-38BBC8478227}"/>
              </a:ext>
            </a:extLst>
          </p:cNvPr>
          <p:cNvSpPr/>
          <p:nvPr/>
        </p:nvSpPr>
        <p:spPr>
          <a:xfrm>
            <a:off x="7358062" y="1691846"/>
            <a:ext cx="2890838" cy="1460787"/>
          </a:xfrm>
          <a:prstGeom prst="rect">
            <a:avLst/>
          </a:prstGeom>
          <a:gradFill flip="none" rotWithShape="1">
            <a:gsLst>
              <a:gs pos="32000">
                <a:schemeClr val="bg1"/>
              </a:gs>
              <a:gs pos="100000">
                <a:schemeClr val="accent1">
                  <a:lumMod val="20000"/>
                  <a:lumOff val="80000"/>
                  <a:alpha val="43896"/>
                </a:schemeClr>
              </a:gs>
            </a:gsLst>
            <a:path path="circle">
              <a:fillToRect l="50000" t="50000" r="50000" b="50000"/>
            </a:path>
            <a:tileRect/>
          </a:gra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85B1E6-B67B-FCA7-6565-DCD24BC7C311}"/>
              </a:ext>
            </a:extLst>
          </p:cNvPr>
          <p:cNvSpPr/>
          <p:nvPr/>
        </p:nvSpPr>
        <p:spPr>
          <a:xfrm>
            <a:off x="1943100" y="4237506"/>
            <a:ext cx="5414962" cy="1747418"/>
          </a:xfrm>
          <a:prstGeom prst="rect">
            <a:avLst/>
          </a:prstGeom>
          <a:gradFill flip="none" rotWithShape="1">
            <a:gsLst>
              <a:gs pos="32000">
                <a:schemeClr val="bg1"/>
              </a:gs>
              <a:gs pos="100000">
                <a:schemeClr val="accent1">
                  <a:lumMod val="20000"/>
                  <a:lumOff val="80000"/>
                  <a:alpha val="43896"/>
                </a:schemeClr>
              </a:gs>
            </a:gsLst>
            <a:path path="circle">
              <a:fillToRect l="50000" t="50000" r="50000" b="50000"/>
            </a:path>
            <a:tileRect/>
          </a:gra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22EB1DF-2CEC-6F0B-FEA3-D9CEEF38864B}"/>
              </a:ext>
            </a:extLst>
          </p:cNvPr>
          <p:cNvSpPr txBox="1"/>
          <p:nvPr/>
        </p:nvSpPr>
        <p:spPr>
          <a:xfrm>
            <a:off x="3233722" y="4832062"/>
            <a:ext cx="2833717" cy="584775"/>
          </a:xfrm>
          <a:prstGeom prst="rect">
            <a:avLst/>
          </a:prstGeom>
          <a:noFill/>
        </p:spPr>
        <p:txBody>
          <a:bodyPr wrap="square" rtlCol="0">
            <a:spAutoFit/>
          </a:bodyPr>
          <a:lstStyle/>
          <a:p>
            <a:pPr algn="ctr"/>
            <a:r>
              <a:rPr lang="en-US" sz="3200" dirty="0"/>
              <a:t>R Console</a:t>
            </a:r>
          </a:p>
        </p:txBody>
      </p:sp>
      <p:sp>
        <p:nvSpPr>
          <p:cNvPr id="12" name="TextBox 11">
            <a:extLst>
              <a:ext uri="{FF2B5EF4-FFF2-40B4-BE49-F238E27FC236}">
                <a16:creationId xmlns:a16="http://schemas.microsoft.com/office/drawing/2014/main" id="{29DB59CA-ACB8-2640-6654-6AE77E832F71}"/>
              </a:ext>
            </a:extLst>
          </p:cNvPr>
          <p:cNvSpPr txBox="1"/>
          <p:nvPr/>
        </p:nvSpPr>
        <p:spPr>
          <a:xfrm>
            <a:off x="7840887" y="3898433"/>
            <a:ext cx="1731326" cy="1077218"/>
          </a:xfrm>
          <a:prstGeom prst="rect">
            <a:avLst/>
          </a:prstGeom>
          <a:noFill/>
        </p:spPr>
        <p:txBody>
          <a:bodyPr wrap="square" rtlCol="0">
            <a:spAutoFit/>
          </a:bodyPr>
          <a:lstStyle/>
          <a:p>
            <a:pPr algn="ctr"/>
            <a:r>
              <a:rPr lang="en-US" sz="3200" dirty="0"/>
              <a:t>Lower</a:t>
            </a:r>
            <a:br>
              <a:rPr lang="en-US" sz="3200" dirty="0"/>
            </a:br>
            <a:r>
              <a:rPr lang="en-US" sz="3200" dirty="0"/>
              <a:t>Tab pane</a:t>
            </a:r>
          </a:p>
        </p:txBody>
      </p:sp>
      <p:sp>
        <p:nvSpPr>
          <p:cNvPr id="15" name="TextBox 14">
            <a:extLst>
              <a:ext uri="{FF2B5EF4-FFF2-40B4-BE49-F238E27FC236}">
                <a16:creationId xmlns:a16="http://schemas.microsoft.com/office/drawing/2014/main" id="{7781B38C-4A50-CDFD-9035-9B16CC00E0C3}"/>
              </a:ext>
            </a:extLst>
          </p:cNvPr>
          <p:cNvSpPr txBox="1"/>
          <p:nvPr/>
        </p:nvSpPr>
        <p:spPr>
          <a:xfrm>
            <a:off x="7933094" y="1883255"/>
            <a:ext cx="1731326" cy="1077218"/>
          </a:xfrm>
          <a:prstGeom prst="rect">
            <a:avLst/>
          </a:prstGeom>
          <a:noFill/>
        </p:spPr>
        <p:txBody>
          <a:bodyPr wrap="square" rtlCol="0">
            <a:spAutoFit/>
          </a:bodyPr>
          <a:lstStyle/>
          <a:p>
            <a:pPr algn="ctr"/>
            <a:r>
              <a:rPr lang="en-US" sz="3200" dirty="0"/>
              <a:t>Upper Tab pane</a:t>
            </a:r>
          </a:p>
        </p:txBody>
      </p:sp>
    </p:spTree>
    <p:extLst>
      <p:ext uri="{BB962C8B-B14F-4D97-AF65-F5344CB8AC3E}">
        <p14:creationId xmlns:p14="http://schemas.microsoft.com/office/powerpoint/2010/main" val="333582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E71C-40A0-C97C-570F-39B1D3790E91}"/>
              </a:ext>
            </a:extLst>
          </p:cNvPr>
          <p:cNvSpPr>
            <a:spLocks noGrp="1"/>
          </p:cNvSpPr>
          <p:nvPr>
            <p:ph type="ctrTitle"/>
          </p:nvPr>
        </p:nvSpPr>
        <p:spPr/>
        <p:txBody>
          <a:bodyPr/>
          <a:lstStyle/>
          <a:p>
            <a:r>
              <a:rPr lang="en-US" b="0" i="0" u="none" strike="noStrike" dirty="0">
                <a:solidFill>
                  <a:srgbClr val="212121"/>
                </a:solidFill>
                <a:effectLst/>
                <a:latin typeface="Calibri" panose="020F0502020204030204" pitchFamily="34" charset="0"/>
              </a:rPr>
              <a:t>R Basics</a:t>
            </a:r>
            <a:endParaRPr lang="en-US" dirty="0"/>
          </a:p>
        </p:txBody>
      </p:sp>
      <p:sp>
        <p:nvSpPr>
          <p:cNvPr id="3" name="Subtitle 2">
            <a:extLst>
              <a:ext uri="{FF2B5EF4-FFF2-40B4-BE49-F238E27FC236}">
                <a16:creationId xmlns:a16="http://schemas.microsoft.com/office/drawing/2014/main" id="{54546CCD-091A-7737-5CBE-9E8759891641}"/>
              </a:ext>
            </a:extLst>
          </p:cNvPr>
          <p:cNvSpPr>
            <a:spLocks noGrp="1"/>
          </p:cNvSpPr>
          <p:nvPr>
            <p:ph type="subTitle" idx="1"/>
          </p:nvPr>
        </p:nvSpPr>
        <p:spPr/>
        <p:txBody>
          <a:bodyPr/>
          <a:lstStyle/>
          <a:p>
            <a:r>
              <a:rPr lang="en-US" dirty="0">
                <a:effectLst/>
                <a:latin typeface="Helvetica Neue" panose="02000503000000020004" pitchFamily="2" charset="0"/>
              </a:rPr>
              <a:t>Christopher Cameron</a:t>
            </a:r>
          </a:p>
          <a:p>
            <a:r>
              <a:rPr lang="en-US" dirty="0">
                <a:effectLst/>
                <a:latin typeface="Helvetica Neue" panose="02000503000000020004" pitchFamily="2" charset="0"/>
              </a:rPr>
              <a:t>Computational Scientist</a:t>
            </a:r>
          </a:p>
          <a:p>
            <a:r>
              <a:rPr lang="en-US" dirty="0">
                <a:effectLst/>
                <a:latin typeface="Helvetica Neue" panose="02000503000000020004" pitchFamily="2" charset="0"/>
              </a:rPr>
              <a:t>Cornell University Center for Advanced Computing</a:t>
            </a:r>
          </a:p>
          <a:p>
            <a:r>
              <a:rPr lang="en-US" dirty="0">
                <a:solidFill>
                  <a:srgbClr val="DCA10D"/>
                </a:solidFill>
                <a:effectLst/>
                <a:latin typeface="Helvetica Neue" panose="02000503000000020004" pitchFamily="2" charset="0"/>
                <a:hlinkClick r:id="rId2"/>
              </a:rPr>
              <a:t>https://cac.cornell.edu/Cameron/</a:t>
            </a:r>
            <a:endParaRPr lang="en-US" dirty="0">
              <a:solidFill>
                <a:srgbClr val="DCA10D"/>
              </a:solidFill>
              <a:effectLst/>
              <a:latin typeface="Helvetica Neue" panose="02000503000000020004" pitchFamily="2" charset="0"/>
            </a:endParaRPr>
          </a:p>
          <a:p>
            <a:r>
              <a:rPr lang="en-US" dirty="0">
                <a:solidFill>
                  <a:srgbClr val="DCA10D"/>
                </a:solidFill>
                <a:effectLst/>
                <a:latin typeface="Helvetica Neue" panose="02000503000000020004" pitchFamily="2" charset="0"/>
                <a:hlinkClick r:id="rId3"/>
              </a:rPr>
              <a:t>cjc73@cornell.edu</a:t>
            </a:r>
            <a:endParaRPr lang="en-US" dirty="0">
              <a:solidFill>
                <a:srgbClr val="DCA10D"/>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121796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a:t>
            </a:r>
            <a:r>
              <a:rPr lang="en-US" dirty="0"/>
              <a:t> Console </a:t>
            </a:r>
            <a:endParaRPr dirty="0"/>
          </a:p>
        </p:txBody>
      </p:sp>
      <p:sp>
        <p:nvSpPr>
          <p:cNvPr id="3" name="Content Placeholder 2"/>
          <p:cNvSpPr>
            <a:spLocks noGrp="1"/>
          </p:cNvSpPr>
          <p:nvPr>
            <p:ph sz="half" idx="1"/>
          </p:nvPr>
        </p:nvSpPr>
        <p:spPr/>
        <p:txBody>
          <a:bodyPr/>
          <a:lstStyle/>
          <a:p>
            <a:pPr lvl="0"/>
            <a:r>
              <a:rPr lang="en-US" sz="2400" dirty="0"/>
              <a:t>Type and run commands</a:t>
            </a:r>
          </a:p>
          <a:p>
            <a:pPr lvl="0"/>
            <a:r>
              <a:rPr lang="en-US" sz="2400" dirty="0"/>
              <a:t>View output</a:t>
            </a:r>
          </a:p>
          <a:p>
            <a:pPr lvl="0"/>
            <a:r>
              <a:rPr lang="en-US" sz="2400" dirty="0"/>
              <a:t>Up/Down arrows to navigate command history</a:t>
            </a:r>
            <a:br>
              <a:rPr lang="en-US" sz="2400" dirty="0"/>
            </a:br>
            <a:endParaRPr lang="en-US" sz="2400" dirty="0"/>
          </a:p>
          <a:p>
            <a:pPr lvl="0"/>
            <a:r>
              <a:rPr lang="en-US" sz="2400" dirty="0"/>
              <a:t>Good for:</a:t>
            </a:r>
          </a:p>
          <a:p>
            <a:pPr lvl="1"/>
            <a:r>
              <a:rPr lang="en-US" sz="2000" dirty="0"/>
              <a:t>Exploratory commands</a:t>
            </a:r>
          </a:p>
          <a:p>
            <a:pPr lvl="1"/>
            <a:r>
              <a:rPr lang="en-US" sz="2000" dirty="0"/>
              <a:t>Testing commands</a:t>
            </a:r>
          </a:p>
          <a:p>
            <a:r>
              <a:rPr lang="en-US" sz="2400" dirty="0"/>
              <a:t>Bad for:</a:t>
            </a:r>
          </a:p>
          <a:p>
            <a:pPr lvl="1"/>
            <a:r>
              <a:rPr lang="en-US" sz="2000" dirty="0"/>
              <a:t>Documenting analysis</a:t>
            </a:r>
          </a:p>
          <a:p>
            <a:pPr lvl="1"/>
            <a:r>
              <a:rPr lang="en-US" sz="2000" dirty="0"/>
              <a:t>Repeatable analysis</a:t>
            </a:r>
          </a:p>
          <a:p>
            <a:pPr lvl="1"/>
            <a:endParaRPr lang="en-US" sz="2000" dirty="0"/>
          </a:p>
          <a:p>
            <a:pPr lvl="0"/>
            <a:endParaRPr dirty="0"/>
          </a:p>
        </p:txBody>
      </p:sp>
      <p:pic>
        <p:nvPicPr>
          <p:cNvPr id="11" name="Picture 10">
            <a:extLst>
              <a:ext uri="{FF2B5EF4-FFF2-40B4-BE49-F238E27FC236}">
                <a16:creationId xmlns:a16="http://schemas.microsoft.com/office/drawing/2014/main" id="{AC2F5D7D-A1F2-9432-3D00-CB475C3B372F}"/>
              </a:ext>
            </a:extLst>
          </p:cNvPr>
          <p:cNvPicPr>
            <a:picLocks noChangeAspect="1"/>
          </p:cNvPicPr>
          <p:nvPr/>
        </p:nvPicPr>
        <p:blipFill>
          <a:blip r:embed="rId2"/>
          <a:stretch>
            <a:fillRect/>
          </a:stretch>
        </p:blipFill>
        <p:spPr>
          <a:xfrm>
            <a:off x="6627321" y="1943740"/>
            <a:ext cx="4955078" cy="2967347"/>
          </a:xfrm>
          <a:prstGeom prst="rect">
            <a:avLst/>
          </a:prstGeom>
        </p:spPr>
      </p:pic>
      <p:sp>
        <p:nvSpPr>
          <p:cNvPr id="12" name="Rectangle 11">
            <a:extLst>
              <a:ext uri="{FF2B5EF4-FFF2-40B4-BE49-F238E27FC236}">
                <a16:creationId xmlns:a16="http://schemas.microsoft.com/office/drawing/2014/main" id="{30D6624C-9FBE-89DE-5CD2-40568091E1A6}"/>
              </a:ext>
            </a:extLst>
          </p:cNvPr>
          <p:cNvSpPr/>
          <p:nvPr/>
        </p:nvSpPr>
        <p:spPr>
          <a:xfrm>
            <a:off x="6818092" y="2279176"/>
            <a:ext cx="2985924" cy="1405720"/>
          </a:xfrm>
          <a:prstGeom prst="rect">
            <a:avLst/>
          </a:prstGeom>
          <a:gradFill flip="none" rotWithShape="1">
            <a:gsLst>
              <a:gs pos="32000">
                <a:schemeClr val="bg1"/>
              </a:gs>
              <a:gs pos="100000">
                <a:schemeClr val="accent1">
                  <a:lumMod val="20000"/>
                  <a:lumOff val="80000"/>
                  <a:alpha val="95873"/>
                </a:schemeClr>
              </a:gs>
            </a:gsLst>
            <a:path path="circle">
              <a:fillToRect l="50000" t="50000" r="50000" b="50000"/>
            </a:path>
            <a:tileRect/>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8CA3FF-79DB-1DF9-69A5-59A81AEBF529}"/>
              </a:ext>
            </a:extLst>
          </p:cNvPr>
          <p:cNvSpPr/>
          <p:nvPr/>
        </p:nvSpPr>
        <p:spPr>
          <a:xfrm>
            <a:off x="9804017" y="3125197"/>
            <a:ext cx="1549783" cy="1548740"/>
          </a:xfrm>
          <a:prstGeom prst="rect">
            <a:avLst/>
          </a:prstGeom>
          <a:gradFill flip="none" rotWithShape="1">
            <a:gsLst>
              <a:gs pos="32000">
                <a:schemeClr val="bg1"/>
              </a:gs>
              <a:gs pos="100000">
                <a:schemeClr val="accent1">
                  <a:lumMod val="20000"/>
                  <a:lumOff val="80000"/>
                  <a:alpha val="95873"/>
                </a:schemeClr>
              </a:gs>
            </a:gsLst>
            <a:path path="circle">
              <a:fillToRect l="50000" t="50000" r="50000" b="50000"/>
            </a:path>
            <a:tileRect/>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FD7634-7D47-15A9-C796-157583747728}"/>
              </a:ext>
            </a:extLst>
          </p:cNvPr>
          <p:cNvSpPr/>
          <p:nvPr/>
        </p:nvSpPr>
        <p:spPr>
          <a:xfrm>
            <a:off x="9804016" y="2279176"/>
            <a:ext cx="1549783" cy="848320"/>
          </a:xfrm>
          <a:prstGeom prst="rect">
            <a:avLst/>
          </a:prstGeom>
          <a:gradFill flip="none" rotWithShape="1">
            <a:gsLst>
              <a:gs pos="32000">
                <a:schemeClr val="bg1"/>
              </a:gs>
              <a:gs pos="100000">
                <a:schemeClr val="accent1">
                  <a:lumMod val="20000"/>
                  <a:lumOff val="80000"/>
                  <a:alpha val="95873"/>
                </a:schemeClr>
              </a:gs>
            </a:gsLst>
            <a:path path="circle">
              <a:fillToRect l="50000" t="50000" r="50000" b="50000"/>
            </a:path>
            <a:tileRect/>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3F76B2-5B35-B8D1-99F7-F172AFBEFF1B}"/>
              </a:ext>
            </a:extLst>
          </p:cNvPr>
          <p:cNvSpPr/>
          <p:nvPr/>
        </p:nvSpPr>
        <p:spPr>
          <a:xfrm>
            <a:off x="6818091" y="3684896"/>
            <a:ext cx="2985925" cy="989041"/>
          </a:xfrm>
          <a:prstGeom prst="rect">
            <a:avLst/>
          </a:prstGeom>
          <a:solidFill>
            <a:srgbClr val="FFC000">
              <a:alpha val="75000"/>
            </a:srgb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93456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a:t>
            </a:r>
            <a:r>
              <a:rPr lang="en-US" dirty="0"/>
              <a:t> Editor </a:t>
            </a:r>
            <a:endParaRPr dirty="0"/>
          </a:p>
        </p:txBody>
      </p:sp>
      <p:sp>
        <p:nvSpPr>
          <p:cNvPr id="3" name="Content Placeholder 2"/>
          <p:cNvSpPr>
            <a:spLocks noGrp="1"/>
          </p:cNvSpPr>
          <p:nvPr>
            <p:ph sz="half" idx="1"/>
          </p:nvPr>
        </p:nvSpPr>
        <p:spPr/>
        <p:txBody>
          <a:bodyPr/>
          <a:lstStyle/>
          <a:p>
            <a:pPr lvl="0"/>
            <a:r>
              <a:rPr lang="en-US" sz="2400" dirty="0"/>
              <a:t>Write scripts. (.R)</a:t>
            </a:r>
          </a:p>
          <a:p>
            <a:pPr lvl="0"/>
            <a:r>
              <a:rPr lang="en-US" sz="2400" dirty="0"/>
              <a:t>Create </a:t>
            </a:r>
            <a:r>
              <a:rPr lang="en-US" sz="2400" dirty="0" err="1"/>
              <a:t>Rmarkdown</a:t>
            </a:r>
            <a:r>
              <a:rPr lang="en-US" sz="2400" dirty="0"/>
              <a:t> documents (.</a:t>
            </a:r>
            <a:r>
              <a:rPr lang="en-US" sz="2400" dirty="0" err="1"/>
              <a:t>Rmd</a:t>
            </a:r>
            <a:r>
              <a:rPr lang="en-US" sz="2400" dirty="0"/>
              <a:t>)</a:t>
            </a:r>
          </a:p>
          <a:p>
            <a:pPr lvl="0"/>
            <a:r>
              <a:rPr lang="en-US" sz="2400" dirty="0"/>
              <a:t>Limited data viewer</a:t>
            </a:r>
          </a:p>
          <a:p>
            <a:pPr lvl="0"/>
            <a:r>
              <a:rPr lang="en-US" sz="2400" dirty="0"/>
              <a:t>Good for:</a:t>
            </a:r>
          </a:p>
          <a:p>
            <a:pPr lvl="1"/>
            <a:r>
              <a:rPr lang="en-US" sz="2000" dirty="0"/>
              <a:t>Documenting analysis</a:t>
            </a:r>
          </a:p>
          <a:p>
            <a:pPr lvl="1"/>
            <a:r>
              <a:rPr lang="en-US" sz="2000" dirty="0"/>
              <a:t>Repeatable analysis</a:t>
            </a:r>
            <a:endParaRPr lang="en-US" sz="2400" dirty="0"/>
          </a:p>
          <a:p>
            <a:r>
              <a:rPr lang="en-US" sz="2400" dirty="0"/>
              <a:t>For most people, writing the commands in the editor is the best workflow</a:t>
            </a:r>
          </a:p>
          <a:p>
            <a:pPr lvl="1"/>
            <a:r>
              <a:rPr lang="en-US" sz="2000" dirty="0"/>
              <a:t>Execute script commands in Console</a:t>
            </a:r>
          </a:p>
          <a:p>
            <a:pPr lvl="1"/>
            <a:r>
              <a:rPr lang="en-US" sz="2000" dirty="0"/>
              <a:t>Execute commands within </a:t>
            </a:r>
            <a:r>
              <a:rPr lang="en-US" sz="2000" dirty="0" err="1"/>
              <a:t>Rmarkdown</a:t>
            </a:r>
            <a:r>
              <a:rPr lang="en-US" sz="2000" dirty="0"/>
              <a:t> documents</a:t>
            </a:r>
          </a:p>
          <a:p>
            <a:pPr lvl="1"/>
            <a:endParaRPr lang="en-US" dirty="0"/>
          </a:p>
          <a:p>
            <a:pPr lvl="0"/>
            <a:endParaRPr dirty="0"/>
          </a:p>
        </p:txBody>
      </p:sp>
      <p:pic>
        <p:nvPicPr>
          <p:cNvPr id="11" name="Picture 10">
            <a:extLst>
              <a:ext uri="{FF2B5EF4-FFF2-40B4-BE49-F238E27FC236}">
                <a16:creationId xmlns:a16="http://schemas.microsoft.com/office/drawing/2014/main" id="{AC2F5D7D-A1F2-9432-3D00-CB475C3B372F}"/>
              </a:ext>
            </a:extLst>
          </p:cNvPr>
          <p:cNvPicPr>
            <a:picLocks noChangeAspect="1"/>
          </p:cNvPicPr>
          <p:nvPr/>
        </p:nvPicPr>
        <p:blipFill>
          <a:blip r:embed="rId2"/>
          <a:stretch>
            <a:fillRect/>
          </a:stretch>
        </p:blipFill>
        <p:spPr>
          <a:xfrm>
            <a:off x="6627321" y="1943740"/>
            <a:ext cx="4955078" cy="2967347"/>
          </a:xfrm>
          <a:prstGeom prst="rect">
            <a:avLst/>
          </a:prstGeom>
        </p:spPr>
      </p:pic>
      <p:sp>
        <p:nvSpPr>
          <p:cNvPr id="12" name="Rectangle 11">
            <a:extLst>
              <a:ext uri="{FF2B5EF4-FFF2-40B4-BE49-F238E27FC236}">
                <a16:creationId xmlns:a16="http://schemas.microsoft.com/office/drawing/2014/main" id="{30D6624C-9FBE-89DE-5CD2-40568091E1A6}"/>
              </a:ext>
            </a:extLst>
          </p:cNvPr>
          <p:cNvSpPr/>
          <p:nvPr/>
        </p:nvSpPr>
        <p:spPr>
          <a:xfrm>
            <a:off x="6818091" y="3687335"/>
            <a:ext cx="2985924" cy="989041"/>
          </a:xfrm>
          <a:prstGeom prst="rect">
            <a:avLst/>
          </a:prstGeom>
          <a:gradFill flip="none" rotWithShape="1">
            <a:gsLst>
              <a:gs pos="32000">
                <a:schemeClr val="bg1"/>
              </a:gs>
              <a:gs pos="100000">
                <a:schemeClr val="accent1">
                  <a:lumMod val="20000"/>
                  <a:lumOff val="80000"/>
                  <a:alpha val="95873"/>
                </a:schemeClr>
              </a:gs>
            </a:gsLst>
            <a:path path="circle">
              <a:fillToRect l="50000" t="50000" r="50000" b="50000"/>
            </a:path>
            <a:tileRect/>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8CA3FF-79DB-1DF9-69A5-59A81AEBF529}"/>
              </a:ext>
            </a:extLst>
          </p:cNvPr>
          <p:cNvSpPr/>
          <p:nvPr/>
        </p:nvSpPr>
        <p:spPr>
          <a:xfrm>
            <a:off x="9804017" y="3125197"/>
            <a:ext cx="1549783" cy="1548740"/>
          </a:xfrm>
          <a:prstGeom prst="rect">
            <a:avLst/>
          </a:prstGeom>
          <a:gradFill flip="none" rotWithShape="1">
            <a:gsLst>
              <a:gs pos="32000">
                <a:schemeClr val="bg1"/>
              </a:gs>
              <a:gs pos="100000">
                <a:schemeClr val="accent1">
                  <a:lumMod val="20000"/>
                  <a:lumOff val="80000"/>
                  <a:alpha val="95873"/>
                </a:schemeClr>
              </a:gs>
            </a:gsLst>
            <a:path path="circle">
              <a:fillToRect l="50000" t="50000" r="50000" b="50000"/>
            </a:path>
            <a:tileRect/>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FD7634-7D47-15A9-C796-157583747728}"/>
              </a:ext>
            </a:extLst>
          </p:cNvPr>
          <p:cNvSpPr/>
          <p:nvPr/>
        </p:nvSpPr>
        <p:spPr>
          <a:xfrm>
            <a:off x="9804016" y="2279176"/>
            <a:ext cx="1549783" cy="848320"/>
          </a:xfrm>
          <a:prstGeom prst="rect">
            <a:avLst/>
          </a:prstGeom>
          <a:gradFill flip="none" rotWithShape="1">
            <a:gsLst>
              <a:gs pos="32000">
                <a:schemeClr val="bg1"/>
              </a:gs>
              <a:gs pos="100000">
                <a:schemeClr val="accent1">
                  <a:lumMod val="20000"/>
                  <a:lumOff val="80000"/>
                  <a:alpha val="95873"/>
                </a:schemeClr>
              </a:gs>
            </a:gsLst>
            <a:path path="circle">
              <a:fillToRect l="50000" t="50000" r="50000" b="50000"/>
            </a:path>
            <a:tileRect/>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3F76B2-5B35-B8D1-99F7-F172AFBEFF1B}"/>
              </a:ext>
            </a:extLst>
          </p:cNvPr>
          <p:cNvSpPr/>
          <p:nvPr/>
        </p:nvSpPr>
        <p:spPr>
          <a:xfrm>
            <a:off x="6829076" y="2279177"/>
            <a:ext cx="2985925" cy="1398474"/>
          </a:xfrm>
          <a:prstGeom prst="rect">
            <a:avLst/>
          </a:prstGeom>
          <a:solidFill>
            <a:srgbClr val="FFC000">
              <a:alpha val="75000"/>
            </a:srgb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7725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a:t>
            </a:r>
            <a:r>
              <a:rPr lang="en-US" dirty="0"/>
              <a:t>Studio Tab Panes</a:t>
            </a:r>
            <a:endParaRPr dirty="0"/>
          </a:p>
        </p:txBody>
      </p:sp>
      <p:sp>
        <p:nvSpPr>
          <p:cNvPr id="3" name="Content Placeholder 2"/>
          <p:cNvSpPr>
            <a:spLocks noGrp="1"/>
          </p:cNvSpPr>
          <p:nvPr>
            <p:ph sz="half" idx="1"/>
          </p:nvPr>
        </p:nvSpPr>
        <p:spPr/>
        <p:txBody>
          <a:bodyPr/>
          <a:lstStyle/>
          <a:p>
            <a:pPr marL="0" lvl="0" indent="0">
              <a:buNone/>
            </a:pPr>
            <a:r>
              <a:rPr lang="en-US" dirty="0"/>
              <a:t>Upper:</a:t>
            </a:r>
          </a:p>
          <a:p>
            <a:pPr lvl="0"/>
            <a:r>
              <a:rPr lang="en-US" dirty="0"/>
              <a:t>Workspace / Environment Viewer</a:t>
            </a:r>
          </a:p>
          <a:p>
            <a:pPr lvl="0"/>
            <a:r>
              <a:rPr lang="en-US" dirty="0"/>
              <a:t>Data import wizard</a:t>
            </a:r>
          </a:p>
          <a:p>
            <a:pPr lvl="0"/>
            <a:r>
              <a:rPr lang="en-US" dirty="0"/>
              <a:t>Command history</a:t>
            </a:r>
          </a:p>
          <a:p>
            <a:pPr lvl="0"/>
            <a:r>
              <a:rPr lang="en-US" dirty="0"/>
              <a:t>Tutorials</a:t>
            </a:r>
          </a:p>
          <a:p>
            <a:pPr lvl="0"/>
            <a:endParaRPr lang="en-US" dirty="0"/>
          </a:p>
          <a:p>
            <a:pPr marL="0" lvl="0" indent="0">
              <a:buNone/>
            </a:pPr>
            <a:r>
              <a:rPr lang="en-US" dirty="0"/>
              <a:t>Lower:</a:t>
            </a:r>
          </a:p>
          <a:p>
            <a:r>
              <a:rPr lang="en-US" dirty="0"/>
              <a:t>File browser</a:t>
            </a:r>
          </a:p>
          <a:p>
            <a:r>
              <a:rPr lang="en-US" dirty="0"/>
              <a:t>Package Manager</a:t>
            </a:r>
          </a:p>
          <a:p>
            <a:r>
              <a:rPr lang="en-US" dirty="0"/>
              <a:t>Help</a:t>
            </a:r>
          </a:p>
          <a:p>
            <a:r>
              <a:rPr lang="en-US" dirty="0"/>
              <a:t>Plots</a:t>
            </a:r>
          </a:p>
        </p:txBody>
      </p:sp>
      <p:pic>
        <p:nvPicPr>
          <p:cNvPr id="11" name="Picture 10">
            <a:extLst>
              <a:ext uri="{FF2B5EF4-FFF2-40B4-BE49-F238E27FC236}">
                <a16:creationId xmlns:a16="http://schemas.microsoft.com/office/drawing/2014/main" id="{AC2F5D7D-A1F2-9432-3D00-CB475C3B372F}"/>
              </a:ext>
            </a:extLst>
          </p:cNvPr>
          <p:cNvPicPr>
            <a:picLocks noChangeAspect="1"/>
          </p:cNvPicPr>
          <p:nvPr/>
        </p:nvPicPr>
        <p:blipFill>
          <a:blip r:embed="rId2"/>
          <a:stretch>
            <a:fillRect/>
          </a:stretch>
        </p:blipFill>
        <p:spPr>
          <a:xfrm>
            <a:off x="6627321" y="1943740"/>
            <a:ext cx="4955078" cy="2967347"/>
          </a:xfrm>
          <a:prstGeom prst="rect">
            <a:avLst/>
          </a:prstGeom>
        </p:spPr>
      </p:pic>
      <p:sp>
        <p:nvSpPr>
          <p:cNvPr id="12" name="Rectangle 11">
            <a:extLst>
              <a:ext uri="{FF2B5EF4-FFF2-40B4-BE49-F238E27FC236}">
                <a16:creationId xmlns:a16="http://schemas.microsoft.com/office/drawing/2014/main" id="{30D6624C-9FBE-89DE-5CD2-40568091E1A6}"/>
              </a:ext>
            </a:extLst>
          </p:cNvPr>
          <p:cNvSpPr/>
          <p:nvPr/>
        </p:nvSpPr>
        <p:spPr>
          <a:xfrm>
            <a:off x="6818091" y="3687335"/>
            <a:ext cx="2985924" cy="989041"/>
          </a:xfrm>
          <a:prstGeom prst="rect">
            <a:avLst/>
          </a:prstGeom>
          <a:gradFill flip="none" rotWithShape="1">
            <a:gsLst>
              <a:gs pos="32000">
                <a:schemeClr val="bg1"/>
              </a:gs>
              <a:gs pos="100000">
                <a:schemeClr val="accent1">
                  <a:lumMod val="20000"/>
                  <a:lumOff val="80000"/>
                  <a:alpha val="95873"/>
                </a:schemeClr>
              </a:gs>
            </a:gsLst>
            <a:path path="circle">
              <a:fillToRect l="50000" t="50000" r="50000" b="50000"/>
            </a:path>
            <a:tileRect/>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FD7634-7D47-15A9-C796-157583747728}"/>
              </a:ext>
            </a:extLst>
          </p:cNvPr>
          <p:cNvSpPr/>
          <p:nvPr/>
        </p:nvSpPr>
        <p:spPr>
          <a:xfrm>
            <a:off x="6818091" y="2276876"/>
            <a:ext cx="2985924" cy="1408019"/>
          </a:xfrm>
          <a:prstGeom prst="rect">
            <a:avLst/>
          </a:prstGeom>
          <a:gradFill flip="none" rotWithShape="1">
            <a:gsLst>
              <a:gs pos="32000">
                <a:schemeClr val="bg1"/>
              </a:gs>
              <a:gs pos="100000">
                <a:schemeClr val="accent1">
                  <a:lumMod val="20000"/>
                  <a:lumOff val="80000"/>
                  <a:alpha val="95873"/>
                </a:schemeClr>
              </a:gs>
            </a:gsLst>
            <a:path path="circle">
              <a:fillToRect l="50000" t="50000" r="50000" b="50000"/>
            </a:path>
            <a:tileRect/>
          </a:gra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3F76B2-5B35-B8D1-99F7-F172AFBEFF1B}"/>
              </a:ext>
            </a:extLst>
          </p:cNvPr>
          <p:cNvSpPr/>
          <p:nvPr/>
        </p:nvSpPr>
        <p:spPr>
          <a:xfrm>
            <a:off x="9804016" y="2274436"/>
            <a:ext cx="1550922" cy="2401940"/>
          </a:xfrm>
          <a:prstGeom prst="rect">
            <a:avLst/>
          </a:prstGeom>
          <a:solidFill>
            <a:srgbClr val="FFC000">
              <a:alpha val="75000"/>
            </a:srgb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9028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3D81-8203-AF7A-7984-367F82C90003}"/>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72F27CA9-C946-E43A-B1F6-1C725D305B7C}"/>
              </a:ext>
            </a:extLst>
          </p:cNvPr>
          <p:cNvSpPr>
            <a:spLocks noGrp="1"/>
          </p:cNvSpPr>
          <p:nvPr>
            <p:ph idx="1"/>
          </p:nvPr>
        </p:nvSpPr>
        <p:spPr/>
        <p:txBody>
          <a:bodyPr/>
          <a:lstStyle/>
          <a:p>
            <a:r>
              <a:rPr lang="en-US" dirty="0"/>
              <a:t>Many packages from many disciplines </a:t>
            </a:r>
            <a:br>
              <a:rPr lang="en-US" dirty="0"/>
            </a:br>
            <a:r>
              <a:rPr lang="en-US" dirty="0">
                <a:sym typeface="Wingdings" pitchFamily="2" charset="2"/>
              </a:rPr>
              <a:t> many ways to accomplish most tasks</a:t>
            </a:r>
            <a:br>
              <a:rPr lang="en-US" dirty="0">
                <a:sym typeface="Wingdings" pitchFamily="2" charset="2"/>
              </a:rPr>
            </a:br>
            <a:endParaRPr lang="en-US" dirty="0">
              <a:sym typeface="Wingdings" pitchFamily="2" charset="2"/>
            </a:endParaRPr>
          </a:p>
          <a:p>
            <a:r>
              <a:rPr lang="en-US" dirty="0"/>
              <a:t>No need to be an R “purist”</a:t>
            </a:r>
          </a:p>
          <a:p>
            <a:pPr lvl="1"/>
            <a:r>
              <a:rPr lang="en-US" dirty="0"/>
              <a:t>Packages were created to streamline common operations</a:t>
            </a:r>
          </a:p>
        </p:txBody>
      </p:sp>
    </p:spTree>
    <p:extLst>
      <p:ext uri="{BB962C8B-B14F-4D97-AF65-F5344CB8AC3E}">
        <p14:creationId xmlns:p14="http://schemas.microsoft.com/office/powerpoint/2010/main" val="1259834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3D81-8203-AF7A-7984-367F82C90003}"/>
              </a:ext>
            </a:extLst>
          </p:cNvPr>
          <p:cNvSpPr>
            <a:spLocks noGrp="1"/>
          </p:cNvSpPr>
          <p:nvPr>
            <p:ph type="title"/>
          </p:nvPr>
        </p:nvSpPr>
        <p:spPr/>
        <p:txBody>
          <a:bodyPr/>
          <a:lstStyle/>
          <a:p>
            <a:r>
              <a:rPr lang="en-US" dirty="0" err="1"/>
              <a:t>Tidyverse</a:t>
            </a:r>
            <a:r>
              <a:rPr lang="en-US" dirty="0"/>
              <a:t>      </a:t>
            </a:r>
            <a:r>
              <a:rPr lang="en-US" sz="2400" dirty="0"/>
              <a:t>https://</a:t>
            </a:r>
            <a:r>
              <a:rPr lang="en-US" sz="2400" dirty="0" err="1"/>
              <a:t>tidyverse.tidyverse.org</a:t>
            </a:r>
            <a:endParaRPr lang="en-US" sz="2400" dirty="0"/>
          </a:p>
        </p:txBody>
      </p:sp>
      <p:sp>
        <p:nvSpPr>
          <p:cNvPr id="3" name="Content Placeholder 2">
            <a:extLst>
              <a:ext uri="{FF2B5EF4-FFF2-40B4-BE49-F238E27FC236}">
                <a16:creationId xmlns:a16="http://schemas.microsoft.com/office/drawing/2014/main" id="{72F27CA9-C946-E43A-B1F6-1C725D305B7C}"/>
              </a:ext>
            </a:extLst>
          </p:cNvPr>
          <p:cNvSpPr>
            <a:spLocks noGrp="1"/>
          </p:cNvSpPr>
          <p:nvPr>
            <p:ph idx="1"/>
          </p:nvPr>
        </p:nvSpPr>
        <p:spPr/>
        <p:txBody>
          <a:bodyPr/>
          <a:lstStyle/>
          <a:p>
            <a:pPr algn="l"/>
            <a:r>
              <a:rPr lang="en-US" dirty="0" err="1">
                <a:solidFill>
                  <a:schemeClr val="accent1">
                    <a:lumMod val="75000"/>
                  </a:schemeClr>
                </a:solidFill>
                <a:effectLst/>
                <a:latin typeface="Source Code Pro" panose="020B0509030403020204" pitchFamily="49" charset="0"/>
                <a:ea typeface="Source Code Pro" panose="020B0509030403020204" pitchFamily="49" charset="0"/>
              </a:rPr>
              <a:t>install</a:t>
            </a:r>
            <a:r>
              <a:rPr lang="en-US" dirty="0" err="1">
                <a:solidFill>
                  <a:srgbClr val="4758AB"/>
                </a:solidFill>
                <a:effectLst/>
                <a:latin typeface="Source Code Pro" panose="020B0509030403020204" pitchFamily="49" charset="0"/>
                <a:ea typeface="Source Code Pro" panose="020B0509030403020204" pitchFamily="49" charset="0"/>
              </a:rPr>
              <a:t>.packages</a:t>
            </a:r>
            <a:r>
              <a:rPr lang="en-US" dirty="0">
                <a:solidFill>
                  <a:srgbClr val="4758AB"/>
                </a:solidFill>
                <a:effectLst/>
                <a:latin typeface="Source Code Pro" panose="020B0509030403020204" pitchFamily="49" charset="0"/>
                <a:ea typeface="Source Code Pro" panose="020B0509030403020204" pitchFamily="49" charset="0"/>
              </a:rPr>
              <a:t>("</a:t>
            </a:r>
            <a:r>
              <a:rPr lang="en-US" dirty="0" err="1">
                <a:solidFill>
                  <a:srgbClr val="4758AB"/>
                </a:solidFill>
                <a:effectLst/>
                <a:latin typeface="Source Code Pro" panose="020B0509030403020204" pitchFamily="49" charset="0"/>
                <a:ea typeface="Source Code Pro" panose="020B0509030403020204" pitchFamily="49" charset="0"/>
              </a:rPr>
              <a:t>tidyverse</a:t>
            </a:r>
            <a:r>
              <a:rPr lang="en-US" dirty="0">
                <a:solidFill>
                  <a:srgbClr val="4758AB"/>
                </a:solidFill>
                <a:effectLst/>
                <a:latin typeface="Source Code Pro" panose="020B0509030403020204" pitchFamily="49" charset="0"/>
                <a:ea typeface="Source Code Pro" panose="020B0509030403020204" pitchFamily="49" charset="0"/>
              </a:rPr>
              <a:t>”, dependencies=TRUE)</a:t>
            </a:r>
          </a:p>
          <a:p>
            <a:pPr algn="l"/>
            <a:r>
              <a:rPr lang="en-US" dirty="0">
                <a:solidFill>
                  <a:srgbClr val="4758AB"/>
                </a:solidFill>
                <a:effectLst/>
                <a:latin typeface="Source Code Pro" panose="020B0509030403020204" pitchFamily="49" charset="0"/>
                <a:ea typeface="Source Code Pro" panose="020B0509030403020204" pitchFamily="49" charset="0"/>
              </a:rPr>
              <a:t>library(</a:t>
            </a:r>
            <a:r>
              <a:rPr lang="en-US" dirty="0" err="1">
                <a:solidFill>
                  <a:srgbClr val="4758AB"/>
                </a:solidFill>
                <a:effectLst/>
                <a:latin typeface="Source Code Pro" panose="020B0509030403020204" pitchFamily="49" charset="0"/>
                <a:ea typeface="Source Code Pro" panose="020B0509030403020204" pitchFamily="49" charset="0"/>
              </a:rPr>
              <a:t>tidyverse</a:t>
            </a:r>
            <a:r>
              <a:rPr lang="en-US" dirty="0">
                <a:solidFill>
                  <a:srgbClr val="4758AB"/>
                </a:solidFill>
                <a:effectLst/>
                <a:latin typeface="Source Code Pro" panose="020B0509030403020204" pitchFamily="49" charset="0"/>
                <a:ea typeface="Source Code Pro" panose="020B0509030403020204" pitchFamily="49" charset="0"/>
              </a:rPr>
              <a:t>) </a:t>
            </a:r>
            <a:r>
              <a:rPr lang="en-US" dirty="0">
                <a:effectLst/>
              </a:rPr>
              <a:t>will load the core </a:t>
            </a:r>
            <a:r>
              <a:rPr lang="en-US" dirty="0" err="1">
                <a:effectLst/>
              </a:rPr>
              <a:t>tidyverse</a:t>
            </a:r>
            <a:r>
              <a:rPr lang="en-US" dirty="0">
                <a:effectLst/>
              </a:rPr>
              <a:t> packages:</a:t>
            </a:r>
          </a:p>
          <a:p>
            <a:pPr lvl="1"/>
            <a:r>
              <a:rPr lang="en-US" b="1" dirty="0">
                <a:solidFill>
                  <a:srgbClr val="4758AB"/>
                </a:solidFill>
                <a:effectLst/>
              </a:rPr>
              <a:t>ggplot2</a:t>
            </a:r>
            <a:r>
              <a:rPr lang="en-US" dirty="0">
                <a:effectLst/>
              </a:rPr>
              <a:t>, for data visualization</a:t>
            </a:r>
          </a:p>
          <a:p>
            <a:pPr lvl="1"/>
            <a:r>
              <a:rPr lang="en-US" b="1" dirty="0" err="1">
                <a:solidFill>
                  <a:srgbClr val="4758AB"/>
                </a:solidFill>
                <a:effectLst/>
              </a:rPr>
              <a:t>Dplyr</a:t>
            </a:r>
            <a:r>
              <a:rPr lang="en-US" dirty="0">
                <a:effectLst/>
              </a:rPr>
              <a:t>, for data manipulation, merging</a:t>
            </a:r>
          </a:p>
          <a:p>
            <a:pPr lvl="1"/>
            <a:r>
              <a:rPr lang="en-US" b="1" dirty="0" err="1">
                <a:solidFill>
                  <a:srgbClr val="4758AB"/>
                </a:solidFill>
                <a:effectLst/>
              </a:rPr>
              <a:t>Tidyr</a:t>
            </a:r>
            <a:r>
              <a:rPr lang="en-US" dirty="0">
                <a:effectLst/>
              </a:rPr>
              <a:t>, for data tidying</a:t>
            </a:r>
          </a:p>
          <a:p>
            <a:pPr lvl="1"/>
            <a:r>
              <a:rPr lang="en-US" b="1" dirty="0" err="1">
                <a:solidFill>
                  <a:srgbClr val="4758AB"/>
                </a:solidFill>
                <a:effectLst/>
              </a:rPr>
              <a:t>Readr</a:t>
            </a:r>
            <a:r>
              <a:rPr lang="en-US" dirty="0">
                <a:effectLst/>
              </a:rPr>
              <a:t>, for data import</a:t>
            </a:r>
          </a:p>
          <a:p>
            <a:pPr lvl="1"/>
            <a:r>
              <a:rPr lang="en-US" b="1" dirty="0" err="1">
                <a:solidFill>
                  <a:srgbClr val="4758AB"/>
                </a:solidFill>
                <a:effectLst/>
              </a:rPr>
              <a:t>Purrr</a:t>
            </a:r>
            <a:r>
              <a:rPr lang="en-US" dirty="0">
                <a:effectLst/>
              </a:rPr>
              <a:t>, for functional programming</a:t>
            </a:r>
          </a:p>
          <a:p>
            <a:pPr lvl="1"/>
            <a:r>
              <a:rPr lang="en-US" b="1" dirty="0">
                <a:solidFill>
                  <a:srgbClr val="4758AB"/>
                </a:solidFill>
                <a:effectLst/>
              </a:rPr>
              <a:t>Tibble</a:t>
            </a:r>
            <a:r>
              <a:rPr lang="en-US" dirty="0">
                <a:effectLst/>
              </a:rPr>
              <a:t>, </a:t>
            </a:r>
            <a:r>
              <a:rPr lang="en-US" dirty="0"/>
              <a:t>a modern replacement for </a:t>
            </a:r>
            <a:r>
              <a:rPr lang="en-US" dirty="0">
                <a:effectLst/>
              </a:rPr>
              <a:t>data frames</a:t>
            </a:r>
          </a:p>
          <a:p>
            <a:pPr lvl="1"/>
            <a:r>
              <a:rPr lang="en-US" b="1" dirty="0" err="1">
                <a:solidFill>
                  <a:srgbClr val="4758AB"/>
                </a:solidFill>
                <a:effectLst/>
              </a:rPr>
              <a:t>stringr</a:t>
            </a:r>
            <a:r>
              <a:rPr lang="en-US" dirty="0">
                <a:effectLst/>
              </a:rPr>
              <a:t>, for strings</a:t>
            </a:r>
          </a:p>
          <a:p>
            <a:pPr lvl="1"/>
            <a:r>
              <a:rPr lang="en-US" b="1" dirty="0" err="1">
                <a:solidFill>
                  <a:srgbClr val="4758AB"/>
                </a:solidFill>
                <a:effectLst/>
              </a:rPr>
              <a:t>forcats</a:t>
            </a:r>
            <a:r>
              <a:rPr lang="en-US" dirty="0">
                <a:effectLst/>
              </a:rPr>
              <a:t>, for factors</a:t>
            </a:r>
            <a:endParaRPr lang="en-US" dirty="0"/>
          </a:p>
        </p:txBody>
      </p:sp>
    </p:spTree>
    <p:extLst>
      <p:ext uri="{BB962C8B-B14F-4D97-AF65-F5344CB8AC3E}">
        <p14:creationId xmlns:p14="http://schemas.microsoft.com/office/powerpoint/2010/main" val="2543365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3D81-8203-AF7A-7984-367F82C90003}"/>
              </a:ext>
            </a:extLst>
          </p:cNvPr>
          <p:cNvSpPr>
            <a:spLocks noGrp="1"/>
          </p:cNvSpPr>
          <p:nvPr>
            <p:ph type="title"/>
          </p:nvPr>
        </p:nvSpPr>
        <p:spPr/>
        <p:txBody>
          <a:bodyPr/>
          <a:lstStyle/>
          <a:p>
            <a:r>
              <a:rPr lang="en-US" dirty="0"/>
              <a:t>More information</a:t>
            </a:r>
            <a:br>
              <a:rPr lang="en-US" dirty="0"/>
            </a:br>
            <a:endParaRPr lang="en-US" dirty="0"/>
          </a:p>
        </p:txBody>
      </p:sp>
      <p:sp>
        <p:nvSpPr>
          <p:cNvPr id="3" name="Content Placeholder 2">
            <a:extLst>
              <a:ext uri="{FF2B5EF4-FFF2-40B4-BE49-F238E27FC236}">
                <a16:creationId xmlns:a16="http://schemas.microsoft.com/office/drawing/2014/main" id="{72F27CA9-C946-E43A-B1F6-1C725D305B7C}"/>
              </a:ext>
            </a:extLst>
          </p:cNvPr>
          <p:cNvSpPr>
            <a:spLocks noGrp="1"/>
          </p:cNvSpPr>
          <p:nvPr>
            <p:ph idx="1"/>
          </p:nvPr>
        </p:nvSpPr>
        <p:spPr/>
        <p:txBody>
          <a:bodyPr/>
          <a:lstStyle/>
          <a:p>
            <a:r>
              <a:rPr lang="en-US" dirty="0"/>
              <a:t>Cornell Virtual Workshop in R: https://</a:t>
            </a:r>
            <a:r>
              <a:rPr lang="en-US" dirty="0" err="1"/>
              <a:t>cvw.cac.cornell.edu</a:t>
            </a:r>
            <a:r>
              <a:rPr lang="en-US" dirty="0"/>
              <a:t>/R/ </a:t>
            </a:r>
          </a:p>
          <a:p>
            <a:pPr lvl="1"/>
            <a:r>
              <a:rPr lang="en-US" dirty="0"/>
              <a:t>CVW offers free self-paced, text-based modules covering a variety of computational focused topics. The CVW R topic complements today’s workshop and covers using R on multiple cores and on supercomputer infrastructure. </a:t>
            </a:r>
            <a:br>
              <a:rPr lang="en-US" dirty="0"/>
            </a:br>
            <a:endParaRPr lang="en-US" dirty="0"/>
          </a:p>
          <a:p>
            <a:r>
              <a:rPr lang="en-US" dirty="0"/>
              <a:t>RStudio </a:t>
            </a:r>
            <a:r>
              <a:rPr lang="en-US" dirty="0" err="1"/>
              <a:t>Cheatsheets</a:t>
            </a:r>
            <a:r>
              <a:rPr lang="en-US" dirty="0"/>
              <a:t>: </a:t>
            </a:r>
          </a:p>
          <a:p>
            <a:pPr lvl="1"/>
            <a:r>
              <a:rPr lang="en-US" dirty="0"/>
              <a:t>https://</a:t>
            </a:r>
            <a:r>
              <a:rPr lang="en-US" dirty="0" err="1"/>
              <a:t>www.rstudio.com</a:t>
            </a:r>
            <a:r>
              <a:rPr lang="en-US" dirty="0"/>
              <a:t>/resources/</a:t>
            </a:r>
            <a:r>
              <a:rPr lang="en-US" dirty="0" err="1"/>
              <a:t>cheatsheets</a:t>
            </a:r>
            <a:r>
              <a:rPr lang="en-US" dirty="0"/>
              <a:t>/</a:t>
            </a:r>
          </a:p>
          <a:p>
            <a:pPr lvl="1"/>
            <a:r>
              <a:rPr lang="en-US" dirty="0"/>
              <a:t>Thoughtfully designed, single-page, double-sided reference sheets for major R packages.  </a:t>
            </a:r>
          </a:p>
          <a:p>
            <a:endParaRPr lang="en-US" dirty="0"/>
          </a:p>
        </p:txBody>
      </p:sp>
    </p:spTree>
    <p:extLst>
      <p:ext uri="{BB962C8B-B14F-4D97-AF65-F5344CB8AC3E}">
        <p14:creationId xmlns:p14="http://schemas.microsoft.com/office/powerpoint/2010/main" val="432360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3D81-8203-AF7A-7984-367F82C90003}"/>
              </a:ext>
            </a:extLst>
          </p:cNvPr>
          <p:cNvSpPr>
            <a:spLocks noGrp="1"/>
          </p:cNvSpPr>
          <p:nvPr>
            <p:ph type="title"/>
          </p:nvPr>
        </p:nvSpPr>
        <p:spPr/>
        <p:txBody>
          <a:bodyPr/>
          <a:lstStyle/>
          <a:p>
            <a:r>
              <a:rPr lang="en-US" dirty="0"/>
              <a:t>More information</a:t>
            </a:r>
            <a:br>
              <a:rPr lang="en-US" dirty="0"/>
            </a:br>
            <a:endParaRPr lang="en-US" dirty="0"/>
          </a:p>
        </p:txBody>
      </p:sp>
      <p:sp>
        <p:nvSpPr>
          <p:cNvPr id="3" name="Content Placeholder 2">
            <a:extLst>
              <a:ext uri="{FF2B5EF4-FFF2-40B4-BE49-F238E27FC236}">
                <a16:creationId xmlns:a16="http://schemas.microsoft.com/office/drawing/2014/main" id="{72F27CA9-C946-E43A-B1F6-1C725D305B7C}"/>
              </a:ext>
            </a:extLst>
          </p:cNvPr>
          <p:cNvSpPr>
            <a:spLocks noGrp="1"/>
          </p:cNvSpPr>
          <p:nvPr>
            <p:ph idx="1"/>
          </p:nvPr>
        </p:nvSpPr>
        <p:spPr/>
        <p:txBody>
          <a:bodyPr/>
          <a:lstStyle/>
          <a:p>
            <a:r>
              <a:rPr lang="en-US" dirty="0"/>
              <a:t>Using R for teaching and research: </a:t>
            </a:r>
          </a:p>
          <a:p>
            <a:pPr lvl="1"/>
            <a:r>
              <a:rPr lang="en-US" dirty="0"/>
              <a:t>https://</a:t>
            </a:r>
            <a:r>
              <a:rPr lang="en-US" dirty="0" err="1"/>
              <a:t>www.chrisbail.net</a:t>
            </a:r>
            <a:r>
              <a:rPr lang="en-US" dirty="0"/>
              <a:t>/teaching </a:t>
            </a:r>
          </a:p>
          <a:p>
            <a:pPr lvl="1"/>
            <a:r>
              <a:rPr lang="en-US" dirty="0"/>
              <a:t>Chris Bail’s work is a good example of incorporating R into teaching and research at undergraduate and graduate levels. Dr. Bail uses R for most aspects of his data collection and analysis.</a:t>
            </a:r>
            <a:br>
              <a:rPr lang="en-US" dirty="0"/>
            </a:br>
            <a:endParaRPr lang="en-US" dirty="0"/>
          </a:p>
          <a:p>
            <a:r>
              <a:rPr lang="en-US" dirty="0"/>
              <a:t>eBooks:</a:t>
            </a:r>
          </a:p>
          <a:p>
            <a:pPr lvl="1"/>
            <a:r>
              <a:rPr lang="en-US" dirty="0"/>
              <a:t>R for Data Science, Hadley </a:t>
            </a:r>
            <a:r>
              <a:rPr lang="en-US" dirty="0" err="1"/>
              <a:t>Wickam</a:t>
            </a:r>
            <a:r>
              <a:rPr lang="en-US" dirty="0"/>
              <a:t> and Garrett </a:t>
            </a:r>
            <a:r>
              <a:rPr lang="en-US" dirty="0" err="1"/>
              <a:t>Grolemund</a:t>
            </a:r>
            <a:r>
              <a:rPr lang="en-US" dirty="0"/>
              <a:t> - https://r4ds.had.co.nz </a:t>
            </a:r>
          </a:p>
          <a:p>
            <a:pPr lvl="1"/>
            <a:r>
              <a:rPr lang="en-US" dirty="0"/>
              <a:t>Advanced R (Programming), Hadley </a:t>
            </a:r>
            <a:r>
              <a:rPr lang="en-US" dirty="0" err="1"/>
              <a:t>Wickam</a:t>
            </a:r>
            <a:r>
              <a:rPr lang="en-US" dirty="0"/>
              <a:t> - https://adv-</a:t>
            </a:r>
            <a:r>
              <a:rPr lang="en-US" dirty="0" err="1"/>
              <a:t>r.hadley.nz</a:t>
            </a:r>
            <a:endParaRPr lang="en-US" dirty="0"/>
          </a:p>
        </p:txBody>
      </p:sp>
    </p:spTree>
    <p:extLst>
      <p:ext uri="{BB962C8B-B14F-4D97-AF65-F5344CB8AC3E}">
        <p14:creationId xmlns:p14="http://schemas.microsoft.com/office/powerpoint/2010/main" val="755305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3D81-8203-AF7A-7984-367F82C90003}"/>
              </a:ext>
            </a:extLst>
          </p:cNvPr>
          <p:cNvSpPr>
            <a:spLocks noGrp="1"/>
          </p:cNvSpPr>
          <p:nvPr>
            <p:ph type="title"/>
          </p:nvPr>
        </p:nvSpPr>
        <p:spPr/>
        <p:txBody>
          <a:bodyPr/>
          <a:lstStyle/>
          <a:p>
            <a:r>
              <a:rPr lang="en-US" dirty="0"/>
              <a:t>More information</a:t>
            </a:r>
            <a:br>
              <a:rPr lang="en-US" dirty="0"/>
            </a:br>
            <a:endParaRPr lang="en-US" dirty="0"/>
          </a:p>
        </p:txBody>
      </p:sp>
      <p:sp>
        <p:nvSpPr>
          <p:cNvPr id="3" name="Content Placeholder 2">
            <a:extLst>
              <a:ext uri="{FF2B5EF4-FFF2-40B4-BE49-F238E27FC236}">
                <a16:creationId xmlns:a16="http://schemas.microsoft.com/office/drawing/2014/main" id="{72F27CA9-C946-E43A-B1F6-1C725D305B7C}"/>
              </a:ext>
            </a:extLst>
          </p:cNvPr>
          <p:cNvSpPr>
            <a:spLocks noGrp="1"/>
          </p:cNvSpPr>
          <p:nvPr>
            <p:ph idx="1"/>
          </p:nvPr>
        </p:nvSpPr>
        <p:spPr/>
        <p:txBody>
          <a:bodyPr/>
          <a:lstStyle/>
          <a:p>
            <a:r>
              <a:rPr lang="en-US" dirty="0"/>
              <a:t>Installing R for </a:t>
            </a:r>
            <a:r>
              <a:rPr lang="en-US" dirty="0" err="1"/>
              <a:t>Jupyter</a:t>
            </a:r>
            <a:r>
              <a:rPr lang="en-US" dirty="0"/>
              <a:t> Notebooks:</a:t>
            </a:r>
          </a:p>
          <a:p>
            <a:pPr lvl="1"/>
            <a:r>
              <a:rPr lang="en-US" dirty="0"/>
              <a:t>If you already use </a:t>
            </a:r>
            <a:r>
              <a:rPr lang="en-US" dirty="0" err="1"/>
              <a:t>Jupyter</a:t>
            </a:r>
            <a:r>
              <a:rPr lang="en-US" dirty="0"/>
              <a:t>, you can install the R </a:t>
            </a:r>
            <a:r>
              <a:rPr lang="en-US" dirty="0" err="1"/>
              <a:t>jupyter</a:t>
            </a:r>
            <a:r>
              <a:rPr lang="en-US" dirty="0"/>
              <a:t> kernel to use R in the familiar notebook environment. If you are on macOS, read the yellow warning box on the linked page. https://</a:t>
            </a:r>
            <a:r>
              <a:rPr lang="en-US" dirty="0" err="1"/>
              <a:t>irkernel.github.io</a:t>
            </a:r>
            <a:r>
              <a:rPr lang="en-US" dirty="0"/>
              <a:t>/installation/ </a:t>
            </a:r>
            <a:br>
              <a:rPr lang="en-US" dirty="0"/>
            </a:br>
            <a:endParaRPr lang="en-US" dirty="0"/>
          </a:p>
          <a:p>
            <a:r>
              <a:rPr lang="en-US" dirty="0"/>
              <a:t>R packages on CRAN by area: </a:t>
            </a:r>
          </a:p>
          <a:p>
            <a:pPr lvl="1"/>
            <a:r>
              <a:rPr lang="en-US" dirty="0"/>
              <a:t>https://</a:t>
            </a:r>
            <a:r>
              <a:rPr lang="en-US" dirty="0" err="1"/>
              <a:t>cran.r-project.org</a:t>
            </a:r>
            <a:r>
              <a:rPr lang="en-US" dirty="0"/>
              <a:t>/web/views/ </a:t>
            </a:r>
          </a:p>
        </p:txBody>
      </p:sp>
    </p:spTree>
    <p:extLst>
      <p:ext uri="{BB962C8B-B14F-4D97-AF65-F5344CB8AC3E}">
        <p14:creationId xmlns:p14="http://schemas.microsoft.com/office/powerpoint/2010/main" val="2872993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D0C2-7363-F498-F0F5-8924DFA8218E}"/>
              </a:ext>
            </a:extLst>
          </p:cNvPr>
          <p:cNvSpPr>
            <a:spLocks noGrp="1"/>
          </p:cNvSpPr>
          <p:nvPr>
            <p:ph type="title"/>
          </p:nvPr>
        </p:nvSpPr>
        <p:spPr/>
        <p:txBody>
          <a:bodyPr/>
          <a:lstStyle/>
          <a:p>
            <a:r>
              <a:rPr lang="en-US" dirty="0"/>
              <a:t>Thank you for attending! </a:t>
            </a:r>
          </a:p>
        </p:txBody>
      </p:sp>
      <p:sp>
        <p:nvSpPr>
          <p:cNvPr id="3" name="Content Placeholder 2">
            <a:extLst>
              <a:ext uri="{FF2B5EF4-FFF2-40B4-BE49-F238E27FC236}">
                <a16:creationId xmlns:a16="http://schemas.microsoft.com/office/drawing/2014/main" id="{9D875916-8BFC-7E9C-3218-81793FA49A27}"/>
              </a:ext>
            </a:extLst>
          </p:cNvPr>
          <p:cNvSpPr>
            <a:spLocks noGrp="1"/>
          </p:cNvSpPr>
          <p:nvPr>
            <p:ph idx="1"/>
          </p:nvPr>
        </p:nvSpPr>
        <p:spPr/>
        <p:txBody>
          <a:bodyPr/>
          <a:lstStyle/>
          <a:p>
            <a:pPr algn="l">
              <a:buFont typeface="Arial" panose="020B0604020202020204" pitchFamily="34" charset="0"/>
              <a:buChar char="•"/>
            </a:pPr>
            <a:r>
              <a:rPr lang="en-US" sz="2400" dirty="0">
                <a:solidFill>
                  <a:srgbClr val="1D1C1D"/>
                </a:solidFill>
                <a:latin typeface="Slack-Lato"/>
              </a:rPr>
              <a:t>Please complete the survey</a:t>
            </a:r>
            <a:br>
              <a:rPr lang="en-US" sz="2400" dirty="0">
                <a:solidFill>
                  <a:srgbClr val="1D1C1D"/>
                </a:solidFill>
                <a:latin typeface="Slack-Lato"/>
              </a:rPr>
            </a:br>
            <a:endParaRPr lang="en-US" sz="2400" dirty="0">
              <a:solidFill>
                <a:srgbClr val="1D1C1D"/>
              </a:solidFill>
              <a:latin typeface="Slack-Lato"/>
            </a:endParaRPr>
          </a:p>
          <a:p>
            <a:r>
              <a:rPr lang="en-US" sz="2400" b="0" i="0" dirty="0">
                <a:solidFill>
                  <a:srgbClr val="1D1C1D"/>
                </a:solidFill>
                <a:effectLst/>
                <a:latin typeface="Slack-Lato"/>
              </a:rPr>
              <a:t>Links to the recording and slide deck will be emailed to registrants, </a:t>
            </a:r>
            <a:br>
              <a:rPr lang="en-US" sz="2400" b="0" i="0" dirty="0">
                <a:solidFill>
                  <a:srgbClr val="1D1C1D"/>
                </a:solidFill>
                <a:effectLst/>
                <a:latin typeface="Slack-Lato"/>
              </a:rPr>
            </a:br>
            <a:r>
              <a:rPr lang="en-US" sz="2400" b="0" i="0" dirty="0">
                <a:solidFill>
                  <a:srgbClr val="1D1C1D"/>
                </a:solidFill>
                <a:effectLst/>
                <a:latin typeface="Slack-Lato"/>
              </a:rPr>
              <a:t>usually within a week</a:t>
            </a:r>
            <a:br>
              <a:rPr lang="en-US" sz="2400" b="0" i="0" dirty="0">
                <a:solidFill>
                  <a:srgbClr val="1D1C1D"/>
                </a:solidFill>
                <a:effectLst/>
                <a:latin typeface="Slack-Lato"/>
              </a:rPr>
            </a:br>
            <a:endParaRPr lang="en-US" sz="2400" b="0" i="0" dirty="0">
              <a:solidFill>
                <a:srgbClr val="1D1C1D"/>
              </a:solidFill>
              <a:effectLst/>
              <a:latin typeface="Slack-Lato"/>
            </a:endParaRPr>
          </a:p>
          <a:p>
            <a:r>
              <a:rPr lang="en-US" sz="2400" dirty="0">
                <a:solidFill>
                  <a:srgbClr val="1D1C1D"/>
                </a:solidFill>
                <a:latin typeface="Slack-Lato"/>
              </a:rPr>
              <a:t>Additional topics: </a:t>
            </a:r>
            <a:r>
              <a:rPr lang="en-US" sz="2400" b="0" i="0" dirty="0">
                <a:solidFill>
                  <a:srgbClr val="1D1C1D"/>
                </a:solidFill>
                <a:effectLst/>
                <a:latin typeface="Slack-Lato"/>
                <a:hlinkClick r:id="rId3"/>
              </a:rPr>
              <a:t>https://its.weill.cornell.edu/scientific-computing-training-series</a:t>
            </a:r>
            <a:endParaRPr lang="en-US" sz="2400" b="0" i="0" dirty="0">
              <a:solidFill>
                <a:srgbClr val="1D1C1D"/>
              </a:solidFill>
              <a:effectLst/>
              <a:latin typeface="Slack-Lato"/>
            </a:endParaRPr>
          </a:p>
        </p:txBody>
      </p:sp>
    </p:spTree>
    <p:extLst>
      <p:ext uri="{BB962C8B-B14F-4D97-AF65-F5344CB8AC3E}">
        <p14:creationId xmlns:p14="http://schemas.microsoft.com/office/powerpoint/2010/main" val="263223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endParaRPr dirty="0"/>
          </a:p>
        </p:txBody>
      </p:sp>
      <p:sp>
        <p:nvSpPr>
          <p:cNvPr id="3" name="Content Placeholder 2"/>
          <p:cNvSpPr>
            <a:spLocks noGrp="1"/>
          </p:cNvSpPr>
          <p:nvPr>
            <p:ph idx="1"/>
          </p:nvPr>
        </p:nvSpPr>
        <p:spPr/>
        <p:txBody>
          <a:bodyPr/>
          <a:lstStyle/>
          <a:p>
            <a:pPr marL="0" indent="0">
              <a:buNone/>
            </a:pPr>
            <a:r>
              <a:rPr lang="en-US" dirty="0"/>
              <a:t>Last semester, I focused on showcasing some of R’s best features.</a:t>
            </a:r>
          </a:p>
          <a:p>
            <a:pPr marL="0" indent="0">
              <a:buNone/>
            </a:pPr>
            <a:endParaRPr lang="en-US" dirty="0"/>
          </a:p>
          <a:p>
            <a:pPr marL="514350" indent="-514350">
              <a:buAutoNum type="arabicPeriod"/>
            </a:pPr>
            <a:r>
              <a:rPr lang="en-US" dirty="0"/>
              <a:t>Basic concepts needed to use R</a:t>
            </a:r>
          </a:p>
          <a:p>
            <a:pPr marL="514350" indent="-514350">
              <a:buAutoNum type="arabicPeriod"/>
            </a:pPr>
            <a:r>
              <a:rPr lang="en-US" dirty="0"/>
              <a:t>How to install R and RStudio</a:t>
            </a:r>
          </a:p>
          <a:p>
            <a:pPr marL="514350" indent="-514350">
              <a:buAutoNum type="arabicPeriod"/>
            </a:pPr>
            <a:r>
              <a:rPr lang="en-US" dirty="0"/>
              <a:t>The essential elements of the </a:t>
            </a:r>
            <a:r>
              <a:rPr lang="en-US" dirty="0" err="1"/>
              <a:t>Rstudio</a:t>
            </a:r>
            <a:r>
              <a:rPr lang="en-US" dirty="0"/>
              <a:t> interface</a:t>
            </a:r>
          </a:p>
          <a:p>
            <a:pPr marL="514350" indent="-514350">
              <a:buAutoNum type="arabicPeriod"/>
            </a:pPr>
            <a:r>
              <a:rPr lang="en-US" dirty="0"/>
              <a:t>Loading and summarizing data</a:t>
            </a:r>
          </a:p>
          <a:p>
            <a:pPr marL="0" indent="0">
              <a:buNone/>
            </a:pPr>
            <a:endParaRPr lang="en-US" dirty="0"/>
          </a:p>
          <a:p>
            <a:pPr marL="0" indent="0">
              <a:buNone/>
            </a:pPr>
            <a:r>
              <a:rPr lang="en-US" dirty="0"/>
              <a:t>R takes time to learn, and this could be your first step. The materials and demonstrations today will help you get started. </a:t>
            </a:r>
          </a:p>
          <a:p>
            <a:pPr marL="0" indent="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E8BA37-67DA-F31B-D747-256298889B68}"/>
              </a:ext>
            </a:extLst>
          </p:cNvPr>
          <p:cNvSpPr>
            <a:spLocks noGrp="1"/>
          </p:cNvSpPr>
          <p:nvPr>
            <p:ph type="body" idx="1"/>
          </p:nvPr>
        </p:nvSpPr>
        <p:spPr/>
        <p:txBody>
          <a:bodyPr/>
          <a:lstStyle/>
          <a:p>
            <a:r>
              <a:rPr lang="en-US" dirty="0"/>
              <a:t>Good for:</a:t>
            </a:r>
          </a:p>
        </p:txBody>
      </p:sp>
      <p:sp>
        <p:nvSpPr>
          <p:cNvPr id="3" name="Content Placeholder 2"/>
          <p:cNvSpPr>
            <a:spLocks noGrp="1"/>
          </p:cNvSpPr>
          <p:nvPr>
            <p:ph sz="half" idx="2"/>
          </p:nvPr>
        </p:nvSpPr>
        <p:spPr>
          <a:xfrm>
            <a:off x="838200" y="2061853"/>
            <a:ext cx="4114800" cy="2967347"/>
          </a:xfrm>
        </p:spPr>
        <p:txBody>
          <a:bodyPr/>
          <a:lstStyle/>
          <a:p>
            <a:pPr lvl="0"/>
            <a:r>
              <a:rPr dirty="0"/>
              <a:t>tabular data </a:t>
            </a:r>
            <a:br>
              <a:rPr lang="en-US" dirty="0"/>
            </a:br>
            <a:r>
              <a:rPr dirty="0"/>
              <a:t>(or vectors or lists)</a:t>
            </a:r>
          </a:p>
          <a:p>
            <a:pPr lvl="0"/>
            <a:r>
              <a:rPr dirty="0"/>
              <a:t>statistical analysis</a:t>
            </a:r>
          </a:p>
          <a:p>
            <a:pPr lvl="0"/>
            <a:r>
              <a:rPr dirty="0"/>
              <a:t>data visualization</a:t>
            </a:r>
            <a:endParaRPr lang="en-US" dirty="0"/>
          </a:p>
          <a:p>
            <a:pPr lvl="0"/>
            <a:r>
              <a:rPr lang="en-US" dirty="0"/>
              <a:t>Integrating custom code in C/C++, Fortran and Java.</a:t>
            </a:r>
            <a:endParaRPr dirty="0"/>
          </a:p>
        </p:txBody>
      </p:sp>
      <p:sp>
        <p:nvSpPr>
          <p:cNvPr id="5" name="Text Placeholder 4">
            <a:extLst>
              <a:ext uri="{FF2B5EF4-FFF2-40B4-BE49-F238E27FC236}">
                <a16:creationId xmlns:a16="http://schemas.microsoft.com/office/drawing/2014/main" id="{E439AFBC-F13E-30C1-D48E-10A4CB972D55}"/>
              </a:ext>
            </a:extLst>
          </p:cNvPr>
          <p:cNvSpPr>
            <a:spLocks noGrp="1"/>
          </p:cNvSpPr>
          <p:nvPr>
            <p:ph type="body" sz="quarter" idx="3"/>
          </p:nvPr>
        </p:nvSpPr>
        <p:spPr/>
        <p:txBody>
          <a:bodyPr/>
          <a:lstStyle/>
          <a:p>
            <a:r>
              <a:rPr lang="en-US" dirty="0"/>
              <a:t>Less suitable for</a:t>
            </a:r>
          </a:p>
        </p:txBody>
      </p:sp>
      <p:sp>
        <p:nvSpPr>
          <p:cNvPr id="6" name="Content Placeholder 5">
            <a:extLst>
              <a:ext uri="{FF2B5EF4-FFF2-40B4-BE49-F238E27FC236}">
                <a16:creationId xmlns:a16="http://schemas.microsoft.com/office/drawing/2014/main" id="{F7303379-A401-511C-C044-24DA4A00B8C9}"/>
              </a:ext>
            </a:extLst>
          </p:cNvPr>
          <p:cNvSpPr>
            <a:spLocks noGrp="1"/>
          </p:cNvSpPr>
          <p:nvPr>
            <p:ph sz="quarter" idx="4"/>
          </p:nvPr>
        </p:nvSpPr>
        <p:spPr>
          <a:xfrm>
            <a:off x="6172201" y="2061852"/>
            <a:ext cx="4724399" cy="3576947"/>
          </a:xfrm>
        </p:spPr>
        <p:txBody>
          <a:bodyPr/>
          <a:lstStyle/>
          <a:p>
            <a:pPr lvl="0"/>
            <a:r>
              <a:rPr lang="en-US" dirty="0"/>
              <a:t>unstructured data</a:t>
            </a:r>
          </a:p>
          <a:p>
            <a:pPr lvl="0"/>
            <a:r>
              <a:rPr lang="en-US" dirty="0"/>
              <a:t>file system scripting</a:t>
            </a:r>
          </a:p>
          <a:p>
            <a:pPr lvl="0"/>
            <a:r>
              <a:rPr lang="en-US" dirty="0"/>
              <a:t>data scraping, cleaning and formatting</a:t>
            </a:r>
          </a:p>
          <a:p>
            <a:pPr marL="0" indent="0">
              <a:buNone/>
            </a:pPr>
            <a:endParaRPr lang="en-US" dirty="0"/>
          </a:p>
          <a:p>
            <a:pPr marL="0" indent="0">
              <a:buNone/>
            </a:pPr>
            <a:r>
              <a:rPr lang="en-US" dirty="0"/>
              <a:t>Some people want R to do everything, so packages do exist to make some of these possible! </a:t>
            </a:r>
          </a:p>
          <a:p>
            <a:pPr marL="0" indent="0">
              <a:buNone/>
            </a:pPr>
            <a:r>
              <a:rPr lang="en-US" dirty="0"/>
              <a:t>(Someone also wrote a web-crawler in SAS)</a:t>
            </a:r>
          </a:p>
          <a:p>
            <a:pPr marL="0" indent="0">
              <a:buNone/>
            </a:pPr>
            <a:endParaRPr lang="en-US" dirty="0"/>
          </a:p>
        </p:txBody>
      </p:sp>
      <p:sp>
        <p:nvSpPr>
          <p:cNvPr id="2" name="Title 1"/>
          <p:cNvSpPr>
            <a:spLocks noGrp="1"/>
          </p:cNvSpPr>
          <p:nvPr>
            <p:ph type="title"/>
          </p:nvPr>
        </p:nvSpPr>
        <p:spPr/>
        <p:txBody>
          <a:bodyPr/>
          <a:lstStyle/>
          <a:p>
            <a:r>
              <a:rPr dirty="0"/>
              <a:t>R </a:t>
            </a:r>
            <a:r>
              <a:rPr lang="en-US" dirty="0"/>
              <a:t>is…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Motivation for R</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What if we combine things we like into a statistical computing environment and make it free and open source so others could do the same?</a:t>
            </a:r>
          </a:p>
          <a:p>
            <a:pPr marL="0" indent="0">
              <a:buNone/>
            </a:pPr>
            <a:endParaRPr lang="en-US" dirty="0"/>
          </a:p>
          <a:p>
            <a:pPr lvl="0"/>
            <a:r>
              <a:rPr dirty="0"/>
              <a:t>Two faculty members at the University of Auckland wanted a “better software environment [for] their teaching laboratory” (1990s)</a:t>
            </a:r>
          </a:p>
          <a:p>
            <a:pPr lvl="1"/>
            <a:r>
              <a:rPr b="1" dirty="0"/>
              <a:t>did not like</a:t>
            </a:r>
            <a:r>
              <a:rPr dirty="0"/>
              <a:t> the commercial offerings available</a:t>
            </a:r>
          </a:p>
          <a:p>
            <a:pPr lvl="1"/>
            <a:r>
              <a:rPr b="1" dirty="0"/>
              <a:t>did like</a:t>
            </a:r>
            <a:r>
              <a:rPr dirty="0"/>
              <a:t> the S statistical programming language</a:t>
            </a:r>
          </a:p>
          <a:p>
            <a:pPr lvl="1"/>
            <a:r>
              <a:rPr b="1" dirty="0"/>
              <a:t>wished</a:t>
            </a:r>
            <a:r>
              <a:rPr dirty="0"/>
              <a:t> S had some of the modern language features introduced in the Lisp variant called Scheme</a:t>
            </a:r>
          </a:p>
          <a:p>
            <a:pPr lvl="0"/>
            <a:r>
              <a:rPr dirty="0"/>
              <a:t>R started as an S implementation with some Scheme features and was distributed via an email list</a:t>
            </a:r>
          </a:p>
          <a:p>
            <a:pPr lvl="0"/>
            <a:r>
              <a:rPr lang="en-US" dirty="0"/>
              <a:t>A colleague</a:t>
            </a:r>
            <a:r>
              <a:rPr dirty="0"/>
              <a:t> persuaded </a:t>
            </a:r>
            <a:r>
              <a:rPr lang="en-US" dirty="0"/>
              <a:t>the authors</a:t>
            </a:r>
            <a:r>
              <a:rPr dirty="0"/>
              <a:t> to </a:t>
            </a:r>
            <a:r>
              <a:rPr lang="en-US" dirty="0"/>
              <a:t>open-source</a:t>
            </a:r>
            <a:r>
              <a:rPr dirty="0"/>
              <a:t> R (1995)</a:t>
            </a:r>
          </a:p>
          <a:p>
            <a:pPr marL="0" indent="0">
              <a:spcBef>
                <a:spcPts val="3000"/>
              </a:spcBef>
              <a:buNone/>
            </a:pPr>
            <a:r>
              <a:rPr sz="1500" dirty="0"/>
              <a:t>Ihaka, Ross. (1998) R : Past and Future History, </a:t>
            </a:r>
            <a:r>
              <a:rPr sz="1500" i="1" dirty="0"/>
              <a:t>A Draft of a Paper for Interface ’98</a:t>
            </a:r>
            <a:r>
              <a:rPr sz="1500" dirty="0"/>
              <a:t>. </a:t>
            </a:r>
            <a:r>
              <a:rPr sz="1500" dirty="0">
                <a:hlinkClick r:id="rId2"/>
              </a:rPr>
              <a:t>https://cran.r-project.org/doc/html/interface98-paper/paper.html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Community</a:t>
            </a:r>
          </a:p>
        </p:txBody>
      </p:sp>
      <p:sp>
        <p:nvSpPr>
          <p:cNvPr id="3" name="Content Placeholder 2"/>
          <p:cNvSpPr>
            <a:spLocks noGrp="1"/>
          </p:cNvSpPr>
          <p:nvPr>
            <p:ph idx="1"/>
          </p:nvPr>
        </p:nvSpPr>
        <p:spPr/>
        <p:txBody>
          <a:bodyPr>
            <a:normAutofit fontScale="85000" lnSpcReduction="20000"/>
          </a:bodyPr>
          <a:lstStyle/>
          <a:p>
            <a:pPr lvl="0"/>
            <a:r>
              <a:rPr dirty="0"/>
              <a:t>R is used and supported by a community of largely academic researchers and developers (and more recently, data scientists).</a:t>
            </a:r>
          </a:p>
          <a:p>
            <a:pPr lvl="0"/>
            <a:r>
              <a:rPr dirty="0"/>
              <a:t>R gains new features via </a:t>
            </a:r>
            <a:r>
              <a:rPr i="1" dirty="0"/>
              <a:t>packages</a:t>
            </a:r>
            <a:r>
              <a:rPr dirty="0"/>
              <a:t> developed by the community</a:t>
            </a:r>
          </a:p>
          <a:p>
            <a:pPr lvl="1"/>
            <a:r>
              <a:rPr dirty="0"/>
              <a:t>Over 10,000 add-on libraries!</a:t>
            </a:r>
          </a:p>
          <a:p>
            <a:pPr lvl="1"/>
            <a:r>
              <a:rPr dirty="0"/>
              <a:t>R packages can target highly specialized research areas.</a:t>
            </a:r>
          </a:p>
          <a:p>
            <a:pPr lvl="1"/>
            <a:r>
              <a:rPr dirty="0"/>
              <a:t>R packages are used to implement and share cutting edge statistical methodology.</a:t>
            </a:r>
          </a:p>
          <a:p>
            <a:pPr lvl="1"/>
            <a:r>
              <a:rPr dirty="0"/>
              <a:t>The official package collection is at </a:t>
            </a:r>
            <a:r>
              <a:rPr dirty="0">
                <a:hlinkClick r:id="rId2"/>
              </a:rPr>
              <a:t>https://cran.r-project.org</a:t>
            </a:r>
          </a:p>
          <a:p>
            <a:pPr lvl="1"/>
            <a:r>
              <a:rPr dirty="0"/>
              <a:t>Other collections exist: </a:t>
            </a:r>
            <a:r>
              <a:rPr dirty="0">
                <a:hlinkClick r:id="rId3"/>
              </a:rPr>
              <a:t>http://www.bioconductor.org</a:t>
            </a:r>
            <a:r>
              <a:rPr dirty="0"/>
              <a:t>.</a:t>
            </a:r>
          </a:p>
          <a:p>
            <a:pPr lvl="1"/>
            <a:r>
              <a:rPr dirty="0"/>
              <a:t>Can load packages directly from </a:t>
            </a:r>
            <a:r>
              <a:rPr dirty="0" err="1"/>
              <a:t>github</a:t>
            </a:r>
            <a:endParaRPr dirty="0"/>
          </a:p>
          <a:p>
            <a:pPr lvl="0"/>
            <a:r>
              <a:rPr dirty="0"/>
              <a:t>Active community generating tutorials and demos:</a:t>
            </a:r>
          </a:p>
          <a:p>
            <a:pPr lvl="1"/>
            <a:r>
              <a:rPr dirty="0">
                <a:hlinkClick r:id="rId4"/>
              </a:rPr>
              <a:t>https://www.r-bloggers.com</a:t>
            </a:r>
          </a:p>
          <a:p>
            <a:pPr lvl="1"/>
            <a:r>
              <a:rPr dirty="0">
                <a:hlinkClick r:id="rId5"/>
              </a:rPr>
              <a:t>https://education.rstudio.com/learn/</a:t>
            </a:r>
            <a:endParaRPr lang="en-US" dirty="0">
              <a:hlinkClick r:id="rId5"/>
            </a:endParaRPr>
          </a:p>
          <a:p>
            <a:pPr lvl="1"/>
            <a:r>
              <a:rPr lang="en-US" dirty="0">
                <a:hlinkClick r:id="rId5"/>
              </a:rPr>
              <a:t>https://cvw.cac.cornell.edu/R/ </a:t>
            </a:r>
          </a:p>
          <a:p>
            <a:pPr lvl="1"/>
            <a:r>
              <a:rPr lang="en-US" dirty="0">
                <a:hlinkClick r:id="rId5"/>
              </a:rPr>
              <a:t>https://community.rstudio.com </a:t>
            </a:r>
            <a:r>
              <a:rPr lang="en-US" dirty="0">
                <a:sym typeface="Wingdings" pitchFamily="2" charset="2"/>
              </a:rPr>
              <a:t> community help forum</a:t>
            </a:r>
            <a:endParaRPr dirty="0">
              <a:hlinkClick r:id="rId5"/>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Collective, eclectic development</a:t>
            </a:r>
          </a:p>
        </p:txBody>
      </p:sp>
      <p:sp>
        <p:nvSpPr>
          <p:cNvPr id="3" name="Content Placeholder 2"/>
          <p:cNvSpPr>
            <a:spLocks noGrp="1"/>
          </p:cNvSpPr>
          <p:nvPr>
            <p:ph idx="1"/>
          </p:nvPr>
        </p:nvSpPr>
        <p:spPr/>
        <p:txBody>
          <a:bodyPr>
            <a:normAutofit fontScale="92500" lnSpcReduction="10000"/>
          </a:bodyPr>
          <a:lstStyle/>
          <a:p>
            <a:pPr lvl="0"/>
            <a:r>
              <a:rPr dirty="0"/>
              <a:t>R’s developers borrow code conventions and programming styles freely.</a:t>
            </a:r>
          </a:p>
          <a:p>
            <a:pPr lvl="1"/>
            <a:r>
              <a:rPr dirty="0"/>
              <a:t>“object oriented” </a:t>
            </a:r>
            <a:r>
              <a:rPr dirty="0" err="1">
                <a:latin typeface="Courier"/>
              </a:rPr>
              <a:t>object.member</a:t>
            </a:r>
            <a:r>
              <a:rPr dirty="0"/>
              <a:t> naming is common but has no special meaning in R</a:t>
            </a:r>
          </a:p>
          <a:p>
            <a:pPr lvl="1"/>
            <a:r>
              <a:rPr dirty="0"/>
              <a:t>Many conventions mixed together: </a:t>
            </a:r>
            <a:r>
              <a:rPr dirty="0" err="1"/>
              <a:t>InitalCaps</a:t>
            </a:r>
            <a:r>
              <a:rPr dirty="0"/>
              <a:t>, camelCase, </a:t>
            </a:r>
            <a:r>
              <a:rPr dirty="0" err="1"/>
              <a:t>snake_case</a:t>
            </a:r>
            <a:r>
              <a:rPr dirty="0"/>
              <a:t>, </a:t>
            </a:r>
            <a:r>
              <a:rPr dirty="0" err="1"/>
              <a:t>vars.with.dots</a:t>
            </a:r>
            <a:r>
              <a:rPr dirty="0"/>
              <a:t> (again, R does not assign special meaning)</a:t>
            </a:r>
          </a:p>
          <a:p>
            <a:pPr lvl="1"/>
            <a:r>
              <a:rPr dirty="0"/>
              <a:t>Packages tend to work well with expected input and unpredictably with incorrect input.</a:t>
            </a:r>
          </a:p>
          <a:p>
            <a:pPr lvl="1"/>
            <a:r>
              <a:rPr dirty="0"/>
              <a:t>Many ways to accomplish any given task, inspired by different paradigms.</a:t>
            </a:r>
          </a:p>
          <a:p>
            <a:pPr lvl="0"/>
            <a:r>
              <a:rPr dirty="0"/>
              <a:t>Focus on practical, productive use</a:t>
            </a:r>
          </a:p>
          <a:p>
            <a:pPr lvl="1"/>
            <a:r>
              <a:rPr dirty="0"/>
              <a:t>automatic and silent type conversion (casting)</a:t>
            </a:r>
          </a:p>
          <a:p>
            <a:pPr lvl="1"/>
            <a:r>
              <a:rPr dirty="0"/>
              <a:t>convenience features can become gotchas (global namespace, attach)</a:t>
            </a:r>
          </a:p>
          <a:p>
            <a:pPr lvl="2"/>
            <a:r>
              <a:rPr dirty="0"/>
              <a:t>packages can mask each other’s functions</a:t>
            </a:r>
            <a:endParaRPr lang="en-US" dirty="0"/>
          </a:p>
          <a:p>
            <a:pPr lvl="2"/>
            <a:r>
              <a:rPr lang="en-US" dirty="0"/>
              <a:t>variable names can have the same name as functions – mostly works, hard to read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Documentation</a:t>
            </a:r>
          </a:p>
        </p:txBody>
      </p:sp>
      <p:sp>
        <p:nvSpPr>
          <p:cNvPr id="3" name="Content Placeholder 2"/>
          <p:cNvSpPr>
            <a:spLocks noGrp="1"/>
          </p:cNvSpPr>
          <p:nvPr>
            <p:ph idx="1"/>
          </p:nvPr>
        </p:nvSpPr>
        <p:spPr/>
        <p:txBody>
          <a:bodyPr>
            <a:normAutofit fontScale="92500" lnSpcReduction="20000"/>
          </a:bodyPr>
          <a:lstStyle/>
          <a:p>
            <a:pPr marL="0" indent="0">
              <a:spcBef>
                <a:spcPts val="3000"/>
              </a:spcBef>
              <a:buNone/>
            </a:pPr>
            <a:r>
              <a:rPr b="1"/>
              <a:t>R has built-in help and documentation</a:t>
            </a:r>
          </a:p>
          <a:p>
            <a:pPr marL="0" indent="0">
              <a:spcBef>
                <a:spcPts val="3000"/>
              </a:spcBef>
              <a:buNone/>
            </a:pPr>
            <a:r>
              <a:rPr b="1"/>
              <a:t>A typical help entry includes</a:t>
            </a:r>
          </a:p>
          <a:p>
            <a:pPr lvl="0"/>
            <a:r>
              <a:rPr i="1"/>
              <a:t>Descriptions</a:t>
            </a:r>
            <a:r>
              <a:t> of each function and their arguments.</a:t>
            </a:r>
          </a:p>
          <a:p>
            <a:pPr lvl="0"/>
            <a:r>
              <a:rPr i="1"/>
              <a:t>Examples</a:t>
            </a:r>
            <a:r>
              <a:t> showing how the functions might be used.</a:t>
            </a:r>
          </a:p>
          <a:p>
            <a:pPr lvl="0"/>
            <a:r>
              <a:rPr i="1"/>
              <a:t>References</a:t>
            </a:r>
            <a:r>
              <a:t> to relevant manuals and academic papers.</a:t>
            </a:r>
          </a:p>
          <a:p>
            <a:pPr marL="0" indent="0">
              <a:spcBef>
                <a:spcPts val="3000"/>
              </a:spcBef>
              <a:buNone/>
            </a:pPr>
            <a:r>
              <a:rPr b="1"/>
              <a:t>Documentation for packages usually also includes:</a:t>
            </a:r>
          </a:p>
          <a:p>
            <a:pPr lvl="0"/>
            <a:r>
              <a:t>One or more </a:t>
            </a:r>
            <a:r>
              <a:rPr i="1"/>
              <a:t>vignettes</a:t>
            </a:r>
            <a:r>
              <a:t> demonstrating how the package can be used to perform an analysis.</a:t>
            </a:r>
          </a:p>
          <a:p>
            <a:pPr lvl="0"/>
            <a:r>
              <a:t>Bundled </a:t>
            </a:r>
            <a:r>
              <a:rPr i="1"/>
              <a:t>data sets</a:t>
            </a:r>
            <a:r>
              <a:t> that support the vignette and demonstrate required data formats.</a:t>
            </a:r>
          </a:p>
        </p:txBody>
      </p:sp>
    </p:spTree>
  </p:cSld>
  <p:clrMapOvr>
    <a:masterClrMapping/>
  </p:clrMapOvr>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28669</TotalTime>
  <Words>2509</Words>
  <Application>Microsoft Macintosh PowerPoint</Application>
  <PresentationFormat>Widescreen</PresentationFormat>
  <Paragraphs>298</Paragraphs>
  <Slides>38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vt:lpstr>
      <vt:lpstr>Helvetica Neue</vt:lpstr>
      <vt:lpstr>Slack-Lato</vt:lpstr>
      <vt:lpstr>Source Code Pro</vt:lpstr>
      <vt:lpstr>Title Slide</vt:lpstr>
      <vt:lpstr>Welcome!  The session will begin at 9am Eastern</vt:lpstr>
      <vt:lpstr>PowerPoint Presentation</vt:lpstr>
      <vt:lpstr>R Basics</vt:lpstr>
      <vt:lpstr>Today’s topics</vt:lpstr>
      <vt:lpstr>R is… </vt:lpstr>
      <vt:lpstr>Motivation for R</vt:lpstr>
      <vt:lpstr>Community</vt:lpstr>
      <vt:lpstr>Collective, eclectic development</vt:lpstr>
      <vt:lpstr>Documentation</vt:lpstr>
      <vt:lpstr>Mental model for using R</vt:lpstr>
      <vt:lpstr>R Concepts</vt:lpstr>
      <vt:lpstr>R Concepts</vt:lpstr>
      <vt:lpstr>R Concepts - Operators</vt:lpstr>
      <vt:lpstr>R Concepts</vt:lpstr>
      <vt:lpstr>R Concepts – Common Datatypes</vt:lpstr>
      <vt:lpstr>R Concepts – Data Frames</vt:lpstr>
      <vt:lpstr>R Concepts – Vectors</vt:lpstr>
      <vt:lpstr>R Concepts – List</vt:lpstr>
      <vt:lpstr>R Concepts – Other data containers</vt:lpstr>
      <vt:lpstr>Base R</vt:lpstr>
      <vt:lpstr>Installing R</vt:lpstr>
      <vt:lpstr>Downloading R     https://cloud.r-project.org</vt:lpstr>
      <vt:lpstr>R Console</vt:lpstr>
      <vt:lpstr>RStudio</vt:lpstr>
      <vt:lpstr>Downloading Rstudio     https://posit.co/download/rstudio-desktop/</vt:lpstr>
      <vt:lpstr>RStudio Interface</vt:lpstr>
      <vt:lpstr>RStudio Interface – Resizable Panes</vt:lpstr>
      <vt:lpstr>RStudio Interface - Resized</vt:lpstr>
      <vt:lpstr>RStudio Interface</vt:lpstr>
      <vt:lpstr>R Console </vt:lpstr>
      <vt:lpstr>R Editor </vt:lpstr>
      <vt:lpstr>RStudio Tab Panes</vt:lpstr>
      <vt:lpstr>Packages</vt:lpstr>
      <vt:lpstr>Tidyverse      https://tidyverse.tidyverse.org</vt:lpstr>
      <vt:lpstr>More information </vt:lpstr>
      <vt:lpstr>More information </vt:lpstr>
      <vt:lpstr>More information </vt:lpstr>
      <vt:lpstr>Thank you for attending! </vt:lpstr>
    </vt:vector>
  </TitlesOfParts>
  <Company>3i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3i Graphics</dc:creator>
  <cp:lastModifiedBy>Christopher John Cameron</cp:lastModifiedBy>
  <cp:revision>711</cp:revision>
  <dcterms:created xsi:type="dcterms:W3CDTF">2015-10-01T14:54:08Z</dcterms:created>
  <dcterms:modified xsi:type="dcterms:W3CDTF">2023-02-14T07:48:53Z</dcterms:modified>
</cp:coreProperties>
</file>