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embeddedFontLst>
    <p:embeddedFont>
      <p:font typeface="Roboto"/>
      <p:regular r:id="rId38"/>
      <p:bold r:id="rId39"/>
      <p:italic r:id="rId40"/>
      <p:boldItalic r:id="rId41"/>
    </p:embeddedFont>
    <p:embeddedFont>
      <p:font typeface="Hind"/>
      <p:regular r:id="rId42"/>
      <p:bold r:id="rId43"/>
    </p:embeddedFont>
    <p:embeddedFont>
      <p:font typeface="Helvetica Neue"/>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8" roundtripDataSignature="AMtx7mgFkqtzCV2oLoYwqq3lHuNu74Mh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6.xml"/><Relationship Id="rId42" Type="http://schemas.openxmlformats.org/officeDocument/2006/relationships/font" Target="fonts/Hind-regular.fntdata"/><Relationship Id="rId41" Type="http://schemas.openxmlformats.org/officeDocument/2006/relationships/font" Target="fonts/Roboto-boldItalic.fntdata"/><Relationship Id="rId22" Type="http://schemas.openxmlformats.org/officeDocument/2006/relationships/slide" Target="slides/slide18.xml"/><Relationship Id="rId44" Type="http://schemas.openxmlformats.org/officeDocument/2006/relationships/font" Target="fonts/HelveticaNeue-regular.fntdata"/><Relationship Id="rId21" Type="http://schemas.openxmlformats.org/officeDocument/2006/relationships/slide" Target="slides/slide17.xml"/><Relationship Id="rId43" Type="http://schemas.openxmlformats.org/officeDocument/2006/relationships/font" Target="fonts/Hind-bold.fntdata"/><Relationship Id="rId24" Type="http://schemas.openxmlformats.org/officeDocument/2006/relationships/slide" Target="slides/slide20.xml"/><Relationship Id="rId46" Type="http://schemas.openxmlformats.org/officeDocument/2006/relationships/font" Target="fonts/HelveticaNeue-italic.fntdata"/><Relationship Id="rId23" Type="http://schemas.openxmlformats.org/officeDocument/2006/relationships/slide" Target="slides/slide19.xml"/><Relationship Id="rId45"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customschemas.google.com/relationships/presentationmetadata" Target="metadata"/><Relationship Id="rId25" Type="http://schemas.openxmlformats.org/officeDocument/2006/relationships/slide" Target="slides/slide21.xml"/><Relationship Id="rId47" Type="http://schemas.openxmlformats.org/officeDocument/2006/relationships/font" Target="fonts/HelveticaNeue-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oboto-bold.fntdata"/><Relationship Id="rId16" Type="http://schemas.openxmlformats.org/officeDocument/2006/relationships/slide" Target="slides/slide12.xml"/><Relationship Id="rId38" Type="http://schemas.openxmlformats.org/officeDocument/2006/relationships/font" Target="fonts/Robo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https-medium-com-lorrli-classification-and-regression-analysis-with-decision-trees-c43cdbc58054"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https-medium-com-lorrli-classification-and-regression-analysis-with-decision-trees-c43cdbc58054"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f19f4ff4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7f19f4ff4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f049ffea2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7f049ffea2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f049ffea2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7f049ffea2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f19f4ff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f19f4ff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f19f4ff4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f19f4ff4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f19f4ff4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f19f4ff4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f19f4ff4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f19f4ff4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f19f4ff4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f19f4ff4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f049ffea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7f049ffea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f049ffea2_0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7f049ffea2_0_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f049ffea2_0_2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7f049ffea2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f049ffea2_0_2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7f049ffea2_0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f049ffea2_0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7f049ffea2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f049ffea2_0_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7f049ffea2_0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f19f4ff4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f19f4ff4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 use of the term bootstrap derives from the phrase to pull oneself up by one’s bootstraps, widely thought to be based on one of the eighteenth century “The Surprising Adventures of Baron Munchausen” by Rudolph Erich Raspe: The Baron had fallen to the bottom of a deep lake. Just when it looked like all was lost, he thought to pick himself up by his own bootstraps. It is not the same as the term “bootstrap” used in computer science meaning to “boot” a computer from a set of core instructions, though the derivation is similar.</a:t>
            </a:r>
            <a:endParaRPr sz="1700"/>
          </a:p>
          <a:p>
            <a:pPr indent="0" lvl="0" marL="0" rtl="0" algn="l">
              <a:spcBef>
                <a:spcPts val="0"/>
              </a:spcBef>
              <a:spcAft>
                <a:spcPts val="0"/>
              </a:spcAft>
              <a:buNone/>
            </a:pPr>
            <a:r>
              <a:rPr lang="en" sz="1700">
                <a:solidFill>
                  <a:schemeClr val="dk1"/>
                </a:solidFill>
              </a:rPr>
              <a:t>The bootstrap is a flexible and powerful statistical tool that can be used to quantify the uncertainty associated with a given estimator or statistical learning method. For example, it can provide an estimate of the standard error of a coefficient, or a confidence interval for that coefficient.</a:t>
            </a:r>
            <a:endParaRPr sz="1700">
              <a:solidFill>
                <a:schemeClr val="dk1"/>
              </a:solidFill>
            </a:endParaRPr>
          </a:p>
          <a:p>
            <a:pPr indent="0" lvl="0" marL="0" rtl="0" algn="l">
              <a:spcBef>
                <a:spcPts val="0"/>
              </a:spcBef>
              <a:spcAft>
                <a:spcPts val="0"/>
              </a:spcAft>
              <a:buNone/>
            </a:pPr>
            <a:r>
              <a:t/>
            </a:r>
            <a:endParaRPr sz="17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f19f4ff4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f19f4ff4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f19f4ff4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f19f4ff4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f19f4ff4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f19f4ff4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f19f4ff4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f19f4ff4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rPr>
              <a:t>For real data we cannot generate new samples from the original population. However, the bootstrap approach allows us to use a computer to mimic the process of obtaining new data sets, so that we can estimate the variability of our estimate without generating additional samples. </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 Rather than repeatedly obtaining independent data sets from the population, we instead obtain distinct data sets by repeatedly sampling observations from the original data set with replacement. </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 Each of these “bootstrap data sets” is created by sampling with replacement, and is the same size as our original dataset. As a result some observations may appear more than once in a given bootstrap data set and some not at all.</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 In more complex data situations, figuring out the appropriate way to generate bootstrap samples can require some thought.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 For example, if the data is a time series, we can’t simply sample the observations with replacement</a:t>
            </a:r>
            <a:endParaRPr sz="1400">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7f19f4ff4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f19f4ff4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f19f4ff4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f19f4ff4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7f049ffea2_0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7f049ffea2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f049ffea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7f049ffea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 u="sng">
                <a:solidFill>
                  <a:schemeClr val="hlink"/>
                </a:solidFill>
                <a:hlinkClick r:id="rId2"/>
              </a:rPr>
              <a:t>https://towardsdatascience.com/https-medium-com-lorrli-classification-and-regression-analysis-with-decision-trees-c43cdbc58054</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 u="sng">
                <a:solidFill>
                  <a:schemeClr val="hlink"/>
                </a:solidFill>
                <a:hlinkClick r:id="rId2"/>
              </a:rPr>
              <a:t>https://towardsdatascience.com/https-medium-com-lorrli-classification-and-regression-analysis-with-decision-trees-c43cdbc58054</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f049ffea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7f049ffea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 name="Shape 9"/>
        <p:cNvGrpSpPr/>
        <p:nvPr/>
      </p:nvGrpSpPr>
      <p:grpSpPr>
        <a:xfrm>
          <a:off x="0" y="0"/>
          <a:ext cx="0" cy="0"/>
          <a:chOff x="0" y="0"/>
          <a:chExt cx="0" cy="0"/>
        </a:xfrm>
      </p:grpSpPr>
      <p:sp>
        <p:nvSpPr>
          <p:cNvPr id="10" name="Google Shape;1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Google Shape;12;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Arial"/>
              <a:buNone/>
              <a:defRPr b="1" i="0" sz="2000" u="none" cap="none" strike="noStrike">
                <a:solidFill>
                  <a:schemeClr val="dk1"/>
                </a:solidFill>
                <a:latin typeface="Helvetica Neue"/>
                <a:ea typeface="Helvetica Neue"/>
                <a:cs typeface="Helvetica Neue"/>
                <a:sym typeface="Helvetica Neue"/>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3" name="Google Shape;13;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4" name="Google Shape;1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5" name="Google Shape;15;p9"/>
          <p:cNvPicPr preferRelativeResize="0"/>
          <p:nvPr/>
        </p:nvPicPr>
        <p:blipFill rotWithShape="1">
          <a:blip r:embed="rId2">
            <a:alphaModFix/>
          </a:blip>
          <a:srcRect b="0" l="0" r="0" t="0"/>
          <a:stretch/>
        </p:blipFill>
        <p:spPr>
          <a:xfrm>
            <a:off x="76206" y="4755442"/>
            <a:ext cx="325815" cy="311869"/>
          </a:xfrm>
          <a:prstGeom prst="rect">
            <a:avLst/>
          </a:prstGeom>
          <a:noFill/>
          <a:ln>
            <a:noFill/>
          </a:ln>
        </p:spPr>
      </p:pic>
      <p:sp>
        <p:nvSpPr>
          <p:cNvPr id="16" name="Google Shape;16;p9"/>
          <p:cNvSpPr/>
          <p:nvPr/>
        </p:nvSpPr>
        <p:spPr>
          <a:xfrm>
            <a:off x="8465441" y="4955225"/>
            <a:ext cx="95415" cy="95415"/>
          </a:xfrm>
          <a:prstGeom prst="ellipse">
            <a:avLst/>
          </a:prstGeom>
          <a:no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 name="Google Shape;17;p9"/>
          <p:cNvSpPr/>
          <p:nvPr/>
        </p:nvSpPr>
        <p:spPr>
          <a:xfrm>
            <a:off x="8586091" y="4955224"/>
            <a:ext cx="95415" cy="95415"/>
          </a:xfrm>
          <a:prstGeom prst="ellipse">
            <a:avLst/>
          </a:prstGeom>
          <a:no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 name="Google Shape;18;p9"/>
          <p:cNvSpPr/>
          <p:nvPr/>
        </p:nvSpPr>
        <p:spPr>
          <a:xfrm>
            <a:off x="8706741" y="4955223"/>
            <a:ext cx="95415" cy="95415"/>
          </a:xfrm>
          <a:prstGeom prst="ellipse">
            <a:avLst/>
          </a:prstGeom>
          <a:no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 name="Google Shape;19;p9"/>
          <p:cNvSpPr/>
          <p:nvPr/>
        </p:nvSpPr>
        <p:spPr>
          <a:xfrm>
            <a:off x="8827391" y="4955222"/>
            <a:ext cx="95415" cy="95415"/>
          </a:xfrm>
          <a:prstGeom prst="ellipse">
            <a:avLst/>
          </a:prstGeom>
          <a:no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 name="Google Shape;20;p9"/>
          <p:cNvSpPr/>
          <p:nvPr/>
        </p:nvSpPr>
        <p:spPr>
          <a:xfrm>
            <a:off x="8948041" y="4955221"/>
            <a:ext cx="95415" cy="95415"/>
          </a:xfrm>
          <a:prstGeom prst="ellipse">
            <a:avLst/>
          </a:prstGeom>
          <a:no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23" name="Google Shape;2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4" name="Google Shape;24;p10"/>
          <p:cNvPicPr preferRelativeResize="0"/>
          <p:nvPr/>
        </p:nvPicPr>
        <p:blipFill rotWithShape="1">
          <a:blip r:embed="rId2">
            <a:alphaModFix/>
          </a:blip>
          <a:srcRect b="0" l="0" r="0" t="0"/>
          <a:stretch/>
        </p:blipFill>
        <p:spPr>
          <a:xfrm>
            <a:off x="76206" y="4494612"/>
            <a:ext cx="598309" cy="5727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5" name="Shape 25"/>
        <p:cNvGrpSpPr/>
        <p:nvPr/>
      </p:nvGrpSpPr>
      <p:grpSpPr>
        <a:xfrm>
          <a:off x="0" y="0"/>
          <a:ext cx="0" cy="0"/>
          <a:chOff x="0" y="0"/>
          <a:chExt cx="0" cy="0"/>
        </a:xfrm>
      </p:grpSpPr>
      <p:sp>
        <p:nvSpPr>
          <p:cNvPr id="26" name="Google Shape;26;p1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27" name="Google Shape;27;p1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8" name="Google Shape;2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9" name="Shape 29"/>
        <p:cNvGrpSpPr/>
        <p:nvPr/>
      </p:nvGrpSpPr>
      <p:grpSpPr>
        <a:xfrm>
          <a:off x="0" y="0"/>
          <a:ext cx="0" cy="0"/>
          <a:chOff x="0" y="0"/>
          <a:chExt cx="0" cy="0"/>
        </a:xfrm>
      </p:grpSpPr>
      <p:sp>
        <p:nvSpPr>
          <p:cNvPr id="30" name="Google Shape;30;p1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31" name="Google Shape;3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5" name="Google Shape;35;p1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6" name="Google Shape;36;p1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7" name="Google Shape;3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8" name="Shape 38"/>
        <p:cNvGrpSpPr/>
        <p:nvPr/>
      </p:nvGrpSpPr>
      <p:grpSpPr>
        <a:xfrm>
          <a:off x="0" y="0"/>
          <a:ext cx="0" cy="0"/>
          <a:chOff x="0" y="0"/>
          <a:chExt cx="0" cy="0"/>
        </a:xfrm>
      </p:grpSpPr>
      <p:sp>
        <p:nvSpPr>
          <p:cNvPr id="39" name="Google Shape;39;p1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1" name="Shape 41"/>
        <p:cNvGrpSpPr/>
        <p:nvPr/>
      </p:nvGrpSpPr>
      <p:grpSpPr>
        <a:xfrm>
          <a:off x="0" y="0"/>
          <a:ext cx="0" cy="0"/>
          <a:chOff x="0" y="0"/>
          <a:chExt cx="0" cy="0"/>
        </a:xfrm>
      </p:grpSpPr>
      <p:sp>
        <p:nvSpPr>
          <p:cNvPr id="42" name="Google Shape;42;p17"/>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p:txBody>
      </p:sp>
      <p:sp>
        <p:nvSpPr>
          <p:cNvPr id="43" name="Google Shape;43;p1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4" name="Google Shape;4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s://xyclade.github.io/MachineLearning/Images/Under-fitting.p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hyperlink" Target="https://en.wikipedia.org/wiki/Overfitting#/media/File:Overfitted_Data.p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hyperlink" Target="http://scott.fortmann-roe.com/docs/BiasVariance.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math.stackexchange.com/questions/882741/limit-of-1-x-nn-when-n-tends-to-infinit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towardsdatascience.com/https-medium-com-lorrli-classification-and-regression-analysis-with-decision-trees-c43cdbc58054"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towardsdatascience.com/https-medium-com-lorrli-classification-and-regression-analysis-with-decision-trees-c43cdbc58054"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pic>
        <p:nvPicPr>
          <p:cNvPr id="49" name="Google Shape;49;p2"/>
          <p:cNvPicPr preferRelativeResize="0"/>
          <p:nvPr/>
        </p:nvPicPr>
        <p:blipFill rotWithShape="1">
          <a:blip r:embed="rId3">
            <a:alphaModFix/>
          </a:blip>
          <a:srcRect b="0" l="0" r="0" t="0"/>
          <a:stretch/>
        </p:blipFill>
        <p:spPr>
          <a:xfrm>
            <a:off x="3232535" y="4394421"/>
            <a:ext cx="2678930" cy="565763"/>
          </a:xfrm>
          <a:prstGeom prst="rect">
            <a:avLst/>
          </a:prstGeom>
          <a:noFill/>
          <a:ln>
            <a:noFill/>
          </a:ln>
        </p:spPr>
      </p:pic>
      <p:sp>
        <p:nvSpPr>
          <p:cNvPr id="50" name="Google Shape;50;p2"/>
          <p:cNvSpPr txBox="1"/>
          <p:nvPr>
            <p:ph idx="4294967295" type="ctrTitle"/>
          </p:nvPr>
        </p:nvSpPr>
        <p:spPr>
          <a:xfrm>
            <a:off x="1018569" y="1017765"/>
            <a:ext cx="7106859" cy="1301987"/>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1" i="0" lang="en" sz="2400" u="none" cap="none" strike="noStrike">
                <a:solidFill>
                  <a:srgbClr val="1C4587"/>
                </a:solidFill>
                <a:latin typeface="Helvetica Neue"/>
                <a:ea typeface="Helvetica Neue"/>
                <a:cs typeface="Helvetica Neue"/>
                <a:sym typeface="Helvetica Neue"/>
              </a:rPr>
              <a:t>Lecture </a:t>
            </a:r>
            <a:r>
              <a:rPr b="1" lang="en" sz="2400">
                <a:solidFill>
                  <a:srgbClr val="1C4587"/>
                </a:solidFill>
                <a:latin typeface="Helvetica Neue"/>
                <a:ea typeface="Helvetica Neue"/>
                <a:cs typeface="Helvetica Neue"/>
                <a:sym typeface="Helvetica Neue"/>
              </a:rPr>
              <a:t>8</a:t>
            </a:r>
            <a:r>
              <a:rPr b="1" i="0" lang="en" sz="2400" u="none" cap="none" strike="noStrike">
                <a:solidFill>
                  <a:srgbClr val="1C4587"/>
                </a:solidFill>
                <a:latin typeface="Helvetica Neue"/>
                <a:ea typeface="Helvetica Neue"/>
                <a:cs typeface="Helvetica Neue"/>
                <a:sym typeface="Helvetica Neue"/>
              </a:rPr>
              <a:t>: Applications of Supervised Learning Part II</a:t>
            </a:r>
            <a:endParaRPr b="1" i="0" sz="2400" u="none" cap="none" strike="noStrike">
              <a:solidFill>
                <a:srgbClr val="1C4587"/>
              </a:solidFill>
              <a:latin typeface="Helvetica Neue"/>
              <a:ea typeface="Helvetica Neue"/>
              <a:cs typeface="Helvetica Neue"/>
              <a:sym typeface="Helvetica Neue"/>
            </a:endParaRPr>
          </a:p>
        </p:txBody>
      </p:sp>
      <p:sp>
        <p:nvSpPr>
          <p:cNvPr id="51" name="Google Shape;51;p2"/>
          <p:cNvSpPr txBox="1"/>
          <p:nvPr/>
        </p:nvSpPr>
        <p:spPr>
          <a:xfrm>
            <a:off x="1018568" y="2384829"/>
            <a:ext cx="7106859" cy="33743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1" i="0" lang="en" sz="1200" u="none" cap="none" strike="noStrike">
                <a:solidFill>
                  <a:srgbClr val="3F3F3F"/>
                </a:solidFill>
                <a:latin typeface="Helvetica Neue"/>
                <a:ea typeface="Helvetica Neue"/>
                <a:cs typeface="Helvetica Neue"/>
                <a:sym typeface="Helvetica Neue"/>
              </a:rPr>
              <a:t>INFO 1998: Introduction to Machine Learning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g7f19f4ff45_0_42"/>
          <p:cNvSpPr txBox="1"/>
          <p:nvPr>
            <p:ph type="title"/>
          </p:nvPr>
        </p:nvSpPr>
        <p:spPr>
          <a:xfrm>
            <a:off x="311700" y="1479925"/>
            <a:ext cx="8520600" cy="1795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b="1" lang="en" sz="4800">
                <a:latin typeface="Helvetica Neue"/>
                <a:ea typeface="Helvetica Neue"/>
                <a:cs typeface="Helvetica Neue"/>
                <a:sym typeface="Helvetica Neue"/>
              </a:rPr>
              <a:t>Recap: Underfitting, Overfitting, </a:t>
            </a:r>
            <a:endParaRPr b="1" sz="4800">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3600"/>
              <a:buFont typeface="Arial"/>
              <a:buNone/>
            </a:pPr>
            <a:r>
              <a:rPr b="1" lang="en" sz="4800">
                <a:latin typeface="Helvetica Neue"/>
                <a:ea typeface="Helvetica Neue"/>
                <a:cs typeface="Helvetica Neue"/>
                <a:sym typeface="Helvetica Neue"/>
              </a:rPr>
              <a:t>Bias-Variance Tradeoff</a:t>
            </a:r>
            <a:endParaRPr b="1" sz="3000">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g7f049ffea2_0_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2400" u="none" cap="none" strike="noStrike">
                <a:solidFill>
                  <a:srgbClr val="1C4587"/>
                </a:solidFill>
                <a:latin typeface="Helvetica Neue"/>
                <a:ea typeface="Helvetica Neue"/>
                <a:cs typeface="Helvetica Neue"/>
                <a:sym typeface="Helvetica Neue"/>
              </a:rPr>
              <a:t>Underfitting</a:t>
            </a:r>
            <a:endParaRPr b="1" i="0" sz="2400" u="none" cap="none" strike="noStrike">
              <a:solidFill>
                <a:srgbClr val="1C4587"/>
              </a:solidFill>
              <a:latin typeface="Helvetica Neue"/>
              <a:ea typeface="Helvetica Neue"/>
              <a:cs typeface="Helvetica Neue"/>
              <a:sym typeface="Helvetica Neue"/>
            </a:endParaRPr>
          </a:p>
        </p:txBody>
      </p:sp>
      <p:sp>
        <p:nvSpPr>
          <p:cNvPr id="135" name="Google Shape;135;g7f049ffea2_0_65"/>
          <p:cNvSpPr txBox="1"/>
          <p:nvPr>
            <p:ph idx="1" type="body"/>
          </p:nvPr>
        </p:nvSpPr>
        <p:spPr>
          <a:xfrm>
            <a:off x="311700" y="1152475"/>
            <a:ext cx="4295100" cy="985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2000" u="none" cap="none" strike="noStrike">
                <a:solidFill>
                  <a:schemeClr val="dk2"/>
                </a:solidFill>
                <a:latin typeface="Hind"/>
                <a:ea typeface="Hind"/>
                <a:cs typeface="Hind"/>
                <a:sym typeface="Hind"/>
              </a:rPr>
              <a:t>Underfitting means we have </a:t>
            </a:r>
            <a:r>
              <a:rPr b="0" i="0" lang="en" sz="2000" u="sng" cap="none" strike="noStrike">
                <a:solidFill>
                  <a:schemeClr val="dk2"/>
                </a:solidFill>
                <a:latin typeface="Hind"/>
                <a:ea typeface="Hind"/>
                <a:cs typeface="Hind"/>
                <a:sym typeface="Hind"/>
              </a:rPr>
              <a:t>high bias</a:t>
            </a:r>
            <a:r>
              <a:rPr b="0" i="0" lang="en" sz="2000" u="none" cap="none" strike="noStrike">
                <a:solidFill>
                  <a:schemeClr val="dk2"/>
                </a:solidFill>
                <a:latin typeface="Hind"/>
                <a:ea typeface="Hind"/>
                <a:cs typeface="Hind"/>
                <a:sym typeface="Hind"/>
              </a:rPr>
              <a:t> and </a:t>
            </a:r>
            <a:r>
              <a:rPr b="0" i="0" lang="en" sz="2000" u="sng" cap="none" strike="noStrike">
                <a:solidFill>
                  <a:schemeClr val="dk2"/>
                </a:solidFill>
                <a:latin typeface="Hind"/>
                <a:ea typeface="Hind"/>
                <a:cs typeface="Hind"/>
                <a:sym typeface="Hind"/>
              </a:rPr>
              <a:t>low variance</a:t>
            </a:r>
            <a:r>
              <a:rPr b="0" i="0" lang="en" sz="2000" u="none" cap="none" strike="noStrike">
                <a:solidFill>
                  <a:schemeClr val="dk2"/>
                </a:solidFill>
                <a:latin typeface="Hind"/>
                <a:ea typeface="Hind"/>
                <a:cs typeface="Hind"/>
                <a:sym typeface="Hind"/>
              </a:rPr>
              <a:t>.</a:t>
            </a:r>
            <a:endParaRPr b="0" i="0" sz="2000" u="none" cap="none" strike="noStrike">
              <a:solidFill>
                <a:schemeClr val="dk2"/>
              </a:solidFill>
              <a:latin typeface="Hind"/>
              <a:ea typeface="Hind"/>
              <a:cs typeface="Hind"/>
              <a:sym typeface="Hind"/>
            </a:endParaRPr>
          </a:p>
        </p:txBody>
      </p:sp>
      <p:pic>
        <p:nvPicPr>
          <p:cNvPr id="136" name="Google Shape;136;g7f049ffea2_0_65"/>
          <p:cNvPicPr preferRelativeResize="0"/>
          <p:nvPr/>
        </p:nvPicPr>
        <p:blipFill rotWithShape="1">
          <a:blip r:embed="rId3">
            <a:alphaModFix/>
          </a:blip>
          <a:srcRect b="0" l="0" r="0" t="0"/>
          <a:stretch/>
        </p:blipFill>
        <p:spPr>
          <a:xfrm>
            <a:off x="4929700" y="1053725"/>
            <a:ext cx="3841176" cy="3318226"/>
          </a:xfrm>
          <a:prstGeom prst="rect">
            <a:avLst/>
          </a:prstGeom>
          <a:noFill/>
          <a:ln>
            <a:noFill/>
          </a:ln>
        </p:spPr>
      </p:pic>
      <p:sp>
        <p:nvSpPr>
          <p:cNvPr id="137" name="Google Shape;137;g7f049ffea2_0_65"/>
          <p:cNvSpPr txBox="1"/>
          <p:nvPr/>
        </p:nvSpPr>
        <p:spPr>
          <a:xfrm>
            <a:off x="8323825" y="4650425"/>
            <a:ext cx="657900" cy="414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sng" cap="none" strike="noStrike">
                <a:solidFill>
                  <a:schemeClr val="hlink"/>
                </a:solidFill>
                <a:latin typeface="Hind"/>
                <a:ea typeface="Hind"/>
                <a:cs typeface="Hind"/>
                <a:sym typeface="Hind"/>
                <a:hlinkClick r:id="rId4"/>
              </a:rPr>
              <a:t>Source</a:t>
            </a:r>
            <a:endParaRPr b="0" i="0" sz="1000" u="none" cap="none" strike="noStrike">
              <a:solidFill>
                <a:srgbClr val="000000"/>
              </a:solidFill>
              <a:latin typeface="Hind"/>
              <a:ea typeface="Hind"/>
              <a:cs typeface="Hind"/>
              <a:sym typeface="Hind"/>
            </a:endParaRPr>
          </a:p>
        </p:txBody>
      </p:sp>
      <p:sp>
        <p:nvSpPr>
          <p:cNvPr id="138" name="Google Shape;138;g7f049ffea2_0_65"/>
          <p:cNvSpPr txBox="1"/>
          <p:nvPr/>
        </p:nvSpPr>
        <p:spPr>
          <a:xfrm>
            <a:off x="311700" y="2137675"/>
            <a:ext cx="4295100" cy="2103900"/>
          </a:xfrm>
          <a:prstGeom prst="rect">
            <a:avLst/>
          </a:prstGeom>
          <a:solidFill>
            <a:srgbClr val="F4CCCC"/>
          </a:solid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2"/>
              </a:buClr>
              <a:buSzPts val="2000"/>
              <a:buFont typeface="Hind"/>
              <a:buChar char="●"/>
            </a:pPr>
            <a:r>
              <a:rPr b="0" i="0" lang="en" sz="2000" u="none" cap="none" strike="noStrike">
                <a:solidFill>
                  <a:schemeClr val="dk2"/>
                </a:solidFill>
                <a:latin typeface="Hind"/>
                <a:ea typeface="Hind"/>
                <a:cs typeface="Hind"/>
                <a:sym typeface="Hind"/>
              </a:rPr>
              <a:t>Lack of relevant variables/factor</a:t>
            </a:r>
            <a:endParaRPr b="0" i="0" sz="2000" u="none" cap="none" strike="noStrike">
              <a:solidFill>
                <a:schemeClr val="dk2"/>
              </a:solidFill>
              <a:latin typeface="Hind"/>
              <a:ea typeface="Hind"/>
              <a:cs typeface="Hind"/>
              <a:sym typeface="Hind"/>
            </a:endParaRPr>
          </a:p>
          <a:p>
            <a:pPr indent="-355600" lvl="0" marL="457200" marR="0" rtl="0" algn="l">
              <a:lnSpc>
                <a:spcPct val="115000"/>
              </a:lnSpc>
              <a:spcBef>
                <a:spcPts val="0"/>
              </a:spcBef>
              <a:spcAft>
                <a:spcPts val="0"/>
              </a:spcAft>
              <a:buClr>
                <a:schemeClr val="dk2"/>
              </a:buClr>
              <a:buSzPts val="2000"/>
              <a:buFont typeface="Hind"/>
              <a:buChar char="●"/>
            </a:pPr>
            <a:r>
              <a:rPr b="0" i="0" lang="en" sz="2000" u="none" cap="none" strike="noStrike">
                <a:solidFill>
                  <a:schemeClr val="dk2"/>
                </a:solidFill>
                <a:latin typeface="Hind"/>
                <a:ea typeface="Hind"/>
                <a:cs typeface="Hind"/>
                <a:sym typeface="Hind"/>
              </a:rPr>
              <a:t>Imposing limiting assumptions </a:t>
            </a:r>
            <a:endParaRPr b="0" i="0" sz="2000" u="none" cap="none" strike="noStrike">
              <a:solidFill>
                <a:schemeClr val="dk2"/>
              </a:solidFill>
              <a:latin typeface="Hind"/>
              <a:ea typeface="Hind"/>
              <a:cs typeface="Hind"/>
              <a:sym typeface="Hind"/>
            </a:endParaRPr>
          </a:p>
          <a:p>
            <a:pPr indent="-355600" lvl="1" marL="914400" marR="0" rtl="0" algn="l">
              <a:lnSpc>
                <a:spcPct val="115000"/>
              </a:lnSpc>
              <a:spcBef>
                <a:spcPts val="0"/>
              </a:spcBef>
              <a:spcAft>
                <a:spcPts val="0"/>
              </a:spcAft>
              <a:buClr>
                <a:schemeClr val="dk2"/>
              </a:buClr>
              <a:buSzPts val="2000"/>
              <a:buFont typeface="Hind"/>
              <a:buChar char="○"/>
            </a:pPr>
            <a:r>
              <a:rPr b="0" i="0" lang="en" sz="2000" u="none" cap="none" strike="noStrike">
                <a:solidFill>
                  <a:schemeClr val="dk2"/>
                </a:solidFill>
                <a:latin typeface="Hind"/>
                <a:ea typeface="Hind"/>
                <a:cs typeface="Hind"/>
                <a:sym typeface="Hind"/>
              </a:rPr>
              <a:t>Linearity</a:t>
            </a:r>
            <a:endParaRPr b="0" i="0" sz="2000" u="none" cap="none" strike="noStrike">
              <a:solidFill>
                <a:schemeClr val="dk2"/>
              </a:solidFill>
              <a:latin typeface="Hind"/>
              <a:ea typeface="Hind"/>
              <a:cs typeface="Hind"/>
              <a:sym typeface="Hind"/>
            </a:endParaRPr>
          </a:p>
          <a:p>
            <a:pPr indent="-355600" lvl="1" marL="914400" marR="0" rtl="0" algn="l">
              <a:lnSpc>
                <a:spcPct val="115000"/>
              </a:lnSpc>
              <a:spcBef>
                <a:spcPts val="0"/>
              </a:spcBef>
              <a:spcAft>
                <a:spcPts val="0"/>
              </a:spcAft>
              <a:buClr>
                <a:schemeClr val="dk2"/>
              </a:buClr>
              <a:buSzPts val="2000"/>
              <a:buFont typeface="Hind"/>
              <a:buChar char="○"/>
            </a:pPr>
            <a:r>
              <a:rPr b="0" i="0" lang="en" sz="2000" u="none" cap="none" strike="noStrike">
                <a:solidFill>
                  <a:schemeClr val="dk2"/>
                </a:solidFill>
                <a:latin typeface="Hind"/>
                <a:ea typeface="Hind"/>
                <a:cs typeface="Hind"/>
                <a:sym typeface="Hind"/>
              </a:rPr>
              <a:t>Assumptions on distribution</a:t>
            </a:r>
            <a:endParaRPr b="0" i="0" sz="2000" u="none" cap="none" strike="noStrike">
              <a:solidFill>
                <a:schemeClr val="dk2"/>
              </a:solidFill>
              <a:latin typeface="Hind"/>
              <a:ea typeface="Hind"/>
              <a:cs typeface="Hind"/>
              <a:sym typeface="Hind"/>
            </a:endParaRPr>
          </a:p>
          <a:p>
            <a:pPr indent="-355600" lvl="1" marL="914400" marR="0" rtl="0" algn="l">
              <a:lnSpc>
                <a:spcPct val="115000"/>
              </a:lnSpc>
              <a:spcBef>
                <a:spcPts val="0"/>
              </a:spcBef>
              <a:spcAft>
                <a:spcPts val="0"/>
              </a:spcAft>
              <a:buClr>
                <a:schemeClr val="dk2"/>
              </a:buClr>
              <a:buSzPts val="2000"/>
              <a:buFont typeface="Hind"/>
              <a:buChar char="○"/>
            </a:pPr>
            <a:r>
              <a:rPr b="0" i="0" lang="en" sz="2000" u="none" cap="none" strike="noStrike">
                <a:solidFill>
                  <a:schemeClr val="dk2"/>
                </a:solidFill>
                <a:latin typeface="Hind"/>
                <a:ea typeface="Hind"/>
                <a:cs typeface="Hind"/>
                <a:sym typeface="Hind"/>
              </a:rPr>
              <a:t>Wrong values for parameters</a:t>
            </a:r>
            <a:endParaRPr b="0" i="0" sz="1400" u="none" cap="none" strike="noStrike">
              <a:solidFill>
                <a:srgbClr val="000000"/>
              </a:solidFill>
              <a:latin typeface="Arial"/>
              <a:ea typeface="Arial"/>
              <a:cs typeface="Arial"/>
              <a:sym typeface="Arial"/>
            </a:endParaRPr>
          </a:p>
        </p:txBody>
      </p:sp>
      <p:sp>
        <p:nvSpPr>
          <p:cNvPr id="139" name="Google Shape;139;g7f049ffea2_0_65"/>
          <p:cNvSpPr/>
          <p:nvPr/>
        </p:nvSpPr>
        <p:spPr>
          <a:xfrm>
            <a:off x="8578405"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0" name="Google Shape;140;g7f049ffea2_0_65"/>
          <p:cNvSpPr/>
          <p:nvPr/>
        </p:nvSpPr>
        <p:spPr>
          <a:xfrm>
            <a:off x="8465441"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1" name="Google Shape;141;g7f049ffea2_0_65"/>
          <p:cNvSpPr/>
          <p:nvPr/>
        </p:nvSpPr>
        <p:spPr>
          <a:xfrm>
            <a:off x="8711755"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g7f049ffea2_0_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400">
                <a:solidFill>
                  <a:srgbClr val="1C4587"/>
                </a:solidFill>
                <a:latin typeface="Helvetica Neue"/>
                <a:ea typeface="Helvetica Neue"/>
                <a:cs typeface="Helvetica Neue"/>
                <a:sym typeface="Helvetica Neue"/>
              </a:rPr>
              <a:t>Overfitting</a:t>
            </a:r>
            <a:endParaRPr b="0" i="0" sz="2400" u="none" cap="none" strike="noStrike">
              <a:solidFill>
                <a:srgbClr val="1C4587"/>
              </a:solidFill>
              <a:latin typeface="Arial"/>
              <a:ea typeface="Arial"/>
              <a:cs typeface="Arial"/>
              <a:sym typeface="Arial"/>
            </a:endParaRPr>
          </a:p>
        </p:txBody>
      </p:sp>
      <p:sp>
        <p:nvSpPr>
          <p:cNvPr id="147" name="Google Shape;147;g7f049ffea2_0_76"/>
          <p:cNvSpPr txBox="1"/>
          <p:nvPr>
            <p:ph idx="1" type="body"/>
          </p:nvPr>
        </p:nvSpPr>
        <p:spPr>
          <a:xfrm>
            <a:off x="311700" y="1152475"/>
            <a:ext cx="4216800" cy="985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2000" u="none" cap="none" strike="noStrike">
                <a:solidFill>
                  <a:schemeClr val="dk2"/>
                </a:solidFill>
                <a:latin typeface="Hind"/>
                <a:ea typeface="Hind"/>
                <a:cs typeface="Hind"/>
                <a:sym typeface="Hind"/>
              </a:rPr>
              <a:t>Overfitting means we have </a:t>
            </a:r>
            <a:r>
              <a:rPr b="0" i="0" lang="en" sz="2000" u="sng" cap="none" strike="noStrike">
                <a:solidFill>
                  <a:schemeClr val="dk2"/>
                </a:solidFill>
                <a:latin typeface="Hind"/>
                <a:ea typeface="Hind"/>
                <a:cs typeface="Hind"/>
                <a:sym typeface="Hind"/>
              </a:rPr>
              <a:t>low bias</a:t>
            </a:r>
            <a:r>
              <a:rPr b="0" i="0" lang="en" sz="2000" u="none" cap="none" strike="noStrike">
                <a:solidFill>
                  <a:schemeClr val="dk2"/>
                </a:solidFill>
                <a:latin typeface="Hind"/>
                <a:ea typeface="Hind"/>
                <a:cs typeface="Hind"/>
                <a:sym typeface="Hind"/>
              </a:rPr>
              <a:t> and </a:t>
            </a:r>
            <a:r>
              <a:rPr b="0" i="0" lang="en" sz="2000" u="sng" cap="none" strike="noStrike">
                <a:solidFill>
                  <a:schemeClr val="dk2"/>
                </a:solidFill>
                <a:latin typeface="Hind"/>
                <a:ea typeface="Hind"/>
                <a:cs typeface="Hind"/>
                <a:sym typeface="Hind"/>
              </a:rPr>
              <a:t>high variance</a:t>
            </a:r>
            <a:r>
              <a:rPr b="0" i="0" lang="en" sz="2000" u="none" cap="none" strike="noStrike">
                <a:solidFill>
                  <a:schemeClr val="dk2"/>
                </a:solidFill>
                <a:latin typeface="Hind"/>
                <a:ea typeface="Hind"/>
                <a:cs typeface="Hind"/>
                <a:sym typeface="Hind"/>
              </a:rPr>
              <a:t>.</a:t>
            </a:r>
            <a:endParaRPr b="0" i="0" sz="2000" u="none" cap="none" strike="noStrike">
              <a:solidFill>
                <a:schemeClr val="dk2"/>
              </a:solidFill>
              <a:latin typeface="Hind"/>
              <a:ea typeface="Hind"/>
              <a:cs typeface="Hind"/>
              <a:sym typeface="Hind"/>
            </a:endParaRPr>
          </a:p>
        </p:txBody>
      </p:sp>
      <p:pic>
        <p:nvPicPr>
          <p:cNvPr id="148" name="Google Shape;148;g7f049ffea2_0_76"/>
          <p:cNvPicPr preferRelativeResize="0"/>
          <p:nvPr/>
        </p:nvPicPr>
        <p:blipFill rotWithShape="1">
          <a:blip r:embed="rId3">
            <a:alphaModFix/>
          </a:blip>
          <a:srcRect b="0" l="0" r="0" t="0"/>
          <a:stretch/>
        </p:blipFill>
        <p:spPr>
          <a:xfrm>
            <a:off x="4838226" y="1152475"/>
            <a:ext cx="3915550" cy="2658835"/>
          </a:xfrm>
          <a:prstGeom prst="rect">
            <a:avLst/>
          </a:prstGeom>
          <a:noFill/>
          <a:ln>
            <a:noFill/>
          </a:ln>
        </p:spPr>
      </p:pic>
      <p:sp>
        <p:nvSpPr>
          <p:cNvPr id="149" name="Google Shape;149;g7f049ffea2_0_76"/>
          <p:cNvSpPr txBox="1"/>
          <p:nvPr/>
        </p:nvSpPr>
        <p:spPr>
          <a:xfrm>
            <a:off x="8297650" y="4650525"/>
            <a:ext cx="736500" cy="414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sng" cap="none" strike="noStrike">
                <a:solidFill>
                  <a:schemeClr val="hlink"/>
                </a:solidFill>
                <a:latin typeface="Hind"/>
                <a:ea typeface="Hind"/>
                <a:cs typeface="Hind"/>
                <a:sym typeface="Hind"/>
                <a:hlinkClick r:id="rId4"/>
              </a:rPr>
              <a:t>Source</a:t>
            </a:r>
            <a:endParaRPr b="0" i="0" sz="1000" u="none" cap="none" strike="noStrike">
              <a:solidFill>
                <a:srgbClr val="000000"/>
              </a:solidFill>
              <a:latin typeface="Hind"/>
              <a:ea typeface="Hind"/>
              <a:cs typeface="Hind"/>
              <a:sym typeface="Hind"/>
            </a:endParaRPr>
          </a:p>
        </p:txBody>
      </p:sp>
      <p:sp>
        <p:nvSpPr>
          <p:cNvPr id="150" name="Google Shape;150;g7f049ffea2_0_76"/>
          <p:cNvSpPr txBox="1"/>
          <p:nvPr/>
        </p:nvSpPr>
        <p:spPr>
          <a:xfrm>
            <a:off x="311700" y="1991625"/>
            <a:ext cx="4216800" cy="2658900"/>
          </a:xfrm>
          <a:prstGeom prst="rect">
            <a:avLst/>
          </a:prstGeom>
          <a:solidFill>
            <a:srgbClr val="F4CCCC"/>
          </a:solidFill>
          <a:ln>
            <a:noFill/>
          </a:ln>
        </p:spPr>
        <p:txBody>
          <a:bodyPr anchorCtr="0" anchor="ctr" bIns="91425" lIns="91425" spcFirstLastPara="1" rIns="91425" wrap="square" tIns="91425">
            <a:noAutofit/>
          </a:bodyPr>
          <a:lstStyle/>
          <a:p>
            <a:pPr indent="-355600" lvl="0" marL="457200" marR="0" rtl="0" algn="l">
              <a:lnSpc>
                <a:spcPct val="115000"/>
              </a:lnSpc>
              <a:spcBef>
                <a:spcPts val="0"/>
              </a:spcBef>
              <a:spcAft>
                <a:spcPts val="0"/>
              </a:spcAft>
              <a:buClr>
                <a:srgbClr val="595959"/>
              </a:buClr>
              <a:buSzPts val="2000"/>
              <a:buFont typeface="Hind"/>
              <a:buChar char="●"/>
            </a:pPr>
            <a:r>
              <a:rPr b="0" i="0" lang="en" sz="2000" u="none" cap="none" strike="noStrike">
                <a:solidFill>
                  <a:srgbClr val="595959"/>
                </a:solidFill>
                <a:latin typeface="Hind"/>
                <a:ea typeface="Hind"/>
                <a:cs typeface="Hind"/>
                <a:sym typeface="Hind"/>
              </a:rPr>
              <a:t>Model fits too well to specific cases </a:t>
            </a:r>
            <a:endParaRPr b="0" i="0" sz="2000" u="none" cap="none" strike="noStrike">
              <a:solidFill>
                <a:srgbClr val="595959"/>
              </a:solidFill>
              <a:latin typeface="Hind"/>
              <a:ea typeface="Hind"/>
              <a:cs typeface="Hind"/>
              <a:sym typeface="Hind"/>
            </a:endParaRPr>
          </a:p>
          <a:p>
            <a:pPr indent="-355600" lvl="0" marL="457200" marR="0" rtl="0" algn="l">
              <a:lnSpc>
                <a:spcPct val="115000"/>
              </a:lnSpc>
              <a:spcBef>
                <a:spcPts val="0"/>
              </a:spcBef>
              <a:spcAft>
                <a:spcPts val="0"/>
              </a:spcAft>
              <a:buClr>
                <a:srgbClr val="595959"/>
              </a:buClr>
              <a:buSzPts val="2000"/>
              <a:buFont typeface="Hind"/>
              <a:buChar char="●"/>
            </a:pPr>
            <a:r>
              <a:rPr b="0" i="0" lang="en" sz="2000" u="none" cap="none" strike="noStrike">
                <a:solidFill>
                  <a:srgbClr val="595959"/>
                </a:solidFill>
                <a:latin typeface="Hind"/>
                <a:ea typeface="Hind"/>
                <a:cs typeface="Hind"/>
                <a:sym typeface="Hind"/>
              </a:rPr>
              <a:t>Model is over-sensitive to sample-specific noise </a:t>
            </a:r>
            <a:endParaRPr b="0" i="0" sz="2000" u="none" cap="none" strike="noStrike">
              <a:solidFill>
                <a:srgbClr val="595959"/>
              </a:solidFill>
              <a:latin typeface="Hind"/>
              <a:ea typeface="Hind"/>
              <a:cs typeface="Hind"/>
              <a:sym typeface="Hind"/>
            </a:endParaRPr>
          </a:p>
          <a:p>
            <a:pPr indent="-355600" lvl="0" marL="457200" marR="0" rtl="0" algn="l">
              <a:lnSpc>
                <a:spcPct val="115000"/>
              </a:lnSpc>
              <a:spcBef>
                <a:spcPts val="0"/>
              </a:spcBef>
              <a:spcAft>
                <a:spcPts val="0"/>
              </a:spcAft>
              <a:buClr>
                <a:srgbClr val="595959"/>
              </a:buClr>
              <a:buSzPts val="2000"/>
              <a:buFont typeface="Hind"/>
              <a:buChar char="●"/>
            </a:pPr>
            <a:r>
              <a:rPr b="0" i="0" lang="en" sz="2000" u="none" cap="none" strike="noStrike">
                <a:solidFill>
                  <a:srgbClr val="595959"/>
                </a:solidFill>
                <a:latin typeface="Hind"/>
                <a:ea typeface="Hind"/>
                <a:cs typeface="Hind"/>
                <a:sym typeface="Hind"/>
              </a:rPr>
              <a:t>Model introduces too many variables/complexities than needed</a:t>
            </a:r>
            <a:endParaRPr b="0" i="0" sz="2000" u="none" cap="none" strike="noStrike">
              <a:solidFill>
                <a:srgbClr val="595959"/>
              </a:solidFill>
              <a:latin typeface="Hind"/>
              <a:ea typeface="Hind"/>
              <a:cs typeface="Hind"/>
              <a:sym typeface="Hind"/>
            </a:endParaRPr>
          </a:p>
        </p:txBody>
      </p:sp>
      <p:sp>
        <p:nvSpPr>
          <p:cNvPr id="151" name="Google Shape;151;g7f049ffea2_0_76"/>
          <p:cNvSpPr/>
          <p:nvPr/>
        </p:nvSpPr>
        <p:spPr>
          <a:xfrm>
            <a:off x="8578405"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2" name="Google Shape;152;g7f049ffea2_0_76"/>
          <p:cNvSpPr/>
          <p:nvPr/>
        </p:nvSpPr>
        <p:spPr>
          <a:xfrm>
            <a:off x="8465441"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3" name="Google Shape;153;g7f049ffea2_0_76"/>
          <p:cNvSpPr/>
          <p:nvPr/>
        </p:nvSpPr>
        <p:spPr>
          <a:xfrm>
            <a:off x="8711755"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g7f19f4ff45_0_0"/>
          <p:cNvSpPr txBox="1"/>
          <p:nvPr>
            <p:ph type="title"/>
          </p:nvPr>
        </p:nvSpPr>
        <p:spPr>
          <a:xfrm>
            <a:off x="277650" y="466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1C4587"/>
                </a:solidFill>
              </a:rPr>
              <a:t>Bias-Variance Tradeoff</a:t>
            </a:r>
            <a:endParaRPr/>
          </a:p>
        </p:txBody>
      </p:sp>
      <p:sp>
        <p:nvSpPr>
          <p:cNvPr id="159" name="Google Shape;159;g7f19f4ff45_0_0"/>
          <p:cNvSpPr txBox="1"/>
          <p:nvPr>
            <p:ph idx="1" type="body"/>
          </p:nvPr>
        </p:nvSpPr>
        <p:spPr>
          <a:xfrm>
            <a:off x="329175" y="1039450"/>
            <a:ext cx="4445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22222"/>
                </a:solidFill>
              </a:rPr>
              <a:t>When evaluating the models we are using, one property that we would often refer to is the bias-variance tradeoff.</a:t>
            </a:r>
            <a:endParaRPr sz="1400">
              <a:solidFill>
                <a:srgbClr val="222222"/>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highlight>
                  <a:srgbClr val="FFFFFF"/>
                </a:highlight>
              </a:rPr>
              <a:t>Bias-variance tradeoff is the property of a set of predictive models where:</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Models with higher flexibility would typically have lower bias and higher variance;</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Models with lower flexibility would typically have higher bias and lower variance.</a:t>
            </a:r>
            <a:endParaRPr sz="1400">
              <a:solidFill>
                <a:schemeClr val="dk1"/>
              </a:solidFill>
              <a:highlight>
                <a:srgbClr val="FFFFFF"/>
              </a:highlight>
            </a:endParaRPr>
          </a:p>
          <a:p>
            <a:pPr indent="0" lvl="0" marL="0" rtl="0" algn="l">
              <a:spcBef>
                <a:spcPts val="0"/>
              </a:spcBef>
              <a:spcAft>
                <a:spcPts val="0"/>
              </a:spcAft>
              <a:buNone/>
            </a:pPr>
            <a:r>
              <a:t/>
            </a:r>
            <a:endParaRPr sz="1400">
              <a:solidFill>
                <a:schemeClr val="dk1"/>
              </a:solidFill>
              <a:highlight>
                <a:srgbClr val="FFFFFF"/>
              </a:highlight>
            </a:endParaRPr>
          </a:p>
          <a:p>
            <a:pPr indent="0" lvl="0" marL="0" rtl="0" algn="l">
              <a:spcBef>
                <a:spcPts val="0"/>
              </a:spcBef>
              <a:spcAft>
                <a:spcPts val="0"/>
              </a:spcAft>
              <a:buNone/>
            </a:pPr>
            <a:r>
              <a:rPr lang="en" sz="1400">
                <a:solidFill>
                  <a:schemeClr val="dk1"/>
                </a:solidFill>
                <a:highlight>
                  <a:srgbClr val="FFFFFF"/>
                </a:highlight>
              </a:rPr>
              <a:t>The graph gives a visualization on the outcomes of different bias and variance if we are doing experiment of throwing darts.</a:t>
            </a:r>
            <a:endParaRPr sz="1400">
              <a:solidFill>
                <a:schemeClr val="dk1"/>
              </a:solidFill>
              <a:highlight>
                <a:srgbClr val="FFFFFF"/>
              </a:highlight>
            </a:endParaRPr>
          </a:p>
        </p:txBody>
      </p:sp>
      <p:pic>
        <p:nvPicPr>
          <p:cNvPr id="160" name="Google Shape;160;g7f19f4ff45_0_0"/>
          <p:cNvPicPr preferRelativeResize="0"/>
          <p:nvPr/>
        </p:nvPicPr>
        <p:blipFill rotWithShape="1">
          <a:blip r:embed="rId3">
            <a:alphaModFix/>
          </a:blip>
          <a:srcRect b="0" l="7953" r="10140" t="0"/>
          <a:stretch/>
        </p:blipFill>
        <p:spPr>
          <a:xfrm>
            <a:off x="4774275" y="271100"/>
            <a:ext cx="3909426" cy="4225225"/>
          </a:xfrm>
          <a:prstGeom prst="rect">
            <a:avLst/>
          </a:prstGeom>
          <a:noFill/>
          <a:ln>
            <a:noFill/>
          </a:ln>
        </p:spPr>
      </p:pic>
      <p:sp>
        <p:nvSpPr>
          <p:cNvPr id="161" name="Google Shape;161;g7f19f4ff45_0_0"/>
          <p:cNvSpPr txBox="1"/>
          <p:nvPr/>
        </p:nvSpPr>
        <p:spPr>
          <a:xfrm>
            <a:off x="4968950" y="4455850"/>
            <a:ext cx="3787800" cy="2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Graph source: </a:t>
            </a:r>
            <a:r>
              <a:rPr lang="en" sz="900" u="sng">
                <a:solidFill>
                  <a:schemeClr val="hlink"/>
                </a:solidFill>
                <a:hlinkClick r:id="rId4"/>
              </a:rPr>
              <a:t>http://scott.fortmann-roe.com/docs/BiasVariance.html</a:t>
            </a: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g7f19f4ff45_0_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1C4587"/>
                </a:solidFill>
              </a:rPr>
              <a:t>Bias-Variance Tradeoff</a:t>
            </a:r>
            <a:endParaRPr/>
          </a:p>
          <a:p>
            <a:pPr indent="0" lvl="0" marL="0" rtl="0" algn="l">
              <a:spcBef>
                <a:spcPts val="0"/>
              </a:spcBef>
              <a:spcAft>
                <a:spcPts val="0"/>
              </a:spcAft>
              <a:buNone/>
            </a:pPr>
            <a:r>
              <a:t/>
            </a:r>
            <a:endParaRPr/>
          </a:p>
        </p:txBody>
      </p:sp>
      <p:pic>
        <p:nvPicPr>
          <p:cNvPr id="167" name="Google Shape;167;g7f19f4ff45_0_11"/>
          <p:cNvPicPr preferRelativeResize="0"/>
          <p:nvPr/>
        </p:nvPicPr>
        <p:blipFill>
          <a:blip r:embed="rId3">
            <a:alphaModFix/>
          </a:blip>
          <a:stretch>
            <a:fillRect/>
          </a:stretch>
        </p:blipFill>
        <p:spPr>
          <a:xfrm>
            <a:off x="529475" y="1017725"/>
            <a:ext cx="5436450" cy="1193100"/>
          </a:xfrm>
          <a:prstGeom prst="rect">
            <a:avLst/>
          </a:prstGeom>
          <a:noFill/>
          <a:ln>
            <a:noFill/>
          </a:ln>
        </p:spPr>
      </p:pic>
      <p:pic>
        <p:nvPicPr>
          <p:cNvPr id="168" name="Google Shape;168;g7f19f4ff45_0_11"/>
          <p:cNvPicPr preferRelativeResize="0"/>
          <p:nvPr/>
        </p:nvPicPr>
        <p:blipFill>
          <a:blip r:embed="rId4">
            <a:alphaModFix/>
          </a:blip>
          <a:stretch>
            <a:fillRect/>
          </a:stretch>
        </p:blipFill>
        <p:spPr>
          <a:xfrm>
            <a:off x="805950" y="2235400"/>
            <a:ext cx="5810850" cy="2285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g7f19f4ff45_0_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1C4587"/>
                </a:solidFill>
              </a:rPr>
              <a:t>Bias-Variance Tradeoff</a:t>
            </a:r>
            <a:endParaRPr/>
          </a:p>
          <a:p>
            <a:pPr indent="0" lvl="0" marL="0" rtl="0" algn="l">
              <a:spcBef>
                <a:spcPts val="0"/>
              </a:spcBef>
              <a:spcAft>
                <a:spcPts val="0"/>
              </a:spcAft>
              <a:buNone/>
            </a:pPr>
            <a:r>
              <a:t/>
            </a:r>
            <a:endParaRPr/>
          </a:p>
        </p:txBody>
      </p:sp>
      <p:sp>
        <p:nvSpPr>
          <p:cNvPr id="174" name="Google Shape;174;g7f19f4ff45_0_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a:t>
            </a:r>
            <a:r>
              <a:rPr lang="en">
                <a:solidFill>
                  <a:schemeClr val="dk1"/>
                </a:solidFill>
              </a:rPr>
              <a:t>In regression:</a:t>
            </a:r>
            <a:endParaRPr>
              <a:solidFill>
                <a:schemeClr val="dk1"/>
              </a:solidFill>
            </a:endParaRPr>
          </a:p>
        </p:txBody>
      </p:sp>
      <p:pic>
        <p:nvPicPr>
          <p:cNvPr id="175" name="Google Shape;175;g7f19f4ff45_0_19"/>
          <p:cNvPicPr preferRelativeResize="0"/>
          <p:nvPr/>
        </p:nvPicPr>
        <p:blipFill rotWithShape="1">
          <a:blip r:embed="rId3">
            <a:alphaModFix/>
          </a:blip>
          <a:srcRect b="0" l="0" r="0" t="2704"/>
          <a:stretch/>
        </p:blipFill>
        <p:spPr>
          <a:xfrm>
            <a:off x="565975" y="1726350"/>
            <a:ext cx="6559648" cy="2704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g7f19f4ff45_0_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1C4587"/>
                </a:solidFill>
              </a:rPr>
              <a:t>Proof (not required, only for reference) </a:t>
            </a:r>
            <a:endParaRPr/>
          </a:p>
          <a:p>
            <a:pPr indent="0" lvl="0" marL="0" rtl="0" algn="l">
              <a:spcBef>
                <a:spcPts val="0"/>
              </a:spcBef>
              <a:spcAft>
                <a:spcPts val="0"/>
              </a:spcAft>
              <a:buNone/>
            </a:pPr>
            <a:r>
              <a:t/>
            </a:r>
            <a:endParaRPr/>
          </a:p>
        </p:txBody>
      </p:sp>
      <p:sp>
        <p:nvSpPr>
          <p:cNvPr id="181" name="Google Shape;181;g7f19f4ff45_0_25"/>
          <p:cNvSpPr txBox="1"/>
          <p:nvPr>
            <p:ph idx="1" type="body"/>
          </p:nvPr>
        </p:nvSpPr>
        <p:spPr>
          <a:xfrm>
            <a:off x="376175" y="975850"/>
            <a:ext cx="8051700" cy="12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22222"/>
                </a:solidFill>
              </a:rPr>
              <a:t>Suppose we have test set data: </a:t>
            </a:r>
            <a:r>
              <a:rPr b="1" i="1" lang="en" sz="1400">
                <a:solidFill>
                  <a:srgbClr val="222222"/>
                </a:solidFill>
              </a:rPr>
              <a:t>y = f(x) + </a:t>
            </a:r>
            <a:r>
              <a:rPr b="1" i="1" lang="en" sz="1400">
                <a:solidFill>
                  <a:srgbClr val="222222"/>
                </a:solidFill>
                <a:highlight>
                  <a:srgbClr val="FFFFFF"/>
                </a:highlight>
                <a:latin typeface="Roboto"/>
                <a:ea typeface="Roboto"/>
                <a:cs typeface="Roboto"/>
                <a:sym typeface="Roboto"/>
              </a:rPr>
              <a:t>Ɛ</a:t>
            </a:r>
            <a:r>
              <a:rPr lang="en" sz="1400">
                <a:solidFill>
                  <a:srgbClr val="222222"/>
                </a:solidFill>
              </a:rPr>
              <a:t>. The test data</a:t>
            </a:r>
            <a:r>
              <a:rPr i="1" lang="en" sz="1400">
                <a:solidFill>
                  <a:srgbClr val="222222"/>
                </a:solidFill>
              </a:rPr>
              <a:t> y</a:t>
            </a:r>
            <a:r>
              <a:rPr lang="en" sz="1400">
                <a:solidFill>
                  <a:srgbClr val="222222"/>
                </a:solidFill>
              </a:rPr>
              <a:t> is random, since </a:t>
            </a:r>
            <a:r>
              <a:rPr b="1" i="1" lang="en" sz="1400">
                <a:solidFill>
                  <a:srgbClr val="222222"/>
                </a:solidFill>
                <a:highlight>
                  <a:srgbClr val="FFFFFF"/>
                </a:highlight>
                <a:latin typeface="Roboto"/>
                <a:ea typeface="Roboto"/>
                <a:cs typeface="Roboto"/>
                <a:sym typeface="Roboto"/>
              </a:rPr>
              <a:t>Ɛ</a:t>
            </a:r>
            <a:r>
              <a:rPr lang="en" sz="1400">
                <a:solidFill>
                  <a:srgbClr val="222222"/>
                </a:solidFill>
              </a:rPr>
              <a:t>  is random. The estimator </a:t>
            </a:r>
            <a:r>
              <a:rPr b="1" i="1" lang="en" sz="1400">
                <a:solidFill>
                  <a:srgbClr val="222222"/>
                </a:solidFill>
              </a:rPr>
              <a:t>f hat </a:t>
            </a:r>
            <a:r>
              <a:rPr lang="en" sz="1400">
                <a:solidFill>
                  <a:srgbClr val="222222"/>
                </a:solidFill>
              </a:rPr>
              <a:t>is also random, because it is fitted on random training data.</a:t>
            </a:r>
            <a:endParaRPr sz="1400">
              <a:solidFill>
                <a:srgbClr val="222222"/>
              </a:solidFill>
            </a:endParaRPr>
          </a:p>
          <a:p>
            <a:pPr indent="0" lvl="0" marL="0" rtl="0" algn="l">
              <a:spcBef>
                <a:spcPts val="0"/>
              </a:spcBef>
              <a:spcAft>
                <a:spcPts val="0"/>
              </a:spcAft>
              <a:buNone/>
            </a:pPr>
            <a:r>
              <a:rPr lang="en" sz="1400">
                <a:solidFill>
                  <a:srgbClr val="222222"/>
                </a:solidFill>
              </a:rPr>
              <a:t>Then from the previous slide “MSE = bias^2 + variance” for unknown quantity </a:t>
            </a:r>
            <a:r>
              <a:rPr b="1" i="1" lang="en" sz="1400">
                <a:solidFill>
                  <a:srgbClr val="222222"/>
                </a:solidFill>
              </a:rPr>
              <a:t>θ</a:t>
            </a:r>
            <a:r>
              <a:rPr lang="en" sz="1400">
                <a:solidFill>
                  <a:srgbClr val="222222"/>
                </a:solidFill>
              </a:rPr>
              <a:t> and its random estimator </a:t>
            </a:r>
            <a:r>
              <a:rPr b="1" i="1" lang="en" sz="1400">
                <a:solidFill>
                  <a:srgbClr val="222222"/>
                </a:solidFill>
              </a:rPr>
              <a:t>θ </a:t>
            </a:r>
            <a:r>
              <a:rPr lang="en" sz="1400">
                <a:solidFill>
                  <a:srgbClr val="222222"/>
                </a:solidFill>
              </a:rPr>
              <a:t>hat, we have:</a:t>
            </a:r>
            <a:endParaRPr sz="1400">
              <a:solidFill>
                <a:srgbClr val="222222"/>
              </a:solidFill>
            </a:endParaRPr>
          </a:p>
          <a:p>
            <a:pPr indent="0" lvl="0" marL="0" rtl="0" algn="l">
              <a:spcBef>
                <a:spcPts val="0"/>
              </a:spcBef>
              <a:spcAft>
                <a:spcPts val="0"/>
              </a:spcAft>
              <a:buNone/>
            </a:pPr>
            <a:r>
              <a:t/>
            </a:r>
            <a:endParaRPr sz="1400">
              <a:solidFill>
                <a:srgbClr val="222222"/>
              </a:solidFill>
            </a:endParaRPr>
          </a:p>
          <a:p>
            <a:pPr indent="0" lvl="0" marL="0" rtl="0" algn="l">
              <a:spcBef>
                <a:spcPts val="0"/>
              </a:spcBef>
              <a:spcAft>
                <a:spcPts val="0"/>
              </a:spcAft>
              <a:buNone/>
            </a:pPr>
            <a:r>
              <a:t/>
            </a:r>
            <a:endParaRPr sz="1400">
              <a:solidFill>
                <a:srgbClr val="222222"/>
              </a:solidFill>
            </a:endParaRPr>
          </a:p>
          <a:p>
            <a:pPr indent="0" lvl="0" marL="0" rtl="0" algn="l">
              <a:spcBef>
                <a:spcPts val="0"/>
              </a:spcBef>
              <a:spcAft>
                <a:spcPts val="0"/>
              </a:spcAft>
              <a:buClr>
                <a:schemeClr val="dk1"/>
              </a:buClr>
              <a:buSzPts val="1100"/>
              <a:buFont typeface="Arial"/>
              <a:buNone/>
            </a:pPr>
            <a:r>
              <a:rPr lang="en" sz="1400">
                <a:solidFill>
                  <a:srgbClr val="222222"/>
                </a:solidFill>
              </a:rPr>
              <a:t>			</a:t>
            </a:r>
            <a:endParaRPr sz="1400">
              <a:solidFill>
                <a:srgbClr val="222222"/>
              </a:solidFill>
            </a:endParaRPr>
          </a:p>
          <a:p>
            <a:pPr indent="0" lvl="0" marL="0" rtl="0" algn="l">
              <a:spcBef>
                <a:spcPts val="0"/>
              </a:spcBef>
              <a:spcAft>
                <a:spcPts val="0"/>
              </a:spcAft>
              <a:buClr>
                <a:schemeClr val="dk1"/>
              </a:buClr>
              <a:buSzPts val="1100"/>
              <a:buFont typeface="Arial"/>
              <a:buNone/>
            </a:pPr>
            <a:r>
              <a:rPr lang="en" sz="1400">
                <a:solidFill>
                  <a:srgbClr val="222222"/>
                </a:solidFill>
              </a:rPr>
              <a:t>				</a:t>
            </a:r>
            <a:endParaRPr sz="1400">
              <a:solidFill>
                <a:srgbClr val="222222"/>
              </a:solidFill>
            </a:endParaRPr>
          </a:p>
          <a:p>
            <a:pPr indent="0" lvl="0" marL="0" rtl="0" algn="l">
              <a:spcBef>
                <a:spcPts val="0"/>
              </a:spcBef>
              <a:spcAft>
                <a:spcPts val="0"/>
              </a:spcAft>
              <a:buClr>
                <a:schemeClr val="dk1"/>
              </a:buClr>
              <a:buSzPts val="1100"/>
              <a:buFont typeface="Arial"/>
              <a:buNone/>
            </a:pPr>
            <a:r>
              <a:rPr lang="en" sz="1400">
                <a:solidFill>
                  <a:srgbClr val="222222"/>
                </a:solidFill>
              </a:rPr>
              <a:t>					</a:t>
            </a:r>
            <a:endParaRPr sz="1400">
              <a:solidFill>
                <a:srgbClr val="222222"/>
              </a:solidFill>
            </a:endParaRPr>
          </a:p>
          <a:p>
            <a:pPr indent="0" lvl="0" marL="0" rtl="0" algn="l">
              <a:spcBef>
                <a:spcPts val="0"/>
              </a:spcBef>
              <a:spcAft>
                <a:spcPts val="0"/>
              </a:spcAft>
              <a:buClr>
                <a:schemeClr val="dk1"/>
              </a:buClr>
              <a:buSzPts val="1100"/>
              <a:buFont typeface="Arial"/>
              <a:buNone/>
            </a:pPr>
            <a:r>
              <a:rPr lang="en" sz="1400">
                <a:solidFill>
                  <a:srgbClr val="222222"/>
                </a:solidFill>
              </a:rPr>
              <a:t>						</a:t>
            </a:r>
            <a:endParaRPr sz="1400">
              <a:solidFill>
                <a:srgbClr val="222222"/>
              </a:solidFill>
            </a:endParaRPr>
          </a:p>
          <a:p>
            <a:pPr indent="0" lvl="0" marL="0" rtl="0" algn="l">
              <a:spcBef>
                <a:spcPts val="0"/>
              </a:spcBef>
              <a:spcAft>
                <a:spcPts val="0"/>
              </a:spcAft>
              <a:buClr>
                <a:schemeClr val="dk1"/>
              </a:buClr>
              <a:buSzPts val="1100"/>
              <a:buFont typeface="Arial"/>
              <a:buNone/>
            </a:pPr>
            <a:r>
              <a:rPr lang="en" sz="1400">
                <a:solidFill>
                  <a:srgbClr val="222222"/>
                </a:solidFill>
              </a:rPr>
              <a:t>ε </a:t>
            </a:r>
            <a:endParaRPr sz="1400">
              <a:solidFill>
                <a:srgbClr val="222222"/>
              </a:solidFill>
            </a:endParaRPr>
          </a:p>
          <a:p>
            <a:pPr indent="0" lvl="0" marL="0" rtl="0" algn="l">
              <a:spcBef>
                <a:spcPts val="0"/>
              </a:spcBef>
              <a:spcAft>
                <a:spcPts val="0"/>
              </a:spcAft>
              <a:buClr>
                <a:schemeClr val="dk1"/>
              </a:buClr>
              <a:buSzPts val="1100"/>
              <a:buFont typeface="Arial"/>
              <a:buNone/>
            </a:pPr>
            <a:r>
              <a:rPr lang="en" sz="1400">
                <a:solidFill>
                  <a:srgbClr val="222222"/>
                </a:solidFill>
              </a:rPr>
              <a:t>					</a:t>
            </a:r>
            <a:endParaRPr sz="1400">
              <a:solidFill>
                <a:srgbClr val="222222"/>
              </a:solidFill>
            </a:endParaRPr>
          </a:p>
          <a:p>
            <a:pPr indent="0" lvl="0" marL="0" rtl="0" algn="l">
              <a:spcBef>
                <a:spcPts val="0"/>
              </a:spcBef>
              <a:spcAft>
                <a:spcPts val="0"/>
              </a:spcAft>
              <a:buClr>
                <a:schemeClr val="dk1"/>
              </a:buClr>
              <a:buSzPts val="1100"/>
              <a:buFont typeface="Arial"/>
              <a:buNone/>
            </a:pPr>
            <a:r>
              <a:rPr lang="en" sz="1400">
                <a:solidFill>
                  <a:srgbClr val="222222"/>
                </a:solidFill>
              </a:rPr>
              <a:t>				</a:t>
            </a:r>
            <a:endParaRPr sz="1400">
              <a:solidFill>
                <a:srgbClr val="222222"/>
              </a:solidFill>
            </a:endParaRPr>
          </a:p>
          <a:p>
            <a:pPr indent="0" lvl="0" marL="0" rtl="0" algn="l">
              <a:spcBef>
                <a:spcPts val="0"/>
              </a:spcBef>
              <a:spcAft>
                <a:spcPts val="0"/>
              </a:spcAft>
              <a:buClr>
                <a:schemeClr val="dk1"/>
              </a:buClr>
              <a:buSzPts val="1100"/>
              <a:buFont typeface="Arial"/>
              <a:buNone/>
            </a:pPr>
            <a:r>
              <a:rPr lang="en" sz="1400">
                <a:solidFill>
                  <a:srgbClr val="222222"/>
                </a:solidFill>
              </a:rPr>
              <a:t>			</a:t>
            </a:r>
            <a:endParaRPr sz="1400">
              <a:solidFill>
                <a:srgbClr val="222222"/>
              </a:solidFill>
            </a:endParaRPr>
          </a:p>
          <a:p>
            <a:pPr indent="0" lvl="0" marL="0" rtl="0" algn="l">
              <a:spcBef>
                <a:spcPts val="0"/>
              </a:spcBef>
              <a:spcAft>
                <a:spcPts val="0"/>
              </a:spcAft>
              <a:buClr>
                <a:schemeClr val="dk1"/>
              </a:buClr>
              <a:buSzPts val="1100"/>
              <a:buFont typeface="Arial"/>
              <a:buNone/>
            </a:pPr>
            <a:r>
              <a:rPr lang="en" sz="1400">
                <a:solidFill>
                  <a:srgbClr val="222222"/>
                </a:solidFill>
              </a:rPr>
              <a:t>		</a:t>
            </a:r>
            <a:endParaRPr sz="1400">
              <a:solidFill>
                <a:srgbClr val="222222"/>
              </a:solidFill>
            </a:endParaRPr>
          </a:p>
          <a:p>
            <a:pPr indent="0" lvl="0" marL="0" rtl="0" algn="l">
              <a:spcBef>
                <a:spcPts val="0"/>
              </a:spcBef>
              <a:spcAft>
                <a:spcPts val="0"/>
              </a:spcAft>
              <a:buNone/>
            </a:pPr>
            <a:r>
              <a:t/>
            </a:r>
            <a:endParaRPr sz="1400">
              <a:solidFill>
                <a:srgbClr val="222222"/>
              </a:solidFill>
            </a:endParaRPr>
          </a:p>
        </p:txBody>
      </p:sp>
      <p:pic>
        <p:nvPicPr>
          <p:cNvPr id="182" name="Google Shape;182;g7f19f4ff45_0_25"/>
          <p:cNvPicPr preferRelativeResize="0"/>
          <p:nvPr/>
        </p:nvPicPr>
        <p:blipFill rotWithShape="1">
          <a:blip r:embed="rId3">
            <a:alphaModFix/>
          </a:blip>
          <a:srcRect b="15252" l="0" r="11699" t="6968"/>
          <a:stretch/>
        </p:blipFill>
        <p:spPr>
          <a:xfrm>
            <a:off x="412975" y="2025575"/>
            <a:ext cx="6235399" cy="2452375"/>
          </a:xfrm>
          <a:prstGeom prst="rect">
            <a:avLst/>
          </a:prstGeom>
          <a:noFill/>
          <a:ln>
            <a:noFill/>
          </a:ln>
        </p:spPr>
      </p:pic>
      <p:sp>
        <p:nvSpPr>
          <p:cNvPr id="183" name="Google Shape;183;g7f19f4ff45_0_25"/>
          <p:cNvSpPr txBox="1"/>
          <p:nvPr/>
        </p:nvSpPr>
        <p:spPr>
          <a:xfrm>
            <a:off x="536825" y="4389000"/>
            <a:ext cx="86403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(For some part of this lecture material, credit goes to Professor Damek Davis, Cornell ORIE department.)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g7f19f4ff45_0_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1C4587"/>
                </a:solidFill>
              </a:rPr>
              <a:t>Bias-Variance Tradeoff</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189" name="Google Shape;189;g7f19f4ff45_0_34"/>
          <p:cNvPicPr preferRelativeResize="0"/>
          <p:nvPr/>
        </p:nvPicPr>
        <p:blipFill>
          <a:blip r:embed="rId3">
            <a:alphaModFix/>
          </a:blip>
          <a:stretch>
            <a:fillRect/>
          </a:stretch>
        </p:blipFill>
        <p:spPr>
          <a:xfrm>
            <a:off x="522875" y="1017725"/>
            <a:ext cx="7336642"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g7f049ffea2_0_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b="1" lang="en" sz="4800">
                <a:latin typeface="Helvetica Neue"/>
                <a:ea typeface="Helvetica Neue"/>
                <a:cs typeface="Helvetica Neue"/>
                <a:sym typeface="Helvetica Neue"/>
              </a:rPr>
              <a:t>More Validation Techniques</a:t>
            </a:r>
            <a:endParaRPr b="1" sz="3000">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g7f049ffea2_0_2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400">
                <a:solidFill>
                  <a:srgbClr val="1C4587"/>
                </a:solidFill>
              </a:rPr>
              <a:t>Leave-P-out</a:t>
            </a:r>
            <a:endParaRPr b="0" i="0" sz="2400" u="none" cap="none" strike="noStrike">
              <a:solidFill>
                <a:srgbClr val="1C4587"/>
              </a:solidFill>
              <a:latin typeface="Arial"/>
              <a:ea typeface="Arial"/>
              <a:cs typeface="Arial"/>
              <a:sym typeface="Arial"/>
            </a:endParaRPr>
          </a:p>
        </p:txBody>
      </p:sp>
      <p:sp>
        <p:nvSpPr>
          <p:cNvPr id="200" name="Google Shape;200;g7f049ffea2_0_219"/>
          <p:cNvSpPr txBox="1"/>
          <p:nvPr>
            <p:ph idx="1" type="body"/>
          </p:nvPr>
        </p:nvSpPr>
        <p:spPr>
          <a:xfrm>
            <a:off x="311700" y="1152475"/>
            <a:ext cx="8520600" cy="363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000">
                <a:latin typeface="Hind"/>
                <a:ea typeface="Hind"/>
                <a:cs typeface="Hind"/>
                <a:sym typeface="Hind"/>
              </a:rPr>
              <a:t>Let </a:t>
            </a:r>
            <a:r>
              <a:rPr b="1" lang="en" sz="2000">
                <a:latin typeface="Hind"/>
                <a:ea typeface="Hind"/>
                <a:cs typeface="Hind"/>
                <a:sym typeface="Hind"/>
              </a:rPr>
              <a:t>D</a:t>
            </a:r>
            <a:r>
              <a:rPr lang="en" sz="2000">
                <a:latin typeface="Hind"/>
                <a:ea typeface="Hind"/>
                <a:cs typeface="Hind"/>
                <a:sym typeface="Hind"/>
              </a:rPr>
              <a:t> be our whole dataset</a:t>
            </a:r>
            <a:endParaRPr sz="2000">
              <a:latin typeface="Hind"/>
              <a:ea typeface="Hind"/>
              <a:cs typeface="Hind"/>
              <a:sym typeface="Hind"/>
            </a:endParaRPr>
          </a:p>
          <a:p>
            <a:pPr indent="0" lvl="0" marL="0" marR="0" rtl="0" algn="l">
              <a:lnSpc>
                <a:spcPct val="115000"/>
              </a:lnSpc>
              <a:spcBef>
                <a:spcPts val="0"/>
              </a:spcBef>
              <a:spcAft>
                <a:spcPts val="0"/>
              </a:spcAft>
              <a:buNone/>
            </a:pPr>
            <a:r>
              <a:rPr lang="en" sz="2000">
                <a:latin typeface="Hind"/>
                <a:ea typeface="Hind"/>
                <a:cs typeface="Hind"/>
                <a:sym typeface="Hind"/>
              </a:rPr>
              <a:t>Choose a </a:t>
            </a:r>
            <a:r>
              <a:rPr b="1" lang="en" sz="2000">
                <a:latin typeface="Hind"/>
                <a:ea typeface="Hind"/>
                <a:cs typeface="Hind"/>
                <a:sym typeface="Hind"/>
              </a:rPr>
              <a:t>P</a:t>
            </a:r>
            <a:endParaRPr sz="2000">
              <a:latin typeface="Hind"/>
              <a:ea typeface="Hind"/>
              <a:cs typeface="Hind"/>
              <a:sym typeface="Hind"/>
            </a:endParaRPr>
          </a:p>
          <a:p>
            <a:pPr indent="0" lvl="0" marL="0" marR="0" rtl="0" algn="l">
              <a:lnSpc>
                <a:spcPct val="115000"/>
              </a:lnSpc>
              <a:spcBef>
                <a:spcPts val="0"/>
              </a:spcBef>
              <a:spcAft>
                <a:spcPts val="0"/>
              </a:spcAft>
              <a:buNone/>
            </a:pPr>
            <a:r>
              <a:rPr lang="en" sz="2000">
                <a:latin typeface="Hind"/>
                <a:ea typeface="Hind"/>
                <a:cs typeface="Hind"/>
                <a:sym typeface="Hind"/>
              </a:rPr>
              <a:t>For every combination of </a:t>
            </a:r>
            <a:r>
              <a:rPr b="1" lang="en" sz="2000">
                <a:latin typeface="Hind"/>
                <a:ea typeface="Hind"/>
                <a:cs typeface="Hind"/>
                <a:sym typeface="Hind"/>
              </a:rPr>
              <a:t>P</a:t>
            </a:r>
            <a:r>
              <a:rPr lang="en" sz="2000">
                <a:latin typeface="Hind"/>
                <a:ea typeface="Hind"/>
                <a:cs typeface="Hind"/>
                <a:sym typeface="Hind"/>
              </a:rPr>
              <a:t> points in </a:t>
            </a:r>
            <a:r>
              <a:rPr b="1" lang="en" sz="2000">
                <a:latin typeface="Hind"/>
                <a:ea typeface="Hind"/>
                <a:cs typeface="Hind"/>
                <a:sym typeface="Hind"/>
              </a:rPr>
              <a:t>D</a:t>
            </a:r>
            <a:r>
              <a:rPr lang="en" sz="2000">
                <a:latin typeface="Hind"/>
                <a:ea typeface="Hind"/>
                <a:cs typeface="Hind"/>
                <a:sym typeface="Hind"/>
              </a:rPr>
              <a:t>:</a:t>
            </a:r>
            <a:endParaRPr sz="2000">
              <a:latin typeface="Hind"/>
              <a:ea typeface="Hind"/>
              <a:cs typeface="Hind"/>
              <a:sym typeface="Hind"/>
            </a:endParaRPr>
          </a:p>
          <a:p>
            <a:pPr indent="0" lvl="0" marL="0" marR="0" rtl="0" algn="l">
              <a:lnSpc>
                <a:spcPct val="115000"/>
              </a:lnSpc>
              <a:spcBef>
                <a:spcPts val="0"/>
              </a:spcBef>
              <a:spcAft>
                <a:spcPts val="0"/>
              </a:spcAft>
              <a:buNone/>
            </a:pPr>
            <a:r>
              <a:rPr lang="en" sz="2000">
                <a:latin typeface="Hind"/>
                <a:ea typeface="Hind"/>
                <a:cs typeface="Hind"/>
                <a:sym typeface="Hind"/>
              </a:rPr>
              <a:t>	Use a train/test split with those </a:t>
            </a:r>
            <a:r>
              <a:rPr b="1" lang="en" sz="2000">
                <a:latin typeface="Hind"/>
                <a:ea typeface="Hind"/>
                <a:cs typeface="Hind"/>
                <a:sym typeface="Hind"/>
              </a:rPr>
              <a:t>P</a:t>
            </a:r>
            <a:r>
              <a:rPr lang="en" sz="2000">
                <a:latin typeface="Hind"/>
                <a:ea typeface="Hind"/>
                <a:cs typeface="Hind"/>
                <a:sym typeface="Hind"/>
              </a:rPr>
              <a:t> points as test, the rest as train</a:t>
            </a:r>
            <a:endParaRPr sz="2000">
              <a:latin typeface="Hind"/>
              <a:ea typeface="Hind"/>
              <a:cs typeface="Hind"/>
              <a:sym typeface="Hind"/>
            </a:endParaRPr>
          </a:p>
          <a:p>
            <a:pPr indent="0" lvl="0" marL="0" marR="0" rtl="0" algn="l">
              <a:lnSpc>
                <a:spcPct val="115000"/>
              </a:lnSpc>
              <a:spcBef>
                <a:spcPts val="0"/>
              </a:spcBef>
              <a:spcAft>
                <a:spcPts val="0"/>
              </a:spcAft>
              <a:buNone/>
            </a:pPr>
            <a:r>
              <a:t/>
            </a:r>
            <a:endParaRPr sz="2000">
              <a:latin typeface="Hind"/>
              <a:ea typeface="Hind"/>
              <a:cs typeface="Hind"/>
              <a:sym typeface="Hind"/>
            </a:endParaRPr>
          </a:p>
        </p:txBody>
      </p:sp>
      <p:sp>
        <p:nvSpPr>
          <p:cNvPr id="201" name="Google Shape;201;g7f049ffea2_0_219"/>
          <p:cNvSpPr/>
          <p:nvPr/>
        </p:nvSpPr>
        <p:spPr>
          <a:xfrm>
            <a:off x="8578405"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2" name="Google Shape;202;g7f049ffea2_0_219"/>
          <p:cNvSpPr/>
          <p:nvPr/>
        </p:nvSpPr>
        <p:spPr>
          <a:xfrm>
            <a:off x="8465441"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3" name="Google Shape;203;g7f049ffea2_0_219"/>
          <p:cNvSpPr/>
          <p:nvPr/>
        </p:nvSpPr>
        <p:spPr>
          <a:xfrm>
            <a:off x="8711755"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2400">
                <a:solidFill>
                  <a:schemeClr val="dk1"/>
                </a:solidFill>
                <a:latin typeface="Helvetica Neue"/>
                <a:ea typeface="Helvetica Neue"/>
                <a:cs typeface="Helvetica Neue"/>
                <a:sym typeface="Helvetica Neue"/>
              </a:rPr>
              <a:t>Agenda</a:t>
            </a:r>
            <a:endParaRPr i="0" sz="2400" u="none" cap="none" strike="noStrike">
              <a:solidFill>
                <a:schemeClr val="dk1"/>
              </a:solidFill>
              <a:latin typeface="Helvetica Neue"/>
              <a:ea typeface="Helvetica Neue"/>
              <a:cs typeface="Helvetica Neue"/>
              <a:sym typeface="Helvetica Neue"/>
            </a:endParaRPr>
          </a:p>
        </p:txBody>
      </p:sp>
      <p:sp>
        <p:nvSpPr>
          <p:cNvPr id="57" name="Google Shape;5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AutoNum type="arabicPeriod"/>
            </a:pPr>
            <a:r>
              <a:rPr b="1" lang="en" sz="1600">
                <a:latin typeface="Helvetica Neue"/>
                <a:ea typeface="Helvetica Neue"/>
                <a:cs typeface="Helvetica Neue"/>
                <a:sym typeface="Helvetica Neue"/>
              </a:rPr>
              <a:t>Linear Classifiers</a:t>
            </a:r>
            <a:endParaRPr b="1" sz="1600">
              <a:latin typeface="Helvetica Neue"/>
              <a:ea typeface="Helvetica Neue"/>
              <a:cs typeface="Helvetica Neue"/>
              <a:sym typeface="Helvetica Neue"/>
            </a:endParaRPr>
          </a:p>
          <a:p>
            <a:pPr indent="-342900" lvl="0" marL="457200" rtl="0" algn="l">
              <a:lnSpc>
                <a:spcPct val="115000"/>
              </a:lnSpc>
              <a:spcBef>
                <a:spcPts val="0"/>
              </a:spcBef>
              <a:spcAft>
                <a:spcPts val="0"/>
              </a:spcAft>
              <a:buSzPts val="1800"/>
              <a:buFont typeface="Arial"/>
              <a:buAutoNum type="arabicPeriod"/>
            </a:pPr>
            <a:r>
              <a:rPr b="1" lang="en" sz="1600">
                <a:latin typeface="Helvetica Neue"/>
                <a:ea typeface="Helvetica Neue"/>
                <a:cs typeface="Helvetica Neue"/>
                <a:sym typeface="Helvetica Neue"/>
              </a:rPr>
              <a:t>Validation: Classification vs Regression</a:t>
            </a:r>
            <a:endParaRPr b="1" sz="1600">
              <a:latin typeface="Helvetica Neue"/>
              <a:ea typeface="Helvetica Neue"/>
              <a:cs typeface="Helvetica Neue"/>
              <a:sym typeface="Helvetica Neue"/>
            </a:endParaRPr>
          </a:p>
          <a:p>
            <a:pPr indent="-330200" lvl="0" marL="457200" rtl="0" algn="l">
              <a:lnSpc>
                <a:spcPct val="115000"/>
              </a:lnSpc>
              <a:spcBef>
                <a:spcPts val="0"/>
              </a:spcBef>
              <a:spcAft>
                <a:spcPts val="0"/>
              </a:spcAft>
              <a:buSzPts val="1600"/>
              <a:buFont typeface="Helvetica Neue"/>
              <a:buAutoNum type="arabicPeriod"/>
            </a:pPr>
            <a:r>
              <a:rPr b="1" lang="en" sz="1600">
                <a:latin typeface="Helvetica Neue"/>
                <a:ea typeface="Helvetica Neue"/>
                <a:cs typeface="Helvetica Neue"/>
                <a:sym typeface="Helvetica Neue"/>
              </a:rPr>
              <a:t>Review: Bias-Variance trade-off</a:t>
            </a:r>
            <a:endParaRPr b="1" sz="1600">
              <a:latin typeface="Helvetica Neue"/>
              <a:ea typeface="Helvetica Neue"/>
              <a:cs typeface="Helvetica Neue"/>
              <a:sym typeface="Helvetica Neue"/>
            </a:endParaRPr>
          </a:p>
          <a:p>
            <a:pPr indent="-330200" lvl="0" marL="457200" rtl="0" algn="l">
              <a:lnSpc>
                <a:spcPct val="115000"/>
              </a:lnSpc>
              <a:spcBef>
                <a:spcPts val="0"/>
              </a:spcBef>
              <a:spcAft>
                <a:spcPts val="0"/>
              </a:spcAft>
              <a:buSzPts val="1600"/>
              <a:buFont typeface="Helvetica Neue"/>
              <a:buAutoNum type="arabicPeriod"/>
            </a:pPr>
            <a:r>
              <a:rPr b="1" lang="en" sz="1600">
                <a:latin typeface="Helvetica Neue"/>
                <a:ea typeface="Helvetica Neue"/>
                <a:cs typeface="Helvetica Neue"/>
                <a:sym typeface="Helvetica Neue"/>
              </a:rPr>
              <a:t>More Cross-Validation techniques</a:t>
            </a:r>
            <a:endParaRPr b="1" sz="1600">
              <a:latin typeface="Helvetica Neue"/>
              <a:ea typeface="Helvetica Neue"/>
              <a:cs typeface="Helvetica Neue"/>
              <a:sym typeface="Helvetica Neue"/>
            </a:endParaRPr>
          </a:p>
          <a:p>
            <a:pPr indent="-330200" lvl="0" marL="457200" rtl="0" algn="l">
              <a:lnSpc>
                <a:spcPct val="115000"/>
              </a:lnSpc>
              <a:spcBef>
                <a:spcPts val="0"/>
              </a:spcBef>
              <a:spcAft>
                <a:spcPts val="0"/>
              </a:spcAft>
              <a:buSzPts val="1600"/>
              <a:buFont typeface="Helvetica Neue"/>
              <a:buAutoNum type="arabicPeriod"/>
            </a:pPr>
            <a:r>
              <a:rPr b="1" lang="en" sz="1600">
                <a:latin typeface="Helvetica Neue"/>
                <a:ea typeface="Helvetica Neue"/>
                <a:cs typeface="Helvetica Neue"/>
                <a:sym typeface="Helvetica Neue"/>
              </a:rPr>
              <a:t>Train-Test Size</a:t>
            </a:r>
            <a:endParaRPr sz="1600">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g7f049ffea2_0_2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400">
                <a:solidFill>
                  <a:srgbClr val="1C4587"/>
                </a:solidFill>
              </a:rPr>
              <a:t>Leave-P-out: different from K-fold!</a:t>
            </a:r>
            <a:endParaRPr b="0" i="0" sz="2400" u="none" cap="none" strike="noStrike">
              <a:solidFill>
                <a:srgbClr val="1C4587"/>
              </a:solidFill>
              <a:latin typeface="Arial"/>
              <a:ea typeface="Arial"/>
              <a:cs typeface="Arial"/>
              <a:sym typeface="Arial"/>
            </a:endParaRPr>
          </a:p>
        </p:txBody>
      </p:sp>
      <p:sp>
        <p:nvSpPr>
          <p:cNvPr id="209" name="Google Shape;209;g7f049ffea2_0_235"/>
          <p:cNvSpPr txBox="1"/>
          <p:nvPr>
            <p:ph idx="1" type="body"/>
          </p:nvPr>
        </p:nvSpPr>
        <p:spPr>
          <a:xfrm>
            <a:off x="311700" y="1152475"/>
            <a:ext cx="8520600" cy="363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000">
                <a:latin typeface="Hind"/>
                <a:ea typeface="Hind"/>
                <a:cs typeface="Hind"/>
                <a:sym typeface="Hind"/>
              </a:rPr>
              <a:t>Let’s say </a:t>
            </a:r>
            <a:r>
              <a:rPr b="1" lang="en" sz="2000">
                <a:latin typeface="Hind"/>
                <a:ea typeface="Hind"/>
                <a:cs typeface="Hind"/>
                <a:sym typeface="Hind"/>
              </a:rPr>
              <a:t>D</a:t>
            </a:r>
            <a:r>
              <a:rPr lang="en" sz="2000">
                <a:latin typeface="Hind"/>
                <a:ea typeface="Hind"/>
                <a:cs typeface="Hind"/>
                <a:sym typeface="Hind"/>
              </a:rPr>
              <a:t> has a size of 4. There are four data points: </a:t>
            </a:r>
            <a:r>
              <a:rPr i="1" lang="en" sz="2000">
                <a:latin typeface="Hind"/>
                <a:ea typeface="Hind"/>
                <a:cs typeface="Hind"/>
                <a:sym typeface="Hind"/>
              </a:rPr>
              <a:t>a</a:t>
            </a:r>
            <a:r>
              <a:rPr lang="en" sz="2000">
                <a:latin typeface="Hind"/>
                <a:ea typeface="Hind"/>
                <a:cs typeface="Hind"/>
                <a:sym typeface="Hind"/>
              </a:rPr>
              <a:t>, </a:t>
            </a:r>
            <a:r>
              <a:rPr i="1" lang="en" sz="2000">
                <a:latin typeface="Hind"/>
                <a:ea typeface="Hind"/>
                <a:cs typeface="Hind"/>
                <a:sym typeface="Hind"/>
              </a:rPr>
              <a:t>b</a:t>
            </a:r>
            <a:r>
              <a:rPr lang="en" sz="2000">
                <a:latin typeface="Hind"/>
                <a:ea typeface="Hind"/>
                <a:cs typeface="Hind"/>
                <a:sym typeface="Hind"/>
              </a:rPr>
              <a:t>, </a:t>
            </a:r>
            <a:r>
              <a:rPr i="1" lang="en" sz="2000">
                <a:latin typeface="Hind"/>
                <a:ea typeface="Hind"/>
                <a:cs typeface="Hind"/>
                <a:sym typeface="Hind"/>
              </a:rPr>
              <a:t>c</a:t>
            </a:r>
            <a:r>
              <a:rPr lang="en" sz="2000">
                <a:latin typeface="Hind"/>
                <a:ea typeface="Hind"/>
                <a:cs typeface="Hind"/>
                <a:sym typeface="Hind"/>
              </a:rPr>
              <a:t>, and </a:t>
            </a:r>
            <a:r>
              <a:rPr i="1" lang="en" sz="2000">
                <a:latin typeface="Hind"/>
                <a:ea typeface="Hind"/>
                <a:cs typeface="Hind"/>
                <a:sym typeface="Hind"/>
              </a:rPr>
              <a:t>d</a:t>
            </a:r>
            <a:r>
              <a:rPr lang="en" sz="2000">
                <a:latin typeface="Hind"/>
                <a:ea typeface="Hind"/>
                <a:cs typeface="Hind"/>
                <a:sym typeface="Hind"/>
              </a:rPr>
              <a:t>.</a:t>
            </a:r>
            <a:endParaRPr sz="2000">
              <a:latin typeface="Hind"/>
              <a:ea typeface="Hind"/>
              <a:cs typeface="Hind"/>
              <a:sym typeface="Hind"/>
            </a:endParaRPr>
          </a:p>
          <a:p>
            <a:pPr indent="0" lvl="0" marL="0" marR="0" rtl="0" algn="l">
              <a:lnSpc>
                <a:spcPct val="115000"/>
              </a:lnSpc>
              <a:spcBef>
                <a:spcPts val="0"/>
              </a:spcBef>
              <a:spcAft>
                <a:spcPts val="0"/>
              </a:spcAft>
              <a:buNone/>
            </a:pPr>
            <a:r>
              <a:rPr lang="en" sz="2000">
                <a:latin typeface="Hind"/>
                <a:ea typeface="Hind"/>
                <a:cs typeface="Hind"/>
                <a:sym typeface="Hind"/>
              </a:rPr>
              <a:t>K-fold:</a:t>
            </a:r>
            <a:endParaRPr sz="2000">
              <a:latin typeface="Hind"/>
              <a:ea typeface="Hind"/>
              <a:cs typeface="Hind"/>
              <a:sym typeface="Hind"/>
            </a:endParaRPr>
          </a:p>
          <a:p>
            <a:pPr indent="-355600" lvl="0" marL="457200" marR="0" rtl="0" algn="l">
              <a:lnSpc>
                <a:spcPct val="115000"/>
              </a:lnSpc>
              <a:spcBef>
                <a:spcPts val="0"/>
              </a:spcBef>
              <a:spcAft>
                <a:spcPts val="0"/>
              </a:spcAft>
              <a:buSzPts val="2000"/>
              <a:buFont typeface="Hind"/>
              <a:buChar char="-"/>
            </a:pPr>
            <a:r>
              <a:rPr lang="en" sz="2000">
                <a:latin typeface="Hind"/>
                <a:ea typeface="Hind"/>
                <a:cs typeface="Hind"/>
                <a:sym typeface="Hind"/>
              </a:rPr>
              <a:t>K = 2.</a:t>
            </a:r>
            <a:endParaRPr sz="2000">
              <a:latin typeface="Hind"/>
              <a:ea typeface="Hind"/>
              <a:cs typeface="Hind"/>
              <a:sym typeface="Hind"/>
            </a:endParaRPr>
          </a:p>
          <a:p>
            <a:pPr indent="-355600" lvl="0" marL="457200" marR="0" rtl="0" algn="l">
              <a:lnSpc>
                <a:spcPct val="115000"/>
              </a:lnSpc>
              <a:spcBef>
                <a:spcPts val="0"/>
              </a:spcBef>
              <a:spcAft>
                <a:spcPts val="0"/>
              </a:spcAft>
              <a:buSzPts val="2000"/>
              <a:buFont typeface="Hind"/>
              <a:buChar char="-"/>
            </a:pPr>
            <a:r>
              <a:rPr lang="en" sz="2000">
                <a:latin typeface="Hind"/>
                <a:ea typeface="Hind"/>
                <a:cs typeface="Hind"/>
                <a:sym typeface="Hind"/>
              </a:rPr>
              <a:t>Each fold has a size of 2: {</a:t>
            </a:r>
            <a:r>
              <a:rPr i="1" lang="en" sz="2000">
                <a:latin typeface="Hind"/>
                <a:ea typeface="Hind"/>
                <a:cs typeface="Hind"/>
                <a:sym typeface="Hind"/>
              </a:rPr>
              <a:t>a</a:t>
            </a:r>
            <a:r>
              <a:rPr lang="en" sz="2000">
                <a:latin typeface="Hind"/>
                <a:ea typeface="Hind"/>
                <a:cs typeface="Hind"/>
                <a:sym typeface="Hind"/>
              </a:rPr>
              <a:t>,</a:t>
            </a:r>
            <a:r>
              <a:rPr i="1" lang="en" sz="2000">
                <a:latin typeface="Hind"/>
                <a:ea typeface="Hind"/>
                <a:cs typeface="Hind"/>
                <a:sym typeface="Hind"/>
              </a:rPr>
              <a:t>b</a:t>
            </a:r>
            <a:r>
              <a:rPr lang="en" sz="2000">
                <a:latin typeface="Hind"/>
                <a:ea typeface="Hind"/>
                <a:cs typeface="Hind"/>
                <a:sym typeface="Hind"/>
              </a:rPr>
              <a:t>} and </a:t>
            </a:r>
            <a:r>
              <a:rPr lang="en" sz="2000">
                <a:latin typeface="Hind"/>
                <a:ea typeface="Hind"/>
                <a:cs typeface="Hind"/>
                <a:sym typeface="Hind"/>
              </a:rPr>
              <a:t>{</a:t>
            </a:r>
            <a:r>
              <a:rPr i="1" lang="en" sz="2000">
                <a:latin typeface="Hind"/>
                <a:ea typeface="Hind"/>
                <a:cs typeface="Hind"/>
                <a:sym typeface="Hind"/>
              </a:rPr>
              <a:t>c</a:t>
            </a:r>
            <a:r>
              <a:rPr lang="en" sz="2000">
                <a:latin typeface="Hind"/>
                <a:ea typeface="Hind"/>
                <a:cs typeface="Hind"/>
                <a:sym typeface="Hind"/>
              </a:rPr>
              <a:t>,</a:t>
            </a:r>
            <a:r>
              <a:rPr i="1" lang="en" sz="2000">
                <a:latin typeface="Hind"/>
                <a:ea typeface="Hind"/>
                <a:cs typeface="Hind"/>
                <a:sym typeface="Hind"/>
              </a:rPr>
              <a:t>d</a:t>
            </a:r>
            <a:r>
              <a:rPr lang="en" sz="2000">
                <a:latin typeface="Hind"/>
                <a:ea typeface="Hind"/>
                <a:cs typeface="Hind"/>
                <a:sym typeface="Hind"/>
              </a:rPr>
              <a:t>}</a:t>
            </a:r>
            <a:endParaRPr sz="2000">
              <a:latin typeface="Hind"/>
              <a:ea typeface="Hind"/>
              <a:cs typeface="Hind"/>
              <a:sym typeface="Hind"/>
            </a:endParaRPr>
          </a:p>
          <a:p>
            <a:pPr indent="-355600" lvl="0" marL="457200" marR="0" rtl="0" algn="l">
              <a:lnSpc>
                <a:spcPct val="115000"/>
              </a:lnSpc>
              <a:spcBef>
                <a:spcPts val="0"/>
              </a:spcBef>
              <a:spcAft>
                <a:spcPts val="0"/>
              </a:spcAft>
              <a:buSzPts val="2000"/>
              <a:buFont typeface="Hind"/>
              <a:buChar char="-"/>
            </a:pPr>
            <a:r>
              <a:rPr lang="en" sz="2000">
                <a:latin typeface="Hind"/>
                <a:ea typeface="Hind"/>
                <a:cs typeface="Hind"/>
                <a:sym typeface="Hind"/>
              </a:rPr>
              <a:t>So, we only have 2 possible test sets: </a:t>
            </a:r>
            <a:endParaRPr sz="2000">
              <a:latin typeface="Hind"/>
              <a:ea typeface="Hind"/>
              <a:cs typeface="Hind"/>
              <a:sym typeface="Hind"/>
            </a:endParaRPr>
          </a:p>
          <a:p>
            <a:pPr indent="0" lvl="0" marL="914400" marR="0" rtl="0" algn="l">
              <a:lnSpc>
                <a:spcPct val="115000"/>
              </a:lnSpc>
              <a:spcBef>
                <a:spcPts val="0"/>
              </a:spcBef>
              <a:spcAft>
                <a:spcPts val="0"/>
              </a:spcAft>
              <a:buNone/>
            </a:pPr>
            <a:r>
              <a:rPr lang="en" sz="2000">
                <a:latin typeface="Hind"/>
                <a:ea typeface="Hind"/>
                <a:cs typeface="Hind"/>
                <a:sym typeface="Hind"/>
              </a:rPr>
              <a:t>{</a:t>
            </a:r>
            <a:r>
              <a:rPr i="1" lang="en" sz="2000">
                <a:latin typeface="Hind"/>
                <a:ea typeface="Hind"/>
                <a:cs typeface="Hind"/>
                <a:sym typeface="Hind"/>
              </a:rPr>
              <a:t>a</a:t>
            </a:r>
            <a:r>
              <a:rPr lang="en" sz="2000">
                <a:latin typeface="Hind"/>
                <a:ea typeface="Hind"/>
                <a:cs typeface="Hind"/>
                <a:sym typeface="Hind"/>
              </a:rPr>
              <a:t>,</a:t>
            </a:r>
            <a:r>
              <a:rPr i="1" lang="en" sz="2000">
                <a:latin typeface="Hind"/>
                <a:ea typeface="Hind"/>
                <a:cs typeface="Hind"/>
                <a:sym typeface="Hind"/>
              </a:rPr>
              <a:t>b</a:t>
            </a:r>
            <a:r>
              <a:rPr lang="en" sz="2000">
                <a:latin typeface="Hind"/>
                <a:ea typeface="Hind"/>
                <a:cs typeface="Hind"/>
                <a:sym typeface="Hind"/>
              </a:rPr>
              <a:t>} and {</a:t>
            </a:r>
            <a:r>
              <a:rPr i="1" lang="en" sz="2000">
                <a:latin typeface="Hind"/>
                <a:ea typeface="Hind"/>
                <a:cs typeface="Hind"/>
                <a:sym typeface="Hind"/>
              </a:rPr>
              <a:t>c</a:t>
            </a:r>
            <a:r>
              <a:rPr lang="en" sz="2000">
                <a:latin typeface="Hind"/>
                <a:ea typeface="Hind"/>
                <a:cs typeface="Hind"/>
                <a:sym typeface="Hind"/>
              </a:rPr>
              <a:t>,</a:t>
            </a:r>
            <a:r>
              <a:rPr i="1" lang="en" sz="2000">
                <a:latin typeface="Hind"/>
                <a:ea typeface="Hind"/>
                <a:cs typeface="Hind"/>
                <a:sym typeface="Hind"/>
              </a:rPr>
              <a:t>d</a:t>
            </a:r>
            <a:r>
              <a:rPr lang="en" sz="2000">
                <a:latin typeface="Hind"/>
                <a:ea typeface="Hind"/>
                <a:cs typeface="Hind"/>
                <a:sym typeface="Hind"/>
              </a:rPr>
              <a:t>}</a:t>
            </a:r>
            <a:endParaRPr sz="2000">
              <a:latin typeface="Hind"/>
              <a:ea typeface="Hind"/>
              <a:cs typeface="Hind"/>
              <a:sym typeface="Hind"/>
            </a:endParaRPr>
          </a:p>
          <a:p>
            <a:pPr indent="0" lvl="0" marL="0" marR="0" rtl="0" algn="l">
              <a:lnSpc>
                <a:spcPct val="115000"/>
              </a:lnSpc>
              <a:spcBef>
                <a:spcPts val="0"/>
              </a:spcBef>
              <a:spcAft>
                <a:spcPts val="0"/>
              </a:spcAft>
              <a:buNone/>
            </a:pPr>
            <a:r>
              <a:rPr lang="en" sz="2000">
                <a:latin typeface="Hind"/>
                <a:ea typeface="Hind"/>
                <a:cs typeface="Hind"/>
                <a:sym typeface="Hind"/>
              </a:rPr>
              <a:t>Leave-P-out:</a:t>
            </a:r>
            <a:endParaRPr sz="2000">
              <a:latin typeface="Hind"/>
              <a:ea typeface="Hind"/>
              <a:cs typeface="Hind"/>
              <a:sym typeface="Hind"/>
            </a:endParaRPr>
          </a:p>
          <a:p>
            <a:pPr indent="-355600" lvl="0" marL="457200" marR="0" rtl="0" algn="l">
              <a:lnSpc>
                <a:spcPct val="115000"/>
              </a:lnSpc>
              <a:spcBef>
                <a:spcPts val="0"/>
              </a:spcBef>
              <a:spcAft>
                <a:spcPts val="0"/>
              </a:spcAft>
              <a:buSzPts val="2000"/>
              <a:buFont typeface="Hind"/>
              <a:buChar char="-"/>
            </a:pPr>
            <a:r>
              <a:rPr lang="en" sz="2000">
                <a:latin typeface="Hind"/>
                <a:ea typeface="Hind"/>
                <a:cs typeface="Hind"/>
                <a:sym typeface="Hind"/>
              </a:rPr>
              <a:t>P = 2.</a:t>
            </a:r>
            <a:endParaRPr sz="2000">
              <a:latin typeface="Hind"/>
              <a:ea typeface="Hind"/>
              <a:cs typeface="Hind"/>
              <a:sym typeface="Hind"/>
            </a:endParaRPr>
          </a:p>
          <a:p>
            <a:pPr indent="-355600" lvl="0" marL="457200" marR="0" rtl="0" algn="l">
              <a:lnSpc>
                <a:spcPct val="115000"/>
              </a:lnSpc>
              <a:spcBef>
                <a:spcPts val="0"/>
              </a:spcBef>
              <a:spcAft>
                <a:spcPts val="0"/>
              </a:spcAft>
              <a:buSzPts val="2000"/>
              <a:buFont typeface="Hind"/>
              <a:buChar char="-"/>
            </a:pPr>
            <a:r>
              <a:rPr lang="en" sz="2000">
                <a:latin typeface="Hind"/>
                <a:ea typeface="Hind"/>
                <a:cs typeface="Hind"/>
                <a:sym typeface="Hind"/>
              </a:rPr>
              <a:t>We have 6 possible test sets:</a:t>
            </a:r>
            <a:endParaRPr sz="2000">
              <a:latin typeface="Hind"/>
              <a:ea typeface="Hind"/>
              <a:cs typeface="Hind"/>
              <a:sym typeface="Hind"/>
            </a:endParaRPr>
          </a:p>
          <a:p>
            <a:pPr indent="0" lvl="0" marL="914400" marR="0" rtl="0" algn="l">
              <a:lnSpc>
                <a:spcPct val="115000"/>
              </a:lnSpc>
              <a:spcBef>
                <a:spcPts val="0"/>
              </a:spcBef>
              <a:spcAft>
                <a:spcPts val="0"/>
              </a:spcAft>
              <a:buNone/>
            </a:pPr>
            <a:r>
              <a:rPr lang="en" sz="2000">
                <a:latin typeface="Hind"/>
                <a:ea typeface="Hind"/>
                <a:cs typeface="Hind"/>
                <a:sym typeface="Hind"/>
              </a:rPr>
              <a:t>{</a:t>
            </a:r>
            <a:r>
              <a:rPr i="1" lang="en" sz="2000">
                <a:latin typeface="Hind"/>
                <a:ea typeface="Hind"/>
                <a:cs typeface="Hind"/>
                <a:sym typeface="Hind"/>
              </a:rPr>
              <a:t>a</a:t>
            </a:r>
            <a:r>
              <a:rPr lang="en" sz="2000">
                <a:latin typeface="Hind"/>
                <a:ea typeface="Hind"/>
                <a:cs typeface="Hind"/>
                <a:sym typeface="Hind"/>
              </a:rPr>
              <a:t>,</a:t>
            </a:r>
            <a:r>
              <a:rPr i="1" lang="en" sz="2000">
                <a:latin typeface="Hind"/>
                <a:ea typeface="Hind"/>
                <a:cs typeface="Hind"/>
                <a:sym typeface="Hind"/>
              </a:rPr>
              <a:t>b</a:t>
            </a:r>
            <a:r>
              <a:rPr lang="en" sz="2000">
                <a:latin typeface="Hind"/>
                <a:ea typeface="Hind"/>
                <a:cs typeface="Hind"/>
                <a:sym typeface="Hind"/>
              </a:rPr>
              <a:t>}, </a:t>
            </a:r>
            <a:r>
              <a:rPr lang="en" sz="2000">
                <a:latin typeface="Hind"/>
                <a:ea typeface="Hind"/>
                <a:cs typeface="Hind"/>
                <a:sym typeface="Hind"/>
              </a:rPr>
              <a:t>{</a:t>
            </a:r>
            <a:r>
              <a:rPr i="1" lang="en" sz="2000">
                <a:latin typeface="Hind"/>
                <a:ea typeface="Hind"/>
                <a:cs typeface="Hind"/>
                <a:sym typeface="Hind"/>
              </a:rPr>
              <a:t>a</a:t>
            </a:r>
            <a:r>
              <a:rPr lang="en" sz="2000">
                <a:latin typeface="Hind"/>
                <a:ea typeface="Hind"/>
                <a:cs typeface="Hind"/>
                <a:sym typeface="Hind"/>
              </a:rPr>
              <a:t>,</a:t>
            </a:r>
            <a:r>
              <a:rPr i="1" lang="en" sz="2000">
                <a:latin typeface="Hind"/>
                <a:ea typeface="Hind"/>
                <a:cs typeface="Hind"/>
                <a:sym typeface="Hind"/>
              </a:rPr>
              <a:t>c</a:t>
            </a:r>
            <a:r>
              <a:rPr lang="en" sz="2000">
                <a:latin typeface="Hind"/>
                <a:ea typeface="Hind"/>
                <a:cs typeface="Hind"/>
                <a:sym typeface="Hind"/>
              </a:rPr>
              <a:t>}, {</a:t>
            </a:r>
            <a:r>
              <a:rPr i="1" lang="en" sz="2000">
                <a:latin typeface="Hind"/>
                <a:ea typeface="Hind"/>
                <a:cs typeface="Hind"/>
                <a:sym typeface="Hind"/>
              </a:rPr>
              <a:t>a</a:t>
            </a:r>
            <a:r>
              <a:rPr lang="en" sz="2000">
                <a:latin typeface="Hind"/>
                <a:ea typeface="Hind"/>
                <a:cs typeface="Hind"/>
                <a:sym typeface="Hind"/>
              </a:rPr>
              <a:t>,</a:t>
            </a:r>
            <a:r>
              <a:rPr i="1" lang="en" sz="2000">
                <a:latin typeface="Hind"/>
                <a:ea typeface="Hind"/>
                <a:cs typeface="Hind"/>
                <a:sym typeface="Hind"/>
              </a:rPr>
              <a:t>d</a:t>
            </a:r>
            <a:r>
              <a:rPr lang="en" sz="2000">
                <a:latin typeface="Hind"/>
                <a:ea typeface="Hind"/>
                <a:cs typeface="Hind"/>
                <a:sym typeface="Hind"/>
              </a:rPr>
              <a:t>}, {</a:t>
            </a:r>
            <a:r>
              <a:rPr i="1" lang="en" sz="2000">
                <a:latin typeface="Hind"/>
                <a:ea typeface="Hind"/>
                <a:cs typeface="Hind"/>
                <a:sym typeface="Hind"/>
              </a:rPr>
              <a:t>b</a:t>
            </a:r>
            <a:r>
              <a:rPr lang="en" sz="2000">
                <a:latin typeface="Hind"/>
                <a:ea typeface="Hind"/>
                <a:cs typeface="Hind"/>
                <a:sym typeface="Hind"/>
              </a:rPr>
              <a:t>,</a:t>
            </a:r>
            <a:r>
              <a:rPr i="1" lang="en" sz="2000">
                <a:latin typeface="Hind"/>
                <a:ea typeface="Hind"/>
                <a:cs typeface="Hind"/>
                <a:sym typeface="Hind"/>
              </a:rPr>
              <a:t>c</a:t>
            </a:r>
            <a:r>
              <a:rPr lang="en" sz="2000">
                <a:latin typeface="Hind"/>
                <a:ea typeface="Hind"/>
                <a:cs typeface="Hind"/>
                <a:sym typeface="Hind"/>
              </a:rPr>
              <a:t>}, {</a:t>
            </a:r>
            <a:r>
              <a:rPr i="1" lang="en" sz="2000">
                <a:latin typeface="Hind"/>
                <a:ea typeface="Hind"/>
                <a:cs typeface="Hind"/>
                <a:sym typeface="Hind"/>
              </a:rPr>
              <a:t>b</a:t>
            </a:r>
            <a:r>
              <a:rPr lang="en" sz="2000">
                <a:latin typeface="Hind"/>
                <a:ea typeface="Hind"/>
                <a:cs typeface="Hind"/>
                <a:sym typeface="Hind"/>
              </a:rPr>
              <a:t>,</a:t>
            </a:r>
            <a:r>
              <a:rPr i="1" lang="en" sz="2000">
                <a:latin typeface="Hind"/>
                <a:ea typeface="Hind"/>
                <a:cs typeface="Hind"/>
                <a:sym typeface="Hind"/>
              </a:rPr>
              <a:t>d</a:t>
            </a:r>
            <a:r>
              <a:rPr lang="en" sz="2000">
                <a:latin typeface="Hind"/>
                <a:ea typeface="Hind"/>
                <a:cs typeface="Hind"/>
                <a:sym typeface="Hind"/>
              </a:rPr>
              <a:t>}, and {</a:t>
            </a:r>
            <a:r>
              <a:rPr i="1" lang="en" sz="2000">
                <a:latin typeface="Hind"/>
                <a:ea typeface="Hind"/>
                <a:cs typeface="Hind"/>
                <a:sym typeface="Hind"/>
              </a:rPr>
              <a:t>c</a:t>
            </a:r>
            <a:r>
              <a:rPr lang="en" sz="2000">
                <a:latin typeface="Hind"/>
                <a:ea typeface="Hind"/>
                <a:cs typeface="Hind"/>
                <a:sym typeface="Hind"/>
              </a:rPr>
              <a:t>,</a:t>
            </a:r>
            <a:r>
              <a:rPr i="1" lang="en" sz="2000">
                <a:latin typeface="Hind"/>
                <a:ea typeface="Hind"/>
                <a:cs typeface="Hind"/>
                <a:sym typeface="Hind"/>
              </a:rPr>
              <a:t>d</a:t>
            </a:r>
            <a:r>
              <a:rPr lang="en" sz="2000">
                <a:latin typeface="Hind"/>
                <a:ea typeface="Hind"/>
                <a:cs typeface="Hind"/>
                <a:sym typeface="Hind"/>
              </a:rPr>
              <a:t>}</a:t>
            </a:r>
            <a:r>
              <a:rPr lang="en" sz="2000">
                <a:latin typeface="Hind"/>
                <a:ea typeface="Hind"/>
                <a:cs typeface="Hind"/>
                <a:sym typeface="Hind"/>
              </a:rPr>
              <a:t> </a:t>
            </a:r>
            <a:endParaRPr sz="2000">
              <a:latin typeface="Hind"/>
              <a:ea typeface="Hind"/>
              <a:cs typeface="Hind"/>
              <a:sym typeface="Hind"/>
            </a:endParaRPr>
          </a:p>
        </p:txBody>
      </p:sp>
      <p:sp>
        <p:nvSpPr>
          <p:cNvPr id="210" name="Google Shape;210;g7f049ffea2_0_235"/>
          <p:cNvSpPr/>
          <p:nvPr/>
        </p:nvSpPr>
        <p:spPr>
          <a:xfrm>
            <a:off x="8578405"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1" name="Google Shape;211;g7f049ffea2_0_235"/>
          <p:cNvSpPr/>
          <p:nvPr/>
        </p:nvSpPr>
        <p:spPr>
          <a:xfrm>
            <a:off x="8465441"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2" name="Google Shape;212;g7f049ffea2_0_235"/>
          <p:cNvSpPr/>
          <p:nvPr/>
        </p:nvSpPr>
        <p:spPr>
          <a:xfrm>
            <a:off x="8711755"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g7f049ffea2_0_2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400">
                <a:solidFill>
                  <a:srgbClr val="1C4587"/>
                </a:solidFill>
              </a:rPr>
              <a:t>Leave-P-out</a:t>
            </a:r>
            <a:endParaRPr b="0" i="0" sz="2400" u="none" cap="none" strike="noStrike">
              <a:solidFill>
                <a:srgbClr val="1C4587"/>
              </a:solidFill>
              <a:latin typeface="Arial"/>
              <a:ea typeface="Arial"/>
              <a:cs typeface="Arial"/>
              <a:sym typeface="Arial"/>
            </a:endParaRPr>
          </a:p>
        </p:txBody>
      </p:sp>
      <p:sp>
        <p:nvSpPr>
          <p:cNvPr id="218" name="Google Shape;218;g7f049ffea2_0_243"/>
          <p:cNvSpPr txBox="1"/>
          <p:nvPr>
            <p:ph idx="1" type="body"/>
          </p:nvPr>
        </p:nvSpPr>
        <p:spPr>
          <a:xfrm>
            <a:off x="311700" y="1152475"/>
            <a:ext cx="8520600" cy="363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000">
                <a:latin typeface="Hind"/>
                <a:ea typeface="Hind"/>
                <a:cs typeface="Hind"/>
                <a:sym typeface="Hind"/>
              </a:rPr>
              <a:t>Pros:</a:t>
            </a:r>
            <a:endParaRPr sz="2000">
              <a:latin typeface="Hind"/>
              <a:ea typeface="Hind"/>
              <a:cs typeface="Hind"/>
              <a:sym typeface="Hind"/>
            </a:endParaRPr>
          </a:p>
          <a:p>
            <a:pPr indent="-355600" lvl="0" marL="457200" marR="0" rtl="0" algn="l">
              <a:lnSpc>
                <a:spcPct val="115000"/>
              </a:lnSpc>
              <a:spcBef>
                <a:spcPts val="0"/>
              </a:spcBef>
              <a:spcAft>
                <a:spcPts val="0"/>
              </a:spcAft>
              <a:buSzPts val="2000"/>
              <a:buFont typeface="Hind"/>
              <a:buChar char="●"/>
            </a:pPr>
            <a:r>
              <a:rPr lang="en" sz="2000">
                <a:latin typeface="Hind"/>
                <a:ea typeface="Hind"/>
                <a:cs typeface="Hind"/>
                <a:sym typeface="Hind"/>
              </a:rPr>
              <a:t>Dependable (not random)</a:t>
            </a:r>
            <a:endParaRPr sz="2000">
              <a:latin typeface="Hind"/>
              <a:ea typeface="Hind"/>
              <a:cs typeface="Hind"/>
              <a:sym typeface="Hind"/>
            </a:endParaRPr>
          </a:p>
          <a:p>
            <a:pPr indent="-355600" lvl="0" marL="457200" marR="0" rtl="0" algn="l">
              <a:lnSpc>
                <a:spcPct val="115000"/>
              </a:lnSpc>
              <a:spcBef>
                <a:spcPts val="0"/>
              </a:spcBef>
              <a:spcAft>
                <a:spcPts val="0"/>
              </a:spcAft>
              <a:buSzPts val="2000"/>
              <a:buFont typeface="Hind"/>
              <a:buChar char="●"/>
            </a:pPr>
            <a:r>
              <a:rPr lang="en" sz="2000">
                <a:latin typeface="Hind"/>
                <a:ea typeface="Hind"/>
                <a:cs typeface="Hind"/>
                <a:sym typeface="Hind"/>
              </a:rPr>
              <a:t>Representative — checks all combinations</a:t>
            </a:r>
            <a:endParaRPr sz="2000">
              <a:latin typeface="Hind"/>
              <a:ea typeface="Hind"/>
              <a:cs typeface="Hind"/>
              <a:sym typeface="Hind"/>
            </a:endParaRPr>
          </a:p>
          <a:p>
            <a:pPr indent="0" lvl="0" marL="0" marR="0" rtl="0" algn="l">
              <a:lnSpc>
                <a:spcPct val="115000"/>
              </a:lnSpc>
              <a:spcBef>
                <a:spcPts val="0"/>
              </a:spcBef>
              <a:spcAft>
                <a:spcPts val="0"/>
              </a:spcAft>
              <a:buNone/>
            </a:pPr>
            <a:r>
              <a:t/>
            </a:r>
            <a:endParaRPr sz="2000">
              <a:latin typeface="Hind"/>
              <a:ea typeface="Hind"/>
              <a:cs typeface="Hind"/>
              <a:sym typeface="Hind"/>
            </a:endParaRPr>
          </a:p>
          <a:p>
            <a:pPr indent="0" lvl="0" marL="0" marR="0" rtl="0" algn="l">
              <a:lnSpc>
                <a:spcPct val="115000"/>
              </a:lnSpc>
              <a:spcBef>
                <a:spcPts val="0"/>
              </a:spcBef>
              <a:spcAft>
                <a:spcPts val="0"/>
              </a:spcAft>
              <a:buNone/>
            </a:pPr>
            <a:r>
              <a:rPr lang="en" sz="2000">
                <a:latin typeface="Hind"/>
                <a:ea typeface="Hind"/>
                <a:cs typeface="Hind"/>
                <a:sym typeface="Hind"/>
              </a:rPr>
              <a:t>Cons:</a:t>
            </a:r>
            <a:endParaRPr sz="2000">
              <a:latin typeface="Hind"/>
              <a:ea typeface="Hind"/>
              <a:cs typeface="Hind"/>
              <a:sym typeface="Hind"/>
            </a:endParaRPr>
          </a:p>
          <a:p>
            <a:pPr indent="-355600" lvl="0" marL="457200" marR="0" rtl="0" algn="l">
              <a:lnSpc>
                <a:spcPct val="115000"/>
              </a:lnSpc>
              <a:spcBef>
                <a:spcPts val="0"/>
              </a:spcBef>
              <a:spcAft>
                <a:spcPts val="0"/>
              </a:spcAft>
              <a:buSzPts val="2000"/>
              <a:buFont typeface="Hind"/>
              <a:buChar char="●"/>
            </a:pPr>
            <a:r>
              <a:rPr lang="en" sz="2000">
                <a:latin typeface="Hind"/>
                <a:ea typeface="Hind"/>
                <a:cs typeface="Hind"/>
                <a:sym typeface="Hind"/>
              </a:rPr>
              <a:t>Slow!</a:t>
            </a:r>
            <a:endParaRPr sz="2000">
              <a:latin typeface="Hind"/>
              <a:ea typeface="Hind"/>
              <a:cs typeface="Hind"/>
              <a:sym typeface="Hind"/>
            </a:endParaRPr>
          </a:p>
          <a:p>
            <a:pPr indent="-355600" lvl="1" marL="914400" marR="0" rtl="0" algn="l">
              <a:lnSpc>
                <a:spcPct val="115000"/>
              </a:lnSpc>
              <a:spcBef>
                <a:spcPts val="0"/>
              </a:spcBef>
              <a:spcAft>
                <a:spcPts val="0"/>
              </a:spcAft>
              <a:buSzPts val="2000"/>
              <a:buFont typeface="Hind"/>
              <a:buChar char="○"/>
            </a:pPr>
            <a:r>
              <a:rPr lang="en" sz="2000">
                <a:latin typeface="Hind"/>
                <a:ea typeface="Hind"/>
                <a:cs typeface="Hind"/>
                <a:sym typeface="Hind"/>
              </a:rPr>
              <a:t>Runtime </a:t>
            </a:r>
            <a:r>
              <a:rPr lang="en" sz="2000" u="sng">
                <a:latin typeface="Hind"/>
                <a:ea typeface="Hind"/>
                <a:cs typeface="Hind"/>
                <a:sym typeface="Hind"/>
              </a:rPr>
              <a:t>increases</a:t>
            </a:r>
            <a:r>
              <a:rPr lang="en" sz="2000">
                <a:latin typeface="Hind"/>
                <a:ea typeface="Hind"/>
                <a:cs typeface="Hind"/>
                <a:sym typeface="Hind"/>
              </a:rPr>
              <a:t> with larger datasets</a:t>
            </a:r>
            <a:endParaRPr sz="2000">
              <a:latin typeface="Hind"/>
              <a:ea typeface="Hind"/>
              <a:cs typeface="Hind"/>
              <a:sym typeface="Hind"/>
            </a:endParaRPr>
          </a:p>
          <a:p>
            <a:pPr indent="-355600" lvl="1" marL="914400" marR="0" rtl="0" algn="l">
              <a:lnSpc>
                <a:spcPct val="115000"/>
              </a:lnSpc>
              <a:spcBef>
                <a:spcPts val="0"/>
              </a:spcBef>
              <a:spcAft>
                <a:spcPts val="0"/>
              </a:spcAft>
              <a:buSzPts val="2000"/>
              <a:buFont typeface="Hind"/>
              <a:buChar char="○"/>
            </a:pPr>
            <a:r>
              <a:rPr lang="en" sz="2000">
                <a:latin typeface="Hind"/>
                <a:ea typeface="Hind"/>
                <a:cs typeface="Hind"/>
                <a:sym typeface="Hind"/>
              </a:rPr>
              <a:t>Runtime </a:t>
            </a:r>
            <a:r>
              <a:rPr lang="en" sz="2000" u="sng">
                <a:latin typeface="Hind"/>
                <a:ea typeface="Hind"/>
                <a:cs typeface="Hind"/>
                <a:sym typeface="Hind"/>
              </a:rPr>
              <a:t>explodes</a:t>
            </a:r>
            <a:r>
              <a:rPr lang="en" sz="2000">
                <a:latin typeface="Hind"/>
                <a:ea typeface="Hind"/>
                <a:cs typeface="Hind"/>
                <a:sym typeface="Hind"/>
              </a:rPr>
              <a:t> with larger P</a:t>
            </a:r>
            <a:endParaRPr sz="2000">
              <a:latin typeface="Hind"/>
              <a:ea typeface="Hind"/>
              <a:cs typeface="Hind"/>
              <a:sym typeface="Hind"/>
            </a:endParaRPr>
          </a:p>
        </p:txBody>
      </p:sp>
      <p:sp>
        <p:nvSpPr>
          <p:cNvPr id="219" name="Google Shape;219;g7f049ffea2_0_243"/>
          <p:cNvSpPr/>
          <p:nvPr/>
        </p:nvSpPr>
        <p:spPr>
          <a:xfrm>
            <a:off x="8578405"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0" name="Google Shape;220;g7f049ffea2_0_243"/>
          <p:cNvSpPr/>
          <p:nvPr/>
        </p:nvSpPr>
        <p:spPr>
          <a:xfrm>
            <a:off x="8465441"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1" name="Google Shape;221;g7f049ffea2_0_243"/>
          <p:cNvSpPr/>
          <p:nvPr/>
        </p:nvSpPr>
        <p:spPr>
          <a:xfrm>
            <a:off x="8711755"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g7f049ffea2_0_1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400">
                <a:solidFill>
                  <a:srgbClr val="1C4587"/>
                </a:solidFill>
              </a:rPr>
              <a:t>Monte Carlo CV</a:t>
            </a:r>
            <a:endParaRPr b="0" i="0" sz="2400" u="none" cap="none" strike="noStrike">
              <a:solidFill>
                <a:srgbClr val="1C4587"/>
              </a:solidFill>
              <a:latin typeface="Arial"/>
              <a:ea typeface="Arial"/>
              <a:cs typeface="Arial"/>
              <a:sym typeface="Arial"/>
            </a:endParaRPr>
          </a:p>
        </p:txBody>
      </p:sp>
      <p:sp>
        <p:nvSpPr>
          <p:cNvPr id="227" name="Google Shape;227;g7f049ffea2_0_163"/>
          <p:cNvSpPr txBox="1"/>
          <p:nvPr>
            <p:ph idx="1" type="body"/>
          </p:nvPr>
        </p:nvSpPr>
        <p:spPr>
          <a:xfrm>
            <a:off x="311700" y="1152475"/>
            <a:ext cx="8520600" cy="3635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2"/>
              </a:buClr>
              <a:buSzPts val="2000"/>
              <a:buFont typeface="Hind"/>
              <a:buChar char="●"/>
            </a:pPr>
            <a:r>
              <a:rPr lang="en" sz="2000">
                <a:latin typeface="Hind"/>
                <a:ea typeface="Hind"/>
                <a:cs typeface="Hind"/>
                <a:sym typeface="Hind"/>
              </a:rPr>
              <a:t>Getting accuracy </a:t>
            </a:r>
            <a:r>
              <a:rPr b="1" lang="en" sz="2000">
                <a:latin typeface="Hind"/>
                <a:ea typeface="Hind"/>
                <a:cs typeface="Hind"/>
                <a:sym typeface="Hind"/>
              </a:rPr>
              <a:t>1</a:t>
            </a:r>
            <a:r>
              <a:rPr lang="en" sz="2000">
                <a:latin typeface="Hind"/>
                <a:ea typeface="Hind"/>
                <a:cs typeface="Hind"/>
                <a:sym typeface="Hind"/>
              </a:rPr>
              <a:t> time doesn’t tell us much</a:t>
            </a:r>
            <a:endParaRPr sz="2000">
              <a:latin typeface="Hind"/>
              <a:ea typeface="Hind"/>
              <a:cs typeface="Hind"/>
              <a:sym typeface="Hind"/>
            </a:endParaRPr>
          </a:p>
          <a:p>
            <a:pPr indent="-355600" lvl="0" marL="457200" rtl="0" algn="l">
              <a:spcBef>
                <a:spcPts val="0"/>
              </a:spcBef>
              <a:spcAft>
                <a:spcPts val="0"/>
              </a:spcAft>
              <a:buSzPts val="2000"/>
              <a:buFont typeface="Hind"/>
              <a:buChar char="●"/>
            </a:pPr>
            <a:r>
              <a:rPr lang="en" sz="2000">
                <a:latin typeface="Hind"/>
                <a:ea typeface="Hind"/>
                <a:cs typeface="Hind"/>
                <a:sym typeface="Hind"/>
              </a:rPr>
              <a:t>Getting accuracy </a:t>
            </a:r>
            <a:r>
              <a:rPr b="1" lang="en" sz="2000">
                <a:latin typeface="Hind"/>
                <a:ea typeface="Hind"/>
                <a:cs typeface="Hind"/>
                <a:sym typeface="Hind"/>
              </a:rPr>
              <a:t>2</a:t>
            </a:r>
            <a:r>
              <a:rPr lang="en" sz="2000">
                <a:latin typeface="Hind"/>
                <a:ea typeface="Hind"/>
                <a:cs typeface="Hind"/>
                <a:sym typeface="Hind"/>
              </a:rPr>
              <a:t> times tells us a bit</a:t>
            </a:r>
            <a:endParaRPr sz="2000">
              <a:latin typeface="Hind"/>
              <a:ea typeface="Hind"/>
              <a:cs typeface="Hind"/>
              <a:sym typeface="Hind"/>
            </a:endParaRPr>
          </a:p>
          <a:p>
            <a:pPr indent="-355600" lvl="0" marL="457200" rtl="0" algn="l">
              <a:spcBef>
                <a:spcPts val="0"/>
              </a:spcBef>
              <a:spcAft>
                <a:spcPts val="0"/>
              </a:spcAft>
              <a:buSzPts val="2000"/>
              <a:buFont typeface="Hind"/>
              <a:buChar char="●"/>
            </a:pPr>
            <a:r>
              <a:rPr lang="en" sz="2000">
                <a:latin typeface="Hind"/>
                <a:ea typeface="Hind"/>
                <a:cs typeface="Hind"/>
                <a:sym typeface="Hind"/>
              </a:rPr>
              <a:t>Getting accuracy </a:t>
            </a:r>
            <a:r>
              <a:rPr b="1" lang="en" sz="2000">
                <a:latin typeface="Hind"/>
                <a:ea typeface="Hind"/>
                <a:cs typeface="Hind"/>
                <a:sym typeface="Hind"/>
              </a:rPr>
              <a:t>3</a:t>
            </a:r>
            <a:r>
              <a:rPr lang="en" sz="2000">
                <a:latin typeface="Hind"/>
                <a:ea typeface="Hind"/>
                <a:cs typeface="Hind"/>
                <a:sym typeface="Hind"/>
              </a:rPr>
              <a:t> times tells us a bit more</a:t>
            </a:r>
            <a:endParaRPr sz="2000">
              <a:latin typeface="Hind"/>
              <a:ea typeface="Hind"/>
              <a:cs typeface="Hind"/>
              <a:sym typeface="Hind"/>
            </a:endParaRPr>
          </a:p>
          <a:p>
            <a:pPr indent="-355600" lvl="0" marL="457200" marR="0" rtl="0" algn="l">
              <a:lnSpc>
                <a:spcPct val="115000"/>
              </a:lnSpc>
              <a:spcBef>
                <a:spcPts val="0"/>
              </a:spcBef>
              <a:spcAft>
                <a:spcPts val="0"/>
              </a:spcAft>
              <a:buSzPts val="2000"/>
              <a:buFont typeface="Hind"/>
              <a:buChar char="●"/>
            </a:pPr>
            <a:r>
              <a:rPr lang="en" sz="2000">
                <a:latin typeface="Hind"/>
                <a:ea typeface="Hind"/>
                <a:cs typeface="Hind"/>
                <a:sym typeface="Hind"/>
              </a:rPr>
              <a:t>…</a:t>
            </a:r>
            <a:endParaRPr sz="2000">
              <a:latin typeface="Hind"/>
              <a:ea typeface="Hind"/>
              <a:cs typeface="Hind"/>
              <a:sym typeface="Hind"/>
            </a:endParaRPr>
          </a:p>
          <a:p>
            <a:pPr indent="-355600" lvl="0" marL="457200" rtl="0" algn="l">
              <a:spcBef>
                <a:spcPts val="0"/>
              </a:spcBef>
              <a:spcAft>
                <a:spcPts val="0"/>
              </a:spcAft>
              <a:buSzPts val="2000"/>
              <a:buFont typeface="Hind"/>
              <a:buChar char="●"/>
            </a:pPr>
            <a:r>
              <a:rPr lang="en" sz="2000">
                <a:latin typeface="Hind"/>
                <a:ea typeface="Hind"/>
                <a:cs typeface="Hind"/>
                <a:sym typeface="Hind"/>
              </a:rPr>
              <a:t>Getting accuracy </a:t>
            </a:r>
            <a:r>
              <a:rPr b="1" lang="en" sz="2000">
                <a:latin typeface="Hind"/>
                <a:ea typeface="Hind"/>
                <a:cs typeface="Hind"/>
                <a:sym typeface="Hind"/>
              </a:rPr>
              <a:t>N</a:t>
            </a:r>
            <a:r>
              <a:rPr lang="en" sz="2000">
                <a:latin typeface="Hind"/>
                <a:ea typeface="Hind"/>
                <a:cs typeface="Hind"/>
                <a:sym typeface="Hind"/>
              </a:rPr>
              <a:t> times might be good enough!</a:t>
            </a:r>
            <a:endParaRPr sz="2000">
              <a:latin typeface="Hind"/>
              <a:ea typeface="Hind"/>
              <a:cs typeface="Hind"/>
              <a:sym typeface="Hind"/>
            </a:endParaRPr>
          </a:p>
          <a:p>
            <a:pPr indent="0" lvl="0" marL="0" rtl="0" algn="l">
              <a:spcBef>
                <a:spcPts val="0"/>
              </a:spcBef>
              <a:spcAft>
                <a:spcPts val="0"/>
              </a:spcAft>
              <a:buNone/>
            </a:pPr>
            <a:r>
              <a:t/>
            </a:r>
            <a:endParaRPr sz="2000">
              <a:latin typeface="Hind"/>
              <a:ea typeface="Hind"/>
              <a:cs typeface="Hind"/>
              <a:sym typeface="Hind"/>
            </a:endParaRPr>
          </a:p>
          <a:p>
            <a:pPr indent="0" lvl="0" marL="0" rtl="0" algn="l">
              <a:spcBef>
                <a:spcPts val="0"/>
              </a:spcBef>
              <a:spcAft>
                <a:spcPts val="0"/>
              </a:spcAft>
              <a:buNone/>
            </a:pPr>
            <a:r>
              <a:rPr lang="en" sz="2000">
                <a:latin typeface="Hind"/>
                <a:ea typeface="Hind"/>
                <a:cs typeface="Hind"/>
                <a:sym typeface="Hind"/>
              </a:rPr>
              <a:t>Take the average of those </a:t>
            </a:r>
            <a:r>
              <a:rPr b="1" lang="en" sz="2000">
                <a:latin typeface="Hind"/>
                <a:ea typeface="Hind"/>
                <a:cs typeface="Hind"/>
                <a:sym typeface="Hind"/>
              </a:rPr>
              <a:t>N</a:t>
            </a:r>
            <a:r>
              <a:rPr lang="en" sz="2000">
                <a:latin typeface="Hind"/>
                <a:ea typeface="Hind"/>
                <a:cs typeface="Hind"/>
                <a:sym typeface="Hind"/>
              </a:rPr>
              <a:t> times</a:t>
            </a:r>
            <a:endParaRPr sz="2000">
              <a:latin typeface="Hind"/>
              <a:ea typeface="Hind"/>
              <a:cs typeface="Hind"/>
              <a:sym typeface="Hind"/>
            </a:endParaRPr>
          </a:p>
        </p:txBody>
      </p:sp>
      <p:sp>
        <p:nvSpPr>
          <p:cNvPr id="228" name="Google Shape;228;g7f049ffea2_0_163"/>
          <p:cNvSpPr/>
          <p:nvPr/>
        </p:nvSpPr>
        <p:spPr>
          <a:xfrm>
            <a:off x="8578405"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9" name="Google Shape;229;g7f049ffea2_0_163"/>
          <p:cNvSpPr/>
          <p:nvPr/>
        </p:nvSpPr>
        <p:spPr>
          <a:xfrm>
            <a:off x="8465441"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0" name="Google Shape;230;g7f049ffea2_0_163"/>
          <p:cNvSpPr/>
          <p:nvPr/>
        </p:nvSpPr>
        <p:spPr>
          <a:xfrm>
            <a:off x="8711755"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g7f049ffea2_0_20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400">
                <a:solidFill>
                  <a:srgbClr val="1C4587"/>
                </a:solidFill>
              </a:rPr>
              <a:t>Monte Carlo CV</a:t>
            </a:r>
            <a:endParaRPr b="0" i="0" sz="2400" u="none" cap="none" strike="noStrike">
              <a:solidFill>
                <a:srgbClr val="1C4587"/>
              </a:solidFill>
              <a:latin typeface="Arial"/>
              <a:ea typeface="Arial"/>
              <a:cs typeface="Arial"/>
              <a:sym typeface="Arial"/>
            </a:endParaRPr>
          </a:p>
        </p:txBody>
      </p:sp>
      <p:sp>
        <p:nvSpPr>
          <p:cNvPr id="236" name="Google Shape;236;g7f049ffea2_0_207"/>
          <p:cNvSpPr txBox="1"/>
          <p:nvPr>
            <p:ph idx="1" type="body"/>
          </p:nvPr>
        </p:nvSpPr>
        <p:spPr>
          <a:xfrm>
            <a:off x="311700" y="1152475"/>
            <a:ext cx="8520600" cy="3635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2"/>
              </a:buClr>
              <a:buSzPts val="2000"/>
              <a:buFont typeface="Hind"/>
              <a:buChar char="●"/>
            </a:pPr>
            <a:r>
              <a:rPr lang="en" sz="2000">
                <a:latin typeface="Hind"/>
                <a:ea typeface="Hind"/>
                <a:cs typeface="Hind"/>
                <a:sym typeface="Hind"/>
              </a:rPr>
              <a:t>Need to use </a:t>
            </a:r>
            <a:r>
              <a:rPr b="1" lang="en" sz="2000">
                <a:latin typeface="Hind"/>
                <a:ea typeface="Hind"/>
                <a:cs typeface="Hind"/>
                <a:sym typeface="Hind"/>
              </a:rPr>
              <a:t>new</a:t>
            </a:r>
            <a:r>
              <a:rPr lang="en" sz="2000">
                <a:latin typeface="Hind"/>
                <a:ea typeface="Hind"/>
                <a:cs typeface="Hind"/>
                <a:sym typeface="Hind"/>
              </a:rPr>
              <a:t>, </a:t>
            </a:r>
            <a:r>
              <a:rPr b="1" lang="en" sz="2000">
                <a:latin typeface="Hind"/>
                <a:ea typeface="Hind"/>
                <a:cs typeface="Hind"/>
                <a:sym typeface="Hind"/>
              </a:rPr>
              <a:t>random </a:t>
            </a:r>
            <a:r>
              <a:rPr lang="en" sz="2000">
                <a:latin typeface="Hind"/>
                <a:ea typeface="Hind"/>
                <a:cs typeface="Hind"/>
                <a:sym typeface="Hind"/>
              </a:rPr>
              <a:t>train/test split each time</a:t>
            </a:r>
            <a:endParaRPr sz="2000">
              <a:latin typeface="Hind"/>
              <a:ea typeface="Hind"/>
              <a:cs typeface="Hind"/>
              <a:sym typeface="Hind"/>
            </a:endParaRPr>
          </a:p>
          <a:p>
            <a:pPr indent="-355600" lvl="1" marL="914400" marR="0" rtl="0" algn="l">
              <a:lnSpc>
                <a:spcPct val="115000"/>
              </a:lnSpc>
              <a:spcBef>
                <a:spcPts val="0"/>
              </a:spcBef>
              <a:spcAft>
                <a:spcPts val="0"/>
              </a:spcAft>
              <a:buSzPts val="2000"/>
              <a:buFont typeface="Hind"/>
              <a:buChar char="○"/>
            </a:pPr>
            <a:r>
              <a:rPr lang="en" sz="2000">
                <a:latin typeface="Hind"/>
                <a:ea typeface="Hind"/>
                <a:cs typeface="Hind"/>
                <a:sym typeface="Hind"/>
              </a:rPr>
              <a:t>If you use the same train/test split each time, you’re not getting any new information!</a:t>
            </a:r>
            <a:endParaRPr sz="2000">
              <a:latin typeface="Hind"/>
              <a:ea typeface="Hind"/>
              <a:cs typeface="Hind"/>
              <a:sym typeface="Hind"/>
            </a:endParaRPr>
          </a:p>
          <a:p>
            <a:pPr indent="-355600" lvl="0" marL="457200" marR="0" rtl="0" algn="l">
              <a:lnSpc>
                <a:spcPct val="115000"/>
              </a:lnSpc>
              <a:spcBef>
                <a:spcPts val="0"/>
              </a:spcBef>
              <a:spcAft>
                <a:spcPts val="0"/>
              </a:spcAft>
              <a:buSzPts val="2000"/>
              <a:buFont typeface="Hind"/>
              <a:buChar char="●"/>
            </a:pPr>
            <a:r>
              <a:rPr lang="en" sz="2000">
                <a:latin typeface="Hind"/>
                <a:ea typeface="Hind"/>
                <a:cs typeface="Hind"/>
                <a:sym typeface="Hind"/>
              </a:rPr>
              <a:t>Pros:</a:t>
            </a:r>
            <a:endParaRPr sz="2000">
              <a:latin typeface="Hind"/>
              <a:ea typeface="Hind"/>
              <a:cs typeface="Hind"/>
              <a:sym typeface="Hind"/>
            </a:endParaRPr>
          </a:p>
          <a:p>
            <a:pPr indent="-355600" lvl="1" marL="914400" marR="0" rtl="0" algn="l">
              <a:lnSpc>
                <a:spcPct val="115000"/>
              </a:lnSpc>
              <a:spcBef>
                <a:spcPts val="0"/>
              </a:spcBef>
              <a:spcAft>
                <a:spcPts val="0"/>
              </a:spcAft>
              <a:buSzPts val="2000"/>
              <a:buFont typeface="Hind"/>
              <a:buChar char="○"/>
            </a:pPr>
            <a:r>
              <a:rPr lang="en" sz="2000">
                <a:latin typeface="Hind"/>
                <a:ea typeface="Hind"/>
                <a:cs typeface="Hind"/>
                <a:sym typeface="Hind"/>
              </a:rPr>
              <a:t>easy to implement</a:t>
            </a:r>
            <a:endParaRPr sz="2000">
              <a:latin typeface="Hind"/>
              <a:ea typeface="Hind"/>
              <a:cs typeface="Hind"/>
              <a:sym typeface="Hind"/>
            </a:endParaRPr>
          </a:p>
          <a:p>
            <a:pPr indent="-355600" lvl="1" marL="914400" marR="0" rtl="0" algn="l">
              <a:lnSpc>
                <a:spcPct val="115000"/>
              </a:lnSpc>
              <a:spcBef>
                <a:spcPts val="0"/>
              </a:spcBef>
              <a:spcAft>
                <a:spcPts val="0"/>
              </a:spcAft>
              <a:buSzPts val="2000"/>
              <a:buFont typeface="Hind"/>
              <a:buChar char="○"/>
            </a:pPr>
            <a:r>
              <a:rPr lang="en" sz="2000">
                <a:latin typeface="Hind"/>
                <a:ea typeface="Hind"/>
                <a:cs typeface="Hind"/>
                <a:sym typeface="Hind"/>
              </a:rPr>
              <a:t>easy to make faster/slower by changing number of iterations</a:t>
            </a:r>
            <a:endParaRPr sz="2000">
              <a:latin typeface="Hind"/>
              <a:ea typeface="Hind"/>
              <a:cs typeface="Hind"/>
              <a:sym typeface="Hind"/>
            </a:endParaRPr>
          </a:p>
          <a:p>
            <a:pPr indent="-355600" lvl="0" marL="457200" marR="0" rtl="0" algn="l">
              <a:lnSpc>
                <a:spcPct val="115000"/>
              </a:lnSpc>
              <a:spcBef>
                <a:spcPts val="0"/>
              </a:spcBef>
              <a:spcAft>
                <a:spcPts val="0"/>
              </a:spcAft>
              <a:buSzPts val="2000"/>
              <a:buFont typeface="Hind"/>
              <a:buChar char="●"/>
            </a:pPr>
            <a:r>
              <a:rPr lang="en" sz="2000">
                <a:latin typeface="Hind"/>
                <a:ea typeface="Hind"/>
                <a:cs typeface="Hind"/>
                <a:sym typeface="Hind"/>
              </a:rPr>
              <a:t>Cons:</a:t>
            </a:r>
            <a:endParaRPr sz="2000">
              <a:latin typeface="Hind"/>
              <a:ea typeface="Hind"/>
              <a:cs typeface="Hind"/>
              <a:sym typeface="Hind"/>
            </a:endParaRPr>
          </a:p>
          <a:p>
            <a:pPr indent="-355600" lvl="1" marL="914400" marR="0" rtl="0" algn="l">
              <a:lnSpc>
                <a:spcPct val="115000"/>
              </a:lnSpc>
              <a:spcBef>
                <a:spcPts val="0"/>
              </a:spcBef>
              <a:spcAft>
                <a:spcPts val="0"/>
              </a:spcAft>
              <a:buSzPts val="2000"/>
              <a:buFont typeface="Hind"/>
              <a:buChar char="○"/>
            </a:pPr>
            <a:r>
              <a:rPr lang="en" sz="2000">
                <a:latin typeface="Hind"/>
                <a:ea typeface="Hind"/>
                <a:cs typeface="Hind"/>
                <a:sym typeface="Hind"/>
              </a:rPr>
              <a:t>random -&gt; train/test splits not guaranteed to be representative of dataset</a:t>
            </a:r>
            <a:endParaRPr sz="2000">
              <a:latin typeface="Hind"/>
              <a:ea typeface="Hind"/>
              <a:cs typeface="Hind"/>
              <a:sym typeface="Hind"/>
            </a:endParaRPr>
          </a:p>
          <a:p>
            <a:pPr indent="-355600" lvl="1" marL="914400" marR="0" rtl="0" algn="l">
              <a:lnSpc>
                <a:spcPct val="115000"/>
              </a:lnSpc>
              <a:spcBef>
                <a:spcPts val="0"/>
              </a:spcBef>
              <a:spcAft>
                <a:spcPts val="0"/>
              </a:spcAft>
              <a:buSzPts val="2000"/>
              <a:buFont typeface="Hind"/>
              <a:buChar char="○"/>
            </a:pPr>
            <a:r>
              <a:rPr lang="en" sz="2000">
                <a:latin typeface="Hind"/>
                <a:ea typeface="Hind"/>
                <a:cs typeface="Hind"/>
                <a:sym typeface="Hind"/>
              </a:rPr>
              <a:t>harder to calculate how many iterations you need</a:t>
            </a:r>
            <a:endParaRPr sz="2000">
              <a:latin typeface="Hind"/>
              <a:ea typeface="Hind"/>
              <a:cs typeface="Hind"/>
              <a:sym typeface="Hind"/>
            </a:endParaRPr>
          </a:p>
        </p:txBody>
      </p:sp>
      <p:sp>
        <p:nvSpPr>
          <p:cNvPr id="237" name="Google Shape;237;g7f049ffea2_0_207"/>
          <p:cNvSpPr/>
          <p:nvPr/>
        </p:nvSpPr>
        <p:spPr>
          <a:xfrm>
            <a:off x="8578405"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8" name="Google Shape;238;g7f049ffea2_0_207"/>
          <p:cNvSpPr/>
          <p:nvPr/>
        </p:nvSpPr>
        <p:spPr>
          <a:xfrm>
            <a:off x="8465441"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9" name="Google Shape;239;g7f049ffea2_0_207"/>
          <p:cNvSpPr/>
          <p:nvPr/>
        </p:nvSpPr>
        <p:spPr>
          <a:xfrm>
            <a:off x="8711755"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g7f19f4ff45_0_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1C4587"/>
                </a:solidFill>
              </a:rPr>
              <a:t>The </a:t>
            </a:r>
            <a:r>
              <a:rPr lang="en" sz="2400">
                <a:solidFill>
                  <a:srgbClr val="1C4587"/>
                </a:solidFill>
              </a:rPr>
              <a:t>Bootstrap</a:t>
            </a:r>
            <a:endParaRPr/>
          </a:p>
        </p:txBody>
      </p:sp>
      <p:sp>
        <p:nvSpPr>
          <p:cNvPr id="245" name="Google Shape;245;g7f19f4ff45_0_47"/>
          <p:cNvSpPr txBox="1"/>
          <p:nvPr>
            <p:ph idx="1" type="body"/>
          </p:nvPr>
        </p:nvSpPr>
        <p:spPr>
          <a:xfrm>
            <a:off x="377000" y="877050"/>
            <a:ext cx="8082000" cy="38523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600">
                <a:solidFill>
                  <a:schemeClr val="dk1"/>
                </a:solidFill>
              </a:rPr>
              <a:t>What if we don’t have enough data?</a:t>
            </a:r>
            <a:endParaRPr b="1" sz="1600">
              <a:solidFill>
                <a:schemeClr val="dk1"/>
              </a:solidFill>
            </a:endParaRPr>
          </a:p>
          <a:p>
            <a:pPr indent="-330200" lvl="0" marL="457200" rtl="0" algn="l">
              <a:spcBef>
                <a:spcPts val="1800"/>
              </a:spcBef>
              <a:spcAft>
                <a:spcPts val="0"/>
              </a:spcAft>
              <a:buClr>
                <a:schemeClr val="dk1"/>
              </a:buClr>
              <a:buSzPts val="1600"/>
              <a:buChar char="❖"/>
            </a:pPr>
            <a:r>
              <a:rPr lang="en" sz="1600">
                <a:solidFill>
                  <a:schemeClr val="dk1"/>
                </a:solidFill>
              </a:rPr>
              <a:t>Use </a:t>
            </a:r>
            <a:r>
              <a:rPr b="1" lang="en" sz="1600">
                <a:solidFill>
                  <a:schemeClr val="dk1"/>
                </a:solidFill>
              </a:rPr>
              <a:t>bootstrap datasets</a:t>
            </a:r>
            <a:r>
              <a:rPr lang="en" sz="1600">
                <a:solidFill>
                  <a:schemeClr val="dk1"/>
                </a:solidFill>
              </a:rPr>
              <a:t> to a</a:t>
            </a:r>
            <a:r>
              <a:rPr lang="en" sz="1600">
                <a:solidFill>
                  <a:schemeClr val="dk1"/>
                </a:solidFill>
              </a:rPr>
              <a:t>pproximate the test error</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Sample with replacement</a:t>
            </a:r>
            <a:r>
              <a:rPr lang="en" sz="1600">
                <a:solidFill>
                  <a:schemeClr val="dk1"/>
                </a:solidFill>
              </a:rPr>
              <a:t> from the original training dataset (with n samples) to generate </a:t>
            </a:r>
            <a:r>
              <a:rPr b="1" lang="en" sz="1600">
                <a:solidFill>
                  <a:schemeClr val="dk1"/>
                </a:solidFill>
              </a:rPr>
              <a:t>bootstrap datasets</a:t>
            </a:r>
            <a:r>
              <a:rPr lang="en" sz="1600">
                <a:solidFill>
                  <a:schemeClr val="dk1"/>
                </a:solidFill>
              </a:rPr>
              <a:t> of size n</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Some data points may appear more than once in the generated data</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Some data points may not appear</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Estimate of test error = average error among bootstrap datasets </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g7f19f4ff45_0_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C4587"/>
                </a:solidFill>
              </a:rPr>
              <a:t>Pipeline of the Bootstrap</a:t>
            </a:r>
            <a:endParaRPr/>
          </a:p>
          <a:p>
            <a:pPr indent="0" lvl="0" marL="0" rtl="0" algn="l">
              <a:spcBef>
                <a:spcPts val="0"/>
              </a:spcBef>
              <a:spcAft>
                <a:spcPts val="0"/>
              </a:spcAft>
              <a:buNone/>
            </a:pPr>
            <a:r>
              <a:t/>
            </a:r>
            <a:endParaRPr/>
          </a:p>
        </p:txBody>
      </p:sp>
      <p:pic>
        <p:nvPicPr>
          <p:cNvPr id="251" name="Google Shape;251;g7f19f4ff45_0_80"/>
          <p:cNvPicPr preferRelativeResize="0"/>
          <p:nvPr/>
        </p:nvPicPr>
        <p:blipFill rotWithShape="1">
          <a:blip r:embed="rId3">
            <a:alphaModFix/>
          </a:blip>
          <a:srcRect b="9412" l="-2104" r="7308" t="0"/>
          <a:stretch/>
        </p:blipFill>
        <p:spPr>
          <a:xfrm>
            <a:off x="282150" y="968625"/>
            <a:ext cx="8051649" cy="2556650"/>
          </a:xfrm>
          <a:prstGeom prst="rect">
            <a:avLst/>
          </a:prstGeom>
          <a:noFill/>
          <a:ln>
            <a:noFill/>
          </a:ln>
        </p:spPr>
      </p:pic>
      <p:sp>
        <p:nvSpPr>
          <p:cNvPr id="252" name="Google Shape;252;g7f19f4ff45_0_80"/>
          <p:cNvSpPr txBox="1"/>
          <p:nvPr>
            <p:ph idx="1" type="body"/>
          </p:nvPr>
        </p:nvSpPr>
        <p:spPr>
          <a:xfrm>
            <a:off x="380325" y="3677200"/>
            <a:ext cx="8520600" cy="87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Does this give very good estimate of the prediction error?</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If </a:t>
            </a:r>
            <a:r>
              <a:rPr b="1" lang="en" sz="1600">
                <a:solidFill>
                  <a:schemeClr val="dk1"/>
                </a:solidFill>
              </a:rPr>
              <a:t>no,</a:t>
            </a:r>
            <a:r>
              <a:rPr lang="en" sz="1600">
                <a:solidFill>
                  <a:schemeClr val="dk1"/>
                </a:solidFill>
              </a:rPr>
              <a:t> why not? Does it </a:t>
            </a:r>
            <a:r>
              <a:rPr b="1" lang="en" sz="1600">
                <a:solidFill>
                  <a:schemeClr val="dk1"/>
                </a:solidFill>
              </a:rPr>
              <a:t>underestimate</a:t>
            </a:r>
            <a:r>
              <a:rPr lang="en" sz="1600">
                <a:solidFill>
                  <a:schemeClr val="dk1"/>
                </a:solidFill>
              </a:rPr>
              <a:t> or </a:t>
            </a:r>
            <a:r>
              <a:rPr b="1" lang="en" sz="1600">
                <a:solidFill>
                  <a:schemeClr val="dk1"/>
                </a:solidFill>
              </a:rPr>
              <a:t>overestimate</a:t>
            </a:r>
            <a:r>
              <a:rPr lang="en" sz="1600">
                <a:solidFill>
                  <a:schemeClr val="dk1"/>
                </a:solidFill>
              </a:rPr>
              <a:t> the prediction error?</a:t>
            </a:r>
            <a:endParaRPr sz="16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g7f19f4ff45_0_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1C4587"/>
                </a:solidFill>
              </a:rPr>
              <a:t>Pipeline of the Bootstrap</a:t>
            </a:r>
            <a:endParaRPr/>
          </a:p>
        </p:txBody>
      </p:sp>
      <p:sp>
        <p:nvSpPr>
          <p:cNvPr id="258" name="Google Shape;258;g7f19f4ff45_0_59"/>
          <p:cNvSpPr txBox="1"/>
          <p:nvPr>
            <p:ph idx="1" type="body"/>
          </p:nvPr>
        </p:nvSpPr>
        <p:spPr>
          <a:xfrm>
            <a:off x="311700" y="1405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rPr>
              <a:t>No.</a:t>
            </a:r>
            <a:endParaRPr b="1" sz="1700">
              <a:solidFill>
                <a:srgbClr val="000000"/>
              </a:solidFill>
            </a:endParaRPr>
          </a:p>
          <a:p>
            <a:pPr indent="0" lvl="0" marL="0" rtl="0" algn="l">
              <a:spcBef>
                <a:spcPts val="0"/>
              </a:spcBef>
              <a:spcAft>
                <a:spcPts val="0"/>
              </a:spcAft>
              <a:buNone/>
            </a:pPr>
            <a:r>
              <a:t/>
            </a:r>
            <a:endParaRPr sz="1700">
              <a:solidFill>
                <a:srgbClr val="000000"/>
              </a:solidFill>
            </a:endParaRPr>
          </a:p>
          <a:p>
            <a:pPr indent="0" lvl="0" marL="0" rtl="0" algn="l">
              <a:spcBef>
                <a:spcPts val="0"/>
              </a:spcBef>
              <a:spcAft>
                <a:spcPts val="0"/>
              </a:spcAft>
              <a:buNone/>
            </a:pPr>
            <a:r>
              <a:rPr lang="en" sz="1700">
                <a:solidFill>
                  <a:srgbClr val="000000"/>
                </a:solidFill>
              </a:rPr>
              <a:t>Since the bootstrap is sampling with replacement for B validation folds, each fold would have significant overlap with the original data used for training. Approximately, </a:t>
            </a:r>
            <a:r>
              <a:rPr b="1" lang="en" sz="1700">
                <a:solidFill>
                  <a:srgbClr val="000000"/>
                </a:solidFill>
              </a:rPr>
              <a:t>2/3</a:t>
            </a:r>
            <a:r>
              <a:rPr lang="en" sz="1700">
                <a:solidFill>
                  <a:srgbClr val="000000"/>
                </a:solidFill>
              </a:rPr>
              <a:t> of the training data would appear in each validation fold.</a:t>
            </a:r>
            <a:endParaRPr sz="1700">
              <a:solidFill>
                <a:srgbClr val="000000"/>
              </a:solidFill>
            </a:endParaRPr>
          </a:p>
          <a:p>
            <a:pPr indent="0" lvl="0" marL="0" rtl="0" algn="l">
              <a:spcBef>
                <a:spcPts val="0"/>
              </a:spcBef>
              <a:spcAft>
                <a:spcPts val="0"/>
              </a:spcAft>
              <a:buNone/>
            </a:pPr>
            <a:r>
              <a:t/>
            </a:r>
            <a:endParaRPr sz="1700">
              <a:solidFill>
                <a:srgbClr val="000000"/>
              </a:solidFill>
            </a:endParaRPr>
          </a:p>
          <a:p>
            <a:pPr indent="0" lvl="0" marL="0" rtl="0" algn="l">
              <a:spcBef>
                <a:spcPts val="0"/>
              </a:spcBef>
              <a:spcAft>
                <a:spcPts val="0"/>
              </a:spcAft>
              <a:buNone/>
            </a:pPr>
            <a:r>
              <a:rPr lang="en" sz="1700">
                <a:solidFill>
                  <a:srgbClr val="000000"/>
                </a:solidFill>
              </a:rPr>
              <a:t>This leads to significant </a:t>
            </a:r>
            <a:r>
              <a:rPr b="1" lang="en" sz="1700">
                <a:solidFill>
                  <a:srgbClr val="000000"/>
                </a:solidFill>
              </a:rPr>
              <a:t>underestimation</a:t>
            </a:r>
            <a:r>
              <a:rPr lang="en" sz="1700">
                <a:solidFill>
                  <a:srgbClr val="000000"/>
                </a:solidFill>
              </a:rPr>
              <a:t> of the prediction error.</a:t>
            </a:r>
            <a:endParaRPr sz="1700">
              <a:solidFill>
                <a:srgbClr val="000000"/>
              </a:solidFill>
            </a:endParaRPr>
          </a:p>
          <a:p>
            <a:pPr indent="0" lvl="0" marL="0" rtl="0" algn="l">
              <a:spcBef>
                <a:spcPts val="0"/>
              </a:spcBef>
              <a:spcAft>
                <a:spcPts val="0"/>
              </a:spcAft>
              <a:buNone/>
            </a:pPr>
            <a:r>
              <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Why </a:t>
            </a:r>
            <a:r>
              <a:rPr b="1" lang="en" sz="1700">
                <a:solidFill>
                  <a:srgbClr val="000000"/>
                </a:solidFill>
              </a:rPr>
              <a:t>2/3</a:t>
            </a:r>
            <a:r>
              <a:rPr lang="en" sz="1700">
                <a:solidFill>
                  <a:srgbClr val="000000"/>
                </a:solidFill>
              </a:rPr>
              <a:t>?</a:t>
            </a:r>
            <a:endParaRPr sz="1700">
              <a:solidFill>
                <a:srgbClr val="000000"/>
              </a:solidFill>
            </a:endParaRPr>
          </a:p>
          <a:p>
            <a:pPr indent="0" lvl="0" marL="0" rtl="0" algn="l">
              <a:spcBef>
                <a:spcPts val="0"/>
              </a:spcBef>
              <a:spcAft>
                <a:spcPts val="0"/>
              </a:spcAft>
              <a:buNone/>
            </a:pPr>
            <a:r>
              <a:t/>
            </a:r>
            <a:endParaRPr sz="1700">
              <a:solidFill>
                <a:srgbClr val="000000"/>
              </a:solidFill>
            </a:endParaRPr>
          </a:p>
          <a:p>
            <a:pPr indent="0" lvl="0" marL="0" rtl="0" algn="l">
              <a:spcBef>
                <a:spcPts val="0"/>
              </a:spcBef>
              <a:spcAft>
                <a:spcPts val="0"/>
              </a:spcAft>
              <a:buNone/>
            </a:pPr>
            <a:r>
              <a:t/>
            </a:r>
            <a:endParaRPr sz="17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g7f19f4ff45_0_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1C4587"/>
                </a:solidFill>
              </a:rPr>
              <a:t>Proof</a:t>
            </a:r>
            <a:endParaRPr/>
          </a:p>
        </p:txBody>
      </p:sp>
      <p:sp>
        <p:nvSpPr>
          <p:cNvPr id="264" name="Google Shape;264;g7f19f4ff45_0_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Suppose there are n samples </a:t>
            </a:r>
            <a:r>
              <a:rPr i="1" lang="en" sz="1600">
                <a:solidFill>
                  <a:schemeClr val="dk1"/>
                </a:solidFill>
              </a:rPr>
              <a:t>(yi, xi)</a:t>
            </a:r>
            <a:r>
              <a:rPr lang="en" sz="1600">
                <a:solidFill>
                  <a:schemeClr val="dk1"/>
                </a:solidFill>
              </a:rPr>
              <a:t> in the training set data, then for each of the bootstrap validation fold b, every sample has probability </a:t>
            </a:r>
            <a:r>
              <a:rPr b="1" lang="en" sz="1600">
                <a:solidFill>
                  <a:schemeClr val="dk1"/>
                </a:solidFill>
              </a:rPr>
              <a:t>1/n</a:t>
            </a:r>
            <a:r>
              <a:rPr lang="en" sz="1600">
                <a:solidFill>
                  <a:schemeClr val="dk1"/>
                </a:solidFill>
              </a:rPr>
              <a:t> of being selected into b. The probability of each data sample </a:t>
            </a:r>
            <a:r>
              <a:rPr i="1" lang="en" sz="1600">
                <a:solidFill>
                  <a:schemeClr val="dk1"/>
                </a:solidFill>
              </a:rPr>
              <a:t>(yi, xi)</a:t>
            </a:r>
            <a:r>
              <a:rPr lang="en" sz="1600">
                <a:solidFill>
                  <a:schemeClr val="dk1"/>
                </a:solidFill>
              </a:rPr>
              <a:t> not being in fold b is </a:t>
            </a:r>
            <a:r>
              <a:rPr b="1" lang="en" sz="1600">
                <a:solidFill>
                  <a:schemeClr val="dk1"/>
                </a:solidFill>
              </a:rPr>
              <a:t>(1 - 1/n)</a:t>
            </a:r>
            <a:r>
              <a:rPr lang="en" sz="1600">
                <a:solidFill>
                  <a:schemeClr val="dk1"/>
                </a:solidFill>
              </a:rPr>
              <a:t>, respectively.</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Probability of </a:t>
            </a:r>
            <a:r>
              <a:rPr b="1" lang="en" sz="1600">
                <a:solidFill>
                  <a:schemeClr val="dk1"/>
                </a:solidFill>
              </a:rPr>
              <a:t>avoid selecting</a:t>
            </a:r>
            <a:r>
              <a:rPr lang="en" sz="1600">
                <a:solidFill>
                  <a:schemeClr val="dk1"/>
                </a:solidFill>
              </a:rPr>
              <a:t> all n data points in fold b: </a:t>
            </a:r>
            <a:r>
              <a:rPr b="1" lang="en" sz="1600">
                <a:solidFill>
                  <a:schemeClr val="dk1"/>
                </a:solidFill>
              </a:rPr>
              <a:t>(1 - 1/n)^n</a:t>
            </a:r>
            <a:r>
              <a:rPr lang="en" sz="1600">
                <a:solidFill>
                  <a:schemeClr val="dk1"/>
                </a:solidFill>
              </a:rPr>
              <a:t>.</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When n gets large, we have this probability converges to 1/e.</a:t>
            </a:r>
            <a:endParaRPr sz="1600">
              <a:solidFill>
                <a:schemeClr val="dk1"/>
              </a:solidFill>
            </a:endParaRPr>
          </a:p>
          <a:p>
            <a:pPr indent="0" lvl="0" marL="0" rtl="0" algn="l">
              <a:spcBef>
                <a:spcPts val="0"/>
              </a:spcBef>
              <a:spcAft>
                <a:spcPts val="0"/>
              </a:spcAft>
              <a:buNone/>
            </a:pPr>
            <a:r>
              <a:rPr lang="en" sz="1400">
                <a:solidFill>
                  <a:schemeClr val="dk1"/>
                </a:solidFill>
              </a:rPr>
              <a:t>(Why this converges? Probably should review Calc I, or see: </a:t>
            </a:r>
            <a:r>
              <a:rPr lang="en" sz="1400" u="sng">
                <a:solidFill>
                  <a:schemeClr val="hlink"/>
                </a:solidFill>
                <a:hlinkClick r:id="rId3"/>
              </a:rPr>
              <a:t>https://math.stackexchange.com/questions/882741/limit-of-1-x-nn-when-n-tends-to-infinity</a:t>
            </a:r>
            <a:r>
              <a:rPr lang="en" sz="1400">
                <a:solidFill>
                  <a:schemeClr val="dk1"/>
                </a:solidFill>
              </a:rPr>
              <a:t>.)</a:t>
            </a:r>
            <a:endParaRPr sz="14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Therefore, the fraction of overlapping data points in each fold is </a:t>
            </a:r>
            <a:r>
              <a:rPr b="1" lang="en" sz="1600">
                <a:solidFill>
                  <a:schemeClr val="dk1"/>
                </a:solidFill>
              </a:rPr>
              <a:t>(1-1/e)</a:t>
            </a:r>
            <a:r>
              <a:rPr lang="en" sz="1600">
                <a:solidFill>
                  <a:schemeClr val="dk1"/>
                </a:solidFill>
              </a:rPr>
              <a:t>, which is about </a:t>
            </a:r>
            <a:r>
              <a:rPr b="1" lang="en" sz="1600">
                <a:solidFill>
                  <a:schemeClr val="dk1"/>
                </a:solidFill>
              </a:rPr>
              <a:t>2/3</a:t>
            </a:r>
            <a:r>
              <a:rPr lang="en" sz="1600">
                <a:solidFill>
                  <a:schemeClr val="dk1"/>
                </a:solidFill>
              </a:rPr>
              <a:t>.</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g7f19f4ff45_0_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C4587"/>
                </a:solidFill>
              </a:rPr>
              <a:t>How we fix the problem</a:t>
            </a:r>
            <a:endParaRPr/>
          </a:p>
        </p:txBody>
      </p:sp>
      <p:sp>
        <p:nvSpPr>
          <p:cNvPr id="270" name="Google Shape;270;g7f19f4ff45_0_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Requires some thoughts when generating validation set, especially for real-world complex data.</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Can partly fix this problem by only using predictions for those observations that did not (by chance) occur in the current bootstrap sample.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But the method gets complicated.</a:t>
            </a:r>
            <a:endParaRPr sz="16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g7f19f4ff45_0_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1C4587"/>
                </a:solidFill>
              </a:rPr>
              <a:t>Bootstrap vs. k-fold</a:t>
            </a:r>
            <a:endParaRPr/>
          </a:p>
        </p:txBody>
      </p:sp>
      <p:sp>
        <p:nvSpPr>
          <p:cNvPr id="276" name="Google Shape;276;g7f19f4ff45_0_92"/>
          <p:cNvSpPr txBox="1"/>
          <p:nvPr/>
        </p:nvSpPr>
        <p:spPr>
          <a:xfrm>
            <a:off x="421350" y="1147850"/>
            <a:ext cx="7722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In K-fold validation, each of the K folds is distinct from the other (K − 1) folds used for training: there is </a:t>
            </a:r>
            <a:r>
              <a:rPr b="1" lang="en" sz="1800"/>
              <a:t>no overlap</a:t>
            </a:r>
            <a:r>
              <a:rPr lang="en"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This is crucial for its success in estimating prediction error.</a:t>
            </a:r>
            <a:endParaRPr sz="1800">
              <a:solidFill>
                <a:schemeClr val="dk1"/>
              </a:solidFill>
            </a:endParaRPr>
          </a:p>
          <a:p>
            <a:pPr indent="0" lvl="0" marL="0" rtl="0" algn="l">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b="1" lang="en" sz="4800">
                <a:solidFill>
                  <a:schemeClr val="dk1"/>
                </a:solidFill>
                <a:latin typeface="Helvetica Neue"/>
                <a:ea typeface="Helvetica Neue"/>
                <a:cs typeface="Helvetica Neue"/>
                <a:sym typeface="Helvetica Neue"/>
              </a:rPr>
              <a:t>Linear Classifiers</a:t>
            </a:r>
            <a:endParaRPr b="1" sz="4800">
              <a:solidFill>
                <a:schemeClr val="dk1"/>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g7f19f4ff45_0_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1C4587"/>
                </a:solidFill>
              </a:rPr>
              <a:t>Why we still use bootstrap</a:t>
            </a:r>
            <a:endParaRPr/>
          </a:p>
        </p:txBody>
      </p:sp>
      <p:sp>
        <p:nvSpPr>
          <p:cNvPr id="282" name="Google Shape;282;g7f19f4ff45_0_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Bootstrap allows us to use a computer to mimic the process of obtaining new data sets.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Can be used to quantify the uncertainty associated with a given estimator or statistical learning method.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Provides an estimate of the standard error of a coefficient, or a confidence interval for that coefficient.</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i.e., the variability of the model!</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g7f049ffea2_0_18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400">
                <a:solidFill>
                  <a:srgbClr val="1C4587"/>
                </a:solidFill>
              </a:rPr>
              <a:t>Measures of overfitting</a:t>
            </a:r>
            <a:endParaRPr b="0" i="0" sz="2400" u="none" cap="none" strike="noStrike">
              <a:solidFill>
                <a:srgbClr val="1C4587"/>
              </a:solidFill>
              <a:latin typeface="Arial"/>
              <a:ea typeface="Arial"/>
              <a:cs typeface="Arial"/>
              <a:sym typeface="Arial"/>
            </a:endParaRPr>
          </a:p>
        </p:txBody>
      </p:sp>
      <p:sp>
        <p:nvSpPr>
          <p:cNvPr id="288" name="Google Shape;288;g7f049ffea2_0_187"/>
          <p:cNvSpPr txBox="1"/>
          <p:nvPr>
            <p:ph idx="1" type="body"/>
          </p:nvPr>
        </p:nvSpPr>
        <p:spPr>
          <a:xfrm>
            <a:off x="311700" y="1152475"/>
            <a:ext cx="8520600" cy="3635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2"/>
              </a:buClr>
              <a:buSzPts val="2000"/>
              <a:buFont typeface="Hind"/>
              <a:buChar char="●"/>
            </a:pPr>
            <a:r>
              <a:rPr lang="en" sz="2000">
                <a:latin typeface="Hind"/>
                <a:ea typeface="Hind"/>
                <a:cs typeface="Hind"/>
                <a:sym typeface="Hind"/>
              </a:rPr>
              <a:t>Compare </a:t>
            </a:r>
            <a:r>
              <a:rPr i="1" lang="en" sz="2000">
                <a:latin typeface="Hind"/>
                <a:ea typeface="Hind"/>
                <a:cs typeface="Hind"/>
                <a:sym typeface="Hind"/>
              </a:rPr>
              <a:t>train</a:t>
            </a:r>
            <a:r>
              <a:rPr lang="en" sz="2000">
                <a:latin typeface="Hind"/>
                <a:ea typeface="Hind"/>
                <a:cs typeface="Hind"/>
                <a:sym typeface="Hind"/>
              </a:rPr>
              <a:t> accuracy with </a:t>
            </a:r>
            <a:r>
              <a:rPr i="1" lang="en" sz="2000">
                <a:latin typeface="Hind"/>
                <a:ea typeface="Hind"/>
                <a:cs typeface="Hind"/>
                <a:sym typeface="Hind"/>
              </a:rPr>
              <a:t>test</a:t>
            </a:r>
            <a:r>
              <a:rPr lang="en" sz="2000">
                <a:latin typeface="Hind"/>
                <a:ea typeface="Hind"/>
                <a:cs typeface="Hind"/>
                <a:sym typeface="Hind"/>
              </a:rPr>
              <a:t> accuracy!</a:t>
            </a:r>
            <a:endParaRPr sz="2000">
              <a:latin typeface="Hind"/>
              <a:ea typeface="Hind"/>
              <a:cs typeface="Hind"/>
              <a:sym typeface="Hind"/>
            </a:endParaRPr>
          </a:p>
          <a:p>
            <a:pPr indent="-355600" lvl="0" marL="457200" marR="0" rtl="0" algn="l">
              <a:lnSpc>
                <a:spcPct val="115000"/>
              </a:lnSpc>
              <a:spcBef>
                <a:spcPts val="0"/>
              </a:spcBef>
              <a:spcAft>
                <a:spcPts val="0"/>
              </a:spcAft>
              <a:buSzPts val="2000"/>
              <a:buFont typeface="Hind"/>
              <a:buChar char="●"/>
            </a:pPr>
            <a:r>
              <a:rPr lang="en" sz="2000">
                <a:latin typeface="Hind"/>
                <a:ea typeface="Hind"/>
                <a:cs typeface="Hind"/>
                <a:sym typeface="Hind"/>
              </a:rPr>
              <a:t>Method 1:</a:t>
            </a:r>
            <a:r>
              <a:rPr lang="en" sz="2000">
                <a:latin typeface="Hind"/>
                <a:ea typeface="Hind"/>
                <a:cs typeface="Hind"/>
                <a:sym typeface="Hind"/>
              </a:rPr>
              <a:t> </a:t>
            </a:r>
            <a:r>
              <a:rPr b="1" lang="en" sz="2000">
                <a:latin typeface="Hind"/>
                <a:ea typeface="Hind"/>
                <a:cs typeface="Hind"/>
                <a:sym typeface="Hind"/>
              </a:rPr>
              <a:t>Generalization error</a:t>
            </a:r>
            <a:endParaRPr b="1" sz="2000">
              <a:latin typeface="Hind"/>
              <a:ea typeface="Hind"/>
              <a:cs typeface="Hind"/>
              <a:sym typeface="Hind"/>
            </a:endParaRPr>
          </a:p>
          <a:p>
            <a:pPr indent="-355600" lvl="1" marL="914400" marR="0" rtl="0" algn="l">
              <a:lnSpc>
                <a:spcPct val="115000"/>
              </a:lnSpc>
              <a:spcBef>
                <a:spcPts val="0"/>
              </a:spcBef>
              <a:spcAft>
                <a:spcPts val="0"/>
              </a:spcAft>
              <a:buSzPts val="2000"/>
              <a:buFont typeface="Hind"/>
              <a:buChar char="○"/>
            </a:pPr>
            <a:r>
              <a:rPr lang="en" sz="2000">
                <a:latin typeface="Hind"/>
                <a:ea typeface="Hind"/>
                <a:cs typeface="Hind"/>
                <a:sym typeface="Hind"/>
              </a:rPr>
              <a:t>(Generalization error) = (test error) - (train error)</a:t>
            </a:r>
            <a:endParaRPr sz="2000">
              <a:latin typeface="Hind"/>
              <a:ea typeface="Hind"/>
              <a:cs typeface="Hind"/>
              <a:sym typeface="Hind"/>
            </a:endParaRPr>
          </a:p>
          <a:p>
            <a:pPr indent="-355600" lvl="1" marL="914400" marR="0" rtl="0" algn="l">
              <a:lnSpc>
                <a:spcPct val="115000"/>
              </a:lnSpc>
              <a:spcBef>
                <a:spcPts val="0"/>
              </a:spcBef>
              <a:spcAft>
                <a:spcPts val="0"/>
              </a:spcAft>
              <a:buSzPts val="2000"/>
              <a:buFont typeface="Hind"/>
              <a:buChar char="○"/>
            </a:pPr>
            <a:r>
              <a:rPr lang="en" sz="2000">
                <a:latin typeface="Hind"/>
                <a:ea typeface="Hind"/>
                <a:cs typeface="Hind"/>
                <a:sym typeface="Hind"/>
              </a:rPr>
              <a:t>Error introduced from trying to </a:t>
            </a:r>
            <a:r>
              <a:rPr i="1" lang="en" sz="2000">
                <a:latin typeface="Hind"/>
                <a:ea typeface="Hind"/>
                <a:cs typeface="Hind"/>
                <a:sym typeface="Hind"/>
              </a:rPr>
              <a:t>generalize</a:t>
            </a:r>
            <a:r>
              <a:rPr lang="en" sz="2000">
                <a:latin typeface="Hind"/>
                <a:ea typeface="Hind"/>
                <a:cs typeface="Hind"/>
                <a:sym typeface="Hind"/>
              </a:rPr>
              <a:t> to new data</a:t>
            </a:r>
            <a:endParaRPr sz="2000">
              <a:latin typeface="Hind"/>
              <a:ea typeface="Hind"/>
              <a:cs typeface="Hind"/>
              <a:sym typeface="Hind"/>
            </a:endParaRPr>
          </a:p>
          <a:p>
            <a:pPr indent="-355600" lvl="0" marL="457200" marR="0" rtl="0" algn="l">
              <a:lnSpc>
                <a:spcPct val="115000"/>
              </a:lnSpc>
              <a:spcBef>
                <a:spcPts val="0"/>
              </a:spcBef>
              <a:spcAft>
                <a:spcPts val="0"/>
              </a:spcAft>
              <a:buSzPts val="2000"/>
              <a:buFont typeface="Hind"/>
              <a:buChar char="●"/>
            </a:pPr>
            <a:r>
              <a:rPr lang="en" sz="2000">
                <a:latin typeface="Hind"/>
                <a:ea typeface="Hind"/>
                <a:cs typeface="Hind"/>
                <a:sym typeface="Hind"/>
              </a:rPr>
              <a:t>Method 2: </a:t>
            </a:r>
            <a:r>
              <a:rPr b="1" lang="en" sz="2000">
                <a:latin typeface="Hind"/>
                <a:ea typeface="Hind"/>
                <a:cs typeface="Hind"/>
                <a:sym typeface="Hind"/>
              </a:rPr>
              <a:t>Prediction variation</a:t>
            </a:r>
            <a:endParaRPr b="1" sz="2000">
              <a:latin typeface="Hind"/>
              <a:ea typeface="Hind"/>
              <a:cs typeface="Hind"/>
              <a:sym typeface="Hind"/>
            </a:endParaRPr>
          </a:p>
          <a:p>
            <a:pPr indent="-355600" lvl="1" marL="914400" marR="0" rtl="0" algn="l">
              <a:lnSpc>
                <a:spcPct val="115000"/>
              </a:lnSpc>
              <a:spcBef>
                <a:spcPts val="0"/>
              </a:spcBef>
              <a:spcAft>
                <a:spcPts val="0"/>
              </a:spcAft>
              <a:buSzPts val="2000"/>
              <a:buFont typeface="Hind"/>
              <a:buChar char="○"/>
            </a:pPr>
            <a:r>
              <a:rPr lang="en" sz="2000">
                <a:latin typeface="Hind"/>
                <a:ea typeface="Hind"/>
                <a:cs typeface="Hind"/>
                <a:sym typeface="Hind"/>
              </a:rPr>
              <a:t>VAR(predictions for a specific point x)</a:t>
            </a:r>
            <a:endParaRPr sz="2000">
              <a:latin typeface="Hind"/>
              <a:ea typeface="Hind"/>
              <a:cs typeface="Hind"/>
              <a:sym typeface="Hind"/>
            </a:endParaRPr>
          </a:p>
          <a:p>
            <a:pPr indent="-355600" lvl="1" marL="914400" marR="0" rtl="0" algn="l">
              <a:lnSpc>
                <a:spcPct val="115000"/>
              </a:lnSpc>
              <a:spcBef>
                <a:spcPts val="0"/>
              </a:spcBef>
              <a:spcAft>
                <a:spcPts val="0"/>
              </a:spcAft>
              <a:buSzPts val="2000"/>
              <a:buFont typeface="Hind"/>
              <a:buChar char="○"/>
            </a:pPr>
            <a:r>
              <a:rPr lang="en" sz="2000">
                <a:latin typeface="Hind"/>
                <a:ea typeface="Hind"/>
                <a:cs typeface="Hind"/>
                <a:sym typeface="Hind"/>
              </a:rPr>
              <a:t>How much do predictions change for point x, based on the training data?</a:t>
            </a:r>
            <a:endParaRPr sz="2000">
              <a:latin typeface="Hind"/>
              <a:ea typeface="Hind"/>
              <a:cs typeface="Hind"/>
              <a:sym typeface="Hind"/>
            </a:endParaRPr>
          </a:p>
          <a:p>
            <a:pPr indent="0" lvl="0" marL="0" marR="0" rtl="0" algn="l">
              <a:lnSpc>
                <a:spcPct val="115000"/>
              </a:lnSpc>
              <a:spcBef>
                <a:spcPts val="0"/>
              </a:spcBef>
              <a:spcAft>
                <a:spcPts val="0"/>
              </a:spcAft>
              <a:buNone/>
            </a:pPr>
            <a:r>
              <a:rPr lang="en" sz="2000">
                <a:latin typeface="Hind"/>
                <a:ea typeface="Hind"/>
                <a:cs typeface="Hind"/>
                <a:sym typeface="Hind"/>
              </a:rPr>
              <a:t>Reminder: don’t </a:t>
            </a:r>
            <a:r>
              <a:rPr lang="en" sz="2000">
                <a:latin typeface="Hind"/>
                <a:ea typeface="Hind"/>
                <a:cs typeface="Hind"/>
                <a:sym typeface="Hind"/>
              </a:rPr>
              <a:t>mix up </a:t>
            </a:r>
            <a:r>
              <a:rPr lang="en" sz="2000">
                <a:latin typeface="Hind"/>
                <a:ea typeface="Hind"/>
                <a:cs typeface="Hind"/>
                <a:sym typeface="Hind"/>
              </a:rPr>
              <a:t>error and accuracy! They’re nearly equivalent measures, but confusing them in your code can cause problems</a:t>
            </a:r>
            <a:endParaRPr sz="2000">
              <a:latin typeface="Hind"/>
              <a:ea typeface="Hind"/>
              <a:cs typeface="Hind"/>
              <a:sym typeface="Hind"/>
            </a:endParaRPr>
          </a:p>
        </p:txBody>
      </p:sp>
      <p:sp>
        <p:nvSpPr>
          <p:cNvPr id="289" name="Google Shape;289;g7f049ffea2_0_187"/>
          <p:cNvSpPr/>
          <p:nvPr/>
        </p:nvSpPr>
        <p:spPr>
          <a:xfrm>
            <a:off x="8578405"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0" name="Google Shape;290;g7f049ffea2_0_187"/>
          <p:cNvSpPr/>
          <p:nvPr/>
        </p:nvSpPr>
        <p:spPr>
          <a:xfrm>
            <a:off x="8465441"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1" name="Google Shape;291;g7f049ffea2_0_187"/>
          <p:cNvSpPr/>
          <p:nvPr/>
        </p:nvSpPr>
        <p:spPr>
          <a:xfrm>
            <a:off x="8711755"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2" name="Google Shape;292;g7f049ffea2_0_187"/>
          <p:cNvSpPr/>
          <p:nvPr/>
        </p:nvSpPr>
        <p:spPr>
          <a:xfrm>
            <a:off x="8826220"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g7f049ffea2_0_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b="1" lang="en" sz="4800">
                <a:latin typeface="Helvetica Neue"/>
                <a:ea typeface="Helvetica Neue"/>
                <a:cs typeface="Helvetica Neue"/>
                <a:sym typeface="Helvetica Neue"/>
              </a:rPr>
              <a:t>Demo</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Google Shape;302;p6"/>
          <p:cNvPicPr preferRelativeResize="0"/>
          <p:nvPr/>
        </p:nvPicPr>
        <p:blipFill rotWithShape="1">
          <a:blip r:embed="rId3">
            <a:alphaModFix/>
          </a:blip>
          <a:srcRect b="0" l="0" r="0" t="0"/>
          <a:stretch/>
        </p:blipFill>
        <p:spPr>
          <a:xfrm>
            <a:off x="2649212" y="4088342"/>
            <a:ext cx="3845576" cy="812152"/>
          </a:xfrm>
          <a:prstGeom prst="rect">
            <a:avLst/>
          </a:prstGeom>
          <a:noFill/>
          <a:ln>
            <a:noFill/>
          </a:ln>
        </p:spPr>
      </p:pic>
      <p:sp>
        <p:nvSpPr>
          <p:cNvPr id="303" name="Google Shape;303;p6"/>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Helvetica Neue"/>
                <a:ea typeface="Helvetica Neue"/>
                <a:cs typeface="Helvetica Neue"/>
                <a:sym typeface="Helvetica Neue"/>
              </a:rPr>
              <a:t>Coming Up</a:t>
            </a:r>
            <a:endParaRPr b="0" i="0" sz="1400" u="none" cap="none" strike="noStrike">
              <a:solidFill>
                <a:schemeClr val="dk1"/>
              </a:solidFill>
              <a:latin typeface="Helvetica Neue"/>
              <a:ea typeface="Helvetica Neue"/>
              <a:cs typeface="Helvetica Neue"/>
              <a:sym typeface="Helvetica Neue"/>
            </a:endParaRPr>
          </a:p>
        </p:txBody>
      </p:sp>
      <p:sp>
        <p:nvSpPr>
          <p:cNvPr id="304" name="Google Shape;304;p6"/>
          <p:cNvSpPr txBox="1"/>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600"/>
              <a:buFont typeface="Arial"/>
              <a:buChar char="•"/>
            </a:pPr>
            <a:r>
              <a:rPr b="1" i="0" lang="en" sz="1600" u="none" cap="none" strike="noStrike">
                <a:solidFill>
                  <a:schemeClr val="dk1"/>
                </a:solidFill>
                <a:latin typeface="Helvetica Neue"/>
                <a:ea typeface="Helvetica Neue"/>
                <a:cs typeface="Helvetica Neue"/>
                <a:sym typeface="Helvetica Neue"/>
              </a:rPr>
              <a:t>Assignment 8</a:t>
            </a:r>
            <a:r>
              <a:rPr b="0" i="0" lang="en" sz="1600" u="none" cap="none" strike="noStrike">
                <a:solidFill>
                  <a:schemeClr val="dk1"/>
                </a:solidFill>
                <a:latin typeface="Helvetica Neue"/>
                <a:ea typeface="Helvetica Neue"/>
                <a:cs typeface="Helvetica Neue"/>
                <a:sym typeface="Helvetica Neue"/>
              </a:rPr>
              <a:t>: Due at 5:30pm </a:t>
            </a:r>
            <a:r>
              <a:rPr lang="en" sz="1600">
                <a:solidFill>
                  <a:schemeClr val="dk1"/>
                </a:solidFill>
                <a:latin typeface="Helvetica Neue"/>
                <a:ea typeface="Helvetica Neue"/>
                <a:cs typeface="Helvetica Neue"/>
                <a:sym typeface="Helvetica Neue"/>
              </a:rPr>
              <a:t>next Wednesday</a:t>
            </a:r>
            <a:endParaRPr b="0" i="0" sz="1400" u="none" cap="none" strike="noStrike">
              <a:solidFill>
                <a:schemeClr val="dk1"/>
              </a:solidFill>
              <a:latin typeface="Helvetica Neue"/>
              <a:ea typeface="Helvetica Neue"/>
              <a:cs typeface="Helvetica Neue"/>
              <a:sym typeface="Helvetica Neue"/>
            </a:endParaRPr>
          </a:p>
          <a:p>
            <a:pPr indent="-285750" lvl="0" marL="285750" marR="0" rtl="0" algn="l">
              <a:lnSpc>
                <a:spcPct val="100000"/>
              </a:lnSpc>
              <a:spcBef>
                <a:spcPts val="0"/>
              </a:spcBef>
              <a:spcAft>
                <a:spcPts val="0"/>
              </a:spcAft>
              <a:buClr>
                <a:srgbClr val="000000"/>
              </a:buClr>
              <a:buSzPts val="1600"/>
              <a:buFont typeface="Arial"/>
              <a:buChar char="•"/>
            </a:pPr>
            <a:r>
              <a:rPr b="1" i="0" lang="en" sz="1600" u="none" cap="none" strike="noStrike">
                <a:solidFill>
                  <a:schemeClr val="dk1"/>
                </a:solidFill>
                <a:latin typeface="Helvetica Neue"/>
                <a:ea typeface="Helvetica Neue"/>
                <a:cs typeface="Helvetica Neue"/>
                <a:sym typeface="Helvetica Neue"/>
              </a:rPr>
              <a:t>Next Lecture</a:t>
            </a:r>
            <a:r>
              <a:rPr b="0" i="0" lang="en" sz="1600" u="none" cap="none" strike="noStrike">
                <a:solidFill>
                  <a:schemeClr val="dk1"/>
                </a:solidFill>
                <a:latin typeface="Helvetica Neue"/>
                <a:ea typeface="Helvetica Neue"/>
                <a:cs typeface="Helvetica Neue"/>
                <a:sym typeface="Helvetica Neue"/>
              </a:rPr>
              <a:t>: Applications of </a:t>
            </a:r>
            <a:r>
              <a:rPr i="1" lang="en" sz="1600" u="none" cap="none" strike="noStrike">
                <a:solidFill>
                  <a:schemeClr val="dk1"/>
                </a:solidFill>
                <a:latin typeface="Helvetica Neue"/>
                <a:ea typeface="Helvetica Neue"/>
                <a:cs typeface="Helvetica Neue"/>
                <a:sym typeface="Helvetica Neue"/>
              </a:rPr>
              <a:t>Un</a:t>
            </a:r>
            <a:r>
              <a:rPr b="0" i="0" lang="en" sz="1600" u="none" cap="none" strike="noStrike">
                <a:solidFill>
                  <a:schemeClr val="dk1"/>
                </a:solidFill>
                <a:latin typeface="Helvetica Neue"/>
                <a:ea typeface="Helvetica Neue"/>
                <a:cs typeface="Helvetica Neue"/>
                <a:sym typeface="Helvetica Neue"/>
              </a:rPr>
              <a:t>supervised Learning</a:t>
            </a:r>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 sz="2400">
                <a:solidFill>
                  <a:schemeClr val="dk1"/>
                </a:solidFill>
              </a:rPr>
              <a:t>Linear Classifiers</a:t>
            </a:r>
            <a:endParaRPr/>
          </a:p>
        </p:txBody>
      </p:sp>
      <p:sp>
        <p:nvSpPr>
          <p:cNvPr id="68" name="Google Shape;68;p19"/>
          <p:cNvSpPr txBox="1"/>
          <p:nvPr/>
        </p:nvSpPr>
        <p:spPr>
          <a:xfrm>
            <a:off x="8469990" y="123602"/>
            <a:ext cx="695145"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800" u="sng" cap="none" strike="noStrike">
                <a:solidFill>
                  <a:srgbClr val="000000"/>
                </a:solidFill>
                <a:latin typeface="Helvetica Neue"/>
                <a:ea typeface="Helvetica Neue"/>
                <a:cs typeface="Helvetica Neue"/>
                <a:sym typeface="Helvetica Neue"/>
                <a:hlinkClick r:id="rId3"/>
              </a:rPr>
              <a:t>Source</a:t>
            </a:r>
            <a:endParaRPr b="0" i="0" sz="800" u="none" cap="none" strike="noStrike">
              <a:solidFill>
                <a:srgbClr val="000000"/>
              </a:solidFill>
              <a:latin typeface="Helvetica Neue"/>
              <a:ea typeface="Helvetica Neue"/>
              <a:cs typeface="Helvetica Neue"/>
              <a:sym typeface="Helvetica Neue"/>
            </a:endParaRPr>
          </a:p>
        </p:txBody>
      </p:sp>
      <p:pic>
        <p:nvPicPr>
          <p:cNvPr id="69" name="Google Shape;69;p19"/>
          <p:cNvPicPr preferRelativeResize="0"/>
          <p:nvPr/>
        </p:nvPicPr>
        <p:blipFill rotWithShape="1">
          <a:blip r:embed="rId4">
            <a:alphaModFix/>
          </a:blip>
          <a:srcRect b="0" l="0" r="0" t="0"/>
          <a:stretch/>
        </p:blipFill>
        <p:spPr>
          <a:xfrm>
            <a:off x="3398520" y="1561561"/>
            <a:ext cx="5433780" cy="2849827"/>
          </a:xfrm>
          <a:prstGeom prst="rect">
            <a:avLst/>
          </a:prstGeom>
          <a:noFill/>
          <a:ln>
            <a:noFill/>
          </a:ln>
        </p:spPr>
      </p:pic>
      <p:sp>
        <p:nvSpPr>
          <p:cNvPr id="70" name="Google Shape;70;p19"/>
          <p:cNvSpPr txBox="1"/>
          <p:nvPr>
            <p:ph idx="1" type="body"/>
          </p:nvPr>
        </p:nvSpPr>
        <p:spPr>
          <a:xfrm>
            <a:off x="159300" y="1426718"/>
            <a:ext cx="3239220" cy="298467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
                <a:solidFill>
                  <a:schemeClr val="dk2"/>
                </a:solidFill>
                <a:latin typeface="Helvetica Neue"/>
                <a:ea typeface="Helvetica Neue"/>
                <a:cs typeface="Helvetica Neue"/>
                <a:sym typeface="Helvetica Neue"/>
              </a:rPr>
              <a:t>A linear classifier is a hyper plane that is used to classify our data points</a:t>
            </a:r>
            <a:endParaRPr/>
          </a:p>
          <a:p>
            <a:pPr indent="0" lvl="0" marL="114300" rtl="0" algn="l">
              <a:lnSpc>
                <a:spcPct val="115000"/>
              </a:lnSpc>
              <a:spcBef>
                <a:spcPts val="0"/>
              </a:spcBef>
              <a:spcAft>
                <a:spcPts val="0"/>
              </a:spcAft>
              <a:buSzPts val="1800"/>
              <a:buNone/>
            </a:pPr>
            <a:r>
              <a:t/>
            </a:r>
            <a:endParaRPr>
              <a:solidFill>
                <a:schemeClr val="dk2"/>
              </a:solidFill>
              <a:latin typeface="Helvetica Neue"/>
              <a:ea typeface="Helvetica Neue"/>
              <a:cs typeface="Helvetica Neue"/>
              <a:sym typeface="Helvetica Neue"/>
            </a:endParaRPr>
          </a:p>
          <a:p>
            <a:pPr indent="0" lvl="0" marL="114300" rtl="0" algn="l">
              <a:lnSpc>
                <a:spcPct val="115000"/>
              </a:lnSpc>
              <a:spcBef>
                <a:spcPts val="0"/>
              </a:spcBef>
              <a:spcAft>
                <a:spcPts val="0"/>
              </a:spcAft>
              <a:buSzPts val="1800"/>
              <a:buNone/>
            </a:pPr>
            <a:r>
              <a:rPr lang="en">
                <a:solidFill>
                  <a:schemeClr val="dk2"/>
                </a:solidFill>
                <a:latin typeface="Helvetica Neue"/>
                <a:ea typeface="Helvetica Neue"/>
                <a:cs typeface="Helvetica Neue"/>
                <a:sym typeface="Helvetica Neue"/>
              </a:rPr>
              <a:t>A hyperplane is our </a:t>
            </a:r>
            <a:r>
              <a:rPr b="1" lang="en">
                <a:solidFill>
                  <a:schemeClr val="dk2"/>
                </a:solidFill>
                <a:latin typeface="Helvetica Neue"/>
                <a:ea typeface="Helvetica Neue"/>
                <a:cs typeface="Helvetica Neue"/>
                <a:sym typeface="Helvetica Neue"/>
              </a:rPr>
              <a:t>decision boundary</a:t>
            </a:r>
            <a:r>
              <a:rPr lang="en">
                <a:solidFill>
                  <a:schemeClr val="dk2"/>
                </a:solidFill>
                <a:latin typeface="Helvetica Neue"/>
                <a:ea typeface="Helvetica Neue"/>
                <a:cs typeface="Helvetica Neue"/>
                <a:sym typeface="Helvetica Neue"/>
              </a:rPr>
              <a:t> and our goal is to find the hyper plane that best classifies our data</a:t>
            </a:r>
            <a:endParaRPr/>
          </a:p>
        </p:txBody>
      </p:sp>
      <p:sp>
        <p:nvSpPr>
          <p:cNvPr id="71" name="Google Shape;71;p19"/>
          <p:cNvSpPr/>
          <p:nvPr/>
        </p:nvSpPr>
        <p:spPr>
          <a:xfrm>
            <a:off x="8465441"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 sz="2400">
                <a:solidFill>
                  <a:schemeClr val="dk1"/>
                </a:solidFill>
              </a:rPr>
              <a:t>Linearly Separable</a:t>
            </a:r>
            <a:endParaRPr/>
          </a:p>
        </p:txBody>
      </p:sp>
      <p:sp>
        <p:nvSpPr>
          <p:cNvPr id="77" name="Google Shape;77;p20"/>
          <p:cNvSpPr txBox="1"/>
          <p:nvPr/>
        </p:nvSpPr>
        <p:spPr>
          <a:xfrm>
            <a:off x="8469990" y="123602"/>
            <a:ext cx="695145"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800" u="sng" cap="none" strike="noStrike">
                <a:solidFill>
                  <a:srgbClr val="000000"/>
                </a:solidFill>
                <a:latin typeface="Helvetica Neue"/>
                <a:ea typeface="Helvetica Neue"/>
                <a:cs typeface="Helvetica Neue"/>
                <a:sym typeface="Helvetica Neue"/>
                <a:hlinkClick r:id="rId3"/>
              </a:rPr>
              <a:t>Source</a:t>
            </a:r>
            <a:endParaRPr b="0" i="0" sz="800" u="none" cap="none" strike="noStrike">
              <a:solidFill>
                <a:srgbClr val="000000"/>
              </a:solidFill>
              <a:latin typeface="Helvetica Neue"/>
              <a:ea typeface="Helvetica Neue"/>
              <a:cs typeface="Helvetica Neue"/>
              <a:sym typeface="Helvetica Neue"/>
            </a:endParaRPr>
          </a:p>
        </p:txBody>
      </p:sp>
      <p:pic>
        <p:nvPicPr>
          <p:cNvPr id="78" name="Google Shape;78;p20"/>
          <p:cNvPicPr preferRelativeResize="0"/>
          <p:nvPr/>
        </p:nvPicPr>
        <p:blipFill rotWithShape="1">
          <a:blip r:embed="rId4">
            <a:alphaModFix/>
          </a:blip>
          <a:srcRect b="0" l="0" r="48387" t="10678"/>
          <a:stretch/>
        </p:blipFill>
        <p:spPr>
          <a:xfrm>
            <a:off x="4482855" y="1017725"/>
            <a:ext cx="4030293" cy="3128320"/>
          </a:xfrm>
          <a:prstGeom prst="rect">
            <a:avLst/>
          </a:prstGeom>
          <a:noFill/>
          <a:ln>
            <a:noFill/>
          </a:ln>
        </p:spPr>
      </p:pic>
      <p:sp>
        <p:nvSpPr>
          <p:cNvPr id="79" name="Google Shape;79;p20"/>
          <p:cNvSpPr txBox="1"/>
          <p:nvPr>
            <p:ph idx="1" type="body"/>
          </p:nvPr>
        </p:nvSpPr>
        <p:spPr>
          <a:xfrm>
            <a:off x="159300" y="1426718"/>
            <a:ext cx="3239220" cy="3259582"/>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
                <a:solidFill>
                  <a:schemeClr val="dk2"/>
                </a:solidFill>
                <a:latin typeface="Helvetica Neue"/>
                <a:ea typeface="Helvetica Neue"/>
                <a:cs typeface="Helvetica Neue"/>
                <a:sym typeface="Helvetica Neue"/>
              </a:rPr>
              <a:t>In this example, we cannot partition our dataset into yellow and purple with a linear decision boundary. This means that our data is </a:t>
            </a:r>
            <a:r>
              <a:rPr lang="en" u="sng">
                <a:solidFill>
                  <a:schemeClr val="dk2"/>
                </a:solidFill>
                <a:latin typeface="Helvetica Neue"/>
                <a:ea typeface="Helvetica Neue"/>
                <a:cs typeface="Helvetica Neue"/>
                <a:sym typeface="Helvetica Neue"/>
              </a:rPr>
              <a:t>not</a:t>
            </a:r>
            <a:r>
              <a:rPr lang="en">
                <a:solidFill>
                  <a:schemeClr val="dk2"/>
                </a:solidFill>
                <a:latin typeface="Helvetica Neue"/>
                <a:ea typeface="Helvetica Neue"/>
                <a:cs typeface="Helvetica Neue"/>
                <a:sym typeface="Helvetica Neue"/>
              </a:rPr>
              <a:t> </a:t>
            </a:r>
            <a:r>
              <a:rPr b="1" lang="en">
                <a:solidFill>
                  <a:schemeClr val="dk2"/>
                </a:solidFill>
                <a:latin typeface="Helvetica Neue"/>
                <a:ea typeface="Helvetica Neue"/>
                <a:cs typeface="Helvetica Neue"/>
                <a:sym typeface="Helvetica Neue"/>
              </a:rPr>
              <a:t>linearly separable. </a:t>
            </a:r>
            <a:endParaRPr/>
          </a:p>
          <a:p>
            <a:pPr indent="0" lvl="0" marL="114300" rtl="0" algn="l">
              <a:lnSpc>
                <a:spcPct val="115000"/>
              </a:lnSpc>
              <a:spcBef>
                <a:spcPts val="0"/>
              </a:spcBef>
              <a:spcAft>
                <a:spcPts val="0"/>
              </a:spcAft>
              <a:buSzPts val="1800"/>
              <a:buNone/>
            </a:pPr>
            <a:r>
              <a:t/>
            </a:r>
            <a:endParaRPr b="1">
              <a:solidFill>
                <a:schemeClr val="dk2"/>
              </a:solidFill>
              <a:latin typeface="Helvetica Neue"/>
              <a:ea typeface="Helvetica Neue"/>
              <a:cs typeface="Helvetica Neue"/>
              <a:sym typeface="Helvetica Neue"/>
            </a:endParaRPr>
          </a:p>
          <a:p>
            <a:pPr indent="0" lvl="0" marL="114300" rtl="0" algn="l">
              <a:lnSpc>
                <a:spcPct val="115000"/>
              </a:lnSpc>
              <a:spcBef>
                <a:spcPts val="0"/>
              </a:spcBef>
              <a:spcAft>
                <a:spcPts val="0"/>
              </a:spcAft>
              <a:buSzPts val="1800"/>
              <a:buNone/>
            </a:pPr>
            <a:r>
              <a:rPr b="1" lang="en">
                <a:solidFill>
                  <a:schemeClr val="dk2"/>
                </a:solidFill>
                <a:latin typeface="Helvetica Neue"/>
                <a:ea typeface="Helvetica Neue"/>
                <a:cs typeface="Helvetica Neue"/>
                <a:sym typeface="Helvetica Neue"/>
              </a:rPr>
              <a:t>Outliers </a:t>
            </a:r>
            <a:r>
              <a:rPr lang="en">
                <a:solidFill>
                  <a:schemeClr val="dk2"/>
                </a:solidFill>
                <a:latin typeface="Helvetica Neue"/>
                <a:ea typeface="Helvetica Neue"/>
                <a:cs typeface="Helvetica Neue"/>
                <a:sym typeface="Helvetica Neue"/>
              </a:rPr>
              <a:t>are frequently the reason a data set is not linearly separable. </a:t>
            </a:r>
            <a:endParaRPr/>
          </a:p>
        </p:txBody>
      </p:sp>
      <p:sp>
        <p:nvSpPr>
          <p:cNvPr id="80" name="Google Shape;80;p20"/>
          <p:cNvSpPr/>
          <p:nvPr/>
        </p:nvSpPr>
        <p:spPr>
          <a:xfrm>
            <a:off x="6215616" y="1590425"/>
            <a:ext cx="210584" cy="200275"/>
          </a:xfrm>
          <a:prstGeom prst="ellipse">
            <a:avLst/>
          </a:prstGeom>
          <a:solidFill>
            <a:srgbClr val="FFE4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1" name="Google Shape;81;p20"/>
          <p:cNvSpPr txBox="1"/>
          <p:nvPr/>
        </p:nvSpPr>
        <p:spPr>
          <a:xfrm>
            <a:off x="5086350" y="445025"/>
            <a:ext cx="290322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2"/>
                </a:solidFill>
                <a:latin typeface="Arial"/>
                <a:ea typeface="Arial"/>
                <a:cs typeface="Arial"/>
                <a:sym typeface="Arial"/>
              </a:rPr>
              <a:t>This data set is not linearly separable because of an </a:t>
            </a:r>
            <a:r>
              <a:rPr b="0" i="0" lang="en" sz="1400" u="sng" cap="none" strike="noStrike">
                <a:solidFill>
                  <a:schemeClr val="dk2"/>
                </a:solidFill>
                <a:latin typeface="Arial"/>
                <a:ea typeface="Arial"/>
                <a:cs typeface="Arial"/>
                <a:sym typeface="Arial"/>
              </a:rPr>
              <a:t>outlier</a:t>
            </a:r>
            <a:endParaRPr/>
          </a:p>
        </p:txBody>
      </p:sp>
      <p:cxnSp>
        <p:nvCxnSpPr>
          <p:cNvPr id="82" name="Google Shape;82;p20"/>
          <p:cNvCxnSpPr/>
          <p:nvPr/>
        </p:nvCxnSpPr>
        <p:spPr>
          <a:xfrm flipH="1">
            <a:off x="6426200" y="968245"/>
            <a:ext cx="900430" cy="622180"/>
          </a:xfrm>
          <a:prstGeom prst="straightConnector1">
            <a:avLst/>
          </a:prstGeom>
          <a:noFill/>
          <a:ln cap="flat" cmpd="sng" w="9525">
            <a:solidFill>
              <a:srgbClr val="C00000"/>
            </a:solidFill>
            <a:prstDash val="solid"/>
            <a:round/>
            <a:headEnd len="sm" w="sm" type="none"/>
            <a:tailEnd len="med" w="med" type="triangle"/>
          </a:ln>
        </p:spPr>
      </p:cxnSp>
      <p:sp>
        <p:nvSpPr>
          <p:cNvPr id="83" name="Google Shape;83;p20"/>
          <p:cNvSpPr/>
          <p:nvPr/>
        </p:nvSpPr>
        <p:spPr>
          <a:xfrm>
            <a:off x="8465441"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 sz="2400"/>
              <a:t>Perceptron Learning Algorithm</a:t>
            </a:r>
            <a:endParaRPr/>
          </a:p>
        </p:txBody>
      </p:sp>
      <p:sp>
        <p:nvSpPr>
          <p:cNvPr id="89" name="Google Shape;89;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
              <a:t>Goal: find a normal vector w that perfectly classifies all the points in our data set</a:t>
            </a:r>
            <a:endParaRPr/>
          </a:p>
          <a:p>
            <a:pPr indent="0" lvl="0" marL="114300" rtl="0" algn="l">
              <a:lnSpc>
                <a:spcPct val="115000"/>
              </a:lnSpc>
              <a:spcBef>
                <a:spcPts val="0"/>
              </a:spcBef>
              <a:spcAft>
                <a:spcPts val="0"/>
              </a:spcAft>
              <a:buSzPts val="1800"/>
              <a:buNone/>
            </a:pPr>
            <a:r>
              <a:rPr lang="en"/>
              <a:t>Algorithm:</a:t>
            </a:r>
            <a:endParaRPr/>
          </a:p>
          <a:p>
            <a:pPr indent="0" lvl="0" marL="114300" rtl="0" algn="l">
              <a:lnSpc>
                <a:spcPct val="115000"/>
              </a:lnSpc>
              <a:spcBef>
                <a:spcPts val="0"/>
              </a:spcBef>
              <a:spcAft>
                <a:spcPts val="0"/>
              </a:spcAft>
              <a:buSzPts val="1800"/>
              <a:buNone/>
            </a:pPr>
            <a:r>
              <a:t/>
            </a:r>
            <a:endParaRPr/>
          </a:p>
        </p:txBody>
      </p:sp>
      <p:sp>
        <p:nvSpPr>
          <p:cNvPr id="90" name="Google Shape;90;p23"/>
          <p:cNvSpPr/>
          <p:nvPr/>
        </p:nvSpPr>
        <p:spPr>
          <a:xfrm>
            <a:off x="520700" y="2197100"/>
            <a:ext cx="8102600" cy="1752600"/>
          </a:xfrm>
          <a:prstGeom prst="roundRect">
            <a:avLst>
              <a:gd fmla="val 16667" name="adj"/>
            </a:avLst>
          </a:prstGeom>
          <a:solidFill>
            <a:schemeClr val="accent1">
              <a:alpha val="33725"/>
            </a:schemeClr>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 sz="1800" u="none" cap="none" strike="noStrike">
                <a:solidFill>
                  <a:schemeClr val="dk2"/>
                </a:solidFill>
                <a:latin typeface="Arial"/>
                <a:ea typeface="Arial"/>
                <a:cs typeface="Arial"/>
                <a:sym typeface="Arial"/>
              </a:rPr>
              <a:t>Initialize </a:t>
            </a:r>
            <a:r>
              <a:rPr lang="en" sz="1800">
                <a:solidFill>
                  <a:schemeClr val="dk2"/>
                </a:solidFill>
              </a:rPr>
              <a:t>classifier as some random hyperplane</a:t>
            </a:r>
            <a:r>
              <a:rPr b="0" i="0" lang="en" sz="1800" u="none" cap="none" strike="noStrike">
                <a:solidFill>
                  <a:schemeClr val="dk2"/>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 sz="1800" u="none" cap="none" strike="noStrike">
                <a:solidFill>
                  <a:schemeClr val="dk2"/>
                </a:solidFill>
                <a:latin typeface="Arial"/>
                <a:ea typeface="Arial"/>
                <a:cs typeface="Arial"/>
                <a:sym typeface="Arial"/>
              </a:rPr>
              <a:t>While there exists a misclassified point x:</a:t>
            </a:r>
            <a:endParaRPr/>
          </a:p>
          <a:p>
            <a:pPr indent="0" lvl="0" marL="0" marR="0" rtl="0" algn="l">
              <a:lnSpc>
                <a:spcPct val="100000"/>
              </a:lnSpc>
              <a:spcBef>
                <a:spcPts val="0"/>
              </a:spcBef>
              <a:spcAft>
                <a:spcPts val="0"/>
              </a:spcAft>
              <a:buNone/>
            </a:pPr>
            <a:r>
              <a:rPr b="0" i="0" lang="en" sz="1800" u="none" cap="none" strike="noStrike">
                <a:solidFill>
                  <a:schemeClr val="dk2"/>
                </a:solidFill>
                <a:latin typeface="Arial"/>
                <a:ea typeface="Arial"/>
                <a:cs typeface="Arial"/>
                <a:sym typeface="Arial"/>
              </a:rPr>
              <a:t>	</a:t>
            </a:r>
            <a:r>
              <a:rPr lang="en" sz="1800">
                <a:solidFill>
                  <a:schemeClr val="dk2"/>
                </a:solidFill>
              </a:rPr>
              <a:t>Tilt classifier slightly so that it</a:t>
            </a:r>
            <a:r>
              <a:rPr b="0" i="0" lang="en" sz="1800" u="none" cap="none" strike="noStrike">
                <a:solidFill>
                  <a:schemeClr val="dk2"/>
                </a:solidFill>
                <a:latin typeface="Arial"/>
                <a:ea typeface="Arial"/>
                <a:cs typeface="Arial"/>
                <a:sym typeface="Arial"/>
              </a:rPr>
              <a:t> classifies x correctly </a:t>
            </a:r>
            <a:endParaRPr b="0" i="0" sz="1800" u="none" cap="none" strike="noStrike">
              <a:solidFill>
                <a:schemeClr val="dk2"/>
              </a:solidFill>
              <a:latin typeface="Arial"/>
              <a:ea typeface="Arial"/>
              <a:cs typeface="Arial"/>
              <a:sym typeface="Arial"/>
            </a:endParaRPr>
          </a:p>
          <a:p>
            <a:pPr indent="457200" lvl="0" marL="457200" marR="0" rtl="0" algn="l">
              <a:lnSpc>
                <a:spcPct val="100000"/>
              </a:lnSpc>
              <a:spcBef>
                <a:spcPts val="0"/>
              </a:spcBef>
              <a:spcAft>
                <a:spcPts val="0"/>
              </a:spcAft>
              <a:buNone/>
            </a:pPr>
            <a:r>
              <a:rPr b="0" i="0" lang="en" sz="1800" u="none" cap="none" strike="noStrike">
                <a:solidFill>
                  <a:schemeClr val="dk2"/>
                </a:solidFill>
                <a:latin typeface="Arial"/>
                <a:ea typeface="Arial"/>
                <a:cs typeface="Arial"/>
                <a:sym typeface="Arial"/>
              </a:rPr>
              <a:t>(or, is a little closer to classif</a:t>
            </a:r>
            <a:r>
              <a:rPr lang="en" sz="1800">
                <a:solidFill>
                  <a:schemeClr val="dk2"/>
                </a:solidFill>
              </a:rPr>
              <a:t>ying</a:t>
            </a:r>
            <a:r>
              <a:rPr b="0" i="0" lang="en" sz="1800" u="none" cap="none" strike="noStrike">
                <a:solidFill>
                  <a:schemeClr val="dk2"/>
                </a:solidFill>
                <a:latin typeface="Arial"/>
                <a:ea typeface="Arial"/>
                <a:cs typeface="Arial"/>
                <a:sym typeface="Arial"/>
              </a:rPr>
              <a:t> x </a:t>
            </a:r>
            <a:r>
              <a:rPr lang="en" sz="1800">
                <a:solidFill>
                  <a:schemeClr val="dk2"/>
                </a:solidFill>
              </a:rPr>
              <a:t>correctly</a:t>
            </a:r>
            <a:r>
              <a:rPr b="0" i="0" lang="en" sz="1800" u="none" cap="none" strike="noStrike">
                <a:solidFill>
                  <a:schemeClr val="dk2"/>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 sz="1800" u="none" cap="none" strike="noStrike">
                <a:solidFill>
                  <a:schemeClr val="dk2"/>
                </a:solidFill>
                <a:latin typeface="Arial"/>
                <a:ea typeface="Arial"/>
                <a:cs typeface="Arial"/>
                <a:sym typeface="Arial"/>
              </a:rPr>
              <a:t>End While</a:t>
            </a:r>
            <a:endParaRPr/>
          </a:p>
        </p:txBody>
      </p:sp>
      <p:sp>
        <p:nvSpPr>
          <p:cNvPr id="91" name="Google Shape;91;p23"/>
          <p:cNvSpPr txBox="1"/>
          <p:nvPr/>
        </p:nvSpPr>
        <p:spPr>
          <a:xfrm>
            <a:off x="995321" y="4338042"/>
            <a:ext cx="762797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 sz="2400" u="none" cap="none" strike="noStrike">
                <a:solidFill>
                  <a:schemeClr val="dk2"/>
                </a:solidFill>
                <a:latin typeface="Arial"/>
                <a:ea typeface="Arial"/>
                <a:cs typeface="Arial"/>
                <a:sym typeface="Arial"/>
              </a:rPr>
              <a:t>“Use your mistakes as your as your stepping stones” </a:t>
            </a:r>
            <a:endParaRPr/>
          </a:p>
        </p:txBody>
      </p:sp>
      <p:sp>
        <p:nvSpPr>
          <p:cNvPr id="92" name="Google Shape;92;p23"/>
          <p:cNvSpPr/>
          <p:nvPr/>
        </p:nvSpPr>
        <p:spPr>
          <a:xfrm>
            <a:off x="8465441" y="4955224"/>
            <a:ext cx="95415" cy="95415"/>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Arial"/>
              <a:buNone/>
            </a:pPr>
            <a:r>
              <a:rPr b="1" lang="en" sz="4800">
                <a:latin typeface="Helvetica Neue"/>
                <a:ea typeface="Helvetica Neue"/>
                <a:cs typeface="Helvetica Neue"/>
                <a:sym typeface="Helvetica Neue"/>
              </a:rPr>
              <a:t>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 sz="2400"/>
              <a:t>Limitations of Perceptron</a:t>
            </a:r>
            <a:endParaRPr/>
          </a:p>
        </p:txBody>
      </p:sp>
      <p:sp>
        <p:nvSpPr>
          <p:cNvPr id="103" name="Google Shape;103;p25"/>
          <p:cNvSpPr txBox="1"/>
          <p:nvPr>
            <p:ph idx="1" type="body"/>
          </p:nvPr>
        </p:nvSpPr>
        <p:spPr>
          <a:xfrm>
            <a:off x="460290" y="1586815"/>
            <a:ext cx="3574500" cy="1076375"/>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
              <a:t>The training algorithm will never terminate if your training dataset is not linearly separable ☹</a:t>
            </a:r>
            <a:endParaRPr/>
          </a:p>
        </p:txBody>
      </p:sp>
      <p:sp>
        <p:nvSpPr>
          <p:cNvPr id="104" name="Google Shape;104;p25"/>
          <p:cNvSpPr txBox="1"/>
          <p:nvPr/>
        </p:nvSpPr>
        <p:spPr>
          <a:xfrm>
            <a:off x="4658910" y="3065095"/>
            <a:ext cx="3574500" cy="164361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0" i="0" lang="en" sz="1800" u="none" cap="none" strike="noStrike">
                <a:solidFill>
                  <a:schemeClr val="dk2"/>
                </a:solidFill>
                <a:latin typeface="Arial"/>
                <a:ea typeface="Arial"/>
                <a:cs typeface="Arial"/>
                <a:sym typeface="Arial"/>
              </a:rPr>
              <a:t>Is a great model to understand the intuition behind the training of a linear classifier: iteratively improve classifier by using misclassified points ☺ </a:t>
            </a:r>
            <a:endParaRPr b="0" i="0" sz="1800" u="none" cap="none" strike="noStrike">
              <a:solidFill>
                <a:schemeClr val="dk2"/>
              </a:solidFill>
              <a:latin typeface="Arial"/>
              <a:ea typeface="Arial"/>
              <a:cs typeface="Arial"/>
              <a:sym typeface="Arial"/>
            </a:endParaRPr>
          </a:p>
        </p:txBody>
      </p:sp>
      <p:cxnSp>
        <p:nvCxnSpPr>
          <p:cNvPr id="105" name="Google Shape;105;p25"/>
          <p:cNvCxnSpPr/>
          <p:nvPr/>
        </p:nvCxnSpPr>
        <p:spPr>
          <a:xfrm>
            <a:off x="311700" y="2823210"/>
            <a:ext cx="8615130" cy="80010"/>
          </a:xfrm>
          <a:prstGeom prst="straightConnector1">
            <a:avLst/>
          </a:prstGeom>
          <a:noFill/>
          <a:ln cap="flat" cmpd="sng" w="9525">
            <a:solidFill>
              <a:srgbClr val="FDA739"/>
            </a:solidFill>
            <a:prstDash val="solid"/>
            <a:round/>
            <a:headEnd len="sm" w="sm" type="none"/>
            <a:tailEnd len="sm" w="sm" type="none"/>
          </a:ln>
        </p:spPr>
      </p:cxnSp>
      <p:sp>
        <p:nvSpPr>
          <p:cNvPr id="106" name="Google Shape;106;p25"/>
          <p:cNvSpPr/>
          <p:nvPr/>
        </p:nvSpPr>
        <p:spPr>
          <a:xfrm>
            <a:off x="8465441" y="4955224"/>
            <a:ext cx="95415" cy="95415"/>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g7f049ffea2_0_132"/>
          <p:cNvSpPr txBox="1"/>
          <p:nvPr>
            <p:ph idx="1" type="body"/>
          </p:nvPr>
        </p:nvSpPr>
        <p:spPr>
          <a:xfrm>
            <a:off x="311700" y="1914475"/>
            <a:ext cx="3818400" cy="2514300"/>
          </a:xfrm>
          <a:prstGeom prst="rect">
            <a:avLst/>
          </a:prstGeom>
          <a:noFill/>
          <a:ln>
            <a:noFill/>
          </a:ln>
        </p:spPr>
        <p:txBody>
          <a:bodyPr anchorCtr="0" anchor="t" bIns="91425" lIns="91425" spcFirstLastPara="1" rIns="91425" wrap="square" tIns="91425">
            <a:noAutofit/>
          </a:bodyPr>
          <a:lstStyle/>
          <a:p>
            <a:pPr indent="-342900" lvl="0" marL="419100" rtl="0" algn="l">
              <a:lnSpc>
                <a:spcPct val="115000"/>
              </a:lnSpc>
              <a:spcBef>
                <a:spcPts val="0"/>
              </a:spcBef>
              <a:spcAft>
                <a:spcPts val="0"/>
              </a:spcAft>
              <a:buSzPts val="2400"/>
              <a:buChar char="●"/>
            </a:pPr>
            <a:r>
              <a:rPr lang="en" sz="2200"/>
              <a:t>Predict Continuous Data</a:t>
            </a:r>
            <a:endParaRPr sz="2200"/>
          </a:p>
          <a:p>
            <a:pPr indent="-330200" lvl="0" marL="419100" rtl="0" algn="l">
              <a:lnSpc>
                <a:spcPct val="115000"/>
              </a:lnSpc>
              <a:spcBef>
                <a:spcPts val="0"/>
              </a:spcBef>
              <a:spcAft>
                <a:spcPts val="0"/>
              </a:spcAft>
              <a:buSzPts val="2200"/>
              <a:buChar char="●"/>
            </a:pPr>
            <a:r>
              <a:rPr lang="en" sz="2200"/>
              <a:t>“On average, </a:t>
            </a:r>
            <a:r>
              <a:rPr b="1" lang="en" sz="2200"/>
              <a:t>how wrong</a:t>
            </a:r>
            <a:r>
              <a:rPr lang="en" sz="2200"/>
              <a:t> are we?”</a:t>
            </a:r>
            <a:endParaRPr sz="2200"/>
          </a:p>
        </p:txBody>
      </p:sp>
      <p:sp>
        <p:nvSpPr>
          <p:cNvPr id="112" name="Google Shape;112;g7f049ffea2_0_132"/>
          <p:cNvSpPr/>
          <p:nvPr/>
        </p:nvSpPr>
        <p:spPr>
          <a:xfrm>
            <a:off x="8465441"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3" name="Google Shape;113;g7f049ffea2_0_132"/>
          <p:cNvSpPr/>
          <p:nvPr/>
        </p:nvSpPr>
        <p:spPr>
          <a:xfrm>
            <a:off x="8591158"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4" name="Google Shape;114;g7f049ffea2_0_132"/>
          <p:cNvSpPr txBox="1"/>
          <p:nvPr>
            <p:ph idx="1" type="body"/>
          </p:nvPr>
        </p:nvSpPr>
        <p:spPr>
          <a:xfrm>
            <a:off x="4523400" y="1914475"/>
            <a:ext cx="3818400" cy="2514300"/>
          </a:xfrm>
          <a:prstGeom prst="rect">
            <a:avLst/>
          </a:prstGeom>
          <a:noFill/>
          <a:ln>
            <a:noFill/>
          </a:ln>
        </p:spPr>
        <p:txBody>
          <a:bodyPr anchorCtr="0" anchor="t" bIns="91425" lIns="91425" spcFirstLastPara="1" rIns="91425" wrap="square" tIns="91425">
            <a:noAutofit/>
          </a:bodyPr>
          <a:lstStyle/>
          <a:p>
            <a:pPr indent="-342900" lvl="0" marL="419100" rtl="0" algn="l">
              <a:lnSpc>
                <a:spcPct val="115000"/>
              </a:lnSpc>
              <a:spcBef>
                <a:spcPts val="0"/>
              </a:spcBef>
              <a:spcAft>
                <a:spcPts val="0"/>
              </a:spcAft>
              <a:buSzPts val="2400"/>
              <a:buChar char="●"/>
            </a:pPr>
            <a:r>
              <a:rPr lang="en" sz="2200"/>
              <a:t>Predict Discrete or Categorical data</a:t>
            </a:r>
            <a:endParaRPr sz="2200"/>
          </a:p>
          <a:p>
            <a:pPr indent="-330200" lvl="0" marL="419100" rtl="0" algn="l">
              <a:lnSpc>
                <a:spcPct val="115000"/>
              </a:lnSpc>
              <a:spcBef>
                <a:spcPts val="0"/>
              </a:spcBef>
              <a:spcAft>
                <a:spcPts val="0"/>
              </a:spcAft>
              <a:buSzPts val="2200"/>
              <a:buChar char="●"/>
            </a:pPr>
            <a:r>
              <a:rPr lang="en" sz="2200"/>
              <a:t>“</a:t>
            </a:r>
            <a:r>
              <a:rPr b="1" lang="en" sz="2200"/>
              <a:t>How many</a:t>
            </a:r>
            <a:r>
              <a:rPr lang="en" sz="2200"/>
              <a:t> points do we get wrong?”</a:t>
            </a:r>
            <a:endParaRPr sz="2200"/>
          </a:p>
        </p:txBody>
      </p:sp>
      <p:sp>
        <p:nvSpPr>
          <p:cNvPr id="115" name="Google Shape;115;g7f049ffea2_0_132"/>
          <p:cNvSpPr txBox="1"/>
          <p:nvPr>
            <p:ph idx="1" type="body"/>
          </p:nvPr>
        </p:nvSpPr>
        <p:spPr>
          <a:xfrm>
            <a:off x="474900" y="1213075"/>
            <a:ext cx="3818400" cy="701400"/>
          </a:xfrm>
          <a:prstGeom prst="rect">
            <a:avLst/>
          </a:prstGeom>
          <a:noFill/>
          <a:ln>
            <a:noFill/>
          </a:ln>
        </p:spPr>
        <p:txBody>
          <a:bodyPr anchorCtr="0" anchor="t" bIns="91425" lIns="91425" spcFirstLastPara="1" rIns="91425" wrap="square" tIns="91425">
            <a:noAutofit/>
          </a:bodyPr>
          <a:lstStyle/>
          <a:p>
            <a:pPr indent="0" lvl="0" marL="228600" marR="0" rtl="0" algn="l">
              <a:lnSpc>
                <a:spcPct val="115000"/>
              </a:lnSpc>
              <a:spcBef>
                <a:spcPts val="0"/>
              </a:spcBef>
              <a:spcAft>
                <a:spcPts val="0"/>
              </a:spcAft>
              <a:buClr>
                <a:schemeClr val="dk2"/>
              </a:buClr>
              <a:buSzPts val="1800"/>
              <a:buFont typeface="Arial"/>
              <a:buNone/>
            </a:pPr>
            <a:r>
              <a:rPr b="1" lang="en" sz="2600"/>
              <a:t>Regression</a:t>
            </a:r>
            <a:endParaRPr b="1" sz="2600"/>
          </a:p>
        </p:txBody>
      </p:sp>
      <p:sp>
        <p:nvSpPr>
          <p:cNvPr id="116" name="Google Shape;116;g7f049ffea2_0_132"/>
          <p:cNvSpPr txBox="1"/>
          <p:nvPr>
            <p:ph idx="1" type="body"/>
          </p:nvPr>
        </p:nvSpPr>
        <p:spPr>
          <a:xfrm>
            <a:off x="4523400" y="1181450"/>
            <a:ext cx="3818400" cy="701400"/>
          </a:xfrm>
          <a:prstGeom prst="rect">
            <a:avLst/>
          </a:prstGeom>
          <a:noFill/>
          <a:ln>
            <a:noFill/>
          </a:ln>
        </p:spPr>
        <p:txBody>
          <a:bodyPr anchorCtr="0" anchor="t" bIns="91425" lIns="91425" spcFirstLastPara="1" rIns="91425" wrap="square" tIns="91425">
            <a:noAutofit/>
          </a:bodyPr>
          <a:lstStyle/>
          <a:p>
            <a:pPr indent="0" lvl="0" marL="228600" marR="0" rtl="0" algn="l">
              <a:lnSpc>
                <a:spcPct val="115000"/>
              </a:lnSpc>
              <a:spcBef>
                <a:spcPts val="0"/>
              </a:spcBef>
              <a:spcAft>
                <a:spcPts val="0"/>
              </a:spcAft>
              <a:buClr>
                <a:schemeClr val="dk2"/>
              </a:buClr>
              <a:buSzPts val="1800"/>
              <a:buFont typeface="Arial"/>
              <a:buNone/>
            </a:pPr>
            <a:r>
              <a:rPr b="1" lang="en" sz="2600"/>
              <a:t>Classification</a:t>
            </a:r>
            <a:endParaRPr b="1" sz="2600"/>
          </a:p>
        </p:txBody>
      </p:sp>
      <p:sp>
        <p:nvSpPr>
          <p:cNvPr id="117" name="Google Shape;117;g7f049ffea2_0_132"/>
          <p:cNvSpPr/>
          <p:nvPr/>
        </p:nvSpPr>
        <p:spPr>
          <a:xfrm>
            <a:off x="2493125" y="4142600"/>
            <a:ext cx="1468200" cy="306300"/>
          </a:xfrm>
          <a:prstGeom prst="roundRect">
            <a:avLst>
              <a:gd fmla="val 16667" name="adj"/>
            </a:avLst>
          </a:prstGeom>
          <a:noFill/>
          <a:ln cap="flat" cmpd="sng" w="19050">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 sz="1600">
                <a:solidFill>
                  <a:srgbClr val="595959"/>
                </a:solidFill>
                <a:latin typeface="Helvetica Neue"/>
                <a:ea typeface="Helvetica Neue"/>
                <a:cs typeface="Helvetica Neue"/>
                <a:sym typeface="Helvetica Neue"/>
              </a:rPr>
              <a:t>Numbers</a:t>
            </a:r>
            <a:endParaRPr b="0" i="0" sz="1600" u="none" cap="none" strike="noStrike">
              <a:solidFill>
                <a:srgbClr val="595959"/>
              </a:solidFill>
              <a:latin typeface="Helvetica Neue"/>
              <a:ea typeface="Helvetica Neue"/>
              <a:cs typeface="Helvetica Neue"/>
              <a:sym typeface="Helvetica Neue"/>
            </a:endParaRPr>
          </a:p>
        </p:txBody>
      </p:sp>
      <p:sp>
        <p:nvSpPr>
          <p:cNvPr id="118" name="Google Shape;118;g7f049ffea2_0_132"/>
          <p:cNvSpPr/>
          <p:nvPr/>
        </p:nvSpPr>
        <p:spPr>
          <a:xfrm>
            <a:off x="4677775" y="4142600"/>
            <a:ext cx="1670700" cy="306300"/>
          </a:xfrm>
          <a:prstGeom prst="roundRect">
            <a:avLst>
              <a:gd fmla="val 16667" name="adj"/>
            </a:avLst>
          </a:prstGeom>
          <a:noFill/>
          <a:ln cap="flat" cmpd="sng" w="19050">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 sz="1600">
                <a:solidFill>
                  <a:srgbClr val="595959"/>
                </a:solidFill>
                <a:latin typeface="Helvetica Neue"/>
                <a:ea typeface="Helvetica Neue"/>
                <a:cs typeface="Helvetica Neue"/>
                <a:sym typeface="Helvetica Neue"/>
              </a:rPr>
              <a:t>Continuous</a:t>
            </a:r>
            <a:endParaRPr b="0" i="0" sz="1600" u="none" cap="none" strike="noStrike">
              <a:solidFill>
                <a:srgbClr val="595959"/>
              </a:solidFill>
              <a:latin typeface="Helvetica Neue"/>
              <a:ea typeface="Helvetica Neue"/>
              <a:cs typeface="Helvetica Neue"/>
              <a:sym typeface="Helvetica Neue"/>
            </a:endParaRPr>
          </a:p>
        </p:txBody>
      </p:sp>
      <p:grpSp>
        <p:nvGrpSpPr>
          <p:cNvPr id="119" name="Google Shape;119;g7f049ffea2_0_132"/>
          <p:cNvGrpSpPr/>
          <p:nvPr/>
        </p:nvGrpSpPr>
        <p:grpSpPr>
          <a:xfrm>
            <a:off x="4143959" y="4092470"/>
            <a:ext cx="427398" cy="406560"/>
            <a:chOff x="4141650" y="1251000"/>
            <a:chExt cx="640200" cy="624900"/>
          </a:xfrm>
        </p:grpSpPr>
        <p:cxnSp>
          <p:nvCxnSpPr>
            <p:cNvPr id="120" name="Google Shape;120;g7f049ffea2_0_132"/>
            <p:cNvCxnSpPr/>
            <p:nvPr/>
          </p:nvCxnSpPr>
          <p:spPr>
            <a:xfrm>
              <a:off x="4141650" y="1460200"/>
              <a:ext cx="640200" cy="0"/>
            </a:xfrm>
            <a:prstGeom prst="straightConnector1">
              <a:avLst/>
            </a:prstGeom>
            <a:noFill/>
            <a:ln cap="flat" cmpd="sng" w="76200">
              <a:solidFill>
                <a:srgbClr val="595959"/>
              </a:solidFill>
              <a:prstDash val="solid"/>
              <a:round/>
              <a:headEnd len="sm" w="sm" type="none"/>
              <a:tailEnd len="sm" w="sm" type="none"/>
            </a:ln>
          </p:spPr>
        </p:cxnSp>
        <p:cxnSp>
          <p:nvCxnSpPr>
            <p:cNvPr id="121" name="Google Shape;121;g7f049ffea2_0_132"/>
            <p:cNvCxnSpPr/>
            <p:nvPr/>
          </p:nvCxnSpPr>
          <p:spPr>
            <a:xfrm>
              <a:off x="4141650" y="1675275"/>
              <a:ext cx="640200" cy="0"/>
            </a:xfrm>
            <a:prstGeom prst="straightConnector1">
              <a:avLst/>
            </a:prstGeom>
            <a:noFill/>
            <a:ln cap="flat" cmpd="sng" w="76200">
              <a:solidFill>
                <a:srgbClr val="595959"/>
              </a:solidFill>
              <a:prstDash val="solid"/>
              <a:round/>
              <a:headEnd len="sm" w="sm" type="none"/>
              <a:tailEnd len="sm" w="sm" type="none"/>
            </a:ln>
          </p:spPr>
        </p:cxnSp>
        <p:cxnSp>
          <p:nvCxnSpPr>
            <p:cNvPr id="122" name="Google Shape;122;g7f049ffea2_0_132"/>
            <p:cNvCxnSpPr/>
            <p:nvPr/>
          </p:nvCxnSpPr>
          <p:spPr>
            <a:xfrm flipH="1" rot="10800000">
              <a:off x="4254338" y="1251000"/>
              <a:ext cx="469800" cy="624900"/>
            </a:xfrm>
            <a:prstGeom prst="straightConnector1">
              <a:avLst/>
            </a:prstGeom>
            <a:noFill/>
            <a:ln cap="flat" cmpd="sng" w="76200">
              <a:solidFill>
                <a:srgbClr val="595959"/>
              </a:solidFill>
              <a:prstDash val="solid"/>
              <a:round/>
              <a:headEnd len="sm" w="sm" type="none"/>
              <a:tailEnd len="sm" w="sm" type="none"/>
            </a:ln>
          </p:spPr>
        </p:cxnSp>
      </p:grpSp>
      <p:sp>
        <p:nvSpPr>
          <p:cNvPr id="123" name="Google Shape;123;g7f049ffea2_0_1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 sz="2400">
                <a:solidFill>
                  <a:srgbClr val="1C4587"/>
                </a:solidFill>
              </a:rPr>
              <a:t>Review: Regression vs. Classification</a:t>
            </a:r>
            <a:endParaRPr b="1" i="0" sz="2400" u="none" cap="none" strike="noStrike">
              <a:solidFill>
                <a:srgbClr val="1C4587"/>
              </a:solidFill>
              <a:latin typeface="Helvetica Neue"/>
              <a:ea typeface="Helvetica Neue"/>
              <a:cs typeface="Helvetica Neue"/>
              <a:sym typeface="Helvetica Neue"/>
            </a:endParaRPr>
          </a:p>
        </p:txBody>
      </p:sp>
      <p:sp>
        <p:nvSpPr>
          <p:cNvPr id="124" name="Google Shape;124;g7f049ffea2_0_132"/>
          <p:cNvSpPr/>
          <p:nvPr/>
        </p:nvSpPr>
        <p:spPr>
          <a:xfrm>
            <a:off x="8711755" y="4955224"/>
            <a:ext cx="95400" cy="95400"/>
          </a:xfrm>
          <a:prstGeom prst="ellipse">
            <a:avLst/>
          </a:prstGeom>
          <a:solidFill>
            <a:srgbClr val="1C4D99"/>
          </a:solidFill>
          <a:ln cap="flat" cmpd="sng" w="9525">
            <a:solidFill>
              <a:srgbClr val="1A45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