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62" r:id="rId4"/>
    <p:sldId id="273" r:id="rId5"/>
    <p:sldId id="260" r:id="rId6"/>
    <p:sldId id="264" r:id="rId7"/>
    <p:sldId id="265" r:id="rId8"/>
    <p:sldId id="274" r:id="rId9"/>
    <p:sldId id="272" r:id="rId10"/>
    <p:sldId id="266" r:id="rId11"/>
    <p:sldId id="267" r:id="rId12"/>
    <p:sldId id="269" r:id="rId13"/>
    <p:sldId id="270" r:id="rId14"/>
    <p:sldId id="275" r:id="rId15"/>
    <p:sldId id="271" r:id="rId16"/>
    <p:sldId id="300" r:id="rId17"/>
    <p:sldId id="295" r:id="rId18"/>
    <p:sldId id="298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261" r:id="rId2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1"/>
    </p:embeddedFont>
    <p:embeddedFont>
      <p:font typeface="Helvetica Neue" panose="02000503000000020004" pitchFamily="2" charset="0"/>
      <p:regular r:id="rId32"/>
      <p:bold r:id="rId33"/>
      <p:italic r:id="rId34"/>
      <p:boldItalic r:id="rId35"/>
    </p:embeddedFont>
    <p:embeddedFont>
      <p:font typeface="Hind" panose="02000000000000000000" pitchFamily="2" charset="77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8" roundtripDataSignature="AMtx7mjSgJ57gpO6+V4Ho4ZqHQSTtPXV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858"/>
    <a:srgbClr val="1C4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1"/>
    <p:restoredTop sz="94595"/>
  </p:normalViewPr>
  <p:slideViewPr>
    <p:cSldViewPr snapToGrid="0" snapToObjects="1">
      <p:cViewPr varScale="1">
        <p:scale>
          <a:sx n="131" d="100"/>
          <a:sy n="131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ttps-medium-com-lorrli-classification-and-regression-analysis-with-decision-trees-c43cdbc58054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illiamkoehrsen/random-forest-simple-explanation-377895a60d2d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e4394bf35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3" name="Google Shape;453;g3e4394bf35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0764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e4394bf35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g3e4394bf35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2278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e4394bf35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0" name="Google Shape;470;g3e4394bf35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7769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e4394bf35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g3e4394bf35_0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249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e4394bf35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g3e4394bf35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5647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e4394bf35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g3e4394bf35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9970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e4394bf35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7" name="Google Shape;517;g3e4394bf35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8658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e4394bf35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4" name="Google Shape;524;g3e4394bf35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260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e4394bf35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g3e4394bf35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1842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https://towardsdatascience.com/https-medium-com-lorrli-classification-and-regression-analysis-with-decision-trees-c43cdbc58054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91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https://medium.com/@williamkoehrsen/random-forest-simple-explanation-377895a60d2d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27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93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89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e4394bf35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g3e4394bf35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4913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e4394bf35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g3e4394bf35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468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06" y="4755442"/>
            <a:ext cx="325815" cy="311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9"/>
          <p:cNvSpPr/>
          <p:nvPr/>
        </p:nvSpPr>
        <p:spPr>
          <a:xfrm>
            <a:off x="8465441" y="4955225"/>
            <a:ext cx="95415" cy="95415"/>
          </a:xfrm>
          <a:prstGeom prst="ellipse">
            <a:avLst/>
          </a:prstGeom>
          <a:noFill/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9"/>
          <p:cNvSpPr/>
          <p:nvPr/>
        </p:nvSpPr>
        <p:spPr>
          <a:xfrm>
            <a:off x="8586091" y="4955224"/>
            <a:ext cx="95415" cy="95415"/>
          </a:xfrm>
          <a:prstGeom prst="ellipse">
            <a:avLst/>
          </a:prstGeom>
          <a:noFill/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9"/>
          <p:cNvSpPr/>
          <p:nvPr/>
        </p:nvSpPr>
        <p:spPr>
          <a:xfrm>
            <a:off x="8706741" y="4955223"/>
            <a:ext cx="95415" cy="95415"/>
          </a:xfrm>
          <a:prstGeom prst="ellipse">
            <a:avLst/>
          </a:prstGeom>
          <a:noFill/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8827391" y="4955222"/>
            <a:ext cx="95415" cy="95415"/>
          </a:xfrm>
          <a:prstGeom prst="ellipse">
            <a:avLst/>
          </a:prstGeom>
          <a:noFill/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8948041" y="4955221"/>
            <a:ext cx="95415" cy="95415"/>
          </a:xfrm>
          <a:prstGeom prst="ellipse">
            <a:avLst/>
          </a:prstGeom>
          <a:noFill/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06" y="4494612"/>
            <a:ext cx="59830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06" y="4494612"/>
            <a:ext cx="59830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xyclade.github.io/MachineLearning/Images/Under-fitting.p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Overfitting#/media/File:Overfitted_Data.pn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ttps-medium-com-lorrli-classification-and-regression-analysis-with-decision-trees-c43cdbc5805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williamkoehrsen/random-forest-simple-explanation-377895a60d2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2535" y="4394421"/>
            <a:ext cx="2678930" cy="56576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 txBox="1">
            <a:spLocks noGrp="1"/>
          </p:cNvSpPr>
          <p:nvPr>
            <p:ph type="ctrTitle" idx="4294967295"/>
          </p:nvPr>
        </p:nvSpPr>
        <p:spPr>
          <a:xfrm>
            <a:off x="1018569" y="1017765"/>
            <a:ext cx="7106859" cy="130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1C458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</a:t>
            </a:r>
            <a:r>
              <a:rPr lang="en" sz="2400" b="1" dirty="0">
                <a:solidFill>
                  <a:srgbClr val="1C458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lang="en" sz="2400" b="1" i="0" u="none" strike="noStrike" cap="none" dirty="0">
                <a:solidFill>
                  <a:srgbClr val="1C458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Supervised Learning</a:t>
            </a:r>
            <a:endParaRPr sz="2400" b="1" i="0" u="none" strike="noStrike" cap="none" dirty="0">
              <a:solidFill>
                <a:srgbClr val="1C458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1018568" y="1749288"/>
            <a:ext cx="7106859" cy="337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 sz="1200" b="1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 1998: Introduction to 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E956-F0CA-1547-A15A-7117E1BC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800" b="1" dirty="0">
                <a:solidFill>
                  <a:srgbClr val="1C458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ind"/>
              </a:rPr>
              <a:t>Logistic Regression</a:t>
            </a:r>
            <a:endParaRPr lang="en-US" sz="4800" b="1" dirty="0">
              <a:solidFill>
                <a:srgbClr val="1C458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1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8730-BBC2-F442-90BA-43A27704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1C4587"/>
                </a:solidFill>
              </a:rPr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BBC1EFE-2057-934E-8687-9BBCDD50C61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Used for Binary Classification: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𝑌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" panose="02000503000000020004" pitchFamily="2" charset="0"/>
                                  <a:cs typeface="Helvetica Neue" panose="02000503000000020004" pitchFamily="2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" panose="02000503000000020004" pitchFamily="2" charset="0"/>
                                  <a:cs typeface="Helvetica Neue" panose="02000503000000020004" pitchFamily="2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" panose="02000503000000020004" pitchFamily="2" charset="0"/>
                                  <a:cs typeface="Helvetica Neue" panose="02000503000000020004" pitchFamily="2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114300" indent="0">
                  <a:buNone/>
                </a:pPr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Fits a linear relationship between the variables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Transforms the linear relationship of probability that the outcome is 1 by using the </a:t>
                </a:r>
                <a:r>
                  <a:rPr lang="en-US" sz="2000" b="1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sigmoid function</a:t>
                </a:r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11430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Formula: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BBC1EFE-2057-934E-8687-9BBCDD50C6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30000" r="-596" b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s://lh6.googleusercontent.com/KshgkJDDHNbFf1q5w6siifE8upY5Nk6hFaMYSi93Kc3tcRNm4-nV5v29u27NLJZQSTDN7yUiwjbqdRda271GpmOUGZeEEJt92FxE76GG-Wu2DyjywjMMOs3ibBm0ka2sxJymeGzDw7Y">
            <a:extLst>
              <a:ext uri="{FF2B5EF4-FFF2-40B4-BE49-F238E27FC236}">
                <a16:creationId xmlns:a16="http://schemas.microsoft.com/office/drawing/2014/main" id="{FF7A53B0-B21E-BB47-8187-5D1117540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3982720"/>
            <a:ext cx="41783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6.googleusercontent.com/Y1jlTX3FhpbK8P4OTgjJ3eqOZMVyZto7_axTO7wmbulHIPKk0KWu6_I2jNTf2SdicbAzt-UmNcsYveKkjyGcjl3hTRRGU2nR7dQ00rM2kaGLu5rFGOxSBDOOK--GNw4mLv-_bQvTRyI">
            <a:extLst>
              <a:ext uri="{FF2B5EF4-FFF2-40B4-BE49-F238E27FC236}">
                <a16:creationId xmlns:a16="http://schemas.microsoft.com/office/drawing/2014/main" id="{56C70DF4-CA52-C249-92E7-A1D0FDEC9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530" y="3982720"/>
            <a:ext cx="41783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9DE919-5C88-7646-800B-902BF94C34B8}"/>
              </a:ext>
            </a:extLst>
          </p:cNvPr>
          <p:cNvCxnSpPr/>
          <p:nvPr/>
        </p:nvCxnSpPr>
        <p:spPr>
          <a:xfrm>
            <a:off x="4194810" y="4457700"/>
            <a:ext cx="754380" cy="0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96;p5">
            <a:extLst>
              <a:ext uri="{FF2B5EF4-FFF2-40B4-BE49-F238E27FC236}">
                <a16:creationId xmlns:a16="http://schemas.microsoft.com/office/drawing/2014/main" id="{19B0958B-19B4-C24D-A750-0700FDAFF051}"/>
              </a:ext>
            </a:extLst>
          </p:cNvPr>
          <p:cNvSpPr/>
          <p:nvPr/>
        </p:nvSpPr>
        <p:spPr>
          <a:xfrm>
            <a:off x="8578405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5;p5">
            <a:extLst>
              <a:ext uri="{FF2B5EF4-FFF2-40B4-BE49-F238E27FC236}">
                <a16:creationId xmlns:a16="http://schemas.microsoft.com/office/drawing/2014/main" id="{46ACF2DC-488B-5946-8E6C-B384787BE817}"/>
              </a:ext>
            </a:extLst>
          </p:cNvPr>
          <p:cNvSpPr/>
          <p:nvPr/>
        </p:nvSpPr>
        <p:spPr>
          <a:xfrm>
            <a:off x="8465441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7562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8730-BBC2-F442-90BA-43A27704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1C4587"/>
                </a:solidFill>
              </a:rPr>
              <a:t>Logistic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BBC1EFE-2057-934E-8687-9BBCDD50C61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82759" y="1510283"/>
                <a:ext cx="3173623" cy="1312429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2800" b="1" dirty="0">
                    <a:ea typeface="Helvetica Neue" panose="02000503000000020004" pitchFamily="2" charset="0"/>
                    <a:cs typeface="Helvetica Neue" panose="02000503000000020004" pitchFamily="2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= 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𝟏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−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𝒙</m:t>
                            </m:r>
                          </m:sup>
                        </m:sSup>
                      </m:den>
                    </m:f>
                  </m:oMath>
                </a14:m>
                <a:endParaRPr lang="en-US" sz="28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BBC1EFE-2057-934E-8687-9BBCDD50C6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2759" y="1510283"/>
                <a:ext cx="3173623" cy="1312429"/>
              </a:xfrm>
              <a:blipFill>
                <a:blip r:embed="rId3"/>
                <a:stretch>
                  <a:fillRect l="-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lh4.googleusercontent.com/CzS9LbmFqVipGbQZ_j9RnYi_agmd9IBZqg1eyPWvLh8Qrxb9-lqy6-p4WidWZhfwSTxXa_ueh5iHjn8LiLX2tAMi60RGPq2eMAhmNRtnqTm8dDB8EhTOrM0KJeVnaLyVLSJJwqqXAr8">
            <a:extLst>
              <a:ext uri="{FF2B5EF4-FFF2-40B4-BE49-F238E27FC236}">
                <a16:creationId xmlns:a16="http://schemas.microsoft.com/office/drawing/2014/main" id="{BB52C38C-90DD-EF4D-9BE3-6BB93E155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808" y="1165727"/>
            <a:ext cx="3622261" cy="24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BB4F3F-8431-B244-BF84-D439387CF467}"/>
              </a:ext>
            </a:extLst>
          </p:cNvPr>
          <p:cNvSpPr txBox="1"/>
          <p:nvPr/>
        </p:nvSpPr>
        <p:spPr>
          <a:xfrm>
            <a:off x="781878" y="3697357"/>
            <a:ext cx="7156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Logistic Function “</a:t>
            </a:r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squeezes”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numbers to be between 0 and 1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A2DFAC9-9763-974F-B9FF-72D9F5A2612D}"/>
              </a:ext>
            </a:extLst>
          </p:cNvPr>
          <p:cNvSpPr/>
          <p:nvPr/>
        </p:nvSpPr>
        <p:spPr>
          <a:xfrm>
            <a:off x="2067339" y="4230416"/>
            <a:ext cx="1378227" cy="172279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0D200-C2FC-AD4D-82C1-66C49F142427}"/>
              </a:ext>
            </a:extLst>
          </p:cNvPr>
          <p:cNvSpPr txBox="1"/>
          <p:nvPr/>
        </p:nvSpPr>
        <p:spPr>
          <a:xfrm>
            <a:off x="3631095" y="4119258"/>
            <a:ext cx="3949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Allows us to interpret our prediction as a “</a:t>
            </a:r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probability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 that something is true</a:t>
            </a:r>
          </a:p>
        </p:txBody>
      </p:sp>
      <p:sp>
        <p:nvSpPr>
          <p:cNvPr id="9" name="Google Shape;96;p5">
            <a:extLst>
              <a:ext uri="{FF2B5EF4-FFF2-40B4-BE49-F238E27FC236}">
                <a16:creationId xmlns:a16="http://schemas.microsoft.com/office/drawing/2014/main" id="{76C37D87-3C99-6F43-8882-C6758A2EA6F2}"/>
              </a:ext>
            </a:extLst>
          </p:cNvPr>
          <p:cNvSpPr/>
          <p:nvPr/>
        </p:nvSpPr>
        <p:spPr>
          <a:xfrm>
            <a:off x="8578405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5;p5">
            <a:extLst>
              <a:ext uri="{FF2B5EF4-FFF2-40B4-BE49-F238E27FC236}">
                <a16:creationId xmlns:a16="http://schemas.microsoft.com/office/drawing/2014/main" id="{58F5F439-89E6-6D42-8298-2CA228DC659C}"/>
              </a:ext>
            </a:extLst>
          </p:cNvPr>
          <p:cNvSpPr/>
          <p:nvPr/>
        </p:nvSpPr>
        <p:spPr>
          <a:xfrm>
            <a:off x="8465441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97;p5">
            <a:extLst>
              <a:ext uri="{FF2B5EF4-FFF2-40B4-BE49-F238E27FC236}">
                <a16:creationId xmlns:a16="http://schemas.microsoft.com/office/drawing/2014/main" id="{424CC0E5-B9A0-1940-9101-1FE850605497}"/>
              </a:ext>
            </a:extLst>
          </p:cNvPr>
          <p:cNvSpPr/>
          <p:nvPr/>
        </p:nvSpPr>
        <p:spPr>
          <a:xfrm>
            <a:off x="8711755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A0ED94-F62D-C245-82C5-25B125CAE757}"/>
                  </a:ext>
                </a:extLst>
              </p:cNvPr>
              <p:cNvSpPr txBox="1"/>
              <p:nvPr/>
            </p:nvSpPr>
            <p:spPr>
              <a:xfrm>
                <a:off x="5924146" y="933855"/>
                <a:ext cx="5544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595858"/>
                    </a:solidFill>
                    <a:ea typeface="Helvetica Neue" panose="02000503000000020004" pitchFamily="2" charset="0"/>
                    <a:cs typeface="Helvetica Neue" panose="02000503000000020004" pitchFamily="2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solidFill>
                              <a:srgbClr val="595858"/>
                            </a:solidFill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595858"/>
                            </a:solidFill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1" dirty="0">
                  <a:solidFill>
                    <a:srgbClr val="595858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A0ED94-F62D-C245-82C5-25B125CAE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146" y="933855"/>
                <a:ext cx="554475" cy="307777"/>
              </a:xfrm>
              <a:prstGeom prst="rect">
                <a:avLst/>
              </a:prstGeom>
              <a:blipFill>
                <a:blip r:embed="rId5"/>
                <a:stretch>
                  <a:fillRect t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7F2F3-9547-1441-B332-4E2AFF573350}"/>
                  </a:ext>
                </a:extLst>
              </p:cNvPr>
              <p:cNvSpPr txBox="1"/>
              <p:nvPr/>
            </p:nvSpPr>
            <p:spPr>
              <a:xfrm>
                <a:off x="7899140" y="3064211"/>
                <a:ext cx="3012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7F2F3-9547-1441-B332-4E2AFF57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140" y="3064211"/>
                <a:ext cx="30127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685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8730-BBC2-F442-90BA-43A27704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1C4587"/>
                </a:solidFill>
              </a:rPr>
              <a:t>Threshold</a:t>
            </a:r>
          </a:p>
        </p:txBody>
      </p:sp>
      <p:pic>
        <p:nvPicPr>
          <p:cNvPr id="2050" name="Picture 2" descr="https://lh4.googleusercontent.com/CzS9LbmFqVipGbQZ_j9RnYi_agmd9IBZqg1eyPWvLh8Qrxb9-lqy6-p4WidWZhfwSTxXa_ueh5iHjn8LiLX2tAMi60RGPq2eMAhmNRtnqTm8dDB8EhTOrM0KJeVnaLyVLSJJwqqXAr8">
            <a:extLst>
              <a:ext uri="{FF2B5EF4-FFF2-40B4-BE49-F238E27FC236}">
                <a16:creationId xmlns:a16="http://schemas.microsoft.com/office/drawing/2014/main" id="{BB52C38C-90DD-EF4D-9BE3-6BB93E155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582" y="1165727"/>
            <a:ext cx="3622261" cy="24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665445-1687-004F-B0E2-A973F9F9A46D}"/>
              </a:ext>
            </a:extLst>
          </p:cNvPr>
          <p:cNvSpPr/>
          <p:nvPr/>
        </p:nvSpPr>
        <p:spPr>
          <a:xfrm>
            <a:off x="4671391" y="1298713"/>
            <a:ext cx="3160644" cy="477078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9C30ED-775B-354A-B789-716F62368DD9}"/>
              </a:ext>
            </a:extLst>
          </p:cNvPr>
          <p:cNvSpPr/>
          <p:nvPr/>
        </p:nvSpPr>
        <p:spPr>
          <a:xfrm>
            <a:off x="4671391" y="1766063"/>
            <a:ext cx="3160644" cy="1484244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6D322B-2943-954C-8C12-4391480F4B7C}"/>
              </a:ext>
            </a:extLst>
          </p:cNvPr>
          <p:cNvSpPr txBox="1"/>
          <p:nvPr/>
        </p:nvSpPr>
        <p:spPr>
          <a:xfrm>
            <a:off x="311700" y="1298713"/>
            <a:ext cx="371696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 what point point do we differentiate between our classifications?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f(x) </a:t>
            </a:r>
            <a:r>
              <a:rPr lang="en-US" sz="1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below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threshold: predict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f(x) </a:t>
            </a:r>
            <a:r>
              <a:rPr lang="en-US" sz="1800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above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threshold: predict 1</a:t>
            </a: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Google Shape;96;p5">
            <a:extLst>
              <a:ext uri="{FF2B5EF4-FFF2-40B4-BE49-F238E27FC236}">
                <a16:creationId xmlns:a16="http://schemas.microsoft.com/office/drawing/2014/main" id="{845EA601-BABB-7544-9E50-90B061A52E84}"/>
              </a:ext>
            </a:extLst>
          </p:cNvPr>
          <p:cNvSpPr/>
          <p:nvPr/>
        </p:nvSpPr>
        <p:spPr>
          <a:xfrm>
            <a:off x="8578405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95;p5">
            <a:extLst>
              <a:ext uri="{FF2B5EF4-FFF2-40B4-BE49-F238E27FC236}">
                <a16:creationId xmlns:a16="http://schemas.microsoft.com/office/drawing/2014/main" id="{B9A3326B-7177-9B4A-97E0-0839A5E5EC02}"/>
              </a:ext>
            </a:extLst>
          </p:cNvPr>
          <p:cNvSpPr/>
          <p:nvPr/>
        </p:nvSpPr>
        <p:spPr>
          <a:xfrm>
            <a:off x="8465441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97;p5">
            <a:extLst>
              <a:ext uri="{FF2B5EF4-FFF2-40B4-BE49-F238E27FC236}">
                <a16:creationId xmlns:a16="http://schemas.microsoft.com/office/drawing/2014/main" id="{4E5C44EC-9B10-1842-A633-E2FA72E5931F}"/>
              </a:ext>
            </a:extLst>
          </p:cNvPr>
          <p:cNvSpPr/>
          <p:nvPr/>
        </p:nvSpPr>
        <p:spPr>
          <a:xfrm>
            <a:off x="8711755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6E7F77-7C38-EA4E-B47D-8B85E8BB45E9}"/>
                  </a:ext>
                </a:extLst>
              </p:cNvPr>
              <p:cNvSpPr txBox="1"/>
              <p:nvPr/>
            </p:nvSpPr>
            <p:spPr>
              <a:xfrm>
                <a:off x="5924146" y="933855"/>
                <a:ext cx="5544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>
                        <a:lumMod val="25000"/>
                      </a:schemeClr>
                    </a:solidFill>
                    <a:ea typeface="Helvetica Neue" panose="02000503000000020004" pitchFamily="2" charset="0"/>
                    <a:cs typeface="Helvetica Neue" panose="02000503000000020004" pitchFamily="2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solidFill>
                              <a:schemeClr val="tx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6E7F77-7C38-EA4E-B47D-8B85E8BB4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146" y="933855"/>
                <a:ext cx="554475" cy="307777"/>
              </a:xfrm>
              <a:prstGeom prst="rect">
                <a:avLst/>
              </a:prstGeom>
              <a:blipFill>
                <a:blip r:embed="rId4"/>
                <a:stretch>
                  <a:fillRect t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633D5A-C479-7946-903F-92AA9C1DF61E}"/>
                  </a:ext>
                </a:extLst>
              </p:cNvPr>
              <p:cNvSpPr txBox="1"/>
              <p:nvPr/>
            </p:nvSpPr>
            <p:spPr>
              <a:xfrm>
                <a:off x="7899140" y="3064211"/>
                <a:ext cx="3012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633D5A-C479-7946-903F-92AA9C1DF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140" y="3064211"/>
                <a:ext cx="30127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651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A52F-7920-1D4A-9635-4B59F263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400" dirty="0">
                <a:solidFill>
                  <a:srgbClr val="1C458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ind"/>
              </a:rPr>
              <a:t>Pros and Cons of Using Logistic Regression</a:t>
            </a:r>
            <a:endParaRPr lang="en-US" sz="2400" dirty="0">
              <a:solidFill>
                <a:srgbClr val="1C458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28475B-BC77-934E-A8F1-9D8211304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525574"/>
              </p:ext>
            </p:extLst>
          </p:nvPr>
        </p:nvGraphicFramePr>
        <p:xfrm>
          <a:off x="1123950" y="1283462"/>
          <a:ext cx="6896100" cy="233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8050">
                  <a:extLst>
                    <a:ext uri="{9D8B030D-6E8A-4147-A177-3AD203B41FA5}">
                      <a16:colId xmlns:a16="http://schemas.microsoft.com/office/drawing/2014/main" val="357811673"/>
                    </a:ext>
                  </a:extLst>
                </a:gridCol>
                <a:gridCol w="3448050">
                  <a:extLst>
                    <a:ext uri="{9D8B030D-6E8A-4147-A177-3AD203B41FA5}">
                      <a16:colId xmlns:a16="http://schemas.microsoft.com/office/drawing/2014/main" val="1744167371"/>
                    </a:ext>
                  </a:extLst>
                </a:gridCol>
              </a:tblGrid>
              <a:tr h="5979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09314"/>
                  </a:ext>
                </a:extLst>
              </a:tr>
              <a:tr h="4579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Easy to interpret (probability)</a:t>
                      </a:r>
                    </a:p>
                    <a:p>
                      <a:endParaRPr lang="en-US" sz="16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Only Capable of Binary 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4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Computationally efficient to compute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endParaRPr lang="en-US" sz="16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45301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Does not require parameter tuning</a:t>
                      </a:r>
                    </a:p>
                    <a:p>
                      <a:endParaRPr lang="en-US" sz="16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84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774B9AD-867C-E946-B085-11AFB04C7D76}"/>
              </a:ext>
            </a:extLst>
          </p:cNvPr>
          <p:cNvSpPr txBox="1"/>
          <p:nvPr/>
        </p:nvSpPr>
        <p:spPr>
          <a:xfrm>
            <a:off x="1964055" y="4015740"/>
            <a:ext cx="5215890" cy="5232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Logistic Regression is a simple model, therefore, oftentimes it is used as a good “baseline” to compare more complex models to</a:t>
            </a:r>
          </a:p>
        </p:txBody>
      </p:sp>
      <p:sp>
        <p:nvSpPr>
          <p:cNvPr id="5" name="Google Shape;96;p5">
            <a:extLst>
              <a:ext uri="{FF2B5EF4-FFF2-40B4-BE49-F238E27FC236}">
                <a16:creationId xmlns:a16="http://schemas.microsoft.com/office/drawing/2014/main" id="{B4DF5BDF-15C0-4E4E-B73E-B26873AB2310}"/>
              </a:ext>
            </a:extLst>
          </p:cNvPr>
          <p:cNvSpPr/>
          <p:nvPr/>
        </p:nvSpPr>
        <p:spPr>
          <a:xfrm>
            <a:off x="8578405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5;p5">
            <a:extLst>
              <a:ext uri="{FF2B5EF4-FFF2-40B4-BE49-F238E27FC236}">
                <a16:creationId xmlns:a16="http://schemas.microsoft.com/office/drawing/2014/main" id="{3E8BEE76-571D-9B49-AD8C-1B2C70F9F8D4}"/>
              </a:ext>
            </a:extLst>
          </p:cNvPr>
          <p:cNvSpPr/>
          <p:nvPr/>
        </p:nvSpPr>
        <p:spPr>
          <a:xfrm>
            <a:off x="8465441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7;p5">
            <a:extLst>
              <a:ext uri="{FF2B5EF4-FFF2-40B4-BE49-F238E27FC236}">
                <a16:creationId xmlns:a16="http://schemas.microsoft.com/office/drawing/2014/main" id="{026A29F2-40C6-6A48-A186-66F8C069AA9F}"/>
              </a:ext>
            </a:extLst>
          </p:cNvPr>
          <p:cNvSpPr/>
          <p:nvPr/>
        </p:nvSpPr>
        <p:spPr>
          <a:xfrm>
            <a:off x="8711755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095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4095-DD05-F54F-B4A6-FEB94007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1C458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0993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E956-F0CA-1547-A15A-7117E1BC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800" b="1" dirty="0">
                <a:solidFill>
                  <a:srgbClr val="1C458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ind"/>
              </a:rPr>
              <a:t>Cross Validation</a:t>
            </a:r>
            <a:endParaRPr lang="en-US" sz="4800" b="1" dirty="0">
              <a:solidFill>
                <a:srgbClr val="1C458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107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1C458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ind"/>
              </a:rPr>
              <a:t>Underfitting</a:t>
            </a:r>
            <a:endParaRPr sz="2400" b="1" i="0" u="none" strike="noStrike" cap="none" dirty="0">
              <a:solidFill>
                <a:srgbClr val="1C458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Hind"/>
            </a:endParaRPr>
          </a:p>
        </p:txBody>
      </p:sp>
      <p:sp>
        <p:nvSpPr>
          <p:cNvPr id="384" name="Google Shape;384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951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0" i="0" u="none" strike="noStrike" cap="non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Underfitting means we have </a:t>
            </a:r>
            <a:r>
              <a:rPr lang="en" sz="2000" b="0" i="0" u="sng" strike="noStrike" cap="non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high bias</a:t>
            </a:r>
            <a:r>
              <a:rPr lang="en" sz="2000" b="0" i="0" u="none" strike="noStrike" cap="non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 and </a:t>
            </a:r>
            <a:r>
              <a:rPr lang="en" sz="2000" b="0" i="0" u="sng" strike="noStrike" cap="non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low variance</a:t>
            </a:r>
            <a:r>
              <a:rPr lang="en" sz="2000" b="0" i="0" u="none" strike="noStrike" cap="non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.</a:t>
            </a:r>
            <a:endParaRPr sz="2000" b="0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85" name="Google Shape;385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9700" y="1053725"/>
            <a:ext cx="3841176" cy="331822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64"/>
          <p:cNvSpPr txBox="1"/>
          <p:nvPr/>
        </p:nvSpPr>
        <p:spPr>
          <a:xfrm>
            <a:off x="8323825" y="4650425"/>
            <a:ext cx="6579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sng" strike="noStrike" cap="none">
                <a:solidFill>
                  <a:schemeClr val="hlink"/>
                </a:solidFill>
                <a:latin typeface="Hind"/>
                <a:ea typeface="Hind"/>
                <a:cs typeface="Hind"/>
                <a:sym typeface="Hind"/>
                <a:hlinkClick r:id="rId4"/>
              </a:rPr>
              <a:t>Source</a:t>
            </a:r>
            <a:endParaRPr sz="1000" b="0" i="0" u="none" strike="noStrike" cap="none">
              <a:solidFill>
                <a:srgbClr val="000000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7" name="Google Shape;387;p64"/>
          <p:cNvSpPr txBox="1"/>
          <p:nvPr/>
        </p:nvSpPr>
        <p:spPr>
          <a:xfrm>
            <a:off x="311700" y="2137675"/>
            <a:ext cx="4295100" cy="2103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Lack of relevant variables/factor</a:t>
            </a:r>
            <a:endParaRPr sz="2000" b="0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Imposing limiting assumptions </a:t>
            </a:r>
            <a:endParaRPr sz="2000" b="0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Linearity</a:t>
            </a:r>
            <a:endParaRPr sz="2000" b="0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Assumptions on distribution</a:t>
            </a:r>
            <a:endParaRPr sz="2000" b="0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Wrong values for parameters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6;p5">
            <a:extLst>
              <a:ext uri="{FF2B5EF4-FFF2-40B4-BE49-F238E27FC236}">
                <a16:creationId xmlns:a16="http://schemas.microsoft.com/office/drawing/2014/main" id="{20A998D8-E862-D949-8F12-E8436D666739}"/>
              </a:ext>
            </a:extLst>
          </p:cNvPr>
          <p:cNvSpPr/>
          <p:nvPr/>
        </p:nvSpPr>
        <p:spPr>
          <a:xfrm>
            <a:off x="8578405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5;p5">
            <a:extLst>
              <a:ext uri="{FF2B5EF4-FFF2-40B4-BE49-F238E27FC236}">
                <a16:creationId xmlns:a16="http://schemas.microsoft.com/office/drawing/2014/main" id="{EB6C1F1A-8C2D-B342-9B52-7B0338224920}"/>
              </a:ext>
            </a:extLst>
          </p:cNvPr>
          <p:cNvSpPr/>
          <p:nvPr/>
        </p:nvSpPr>
        <p:spPr>
          <a:xfrm>
            <a:off x="8465441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7;p5">
            <a:extLst>
              <a:ext uri="{FF2B5EF4-FFF2-40B4-BE49-F238E27FC236}">
                <a16:creationId xmlns:a16="http://schemas.microsoft.com/office/drawing/2014/main" id="{C5556A40-8BAA-854C-B6EE-10A40451BFFC}"/>
              </a:ext>
            </a:extLst>
          </p:cNvPr>
          <p:cNvSpPr/>
          <p:nvPr/>
        </p:nvSpPr>
        <p:spPr>
          <a:xfrm>
            <a:off x="8711755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7619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" sz="2400" dirty="0">
                <a:solidFill>
                  <a:srgbClr val="1C458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ind"/>
              </a:rPr>
              <a:t>Overfitting</a:t>
            </a:r>
            <a:endParaRPr sz="2400" b="0" i="0" u="none" strike="noStrike" cap="none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168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0" i="0" u="none" strike="noStrike" cap="non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Overfitting means we have </a:t>
            </a:r>
            <a:r>
              <a:rPr lang="en" sz="2000" b="0" i="0" u="sng" strike="noStrike" cap="non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low bias</a:t>
            </a:r>
            <a:r>
              <a:rPr lang="en" sz="2000" b="0" i="0" u="none" strike="noStrike" cap="non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 and </a:t>
            </a:r>
            <a:r>
              <a:rPr lang="en" sz="2000" b="0" i="0" u="sng" strike="noStrike" cap="non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high variance</a:t>
            </a:r>
            <a:r>
              <a:rPr lang="en" sz="2000" b="0" i="0" u="none" strike="noStrike" cap="non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.</a:t>
            </a:r>
            <a:endParaRPr sz="2000" b="0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94" name="Google Shape;394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8226" y="1152475"/>
            <a:ext cx="3915550" cy="265883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65"/>
          <p:cNvSpPr txBox="1"/>
          <p:nvPr/>
        </p:nvSpPr>
        <p:spPr>
          <a:xfrm>
            <a:off x="8297650" y="4650525"/>
            <a:ext cx="7365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sng" strike="noStrike" cap="none">
                <a:solidFill>
                  <a:schemeClr val="hlink"/>
                </a:solidFill>
                <a:latin typeface="Hind"/>
                <a:ea typeface="Hind"/>
                <a:cs typeface="Hind"/>
                <a:sym typeface="Hind"/>
                <a:hlinkClick r:id="rId4"/>
              </a:rPr>
              <a:t>Source</a:t>
            </a:r>
            <a:endParaRPr sz="1000" b="0" i="0" u="none" strike="noStrike" cap="none">
              <a:solidFill>
                <a:srgbClr val="000000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96" name="Google Shape;396;p65"/>
          <p:cNvSpPr txBox="1"/>
          <p:nvPr/>
        </p:nvSpPr>
        <p:spPr>
          <a:xfrm>
            <a:off x="311700" y="1991625"/>
            <a:ext cx="4216800" cy="2658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Hind"/>
              <a:buChar char="●"/>
            </a:pPr>
            <a:r>
              <a:rPr lang="en" sz="2000" b="0" i="0" u="none" strike="noStrike" cap="none">
                <a:solidFill>
                  <a:srgbClr val="595959"/>
                </a:solidFill>
                <a:latin typeface="Hind"/>
                <a:ea typeface="Hind"/>
                <a:cs typeface="Hind"/>
                <a:sym typeface="Hind"/>
              </a:rPr>
              <a:t>Model fits too well to specific cases </a:t>
            </a:r>
            <a:endParaRPr sz="2000" b="0" i="0" u="none" strike="noStrike" cap="none">
              <a:solidFill>
                <a:srgbClr val="595959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Hind"/>
              <a:buChar char="●"/>
            </a:pPr>
            <a:r>
              <a:rPr lang="en" sz="2000" b="0" i="0" u="none" strike="noStrike" cap="none">
                <a:solidFill>
                  <a:srgbClr val="595959"/>
                </a:solidFill>
                <a:latin typeface="Hind"/>
                <a:ea typeface="Hind"/>
                <a:cs typeface="Hind"/>
                <a:sym typeface="Hind"/>
              </a:rPr>
              <a:t>Model is over-sensitive to sample-specific noise </a:t>
            </a:r>
            <a:endParaRPr sz="2000" b="0" i="0" u="none" strike="noStrike" cap="none">
              <a:solidFill>
                <a:srgbClr val="595959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Hind"/>
              <a:buChar char="●"/>
            </a:pPr>
            <a:r>
              <a:rPr lang="en" sz="2000" b="0" i="0" u="none" strike="noStrike" cap="none">
                <a:solidFill>
                  <a:srgbClr val="595959"/>
                </a:solidFill>
                <a:latin typeface="Hind"/>
                <a:ea typeface="Hind"/>
                <a:cs typeface="Hind"/>
                <a:sym typeface="Hind"/>
              </a:rPr>
              <a:t>Model introduces too many variables/complexities than needed</a:t>
            </a:r>
            <a:endParaRPr sz="2000" b="0" i="0" u="none" strike="noStrike" cap="none">
              <a:solidFill>
                <a:srgbClr val="59595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" name="Google Shape;96;p5">
            <a:extLst>
              <a:ext uri="{FF2B5EF4-FFF2-40B4-BE49-F238E27FC236}">
                <a16:creationId xmlns:a16="http://schemas.microsoft.com/office/drawing/2014/main" id="{E3EE3667-966B-5245-879E-B0E1AC876702}"/>
              </a:ext>
            </a:extLst>
          </p:cNvPr>
          <p:cNvSpPr/>
          <p:nvPr/>
        </p:nvSpPr>
        <p:spPr>
          <a:xfrm>
            <a:off x="8578405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5;p5">
            <a:extLst>
              <a:ext uri="{FF2B5EF4-FFF2-40B4-BE49-F238E27FC236}">
                <a16:creationId xmlns:a16="http://schemas.microsoft.com/office/drawing/2014/main" id="{70B37F6C-D021-7346-B599-A2C9BACF88D3}"/>
              </a:ext>
            </a:extLst>
          </p:cNvPr>
          <p:cNvSpPr/>
          <p:nvPr/>
        </p:nvSpPr>
        <p:spPr>
          <a:xfrm>
            <a:off x="8465441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7;p5">
            <a:extLst>
              <a:ext uri="{FF2B5EF4-FFF2-40B4-BE49-F238E27FC236}">
                <a16:creationId xmlns:a16="http://schemas.microsoft.com/office/drawing/2014/main" id="{5D608F41-06B8-0748-A3E6-C958B6E737A6}"/>
              </a:ext>
            </a:extLst>
          </p:cNvPr>
          <p:cNvSpPr/>
          <p:nvPr/>
        </p:nvSpPr>
        <p:spPr>
          <a:xfrm>
            <a:off x="8711755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8;p5">
            <a:extLst>
              <a:ext uri="{FF2B5EF4-FFF2-40B4-BE49-F238E27FC236}">
                <a16:creationId xmlns:a16="http://schemas.microsoft.com/office/drawing/2014/main" id="{40358E14-77FF-4742-B4F2-327338E127F2}"/>
              </a:ext>
            </a:extLst>
          </p:cNvPr>
          <p:cNvSpPr/>
          <p:nvPr/>
        </p:nvSpPr>
        <p:spPr>
          <a:xfrm>
            <a:off x="8826220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6316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3"/>
          <p:cNvSpPr txBox="1">
            <a:spLocks noGrp="1"/>
          </p:cNvSpPr>
          <p:nvPr>
            <p:ph type="title"/>
          </p:nvPr>
        </p:nvSpPr>
        <p:spPr>
          <a:xfrm>
            <a:off x="311700" y="48393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400" i="1" dirty="0">
                <a:solidFill>
                  <a:srgbClr val="1C458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ind"/>
              </a:rPr>
              <a:t>K</a:t>
            </a:r>
            <a:r>
              <a:rPr lang="en" sz="2400" dirty="0">
                <a:solidFill>
                  <a:srgbClr val="1C458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ind"/>
              </a:rPr>
              <a:t>-fold Cross Validation</a:t>
            </a:r>
            <a:endParaRPr sz="2400" b="1" i="0" u="none" strike="noStrike" cap="none" dirty="0">
              <a:solidFill>
                <a:srgbClr val="1C4587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56" name="Google Shape;456;p73"/>
          <p:cNvSpPr txBox="1">
            <a:spLocks noGrp="1"/>
          </p:cNvSpPr>
          <p:nvPr>
            <p:ph type="body" idx="1"/>
          </p:nvPr>
        </p:nvSpPr>
        <p:spPr>
          <a:xfrm>
            <a:off x="4582650" y="1017725"/>
            <a:ext cx="4249500" cy="3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Create equally sized </a:t>
            </a:r>
            <a:r>
              <a:rPr lang="en" sz="2000" b="0" i="1" u="none" strike="noStrike" cap="none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k</a:t>
            </a:r>
            <a:r>
              <a:rPr lang="en" sz="2000" b="0" i="0" u="none" strike="noStrike" cap="none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 partitions, or </a:t>
            </a:r>
            <a:r>
              <a:rPr lang="en" sz="2000" b="1" i="0" u="none" strike="noStrike" cap="none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folds</a:t>
            </a:r>
            <a:r>
              <a:rPr lang="en" sz="2000" b="0" i="0" u="none" strike="noStrike" cap="none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, of training data</a:t>
            </a:r>
            <a:endParaRPr sz="2000" b="0" i="0" u="none" strike="noStrike" cap="none" dirty="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For each fold:</a:t>
            </a:r>
            <a:endParaRPr sz="2000" b="0" i="0" u="none" strike="noStrike" cap="none" dirty="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Treat the </a:t>
            </a:r>
            <a:r>
              <a:rPr lang="en" sz="2000" b="0" i="1" u="none" strike="noStrike" cap="none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k-1</a:t>
            </a:r>
            <a:r>
              <a:rPr lang="en" sz="2000" b="0" i="0" u="none" strike="noStrike" cap="none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 other folds as training data. </a:t>
            </a:r>
            <a:endParaRPr sz="2000" b="0" i="0" u="none" strike="noStrike" cap="none" dirty="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Test on the chosen fold.</a:t>
            </a:r>
            <a:endParaRPr sz="2000" b="0" i="0" u="none" strike="noStrike" cap="none" dirty="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The average of these errors is the validation error</a:t>
            </a:r>
            <a:endParaRPr sz="2000" b="0" i="0" u="none" strike="noStrike" cap="none" dirty="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458" name="Google Shape;458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075" y="1675725"/>
            <a:ext cx="3185827" cy="179202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73"/>
          <p:cNvSpPr txBox="1"/>
          <p:nvPr/>
        </p:nvSpPr>
        <p:spPr>
          <a:xfrm>
            <a:off x="1511175" y="3778275"/>
            <a:ext cx="242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434343"/>
                </a:solidFill>
                <a:latin typeface="Hind"/>
                <a:ea typeface="Hind"/>
                <a:cs typeface="Hind"/>
                <a:sym typeface="Hind"/>
              </a:rPr>
              <a:t>Often used in practice with </a:t>
            </a:r>
            <a:r>
              <a:rPr lang="en" sz="1800" b="0" i="1" u="none" strike="noStrike" cap="none">
                <a:solidFill>
                  <a:srgbClr val="434343"/>
                </a:solidFill>
                <a:latin typeface="Hind"/>
                <a:ea typeface="Hind"/>
                <a:cs typeface="Hind"/>
                <a:sym typeface="Hind"/>
              </a:rPr>
              <a:t>k</a:t>
            </a:r>
            <a:r>
              <a:rPr lang="en" sz="1800" b="0" i="0" u="none" strike="noStrike" cap="none">
                <a:solidFill>
                  <a:srgbClr val="434343"/>
                </a:solidFill>
                <a:latin typeface="Hind"/>
                <a:ea typeface="Hind"/>
                <a:cs typeface="Hind"/>
                <a:sym typeface="Hind"/>
              </a:rPr>
              <a:t>=5 or </a:t>
            </a:r>
            <a:r>
              <a:rPr lang="en" sz="1800" b="0" i="1" u="none" strike="noStrike" cap="none">
                <a:solidFill>
                  <a:srgbClr val="434343"/>
                </a:solidFill>
                <a:latin typeface="Hind"/>
                <a:ea typeface="Hind"/>
                <a:cs typeface="Hind"/>
                <a:sym typeface="Hind"/>
              </a:rPr>
              <a:t>k</a:t>
            </a:r>
            <a:r>
              <a:rPr lang="en" sz="1800" b="0" i="0" u="none" strike="noStrike" cap="none">
                <a:solidFill>
                  <a:srgbClr val="434343"/>
                </a:solidFill>
                <a:latin typeface="Hind"/>
                <a:ea typeface="Hind"/>
                <a:cs typeface="Hind"/>
                <a:sym typeface="Hind"/>
              </a:rPr>
              <a:t>=10.</a:t>
            </a:r>
            <a:endParaRPr sz="1800" b="0" i="0" u="none" strike="noStrike" cap="none">
              <a:solidFill>
                <a:srgbClr val="434343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" name="Google Shape;97;p5">
            <a:extLst>
              <a:ext uri="{FF2B5EF4-FFF2-40B4-BE49-F238E27FC236}">
                <a16:creationId xmlns:a16="http://schemas.microsoft.com/office/drawing/2014/main" id="{59234CE1-C036-1B4A-B701-DFA2EE77AD9F}"/>
              </a:ext>
            </a:extLst>
          </p:cNvPr>
          <p:cNvSpPr/>
          <p:nvPr/>
        </p:nvSpPr>
        <p:spPr>
          <a:xfrm>
            <a:off x="8468561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7;p5">
            <a:extLst>
              <a:ext uri="{FF2B5EF4-FFF2-40B4-BE49-F238E27FC236}">
                <a16:creationId xmlns:a16="http://schemas.microsoft.com/office/drawing/2014/main" id="{D509E230-BB35-8F44-8498-B67FFD7D13C7}"/>
              </a:ext>
            </a:extLst>
          </p:cNvPr>
          <p:cNvSpPr/>
          <p:nvPr/>
        </p:nvSpPr>
        <p:spPr>
          <a:xfrm>
            <a:off x="8595018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7;p5">
            <a:extLst>
              <a:ext uri="{FF2B5EF4-FFF2-40B4-BE49-F238E27FC236}">
                <a16:creationId xmlns:a16="http://schemas.microsoft.com/office/drawing/2014/main" id="{77155380-D9F4-B54D-BBC6-8802D714FED0}"/>
              </a:ext>
            </a:extLst>
          </p:cNvPr>
          <p:cNvSpPr/>
          <p:nvPr/>
        </p:nvSpPr>
        <p:spPr>
          <a:xfrm>
            <a:off x="8711753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7;p5">
            <a:extLst>
              <a:ext uri="{FF2B5EF4-FFF2-40B4-BE49-F238E27FC236}">
                <a16:creationId xmlns:a16="http://schemas.microsoft.com/office/drawing/2014/main" id="{1E38EC40-A381-9047-B879-0DDAB7BA7D95}"/>
              </a:ext>
            </a:extLst>
          </p:cNvPr>
          <p:cNvSpPr/>
          <p:nvPr/>
        </p:nvSpPr>
        <p:spPr>
          <a:xfrm>
            <a:off x="8820058" y="494796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259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" sz="2400" dirty="0">
                <a:solidFill>
                  <a:srgbClr val="1C4587"/>
                </a:solidFill>
              </a:rPr>
              <a:t>Agenda</a:t>
            </a:r>
            <a:endParaRPr sz="2400" i="0" u="none" strike="noStrike" cap="non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Hind"/>
            </a:endParaRPr>
          </a:p>
        </p:txBody>
      </p:sp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Decision Trees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Logistic Regression and Its Applications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Cross Validation</a:t>
            </a:r>
            <a:endParaRPr sz="1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6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4"/>
          <p:cNvSpPr txBox="1">
            <a:spLocks noGrp="1"/>
          </p:cNvSpPr>
          <p:nvPr>
            <p:ph type="title"/>
          </p:nvPr>
        </p:nvSpPr>
        <p:spPr>
          <a:xfrm>
            <a:off x="311700" y="48393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400" i="1" dirty="0">
                <a:solidFill>
                  <a:srgbClr val="1C458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ind"/>
              </a:rPr>
              <a:t>K</a:t>
            </a:r>
            <a:r>
              <a:rPr lang="en" sz="2400" dirty="0">
                <a:solidFill>
                  <a:srgbClr val="1C458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ind"/>
              </a:rPr>
              <a:t>-fold Cross Validation</a:t>
            </a:r>
            <a:endParaRPr sz="2400" b="1" i="0" u="none" strike="noStrike" cap="none" dirty="0">
              <a:solidFill>
                <a:srgbClr val="1C4587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66" name="Google Shape;466;p74"/>
          <p:cNvSpPr/>
          <p:nvPr/>
        </p:nvSpPr>
        <p:spPr>
          <a:xfrm>
            <a:off x="864375" y="1803425"/>
            <a:ext cx="7395000" cy="1109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Dataset</a:t>
            </a:r>
            <a:endParaRPr sz="2400" b="1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67" name="Google Shape;467;p74"/>
          <p:cNvSpPr txBox="1"/>
          <p:nvPr/>
        </p:nvSpPr>
        <p:spPr>
          <a:xfrm>
            <a:off x="2080875" y="3254700"/>
            <a:ext cx="4791300" cy="11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Suppose K = </a:t>
            </a:r>
            <a:r>
              <a:rPr lang="en" sz="28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5</a:t>
            </a:r>
            <a:r>
              <a:rPr lang="en" sz="2800" b="1" i="0" u="none" strike="noStrike" cap="non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,</a:t>
            </a:r>
            <a:endParaRPr sz="2800" b="1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5</a:t>
            </a:r>
            <a:r>
              <a:rPr lang="en" sz="2800" b="1" i="0" u="none" strike="noStrike" cap="non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-Fold CV</a:t>
            </a:r>
            <a:endParaRPr sz="2800" b="1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" name="Google Shape;97;p5">
            <a:extLst>
              <a:ext uri="{FF2B5EF4-FFF2-40B4-BE49-F238E27FC236}">
                <a16:creationId xmlns:a16="http://schemas.microsoft.com/office/drawing/2014/main" id="{3A5E988E-C2E9-444E-BCF0-48FE7BCE9F3F}"/>
              </a:ext>
            </a:extLst>
          </p:cNvPr>
          <p:cNvSpPr/>
          <p:nvPr/>
        </p:nvSpPr>
        <p:spPr>
          <a:xfrm>
            <a:off x="8820058" y="494796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7;p5">
            <a:extLst>
              <a:ext uri="{FF2B5EF4-FFF2-40B4-BE49-F238E27FC236}">
                <a16:creationId xmlns:a16="http://schemas.microsoft.com/office/drawing/2014/main" id="{15E93293-8E86-9B46-BAA6-B7BAA2C450A8}"/>
              </a:ext>
            </a:extLst>
          </p:cNvPr>
          <p:cNvSpPr/>
          <p:nvPr/>
        </p:nvSpPr>
        <p:spPr>
          <a:xfrm>
            <a:off x="8468561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7;p5">
            <a:extLst>
              <a:ext uri="{FF2B5EF4-FFF2-40B4-BE49-F238E27FC236}">
                <a16:creationId xmlns:a16="http://schemas.microsoft.com/office/drawing/2014/main" id="{C874DA9A-86E3-A04D-B526-03D230CFE4D0}"/>
              </a:ext>
            </a:extLst>
          </p:cNvPr>
          <p:cNvSpPr/>
          <p:nvPr/>
        </p:nvSpPr>
        <p:spPr>
          <a:xfrm>
            <a:off x="8595018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7;p5">
            <a:extLst>
              <a:ext uri="{FF2B5EF4-FFF2-40B4-BE49-F238E27FC236}">
                <a16:creationId xmlns:a16="http://schemas.microsoft.com/office/drawing/2014/main" id="{C3F1B5B4-F62D-FB44-8A5D-88574AD6A7F1}"/>
              </a:ext>
            </a:extLst>
          </p:cNvPr>
          <p:cNvSpPr/>
          <p:nvPr/>
        </p:nvSpPr>
        <p:spPr>
          <a:xfrm>
            <a:off x="8711753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1841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5"/>
          <p:cNvSpPr/>
          <p:nvPr/>
        </p:nvSpPr>
        <p:spPr>
          <a:xfrm>
            <a:off x="6885300" y="2314025"/>
            <a:ext cx="1384200" cy="492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Fold 5</a:t>
            </a:r>
            <a:endParaRPr sz="1200" b="1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73" name="Google Shape;473;p75"/>
          <p:cNvSpPr txBox="1">
            <a:spLocks noGrp="1"/>
          </p:cNvSpPr>
          <p:nvPr>
            <p:ph type="title"/>
          </p:nvPr>
        </p:nvSpPr>
        <p:spPr>
          <a:xfrm>
            <a:off x="311700" y="48393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400" i="1" dirty="0">
                <a:solidFill>
                  <a:srgbClr val="1C458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ind"/>
              </a:rPr>
              <a:t>K</a:t>
            </a:r>
            <a:r>
              <a:rPr lang="en" sz="2400" dirty="0">
                <a:solidFill>
                  <a:srgbClr val="1C458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ind"/>
              </a:rPr>
              <a:t>-fold Cross Validation</a:t>
            </a:r>
            <a:endParaRPr sz="2400" b="1" i="0" u="none" strike="noStrike" cap="none" dirty="0">
              <a:solidFill>
                <a:srgbClr val="1C4587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75" name="Google Shape;475;p75"/>
          <p:cNvSpPr/>
          <p:nvPr/>
        </p:nvSpPr>
        <p:spPr>
          <a:xfrm>
            <a:off x="874500" y="2314025"/>
            <a:ext cx="1384200" cy="492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Fold 1</a:t>
            </a:r>
            <a:endParaRPr sz="1200" b="1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76" name="Google Shape;476;p75"/>
          <p:cNvSpPr/>
          <p:nvPr/>
        </p:nvSpPr>
        <p:spPr>
          <a:xfrm>
            <a:off x="2373600" y="2314025"/>
            <a:ext cx="1384200" cy="522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Fold 2</a:t>
            </a:r>
            <a:endParaRPr sz="1200"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77" name="Google Shape;477;p75"/>
          <p:cNvSpPr/>
          <p:nvPr/>
        </p:nvSpPr>
        <p:spPr>
          <a:xfrm>
            <a:off x="3872700" y="2314025"/>
            <a:ext cx="1384200" cy="522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Fold 3</a:t>
            </a:r>
            <a:endParaRPr sz="1200" b="1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78" name="Google Shape;478;p75"/>
          <p:cNvSpPr/>
          <p:nvPr/>
        </p:nvSpPr>
        <p:spPr>
          <a:xfrm>
            <a:off x="5379000" y="2314025"/>
            <a:ext cx="1384200" cy="492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Fold 4</a:t>
            </a:r>
            <a:endParaRPr sz="1200" b="1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" name="Google Shape;97;p5">
            <a:extLst>
              <a:ext uri="{FF2B5EF4-FFF2-40B4-BE49-F238E27FC236}">
                <a16:creationId xmlns:a16="http://schemas.microsoft.com/office/drawing/2014/main" id="{24082D91-B4E5-A540-BF00-84AA15894C73}"/>
              </a:ext>
            </a:extLst>
          </p:cNvPr>
          <p:cNvSpPr/>
          <p:nvPr/>
        </p:nvSpPr>
        <p:spPr>
          <a:xfrm>
            <a:off x="8711753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7;p5">
            <a:extLst>
              <a:ext uri="{FF2B5EF4-FFF2-40B4-BE49-F238E27FC236}">
                <a16:creationId xmlns:a16="http://schemas.microsoft.com/office/drawing/2014/main" id="{A875578D-704A-A44E-8710-AAE5B35B004E}"/>
              </a:ext>
            </a:extLst>
          </p:cNvPr>
          <p:cNvSpPr/>
          <p:nvPr/>
        </p:nvSpPr>
        <p:spPr>
          <a:xfrm>
            <a:off x="8468561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97;p5">
            <a:extLst>
              <a:ext uri="{FF2B5EF4-FFF2-40B4-BE49-F238E27FC236}">
                <a16:creationId xmlns:a16="http://schemas.microsoft.com/office/drawing/2014/main" id="{64EBD5E4-0A14-084D-B123-5F858C79D0BC}"/>
              </a:ext>
            </a:extLst>
          </p:cNvPr>
          <p:cNvSpPr/>
          <p:nvPr/>
        </p:nvSpPr>
        <p:spPr>
          <a:xfrm>
            <a:off x="8595018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97;p5">
            <a:extLst>
              <a:ext uri="{FF2B5EF4-FFF2-40B4-BE49-F238E27FC236}">
                <a16:creationId xmlns:a16="http://schemas.microsoft.com/office/drawing/2014/main" id="{8AA05874-51DD-484F-8A79-9253F8C65F95}"/>
              </a:ext>
            </a:extLst>
          </p:cNvPr>
          <p:cNvSpPr/>
          <p:nvPr/>
        </p:nvSpPr>
        <p:spPr>
          <a:xfrm>
            <a:off x="8820058" y="494796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969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6"/>
          <p:cNvSpPr/>
          <p:nvPr/>
        </p:nvSpPr>
        <p:spPr>
          <a:xfrm>
            <a:off x="6885300" y="2314025"/>
            <a:ext cx="1384200" cy="492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Training Sample</a:t>
            </a:r>
            <a:endParaRPr sz="1200" b="1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84" name="Google Shape;484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 b="1" i="1" u="none" strike="noStrike" cap="none" dirty="0">
                <a:solidFill>
                  <a:srgbClr val="1C458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ind"/>
              </a:rPr>
              <a:t>K</a:t>
            </a:r>
            <a:r>
              <a:rPr lang="en" sz="2400" b="1" i="0" u="none" strike="noStrike" cap="none" dirty="0">
                <a:solidFill>
                  <a:srgbClr val="1C458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ind"/>
              </a:rPr>
              <a:t>-fold Cross Validation</a:t>
            </a:r>
            <a:endParaRPr sz="2400" b="1" i="0" u="none" strike="noStrike" cap="none" dirty="0">
              <a:solidFill>
                <a:srgbClr val="1C458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Hind"/>
            </a:endParaRPr>
          </a:p>
        </p:txBody>
      </p:sp>
      <p:sp>
        <p:nvSpPr>
          <p:cNvPr id="486" name="Google Shape;486;p76"/>
          <p:cNvSpPr/>
          <p:nvPr/>
        </p:nvSpPr>
        <p:spPr>
          <a:xfrm>
            <a:off x="874500" y="2314025"/>
            <a:ext cx="1384200" cy="492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Test Sample</a:t>
            </a:r>
            <a:endParaRPr sz="1200" b="1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87" name="Google Shape;487;p76"/>
          <p:cNvSpPr/>
          <p:nvPr/>
        </p:nvSpPr>
        <p:spPr>
          <a:xfrm>
            <a:off x="2373600" y="2314025"/>
            <a:ext cx="1384200" cy="522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Training Sample</a:t>
            </a:r>
            <a:endParaRPr sz="1200"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88" name="Google Shape;488;p76"/>
          <p:cNvSpPr/>
          <p:nvPr/>
        </p:nvSpPr>
        <p:spPr>
          <a:xfrm>
            <a:off x="3872700" y="2314025"/>
            <a:ext cx="1384200" cy="522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Training Sample</a:t>
            </a:r>
            <a:endParaRPr sz="1200" b="1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89" name="Google Shape;489;p76"/>
          <p:cNvSpPr/>
          <p:nvPr/>
        </p:nvSpPr>
        <p:spPr>
          <a:xfrm>
            <a:off x="5379000" y="2314025"/>
            <a:ext cx="1384200" cy="492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Training Sample</a:t>
            </a:r>
            <a:endParaRPr sz="1200" b="1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90" name="Google Shape;490;p76"/>
          <p:cNvSpPr txBox="1"/>
          <p:nvPr/>
        </p:nvSpPr>
        <p:spPr>
          <a:xfrm>
            <a:off x="2585775" y="3532275"/>
            <a:ext cx="393780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Calculate MSE = mse1</a:t>
            </a:r>
            <a:endParaRPr sz="2400" b="1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" name="Google Shape;97;p5">
            <a:extLst>
              <a:ext uri="{FF2B5EF4-FFF2-40B4-BE49-F238E27FC236}">
                <a16:creationId xmlns:a16="http://schemas.microsoft.com/office/drawing/2014/main" id="{D13CFF7D-0690-3F4A-96DD-BDCE3AA62414}"/>
              </a:ext>
            </a:extLst>
          </p:cNvPr>
          <p:cNvSpPr/>
          <p:nvPr/>
        </p:nvSpPr>
        <p:spPr>
          <a:xfrm>
            <a:off x="8711753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97;p5">
            <a:extLst>
              <a:ext uri="{FF2B5EF4-FFF2-40B4-BE49-F238E27FC236}">
                <a16:creationId xmlns:a16="http://schemas.microsoft.com/office/drawing/2014/main" id="{BFA5E9B9-3653-2C42-B646-194393F1239F}"/>
              </a:ext>
            </a:extLst>
          </p:cNvPr>
          <p:cNvSpPr/>
          <p:nvPr/>
        </p:nvSpPr>
        <p:spPr>
          <a:xfrm>
            <a:off x="8468561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97;p5">
            <a:extLst>
              <a:ext uri="{FF2B5EF4-FFF2-40B4-BE49-F238E27FC236}">
                <a16:creationId xmlns:a16="http://schemas.microsoft.com/office/drawing/2014/main" id="{15313534-6801-5F4B-A5CF-6BE8D8B7B991}"/>
              </a:ext>
            </a:extLst>
          </p:cNvPr>
          <p:cNvSpPr/>
          <p:nvPr/>
        </p:nvSpPr>
        <p:spPr>
          <a:xfrm>
            <a:off x="8595018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7;p5">
            <a:extLst>
              <a:ext uri="{FF2B5EF4-FFF2-40B4-BE49-F238E27FC236}">
                <a16:creationId xmlns:a16="http://schemas.microsoft.com/office/drawing/2014/main" id="{B69011FC-B394-7940-83A1-63F8411B4FA3}"/>
              </a:ext>
            </a:extLst>
          </p:cNvPr>
          <p:cNvSpPr/>
          <p:nvPr/>
        </p:nvSpPr>
        <p:spPr>
          <a:xfrm>
            <a:off x="8820058" y="494796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97;p5">
            <a:extLst>
              <a:ext uri="{FF2B5EF4-FFF2-40B4-BE49-F238E27FC236}">
                <a16:creationId xmlns:a16="http://schemas.microsoft.com/office/drawing/2014/main" id="{0AE5BCEE-4076-444A-80FA-3D34DBCFA333}"/>
              </a:ext>
            </a:extLst>
          </p:cNvPr>
          <p:cNvSpPr/>
          <p:nvPr/>
        </p:nvSpPr>
        <p:spPr>
          <a:xfrm>
            <a:off x="8962730" y="4954449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6081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7"/>
          <p:cNvSpPr/>
          <p:nvPr/>
        </p:nvSpPr>
        <p:spPr>
          <a:xfrm>
            <a:off x="6885300" y="2314025"/>
            <a:ext cx="1384200" cy="492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Training Sample</a:t>
            </a:r>
            <a:endParaRPr sz="1200" b="1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96" name="Google Shape;496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 b="1" i="1" u="none" strike="noStrike" cap="none" dirty="0">
                <a:solidFill>
                  <a:srgbClr val="1C458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ind"/>
              </a:rPr>
              <a:t>K</a:t>
            </a:r>
            <a:r>
              <a:rPr lang="en" sz="2400" b="1" i="0" u="none" strike="noStrike" cap="none" dirty="0">
                <a:solidFill>
                  <a:srgbClr val="1C458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ind"/>
              </a:rPr>
              <a:t>-fold Cross Validation</a:t>
            </a:r>
            <a:endParaRPr sz="2400" b="1" i="0" u="none" strike="noStrike" cap="none" dirty="0">
              <a:solidFill>
                <a:srgbClr val="1C458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Hind"/>
            </a:endParaRPr>
          </a:p>
        </p:txBody>
      </p:sp>
      <p:sp>
        <p:nvSpPr>
          <p:cNvPr id="498" name="Google Shape;498;p77"/>
          <p:cNvSpPr/>
          <p:nvPr/>
        </p:nvSpPr>
        <p:spPr>
          <a:xfrm>
            <a:off x="874500" y="2314025"/>
            <a:ext cx="1384200" cy="492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Training Sample</a:t>
            </a:r>
            <a:endParaRPr sz="1200" b="1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99" name="Google Shape;499;p77"/>
          <p:cNvSpPr/>
          <p:nvPr/>
        </p:nvSpPr>
        <p:spPr>
          <a:xfrm>
            <a:off x="2373600" y="2314025"/>
            <a:ext cx="1384200" cy="522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Test Sample</a:t>
            </a:r>
            <a:endParaRPr sz="1200"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00" name="Google Shape;500;p77"/>
          <p:cNvSpPr/>
          <p:nvPr/>
        </p:nvSpPr>
        <p:spPr>
          <a:xfrm>
            <a:off x="3872700" y="2314025"/>
            <a:ext cx="1384200" cy="522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Training Sample</a:t>
            </a:r>
            <a:endParaRPr sz="1200" b="1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01" name="Google Shape;501;p77"/>
          <p:cNvSpPr/>
          <p:nvPr/>
        </p:nvSpPr>
        <p:spPr>
          <a:xfrm>
            <a:off x="5379000" y="2314025"/>
            <a:ext cx="1384200" cy="492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Training Sample</a:t>
            </a:r>
            <a:endParaRPr sz="1200" b="1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02" name="Google Shape;502;p77"/>
          <p:cNvSpPr txBox="1"/>
          <p:nvPr/>
        </p:nvSpPr>
        <p:spPr>
          <a:xfrm>
            <a:off x="2585775" y="3532275"/>
            <a:ext cx="393780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Calculate MSE = mse</a:t>
            </a:r>
            <a:r>
              <a:rPr lang="en" sz="24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2</a:t>
            </a:r>
            <a:endParaRPr sz="2400" b="1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" name="Google Shape;97;p5">
            <a:extLst>
              <a:ext uri="{FF2B5EF4-FFF2-40B4-BE49-F238E27FC236}">
                <a16:creationId xmlns:a16="http://schemas.microsoft.com/office/drawing/2014/main" id="{0C0EBB76-F739-644F-9B57-3819746B2CC4}"/>
              </a:ext>
            </a:extLst>
          </p:cNvPr>
          <p:cNvSpPr/>
          <p:nvPr/>
        </p:nvSpPr>
        <p:spPr>
          <a:xfrm>
            <a:off x="8711753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97;p5">
            <a:extLst>
              <a:ext uri="{FF2B5EF4-FFF2-40B4-BE49-F238E27FC236}">
                <a16:creationId xmlns:a16="http://schemas.microsoft.com/office/drawing/2014/main" id="{2C1BE3AB-E318-8F45-B36B-EEA09BCD904C}"/>
              </a:ext>
            </a:extLst>
          </p:cNvPr>
          <p:cNvSpPr/>
          <p:nvPr/>
        </p:nvSpPr>
        <p:spPr>
          <a:xfrm>
            <a:off x="8468561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97;p5">
            <a:extLst>
              <a:ext uri="{FF2B5EF4-FFF2-40B4-BE49-F238E27FC236}">
                <a16:creationId xmlns:a16="http://schemas.microsoft.com/office/drawing/2014/main" id="{DE075108-B72A-8E43-BE96-07BFD484F9ED}"/>
              </a:ext>
            </a:extLst>
          </p:cNvPr>
          <p:cNvSpPr/>
          <p:nvPr/>
        </p:nvSpPr>
        <p:spPr>
          <a:xfrm>
            <a:off x="8595018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7;p5">
            <a:extLst>
              <a:ext uri="{FF2B5EF4-FFF2-40B4-BE49-F238E27FC236}">
                <a16:creationId xmlns:a16="http://schemas.microsoft.com/office/drawing/2014/main" id="{68DB4045-D287-0A45-B5A2-AD0ACAA64E66}"/>
              </a:ext>
            </a:extLst>
          </p:cNvPr>
          <p:cNvSpPr/>
          <p:nvPr/>
        </p:nvSpPr>
        <p:spPr>
          <a:xfrm>
            <a:off x="8820058" y="494796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97;p5">
            <a:extLst>
              <a:ext uri="{FF2B5EF4-FFF2-40B4-BE49-F238E27FC236}">
                <a16:creationId xmlns:a16="http://schemas.microsoft.com/office/drawing/2014/main" id="{64AC1D9F-4A9E-A543-BD28-631FC0F833D5}"/>
              </a:ext>
            </a:extLst>
          </p:cNvPr>
          <p:cNvSpPr/>
          <p:nvPr/>
        </p:nvSpPr>
        <p:spPr>
          <a:xfrm>
            <a:off x="8962730" y="4954449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1977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8"/>
          <p:cNvSpPr/>
          <p:nvPr/>
        </p:nvSpPr>
        <p:spPr>
          <a:xfrm>
            <a:off x="6885300" y="2314025"/>
            <a:ext cx="1384200" cy="492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Training Sample</a:t>
            </a:r>
            <a:endParaRPr sz="1200" b="1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08" name="Google Shape;508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 b="1" i="1" u="none" strike="noStrike" cap="none" dirty="0">
                <a:solidFill>
                  <a:srgbClr val="1C458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ind"/>
              </a:rPr>
              <a:t>K</a:t>
            </a:r>
            <a:r>
              <a:rPr lang="en" sz="2400" b="1" i="0" u="none" strike="noStrike" cap="none" dirty="0">
                <a:solidFill>
                  <a:srgbClr val="1C458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ind"/>
              </a:rPr>
              <a:t>-fold Cross Validation</a:t>
            </a:r>
            <a:endParaRPr sz="2400" b="1" i="0" u="none" strike="noStrike" cap="none" dirty="0">
              <a:solidFill>
                <a:srgbClr val="1C458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Hind"/>
            </a:endParaRPr>
          </a:p>
        </p:txBody>
      </p:sp>
      <p:sp>
        <p:nvSpPr>
          <p:cNvPr id="510" name="Google Shape;510;p78"/>
          <p:cNvSpPr/>
          <p:nvPr/>
        </p:nvSpPr>
        <p:spPr>
          <a:xfrm>
            <a:off x="874500" y="2314025"/>
            <a:ext cx="1384200" cy="492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Training Sample</a:t>
            </a:r>
            <a:endParaRPr sz="1200" b="1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11" name="Google Shape;511;p78"/>
          <p:cNvSpPr/>
          <p:nvPr/>
        </p:nvSpPr>
        <p:spPr>
          <a:xfrm>
            <a:off x="2373600" y="2314025"/>
            <a:ext cx="1384200" cy="522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Training Sample</a:t>
            </a:r>
            <a:endParaRPr sz="1200"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12" name="Google Shape;512;p78"/>
          <p:cNvSpPr/>
          <p:nvPr/>
        </p:nvSpPr>
        <p:spPr>
          <a:xfrm>
            <a:off x="3872700" y="2314025"/>
            <a:ext cx="1384200" cy="522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Test Sample</a:t>
            </a:r>
            <a:endParaRPr sz="1200" b="1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13" name="Google Shape;513;p78"/>
          <p:cNvSpPr/>
          <p:nvPr/>
        </p:nvSpPr>
        <p:spPr>
          <a:xfrm>
            <a:off x="5379000" y="2314025"/>
            <a:ext cx="1384200" cy="492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Training Sample</a:t>
            </a:r>
            <a:endParaRPr sz="1200" b="1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14" name="Google Shape;514;p78"/>
          <p:cNvSpPr txBox="1"/>
          <p:nvPr/>
        </p:nvSpPr>
        <p:spPr>
          <a:xfrm>
            <a:off x="2585775" y="3532275"/>
            <a:ext cx="393780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Calculate MSE = mse</a:t>
            </a:r>
            <a:r>
              <a:rPr lang="en" sz="24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3</a:t>
            </a:r>
            <a:endParaRPr sz="2400" b="1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" name="Google Shape;97;p5">
            <a:extLst>
              <a:ext uri="{FF2B5EF4-FFF2-40B4-BE49-F238E27FC236}">
                <a16:creationId xmlns:a16="http://schemas.microsoft.com/office/drawing/2014/main" id="{EFA5CF5A-5C0E-B044-9427-2B569E1F5D36}"/>
              </a:ext>
            </a:extLst>
          </p:cNvPr>
          <p:cNvSpPr/>
          <p:nvPr/>
        </p:nvSpPr>
        <p:spPr>
          <a:xfrm>
            <a:off x="8711753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97;p5">
            <a:extLst>
              <a:ext uri="{FF2B5EF4-FFF2-40B4-BE49-F238E27FC236}">
                <a16:creationId xmlns:a16="http://schemas.microsoft.com/office/drawing/2014/main" id="{3D18F326-AF7D-3E48-A57E-96C4E0C6277C}"/>
              </a:ext>
            </a:extLst>
          </p:cNvPr>
          <p:cNvSpPr/>
          <p:nvPr/>
        </p:nvSpPr>
        <p:spPr>
          <a:xfrm>
            <a:off x="8468561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97;p5">
            <a:extLst>
              <a:ext uri="{FF2B5EF4-FFF2-40B4-BE49-F238E27FC236}">
                <a16:creationId xmlns:a16="http://schemas.microsoft.com/office/drawing/2014/main" id="{79398BD8-6A98-8E45-BED4-A73B69E1754A}"/>
              </a:ext>
            </a:extLst>
          </p:cNvPr>
          <p:cNvSpPr/>
          <p:nvPr/>
        </p:nvSpPr>
        <p:spPr>
          <a:xfrm>
            <a:off x="8595018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7;p5">
            <a:extLst>
              <a:ext uri="{FF2B5EF4-FFF2-40B4-BE49-F238E27FC236}">
                <a16:creationId xmlns:a16="http://schemas.microsoft.com/office/drawing/2014/main" id="{2C7D849A-F5A2-744B-A472-D794D3A6ABC1}"/>
              </a:ext>
            </a:extLst>
          </p:cNvPr>
          <p:cNvSpPr/>
          <p:nvPr/>
        </p:nvSpPr>
        <p:spPr>
          <a:xfrm>
            <a:off x="8820058" y="494796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97;p5">
            <a:extLst>
              <a:ext uri="{FF2B5EF4-FFF2-40B4-BE49-F238E27FC236}">
                <a16:creationId xmlns:a16="http://schemas.microsoft.com/office/drawing/2014/main" id="{3FFF53F6-099D-1946-95B4-2E243CA21AB6}"/>
              </a:ext>
            </a:extLst>
          </p:cNvPr>
          <p:cNvSpPr/>
          <p:nvPr/>
        </p:nvSpPr>
        <p:spPr>
          <a:xfrm>
            <a:off x="8962730" y="4954449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662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 b="1" i="1" u="none" strike="noStrike" cap="none" dirty="0">
                <a:solidFill>
                  <a:srgbClr val="1C458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ind"/>
              </a:rPr>
              <a:t>K</a:t>
            </a:r>
            <a:r>
              <a:rPr lang="en" sz="2400" b="1" i="0" u="none" strike="noStrike" cap="none" dirty="0">
                <a:solidFill>
                  <a:srgbClr val="1C458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ind"/>
              </a:rPr>
              <a:t>-fold Cross Validation</a:t>
            </a:r>
            <a:endParaRPr sz="2400" b="1" i="0" u="none" strike="noStrike" cap="none" dirty="0">
              <a:solidFill>
                <a:srgbClr val="1C458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Hind"/>
            </a:endParaRPr>
          </a:p>
        </p:txBody>
      </p:sp>
      <p:sp>
        <p:nvSpPr>
          <p:cNvPr id="521" name="Google Shape;521;p79"/>
          <p:cNvSpPr txBox="1"/>
          <p:nvPr/>
        </p:nvSpPr>
        <p:spPr>
          <a:xfrm>
            <a:off x="2240400" y="1456650"/>
            <a:ext cx="4663200" cy="22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1" i="0" u="none" strike="noStrike" cap="none" dirty="0">
                <a:solidFill>
                  <a:srgbClr val="1C4587"/>
                </a:solidFill>
                <a:latin typeface="Hind"/>
                <a:ea typeface="Hind"/>
                <a:cs typeface="Hind"/>
                <a:sym typeface="Hind"/>
              </a:rPr>
              <a:t>And so on</a:t>
            </a:r>
            <a:endParaRPr sz="6000" b="1" i="0" u="none" strike="noStrike" cap="none" dirty="0">
              <a:solidFill>
                <a:srgbClr val="1C4587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" name="Google Shape;97;p5">
            <a:extLst>
              <a:ext uri="{FF2B5EF4-FFF2-40B4-BE49-F238E27FC236}">
                <a16:creationId xmlns:a16="http://schemas.microsoft.com/office/drawing/2014/main" id="{F5F04494-2DA5-EC46-88A3-2D7D11A4B3F9}"/>
              </a:ext>
            </a:extLst>
          </p:cNvPr>
          <p:cNvSpPr/>
          <p:nvPr/>
        </p:nvSpPr>
        <p:spPr>
          <a:xfrm>
            <a:off x="8711753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7;p5">
            <a:extLst>
              <a:ext uri="{FF2B5EF4-FFF2-40B4-BE49-F238E27FC236}">
                <a16:creationId xmlns:a16="http://schemas.microsoft.com/office/drawing/2014/main" id="{77B263FF-A90A-5247-9FA0-2F2EA1F1DFCA}"/>
              </a:ext>
            </a:extLst>
          </p:cNvPr>
          <p:cNvSpPr/>
          <p:nvPr/>
        </p:nvSpPr>
        <p:spPr>
          <a:xfrm>
            <a:off x="8468561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7;p5">
            <a:extLst>
              <a:ext uri="{FF2B5EF4-FFF2-40B4-BE49-F238E27FC236}">
                <a16:creationId xmlns:a16="http://schemas.microsoft.com/office/drawing/2014/main" id="{431034F3-AAE8-4E49-A216-DB13ADA816DC}"/>
              </a:ext>
            </a:extLst>
          </p:cNvPr>
          <p:cNvSpPr/>
          <p:nvPr/>
        </p:nvSpPr>
        <p:spPr>
          <a:xfrm>
            <a:off x="8595018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7;p5">
            <a:extLst>
              <a:ext uri="{FF2B5EF4-FFF2-40B4-BE49-F238E27FC236}">
                <a16:creationId xmlns:a16="http://schemas.microsoft.com/office/drawing/2014/main" id="{16286D5E-AEAA-F949-AFA9-875A99CA5595}"/>
              </a:ext>
            </a:extLst>
          </p:cNvPr>
          <p:cNvSpPr/>
          <p:nvPr/>
        </p:nvSpPr>
        <p:spPr>
          <a:xfrm>
            <a:off x="8820058" y="494796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7;p5">
            <a:extLst>
              <a:ext uri="{FF2B5EF4-FFF2-40B4-BE49-F238E27FC236}">
                <a16:creationId xmlns:a16="http://schemas.microsoft.com/office/drawing/2014/main" id="{019868EE-4A81-6E45-8CA2-A37BDD7E0280}"/>
              </a:ext>
            </a:extLst>
          </p:cNvPr>
          <p:cNvSpPr/>
          <p:nvPr/>
        </p:nvSpPr>
        <p:spPr>
          <a:xfrm>
            <a:off x="8962730" y="4954449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2229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0"/>
          <p:cNvSpPr/>
          <p:nvPr/>
        </p:nvSpPr>
        <p:spPr>
          <a:xfrm>
            <a:off x="6885300" y="2314025"/>
            <a:ext cx="1384200" cy="492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Fold 5</a:t>
            </a:r>
            <a:endParaRPr sz="1200" b="1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27" name="Google Shape;527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 b="1" i="1" u="none" strike="noStrike" cap="none" dirty="0">
                <a:solidFill>
                  <a:srgbClr val="1C458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ind"/>
              </a:rPr>
              <a:t>K</a:t>
            </a:r>
            <a:r>
              <a:rPr lang="en" sz="2400" b="1" i="0" u="none" strike="noStrike" cap="none" dirty="0">
                <a:solidFill>
                  <a:srgbClr val="1C458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ind"/>
              </a:rPr>
              <a:t>-fold Cross Validation</a:t>
            </a:r>
            <a:endParaRPr sz="2400" b="1" i="0" u="none" strike="noStrike" cap="none" dirty="0">
              <a:solidFill>
                <a:srgbClr val="1C458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Hind"/>
            </a:endParaRPr>
          </a:p>
        </p:txBody>
      </p:sp>
      <p:sp>
        <p:nvSpPr>
          <p:cNvPr id="529" name="Google Shape;529;p80"/>
          <p:cNvSpPr/>
          <p:nvPr/>
        </p:nvSpPr>
        <p:spPr>
          <a:xfrm>
            <a:off x="874500" y="2314025"/>
            <a:ext cx="1384200" cy="492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Fold 1</a:t>
            </a:r>
            <a:endParaRPr sz="1200" b="1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30" name="Google Shape;530;p80"/>
          <p:cNvSpPr/>
          <p:nvPr/>
        </p:nvSpPr>
        <p:spPr>
          <a:xfrm>
            <a:off x="2373600" y="2314025"/>
            <a:ext cx="1384200" cy="522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Fold 2</a:t>
            </a:r>
            <a:endParaRPr sz="1200"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31" name="Google Shape;531;p80"/>
          <p:cNvSpPr/>
          <p:nvPr/>
        </p:nvSpPr>
        <p:spPr>
          <a:xfrm>
            <a:off x="3872700" y="2314025"/>
            <a:ext cx="1384200" cy="522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Fold 3</a:t>
            </a:r>
            <a:endParaRPr sz="1200" b="1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32" name="Google Shape;532;p80"/>
          <p:cNvSpPr/>
          <p:nvPr/>
        </p:nvSpPr>
        <p:spPr>
          <a:xfrm>
            <a:off x="5379000" y="2314025"/>
            <a:ext cx="1384200" cy="492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Fold 4</a:t>
            </a:r>
            <a:endParaRPr sz="1200" b="1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33" name="Google Shape;533;p80"/>
          <p:cNvSpPr txBox="1"/>
          <p:nvPr/>
        </p:nvSpPr>
        <p:spPr>
          <a:xfrm>
            <a:off x="1632700" y="3532275"/>
            <a:ext cx="565560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MSE = Avg(mse1...</a:t>
            </a:r>
            <a:r>
              <a:rPr lang="en" sz="24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5</a:t>
            </a:r>
            <a:r>
              <a:rPr lang="en" sz="2400" b="1" i="0" u="none" strike="noStrike" cap="non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)</a:t>
            </a:r>
            <a:endParaRPr sz="2400" b="1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" name="Google Shape;97;p5">
            <a:extLst>
              <a:ext uri="{FF2B5EF4-FFF2-40B4-BE49-F238E27FC236}">
                <a16:creationId xmlns:a16="http://schemas.microsoft.com/office/drawing/2014/main" id="{59DD50D8-EA01-4E46-A282-036C174241E2}"/>
              </a:ext>
            </a:extLst>
          </p:cNvPr>
          <p:cNvSpPr/>
          <p:nvPr/>
        </p:nvSpPr>
        <p:spPr>
          <a:xfrm>
            <a:off x="8711753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97;p5">
            <a:extLst>
              <a:ext uri="{FF2B5EF4-FFF2-40B4-BE49-F238E27FC236}">
                <a16:creationId xmlns:a16="http://schemas.microsoft.com/office/drawing/2014/main" id="{D5DA7A31-D754-5F46-91E9-CF5C5DD95EFE}"/>
              </a:ext>
            </a:extLst>
          </p:cNvPr>
          <p:cNvSpPr/>
          <p:nvPr/>
        </p:nvSpPr>
        <p:spPr>
          <a:xfrm>
            <a:off x="8468561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97;p5">
            <a:extLst>
              <a:ext uri="{FF2B5EF4-FFF2-40B4-BE49-F238E27FC236}">
                <a16:creationId xmlns:a16="http://schemas.microsoft.com/office/drawing/2014/main" id="{77FB8308-0283-A242-B219-BF0B2D65963A}"/>
              </a:ext>
            </a:extLst>
          </p:cNvPr>
          <p:cNvSpPr/>
          <p:nvPr/>
        </p:nvSpPr>
        <p:spPr>
          <a:xfrm>
            <a:off x="8595018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7;p5">
            <a:extLst>
              <a:ext uri="{FF2B5EF4-FFF2-40B4-BE49-F238E27FC236}">
                <a16:creationId xmlns:a16="http://schemas.microsoft.com/office/drawing/2014/main" id="{FBCDED69-ECF0-AE4B-92CB-092968016AF1}"/>
              </a:ext>
            </a:extLst>
          </p:cNvPr>
          <p:cNvSpPr/>
          <p:nvPr/>
        </p:nvSpPr>
        <p:spPr>
          <a:xfrm>
            <a:off x="8820058" y="494796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97;p5">
            <a:extLst>
              <a:ext uri="{FF2B5EF4-FFF2-40B4-BE49-F238E27FC236}">
                <a16:creationId xmlns:a16="http://schemas.microsoft.com/office/drawing/2014/main" id="{8037C492-9766-1C47-B98A-02FB0512E47F}"/>
              </a:ext>
            </a:extLst>
          </p:cNvPr>
          <p:cNvSpPr/>
          <p:nvPr/>
        </p:nvSpPr>
        <p:spPr>
          <a:xfrm>
            <a:off x="8962730" y="4954449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9361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 b="1" i="1" dirty="0">
                <a:solidFill>
                  <a:srgbClr val="1C458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ind"/>
              </a:rPr>
              <a:t>K</a:t>
            </a:r>
            <a:r>
              <a:rPr lang="en" sz="2400" b="1" dirty="0">
                <a:solidFill>
                  <a:srgbClr val="1C458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ind"/>
              </a:rPr>
              <a:t>-fold Cross Validation</a:t>
            </a:r>
            <a:endParaRPr sz="2400" b="1" dirty="0">
              <a:solidFill>
                <a:srgbClr val="1C458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Hind"/>
            </a:endParaRPr>
          </a:p>
        </p:txBody>
      </p:sp>
      <p:sp>
        <p:nvSpPr>
          <p:cNvPr id="540" name="Google Shape;540;p81"/>
          <p:cNvSpPr/>
          <p:nvPr/>
        </p:nvSpPr>
        <p:spPr>
          <a:xfrm>
            <a:off x="2297500" y="1574250"/>
            <a:ext cx="2280900" cy="19950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Matters less how we divide up</a:t>
            </a:r>
            <a:endParaRPr sz="2400" b="1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41" name="Google Shape;541;p81"/>
          <p:cNvSpPr/>
          <p:nvPr/>
        </p:nvSpPr>
        <p:spPr>
          <a:xfrm>
            <a:off x="4632200" y="1574250"/>
            <a:ext cx="2214300" cy="19950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Selection bias not present</a:t>
            </a:r>
            <a:endParaRPr sz="2400" b="1" i="0" u="none" strike="noStrike" cap="non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" name="Google Shape;97;p5">
            <a:extLst>
              <a:ext uri="{FF2B5EF4-FFF2-40B4-BE49-F238E27FC236}">
                <a16:creationId xmlns:a16="http://schemas.microsoft.com/office/drawing/2014/main" id="{A40EEB54-26BD-FA43-86E5-57C8FA3E3065}"/>
              </a:ext>
            </a:extLst>
          </p:cNvPr>
          <p:cNvSpPr/>
          <p:nvPr/>
        </p:nvSpPr>
        <p:spPr>
          <a:xfrm>
            <a:off x="8711753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7;p5">
            <a:extLst>
              <a:ext uri="{FF2B5EF4-FFF2-40B4-BE49-F238E27FC236}">
                <a16:creationId xmlns:a16="http://schemas.microsoft.com/office/drawing/2014/main" id="{BBB5A286-48E0-C048-954E-D2B9C1166DA4}"/>
              </a:ext>
            </a:extLst>
          </p:cNvPr>
          <p:cNvSpPr/>
          <p:nvPr/>
        </p:nvSpPr>
        <p:spPr>
          <a:xfrm>
            <a:off x="8468561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7;p5">
            <a:extLst>
              <a:ext uri="{FF2B5EF4-FFF2-40B4-BE49-F238E27FC236}">
                <a16:creationId xmlns:a16="http://schemas.microsoft.com/office/drawing/2014/main" id="{C1E3AB97-26FE-8945-B478-6AA6C42C8A0D}"/>
              </a:ext>
            </a:extLst>
          </p:cNvPr>
          <p:cNvSpPr/>
          <p:nvPr/>
        </p:nvSpPr>
        <p:spPr>
          <a:xfrm>
            <a:off x="8595018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7;p5">
            <a:extLst>
              <a:ext uri="{FF2B5EF4-FFF2-40B4-BE49-F238E27FC236}">
                <a16:creationId xmlns:a16="http://schemas.microsoft.com/office/drawing/2014/main" id="{ECA305AE-BC8B-8245-82D0-BD46391C4046}"/>
              </a:ext>
            </a:extLst>
          </p:cNvPr>
          <p:cNvSpPr/>
          <p:nvPr/>
        </p:nvSpPr>
        <p:spPr>
          <a:xfrm>
            <a:off x="8820058" y="494796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7;p5">
            <a:extLst>
              <a:ext uri="{FF2B5EF4-FFF2-40B4-BE49-F238E27FC236}">
                <a16:creationId xmlns:a16="http://schemas.microsoft.com/office/drawing/2014/main" id="{DBDBC51D-ED5A-B94A-B70C-A32599D99338}"/>
              </a:ext>
            </a:extLst>
          </p:cNvPr>
          <p:cNvSpPr/>
          <p:nvPr/>
        </p:nvSpPr>
        <p:spPr>
          <a:xfrm>
            <a:off x="8962730" y="4954449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7706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9212" y="4088342"/>
            <a:ext cx="3845576" cy="81215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 dirty="0">
                <a:solidFill>
                  <a:srgbClr val="1C458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ind"/>
              </a:rPr>
              <a:t>Coming Up ~ Have a Fun Spring Break!</a:t>
            </a:r>
            <a:endParaRPr dirty="0">
              <a:solidFill>
                <a:srgbClr val="1C458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1" i="0" u="none" strike="noStrike" cap="non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/>
              </a:rPr>
              <a:t>Assignment 7</a:t>
            </a:r>
            <a:r>
              <a:rPr lang="en" sz="1600" b="0" i="0" u="none" strike="noStrike" cap="non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/>
              </a:rPr>
              <a:t>: Due at 5:30pm on </a:t>
            </a:r>
            <a:r>
              <a:rPr lang="en" sz="1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/>
              </a:rPr>
              <a:t>April 8</a:t>
            </a:r>
            <a:r>
              <a:rPr lang="en" sz="1600" b="0" i="0" u="none" strike="noStrike" cap="non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/>
              </a:rPr>
              <a:t>, 2020</a:t>
            </a:r>
            <a:endParaRPr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1" i="0" u="none" strike="noStrike" cap="non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/>
              </a:rPr>
              <a:t>Next Lecture</a:t>
            </a:r>
            <a:r>
              <a:rPr lang="en" sz="1600" b="0" i="0" u="none" strike="noStrike" cap="non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/>
              </a:rPr>
              <a:t>: Supervised Learning and its Applications Part 2 – April 8, 2020</a:t>
            </a:r>
            <a:endParaRPr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E956-F0CA-1547-A15A-7117E1BC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800" b="1" dirty="0">
                <a:solidFill>
                  <a:srgbClr val="1C458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 Trees</a:t>
            </a:r>
            <a:endParaRPr lang="en-US" sz="4800" b="1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14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9700-8583-E046-B9C2-F2D60905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400" dirty="0">
                <a:solidFill>
                  <a:srgbClr val="1C4587"/>
                </a:solidFill>
              </a:rPr>
              <a:t>How Should I Spend My Weekends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46A8B-6B20-A143-90B2-B407C2ED9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3201120" cy="3562065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A </a:t>
            </a:r>
            <a:r>
              <a:rPr lang="en-US" b="1" dirty="0"/>
              <a:t>decision tree</a:t>
            </a:r>
            <a:r>
              <a:rPr lang="en-US" dirty="0"/>
              <a:t> is a supervised machine learning model used to predict a target by learning decision rules from features. As the name suggests, we can think of this model as </a:t>
            </a:r>
            <a:r>
              <a:rPr lang="en-US" b="1" dirty="0"/>
              <a:t>breaking down </a:t>
            </a:r>
            <a:r>
              <a:rPr lang="en-US" dirty="0"/>
              <a:t>our data by </a:t>
            </a:r>
            <a:r>
              <a:rPr lang="en-US" b="1" dirty="0"/>
              <a:t>making a decision</a:t>
            </a:r>
            <a:r>
              <a:rPr lang="en-US" dirty="0"/>
              <a:t> based on </a:t>
            </a:r>
            <a:r>
              <a:rPr lang="en-US" b="1" dirty="0"/>
              <a:t>asking a series of questions.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CFFA8C1-1EEA-BD40-BD6F-217BAF8BB9FE}"/>
              </a:ext>
            </a:extLst>
          </p:cNvPr>
          <p:cNvSpPr/>
          <p:nvPr/>
        </p:nvSpPr>
        <p:spPr>
          <a:xfrm>
            <a:off x="4572000" y="1152475"/>
            <a:ext cx="1280160" cy="493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To Do?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3D2AEE-6965-6840-B858-A3414F088F24}"/>
              </a:ext>
            </a:extLst>
          </p:cNvPr>
          <p:cNvSpPr/>
          <p:nvPr/>
        </p:nvSpPr>
        <p:spPr>
          <a:xfrm>
            <a:off x="3832861" y="2152692"/>
            <a:ext cx="937260" cy="29133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Stay In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A98636-0F27-544C-B147-C37FF34BFBBF}"/>
              </a:ext>
            </a:extLst>
          </p:cNvPr>
          <p:cNvSpPr/>
          <p:nvPr/>
        </p:nvSpPr>
        <p:spPr>
          <a:xfrm>
            <a:off x="5539740" y="2152692"/>
            <a:ext cx="1280160" cy="493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Weather?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EA55EE-FCF5-B543-989A-B6136AD35BC3}"/>
              </a:ext>
            </a:extLst>
          </p:cNvPr>
          <p:cNvSpPr/>
          <p:nvPr/>
        </p:nvSpPr>
        <p:spPr>
          <a:xfrm>
            <a:off x="7044690" y="3167180"/>
            <a:ext cx="1280160" cy="493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Friends Busy?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6274B4-907E-564E-8F55-7E1C4D9952C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301491" y="1645920"/>
            <a:ext cx="910589" cy="50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C13E36-BE0F-B04B-BF88-1ACCDAA89A5D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212080" y="1645920"/>
            <a:ext cx="967740" cy="50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7D088C5-2258-1847-81F2-E7EC6DDA96EA}"/>
              </a:ext>
            </a:extLst>
          </p:cNvPr>
          <p:cNvSpPr/>
          <p:nvPr/>
        </p:nvSpPr>
        <p:spPr>
          <a:xfrm>
            <a:off x="4377690" y="3268238"/>
            <a:ext cx="937260" cy="29133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Beach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486BCC-B210-3944-A203-E3E21612F90D}"/>
              </a:ext>
            </a:extLst>
          </p:cNvPr>
          <p:cNvSpPr/>
          <p:nvPr/>
        </p:nvSpPr>
        <p:spPr>
          <a:xfrm>
            <a:off x="5711190" y="3271677"/>
            <a:ext cx="937260" cy="29133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Run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23D5DA-24F6-0249-8816-80F9F5A3D345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flipH="1">
            <a:off x="4846320" y="2646137"/>
            <a:ext cx="1333500" cy="62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8A6466-6781-D447-BF05-EABC632E2B1A}"/>
              </a:ext>
            </a:extLst>
          </p:cNvPr>
          <p:cNvCxnSpPr>
            <a:stCxn id="8" idx="2"/>
            <a:endCxn id="16" idx="0"/>
          </p:cNvCxnSpPr>
          <p:nvPr/>
        </p:nvCxnSpPr>
        <p:spPr>
          <a:xfrm>
            <a:off x="6179820" y="2646137"/>
            <a:ext cx="0" cy="62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63C921-092B-7C4F-83ED-26D5E0620AB6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179820" y="2646137"/>
            <a:ext cx="1504950" cy="5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0839E9C-7004-4641-8DD5-4493A20D24B4}"/>
              </a:ext>
            </a:extLst>
          </p:cNvPr>
          <p:cNvSpPr/>
          <p:nvPr/>
        </p:nvSpPr>
        <p:spPr>
          <a:xfrm>
            <a:off x="6648450" y="4423210"/>
            <a:ext cx="937260" cy="29133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Stay In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DB36F3-CCC7-EB45-9F14-1010AB4B1872}"/>
              </a:ext>
            </a:extLst>
          </p:cNvPr>
          <p:cNvSpPr/>
          <p:nvPr/>
        </p:nvSpPr>
        <p:spPr>
          <a:xfrm>
            <a:off x="7895040" y="4423210"/>
            <a:ext cx="1020360" cy="29133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Movies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C01C36-23E8-3D45-997F-084DF63D0019}"/>
              </a:ext>
            </a:extLst>
          </p:cNvPr>
          <p:cNvCxnSpPr>
            <a:stCxn id="9" idx="2"/>
            <a:endCxn id="29" idx="0"/>
          </p:cNvCxnSpPr>
          <p:nvPr/>
        </p:nvCxnSpPr>
        <p:spPr>
          <a:xfrm flipH="1">
            <a:off x="7117080" y="3660625"/>
            <a:ext cx="567690" cy="76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D86726-3549-7844-87F9-800EBAB21F2E}"/>
              </a:ext>
            </a:extLst>
          </p:cNvPr>
          <p:cNvCxnSpPr>
            <a:cxnSpLocks/>
            <a:stCxn id="9" idx="2"/>
            <a:endCxn id="30" idx="0"/>
          </p:cNvCxnSpPr>
          <p:nvPr/>
        </p:nvCxnSpPr>
        <p:spPr>
          <a:xfrm>
            <a:off x="7684770" y="3660625"/>
            <a:ext cx="720450" cy="76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4E5D3C3-AE29-AD41-99E8-BC158D087073}"/>
              </a:ext>
            </a:extLst>
          </p:cNvPr>
          <p:cNvSpPr txBox="1"/>
          <p:nvPr/>
        </p:nvSpPr>
        <p:spPr>
          <a:xfrm>
            <a:off x="4291965" y="1738021"/>
            <a:ext cx="464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724935-A69A-974C-B828-F0226580A051}"/>
              </a:ext>
            </a:extLst>
          </p:cNvPr>
          <p:cNvSpPr txBox="1"/>
          <p:nvPr/>
        </p:nvSpPr>
        <p:spPr>
          <a:xfrm>
            <a:off x="5690237" y="1738021"/>
            <a:ext cx="464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14EAAD-45FC-A042-B7B7-01A00C6EC5D0}"/>
              </a:ext>
            </a:extLst>
          </p:cNvPr>
          <p:cNvSpPr txBox="1"/>
          <p:nvPr/>
        </p:nvSpPr>
        <p:spPr>
          <a:xfrm>
            <a:off x="4759581" y="2846230"/>
            <a:ext cx="71056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Sunny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5D5632-FB8E-1847-813F-13F0FC9BA04E}"/>
              </a:ext>
            </a:extLst>
          </p:cNvPr>
          <p:cNvSpPr txBox="1"/>
          <p:nvPr/>
        </p:nvSpPr>
        <p:spPr>
          <a:xfrm>
            <a:off x="5790188" y="2840435"/>
            <a:ext cx="779262" cy="169277"/>
          </a:xfrm>
          <a:prstGeom prst="rect">
            <a:avLst/>
          </a:prstGeom>
          <a:solidFill>
            <a:schemeClr val="lt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/>
              <a:t>Overcast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AA58F6-E940-6843-9CE9-846CE571EFE0}"/>
              </a:ext>
            </a:extLst>
          </p:cNvPr>
          <p:cNvSpPr txBox="1"/>
          <p:nvPr/>
        </p:nvSpPr>
        <p:spPr>
          <a:xfrm>
            <a:off x="7275697" y="2840434"/>
            <a:ext cx="71056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Rainy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C2D46E-1709-6E40-8BDD-2F928B0B3AC1}"/>
              </a:ext>
            </a:extLst>
          </p:cNvPr>
          <p:cNvSpPr txBox="1"/>
          <p:nvPr/>
        </p:nvSpPr>
        <p:spPr>
          <a:xfrm>
            <a:off x="6932295" y="3928245"/>
            <a:ext cx="71056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001076-70B5-0E4F-9F44-07BD85297102}"/>
              </a:ext>
            </a:extLst>
          </p:cNvPr>
          <p:cNvSpPr txBox="1"/>
          <p:nvPr/>
        </p:nvSpPr>
        <p:spPr>
          <a:xfrm>
            <a:off x="8107446" y="3928245"/>
            <a:ext cx="71056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7F6A64E-F1FA-884D-AE9B-724F808E6EE7}"/>
              </a:ext>
            </a:extLst>
          </p:cNvPr>
          <p:cNvCxnSpPr/>
          <p:nvPr/>
        </p:nvCxnSpPr>
        <p:spPr>
          <a:xfrm flipH="1">
            <a:off x="6736080" y="1257300"/>
            <a:ext cx="381000" cy="74233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3CF45DC-6077-9B47-8662-6EA00A0D0A51}"/>
              </a:ext>
            </a:extLst>
          </p:cNvPr>
          <p:cNvSpPr txBox="1"/>
          <p:nvPr/>
        </p:nvSpPr>
        <p:spPr>
          <a:xfrm>
            <a:off x="6932295" y="929640"/>
            <a:ext cx="1320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01ACB7-12EE-2240-842C-93E63A5DA9DE}"/>
              </a:ext>
            </a:extLst>
          </p:cNvPr>
          <p:cNvSpPr txBox="1"/>
          <p:nvPr/>
        </p:nvSpPr>
        <p:spPr>
          <a:xfrm>
            <a:off x="3741421" y="4115433"/>
            <a:ext cx="112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Node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88935C-5059-C146-B3DD-523DFF5861A7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4301491" y="3660625"/>
            <a:ext cx="392791" cy="4548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ED6DD7D-3D16-9A44-A2CE-90236D362446}"/>
              </a:ext>
            </a:extLst>
          </p:cNvPr>
          <p:cNvCxnSpPr/>
          <p:nvPr/>
        </p:nvCxnSpPr>
        <p:spPr>
          <a:xfrm flipV="1">
            <a:off x="7044690" y="2152692"/>
            <a:ext cx="1000305" cy="6877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067456A-A222-554D-A1B6-2D7C896A3129}"/>
              </a:ext>
            </a:extLst>
          </p:cNvPr>
          <p:cNvSpPr txBox="1"/>
          <p:nvPr/>
        </p:nvSpPr>
        <p:spPr>
          <a:xfrm>
            <a:off x="8044995" y="1829526"/>
            <a:ext cx="112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Branch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79E894-2C99-7941-B0A8-714CA36F82C5}"/>
              </a:ext>
            </a:extLst>
          </p:cNvPr>
          <p:cNvSpPr txBox="1"/>
          <p:nvPr/>
        </p:nvSpPr>
        <p:spPr>
          <a:xfrm>
            <a:off x="8469990" y="123602"/>
            <a:ext cx="695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/>
              </a:rPr>
              <a:t>Source</a:t>
            </a:r>
            <a:endParaRPr lang="en-US" sz="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8" name="Google Shape;95;p5">
            <a:extLst>
              <a:ext uri="{FF2B5EF4-FFF2-40B4-BE49-F238E27FC236}">
                <a16:creationId xmlns:a16="http://schemas.microsoft.com/office/drawing/2014/main" id="{6F4CD827-C365-DE48-AB7B-BEBE68220BFB}"/>
              </a:ext>
            </a:extLst>
          </p:cNvPr>
          <p:cNvSpPr/>
          <p:nvPr/>
        </p:nvSpPr>
        <p:spPr>
          <a:xfrm>
            <a:off x="8465441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477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6744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" sz="2400" i="0" u="none" strike="noStrike" cap="none" dirty="0">
                <a:solidFill>
                  <a:srgbClr val="1C458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ind"/>
              </a:rPr>
              <a:t>CART (Classification and Regression Trees)</a:t>
            </a:r>
            <a:endParaRPr sz="2400" i="0" u="none" strike="noStrike" cap="non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Hind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8465441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62B047-5DFB-914B-BC12-4219AC229683}"/>
              </a:ext>
            </a:extLst>
          </p:cNvPr>
          <p:cNvSpPr/>
          <p:nvPr/>
        </p:nvSpPr>
        <p:spPr>
          <a:xfrm>
            <a:off x="385864" y="1087968"/>
            <a:ext cx="3420893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Hind" panose="02000000000000000000" pitchFamily="2" charset="77"/>
              </a:rPr>
              <a:t>Used for Classification and Regression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Hind" panose="02000000000000000000" pitchFamily="2" charset="77"/>
              </a:rPr>
              <a:t>At each node, split on variables</a:t>
            </a:r>
          </a:p>
          <a:p>
            <a:pPr marL="342900" indent="-34290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Hind" panose="02000000000000000000" pitchFamily="2" charset="77"/>
              </a:rPr>
              <a:t>Each split minimizes error function</a:t>
            </a:r>
          </a:p>
          <a:p>
            <a:pPr marL="342900" indent="-34290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Hind" panose="02000000000000000000" pitchFamily="2" charset="77"/>
              </a:rPr>
              <a:t>Very interpretable</a:t>
            </a:r>
          </a:p>
          <a:p>
            <a:pPr marL="342900" indent="-342900"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595959"/>
                </a:solidFill>
                <a:latin typeface="Hind" panose="02000000000000000000" pitchFamily="2" charset="77"/>
              </a:rPr>
              <a:t>Models a non-linear relationship!</a:t>
            </a:r>
            <a:endParaRPr lang="en-US" sz="2400" dirty="0">
              <a:solidFill>
                <a:srgbClr val="595959"/>
              </a:solidFill>
              <a:latin typeface="Hind" panose="02000000000000000000" pitchFamily="2" charset="77"/>
            </a:endParaRPr>
          </a:p>
        </p:txBody>
      </p:sp>
      <p:pic>
        <p:nvPicPr>
          <p:cNvPr id="1026" name="Picture 2" descr="https://lh4.googleusercontent.com/YXNjM6J4HaWqL2qYG10KeYGWSzr-8Fml7Y83r9vWfAsPKKRZICLor6b0CB07h-XXA6p3yUgCRVAfLdiKXKVNcNphtvVUPA2wpHEZUB_AoHxu7ALMZzwfWokyO6LtB-DiHrrv8KxhTiE">
            <a:extLst>
              <a:ext uri="{FF2B5EF4-FFF2-40B4-BE49-F238E27FC236}">
                <a16:creationId xmlns:a16="http://schemas.microsoft.com/office/drawing/2014/main" id="{90FDF8C0-4886-5042-8AC7-CCEC0AEFE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65" y="1248804"/>
            <a:ext cx="3453676" cy="335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A52F-7920-1D4A-9635-4B59F263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400" dirty="0">
                <a:solidFill>
                  <a:srgbClr val="1C458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Pros and Cons of Using Decision Trees</a:t>
            </a: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28475B-BC77-934E-A8F1-9D8211304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137463"/>
              </p:ext>
            </p:extLst>
          </p:nvPr>
        </p:nvGraphicFramePr>
        <p:xfrm>
          <a:off x="1123950" y="1603502"/>
          <a:ext cx="6896100" cy="3078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8050">
                  <a:extLst>
                    <a:ext uri="{9D8B030D-6E8A-4147-A177-3AD203B41FA5}">
                      <a16:colId xmlns:a16="http://schemas.microsoft.com/office/drawing/2014/main" val="357811673"/>
                    </a:ext>
                  </a:extLst>
                </a:gridCol>
                <a:gridCol w="3448050">
                  <a:extLst>
                    <a:ext uri="{9D8B030D-6E8A-4147-A177-3AD203B41FA5}">
                      <a16:colId xmlns:a16="http://schemas.microsoft.com/office/drawing/2014/main" val="1744167371"/>
                    </a:ext>
                  </a:extLst>
                </a:gridCol>
              </a:tblGrid>
              <a:tr h="5979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09314"/>
                  </a:ext>
                </a:extLst>
              </a:tr>
              <a:tr h="59792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Easy to interpret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Overfitting </a:t>
                      </a:r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Wingdings" pitchFamily="2" charset="2"/>
                        </a:rPr>
                        <a:t></a:t>
                      </a:r>
                      <a:endParaRPr lang="en-US" sz="16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46153"/>
                  </a:ext>
                </a:extLst>
              </a:tr>
              <a:tr h="68704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Requires little data preparation (robust to missing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Requires parameter tuning (max depth)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453014"/>
                  </a:ext>
                </a:extLst>
              </a:tr>
              <a:tr h="59792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Can use a lot of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84003"/>
                  </a:ext>
                </a:extLst>
              </a:tr>
              <a:tr h="59792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Can capture non-linear relationships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3911"/>
                  </a:ext>
                </a:extLst>
              </a:tr>
            </a:tbl>
          </a:graphicData>
        </a:graphic>
      </p:graphicFrame>
      <p:sp>
        <p:nvSpPr>
          <p:cNvPr id="7" name="Google Shape;95;p5">
            <a:extLst>
              <a:ext uri="{FF2B5EF4-FFF2-40B4-BE49-F238E27FC236}">
                <a16:creationId xmlns:a16="http://schemas.microsoft.com/office/drawing/2014/main" id="{D382228D-1870-C340-BA0E-DDD2AADD370E}"/>
              </a:ext>
            </a:extLst>
          </p:cNvPr>
          <p:cNvSpPr/>
          <p:nvPr/>
        </p:nvSpPr>
        <p:spPr>
          <a:xfrm>
            <a:off x="8465441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575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E773-9E83-3741-827A-347FDEA1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400" dirty="0">
                <a:solidFill>
                  <a:srgbClr val="1C4587"/>
                </a:solidFill>
              </a:rPr>
              <a:t>How to Reduce Overfitting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AB47B-71EE-CD4C-A63B-3AE423968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Limit the max depth of the tree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AD8059-ED05-AD47-AB2D-C6394751FCCB}"/>
              </a:ext>
            </a:extLst>
          </p:cNvPr>
          <p:cNvSpPr/>
          <p:nvPr/>
        </p:nvSpPr>
        <p:spPr>
          <a:xfrm>
            <a:off x="3869634" y="2107095"/>
            <a:ext cx="384313" cy="39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96415B-6132-1144-B3B8-B91C59F52E8D}"/>
              </a:ext>
            </a:extLst>
          </p:cNvPr>
          <p:cNvSpPr/>
          <p:nvPr/>
        </p:nvSpPr>
        <p:spPr>
          <a:xfrm>
            <a:off x="4436162" y="2857315"/>
            <a:ext cx="384313" cy="39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760B6E-DBAB-3046-AA27-F27A43056775}"/>
              </a:ext>
            </a:extLst>
          </p:cNvPr>
          <p:cNvSpPr/>
          <p:nvPr/>
        </p:nvSpPr>
        <p:spPr>
          <a:xfrm>
            <a:off x="3247051" y="2857316"/>
            <a:ext cx="384313" cy="39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D9DE69-9B61-8F4F-97BD-C0310523B80B}"/>
              </a:ext>
            </a:extLst>
          </p:cNvPr>
          <p:cNvSpPr/>
          <p:nvPr/>
        </p:nvSpPr>
        <p:spPr>
          <a:xfrm>
            <a:off x="3511823" y="3607536"/>
            <a:ext cx="384313" cy="39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26BA1B-8DDE-E64C-872A-15FA0A2C24EE}"/>
              </a:ext>
            </a:extLst>
          </p:cNvPr>
          <p:cNvSpPr/>
          <p:nvPr/>
        </p:nvSpPr>
        <p:spPr>
          <a:xfrm>
            <a:off x="4253947" y="3607537"/>
            <a:ext cx="384313" cy="39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92D7E5-F598-7049-8B7B-7BB34370B3E5}"/>
              </a:ext>
            </a:extLst>
          </p:cNvPr>
          <p:cNvSpPr/>
          <p:nvPr/>
        </p:nvSpPr>
        <p:spPr>
          <a:xfrm>
            <a:off x="2743197" y="3607536"/>
            <a:ext cx="384313" cy="39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E22265-1521-564B-96D1-ED649D2CA6D6}"/>
              </a:ext>
            </a:extLst>
          </p:cNvPr>
          <p:cNvSpPr/>
          <p:nvPr/>
        </p:nvSpPr>
        <p:spPr>
          <a:xfrm>
            <a:off x="5022573" y="3607536"/>
            <a:ext cx="384313" cy="39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B90926-7D97-8848-B8A3-BFF89FDF7274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3439208" y="2504660"/>
            <a:ext cx="622583" cy="35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0B10A9-5E82-EF41-B4BA-CD98F37D02B2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4061791" y="2504660"/>
            <a:ext cx="566528" cy="35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C9EFFE-656B-574C-8B64-1DFB84D3EC13}"/>
              </a:ext>
            </a:extLst>
          </p:cNvPr>
          <p:cNvCxnSpPr>
            <a:stCxn id="6" idx="4"/>
            <a:endCxn id="9" idx="0"/>
          </p:cNvCxnSpPr>
          <p:nvPr/>
        </p:nvCxnSpPr>
        <p:spPr>
          <a:xfrm flipH="1">
            <a:off x="2935354" y="3254881"/>
            <a:ext cx="503854" cy="35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8487E2-E55B-DA43-B0D6-8C1C81F3DF59}"/>
              </a:ext>
            </a:extLst>
          </p:cNvPr>
          <p:cNvCxnSpPr>
            <a:endCxn id="7" idx="0"/>
          </p:cNvCxnSpPr>
          <p:nvPr/>
        </p:nvCxnSpPr>
        <p:spPr>
          <a:xfrm>
            <a:off x="3438801" y="3254880"/>
            <a:ext cx="265179" cy="35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E893BC-E900-F649-BE8E-D7704E77D9C6}"/>
              </a:ext>
            </a:extLst>
          </p:cNvPr>
          <p:cNvCxnSpPr>
            <a:endCxn id="8" idx="0"/>
          </p:cNvCxnSpPr>
          <p:nvPr/>
        </p:nvCxnSpPr>
        <p:spPr>
          <a:xfrm flipH="1">
            <a:off x="4446104" y="3277335"/>
            <a:ext cx="182214" cy="33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ECD9ED-5929-DF43-8FD7-8D9ED26AB2D9}"/>
              </a:ext>
            </a:extLst>
          </p:cNvPr>
          <p:cNvCxnSpPr>
            <a:stCxn id="5" idx="4"/>
            <a:endCxn id="10" idx="0"/>
          </p:cNvCxnSpPr>
          <p:nvPr/>
        </p:nvCxnSpPr>
        <p:spPr>
          <a:xfrm>
            <a:off x="4628319" y="3254880"/>
            <a:ext cx="586411" cy="35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EC47F5-8A59-9843-96EC-907A9C80A86E}"/>
              </a:ext>
            </a:extLst>
          </p:cNvPr>
          <p:cNvCxnSpPr>
            <a:cxnSpLocks/>
          </p:cNvCxnSpPr>
          <p:nvPr/>
        </p:nvCxnSpPr>
        <p:spPr>
          <a:xfrm>
            <a:off x="6139069" y="2097369"/>
            <a:ext cx="0" cy="197484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45E135A-AAED-3943-87F1-86593A0D60E1}"/>
              </a:ext>
            </a:extLst>
          </p:cNvPr>
          <p:cNvSpPr txBox="1"/>
          <p:nvPr/>
        </p:nvSpPr>
        <p:spPr>
          <a:xfrm>
            <a:off x="6374648" y="2857315"/>
            <a:ext cx="1288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 Complexity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FC19AE-14E1-944D-82AA-47E65CC82CCB}"/>
              </a:ext>
            </a:extLst>
          </p:cNvPr>
          <p:cNvSpPr txBox="1"/>
          <p:nvPr/>
        </p:nvSpPr>
        <p:spPr>
          <a:xfrm>
            <a:off x="533384" y="2107095"/>
            <a:ext cx="1332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Depth = 0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29AD5A-6AFE-3344-B1F4-7B681DFC5B5F}"/>
              </a:ext>
            </a:extLst>
          </p:cNvPr>
          <p:cNvSpPr txBox="1"/>
          <p:nvPr/>
        </p:nvSpPr>
        <p:spPr>
          <a:xfrm>
            <a:off x="533384" y="2902208"/>
            <a:ext cx="1332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Depth = 1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C5CF7-3A21-0442-B9B3-CC7E3794D4A1}"/>
              </a:ext>
            </a:extLst>
          </p:cNvPr>
          <p:cNvSpPr txBox="1"/>
          <p:nvPr/>
        </p:nvSpPr>
        <p:spPr>
          <a:xfrm>
            <a:off x="533383" y="3662497"/>
            <a:ext cx="1332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Depth = 2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C4D9BB-C400-B843-ADD6-DCCE721E24C1}"/>
              </a:ext>
            </a:extLst>
          </p:cNvPr>
          <p:cNvSpPr txBox="1"/>
          <p:nvPr/>
        </p:nvSpPr>
        <p:spPr>
          <a:xfrm>
            <a:off x="2214435" y="4327541"/>
            <a:ext cx="521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training a decision tree, we have to specify the maximum depth a constructed tree can have</a:t>
            </a:r>
          </a:p>
        </p:txBody>
      </p:sp>
      <p:sp>
        <p:nvSpPr>
          <p:cNvPr id="34" name="Google Shape;95;p5">
            <a:extLst>
              <a:ext uri="{FF2B5EF4-FFF2-40B4-BE49-F238E27FC236}">
                <a16:creationId xmlns:a16="http://schemas.microsoft.com/office/drawing/2014/main" id="{74C8DCD7-321D-1947-97EA-72ACED88A794}"/>
              </a:ext>
            </a:extLst>
          </p:cNvPr>
          <p:cNvSpPr/>
          <p:nvPr/>
        </p:nvSpPr>
        <p:spPr>
          <a:xfrm>
            <a:off x="8465441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96;p5">
            <a:extLst>
              <a:ext uri="{FF2B5EF4-FFF2-40B4-BE49-F238E27FC236}">
                <a16:creationId xmlns:a16="http://schemas.microsoft.com/office/drawing/2014/main" id="{F7A011A1-C7BE-1F43-AFA6-3C24421C81A3}"/>
              </a:ext>
            </a:extLst>
          </p:cNvPr>
          <p:cNvSpPr/>
          <p:nvPr/>
        </p:nvSpPr>
        <p:spPr>
          <a:xfrm>
            <a:off x="8578405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964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0EC3-8019-A141-968F-79677B83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400" dirty="0">
                <a:solidFill>
                  <a:srgbClr val="1C458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ind"/>
              </a:rPr>
              <a:t>How to Reduce Overfitting</a:t>
            </a:r>
            <a:endParaRPr lang="en-US" sz="2400" dirty="0">
              <a:solidFill>
                <a:srgbClr val="1C4587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B9B2F-A573-9E4A-A6AC-76D774F8F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780" y="1193929"/>
            <a:ext cx="3239220" cy="1948865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2) Train multiple decision trees and determine final output based on output of each decision tree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8E64F-6FFC-9143-A1C6-04B8378E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96"/>
          <a:stretch/>
        </p:blipFill>
        <p:spPr>
          <a:xfrm>
            <a:off x="4163060" y="1294835"/>
            <a:ext cx="4738652" cy="3195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9096CF-9332-DE4F-B53D-1157205EDCA9}"/>
              </a:ext>
            </a:extLst>
          </p:cNvPr>
          <p:cNvSpPr txBox="1"/>
          <p:nvPr/>
        </p:nvSpPr>
        <p:spPr>
          <a:xfrm>
            <a:off x="412750" y="3474363"/>
            <a:ext cx="291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called a </a:t>
            </a:r>
            <a:r>
              <a:rPr lang="en-US" sz="2000" b="1" dirty="0"/>
              <a:t>Random Forest Classifier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151955-96BE-904F-92FA-0C4B6CE1413A}"/>
              </a:ext>
            </a:extLst>
          </p:cNvPr>
          <p:cNvSpPr/>
          <p:nvPr/>
        </p:nvSpPr>
        <p:spPr>
          <a:xfrm>
            <a:off x="8391636" y="229581"/>
            <a:ext cx="5100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4"/>
              </a:rPr>
              <a:t>Source</a:t>
            </a:r>
            <a:endParaRPr lang="en-US" sz="800" dirty="0"/>
          </a:p>
        </p:txBody>
      </p:sp>
      <p:sp>
        <p:nvSpPr>
          <p:cNvPr id="8" name="Google Shape;96;p5">
            <a:extLst>
              <a:ext uri="{FF2B5EF4-FFF2-40B4-BE49-F238E27FC236}">
                <a16:creationId xmlns:a16="http://schemas.microsoft.com/office/drawing/2014/main" id="{6066602D-0B4C-7543-901E-3DC237E81A2F}"/>
              </a:ext>
            </a:extLst>
          </p:cNvPr>
          <p:cNvSpPr/>
          <p:nvPr/>
        </p:nvSpPr>
        <p:spPr>
          <a:xfrm>
            <a:off x="8578405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5;p5">
            <a:extLst>
              <a:ext uri="{FF2B5EF4-FFF2-40B4-BE49-F238E27FC236}">
                <a16:creationId xmlns:a16="http://schemas.microsoft.com/office/drawing/2014/main" id="{8536CC56-8A82-EE42-A622-627B43F63407}"/>
              </a:ext>
            </a:extLst>
          </p:cNvPr>
          <p:cNvSpPr/>
          <p:nvPr/>
        </p:nvSpPr>
        <p:spPr>
          <a:xfrm>
            <a:off x="8465441" y="4955224"/>
            <a:ext cx="95415" cy="95415"/>
          </a:xfrm>
          <a:prstGeom prst="ellipse">
            <a:avLst/>
          </a:prstGeom>
          <a:solidFill>
            <a:srgbClr val="1C4D99"/>
          </a:solidFill>
          <a:ln w="9525" cap="flat" cmpd="sng">
            <a:solidFill>
              <a:srgbClr val="1A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964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EB9C-96BB-8F45-875C-E99999B6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1C458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975962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5529</TotalTime>
  <Words>701</Words>
  <Application>Microsoft Macintosh PowerPoint</Application>
  <PresentationFormat>On-screen Show (16:9)</PresentationFormat>
  <Paragraphs>154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Helvetica Neue</vt:lpstr>
      <vt:lpstr>Hind</vt:lpstr>
      <vt:lpstr>Cambria Math</vt:lpstr>
      <vt:lpstr>Arial</vt:lpstr>
      <vt:lpstr>Simple Light</vt:lpstr>
      <vt:lpstr>Lecture 7: Supervised Learning</vt:lpstr>
      <vt:lpstr>Agenda</vt:lpstr>
      <vt:lpstr>Decision Trees</vt:lpstr>
      <vt:lpstr>How Should I Spend My Weekends</vt:lpstr>
      <vt:lpstr>CART (Classification and Regression Trees)</vt:lpstr>
      <vt:lpstr>Pros and Cons of Using Decision Trees</vt:lpstr>
      <vt:lpstr>How to Reduce Overfitting</vt:lpstr>
      <vt:lpstr>How to Reduce Overfitting</vt:lpstr>
      <vt:lpstr>Demo</vt:lpstr>
      <vt:lpstr>Logistic Regression</vt:lpstr>
      <vt:lpstr>Logistic Regression</vt:lpstr>
      <vt:lpstr>Logistic Function</vt:lpstr>
      <vt:lpstr>Threshold</vt:lpstr>
      <vt:lpstr>Pros and Cons of Using Logistic Regression</vt:lpstr>
      <vt:lpstr>Demo</vt:lpstr>
      <vt:lpstr>Cross Validation</vt:lpstr>
      <vt:lpstr>Underfitting</vt:lpstr>
      <vt:lpstr>Overfitting</vt:lpstr>
      <vt:lpstr>K-fold Cross Validation</vt:lpstr>
      <vt:lpstr>K-fold Cross Validation</vt:lpstr>
      <vt:lpstr>K-fold Cross Validation</vt:lpstr>
      <vt:lpstr>K-fold Cross Validation</vt:lpstr>
      <vt:lpstr>K-fold Cross Validation</vt:lpstr>
      <vt:lpstr>K-fold Cross Validation</vt:lpstr>
      <vt:lpstr>K-fold Cross Validation</vt:lpstr>
      <vt:lpstr>K-fold Cross Validation</vt:lpstr>
      <vt:lpstr>K-fold Cross Validation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1998: Introduction to Machine Learning</dc:title>
  <cp:lastModifiedBy>Sun, Jerry</cp:lastModifiedBy>
  <cp:revision>39</cp:revision>
  <dcterms:modified xsi:type="dcterms:W3CDTF">2020-02-25T22:46:33Z</dcterms:modified>
</cp:coreProperties>
</file>