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8000"/>
            </a:lvl1pPr>
            <a:lvl2pPr algn="ctr">
              <a:spcBef>
                <a:spcPts val="0"/>
              </a:spcBef>
              <a:buSzPct val="100000"/>
              <a:defRPr sz="8000"/>
            </a:lvl2pPr>
            <a:lvl3pPr algn="ctr">
              <a:spcBef>
                <a:spcPts val="0"/>
              </a:spcBef>
              <a:buSzPct val="100000"/>
              <a:defRPr sz="8000"/>
            </a:lvl3pPr>
            <a:lvl4pPr algn="ctr">
              <a:spcBef>
                <a:spcPts val="0"/>
              </a:spcBef>
              <a:buSzPct val="100000"/>
              <a:defRPr sz="8000"/>
            </a:lvl4pPr>
            <a:lvl5pPr algn="ctr">
              <a:spcBef>
                <a:spcPts val="0"/>
              </a:spcBef>
              <a:buSzPct val="100000"/>
              <a:defRPr sz="8000"/>
            </a:lvl5pPr>
            <a:lvl6pPr algn="ctr">
              <a:spcBef>
                <a:spcPts val="0"/>
              </a:spcBef>
              <a:buSzPct val="100000"/>
              <a:defRPr sz="8000"/>
            </a:lvl6pPr>
            <a:lvl7pPr algn="ctr">
              <a:spcBef>
                <a:spcPts val="0"/>
              </a:spcBef>
              <a:buSzPct val="100000"/>
              <a:defRPr sz="8000"/>
            </a:lvl7pPr>
            <a:lvl8pPr algn="ctr">
              <a:spcBef>
                <a:spcPts val="0"/>
              </a:spcBef>
              <a:buSzPct val="100000"/>
              <a:defRPr sz="8000"/>
            </a:lvl8pPr>
            <a:lvl9pPr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4000"/>
            </a:lvl1pPr>
            <a:lvl2pPr>
              <a:spcBef>
                <a:spcPts val="0"/>
              </a:spcBef>
              <a:buSzPct val="100000"/>
              <a:defRPr sz="4000"/>
            </a:lvl2pPr>
            <a:lvl3pPr>
              <a:spcBef>
                <a:spcPts val="0"/>
              </a:spcBef>
              <a:buSzPct val="100000"/>
              <a:defRPr sz="4000"/>
            </a:lvl3pPr>
            <a:lvl4pPr>
              <a:spcBef>
                <a:spcPts val="0"/>
              </a:spcBef>
              <a:buSzPct val="100000"/>
              <a:defRPr sz="4000"/>
            </a:lvl4pPr>
            <a:lvl5pPr>
              <a:spcBef>
                <a:spcPts val="0"/>
              </a:spcBef>
              <a:buSzPct val="100000"/>
              <a:defRPr sz="4000"/>
            </a:lvl5pPr>
            <a:lvl6pPr>
              <a:spcBef>
                <a:spcPts val="0"/>
              </a:spcBef>
              <a:buSzPct val="100000"/>
              <a:defRPr sz="4000"/>
            </a:lvl6pPr>
            <a:lvl7pPr>
              <a:spcBef>
                <a:spcPts val="0"/>
              </a:spcBef>
              <a:buSzPct val="100000"/>
              <a:defRPr sz="4000"/>
            </a:lvl7pPr>
            <a:lvl8pPr>
              <a:spcBef>
                <a:spcPts val="0"/>
              </a:spcBef>
              <a:buSzPct val="100000"/>
              <a:defRPr sz="4000"/>
            </a:lvl8pPr>
            <a:lvl9pPr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3000"/>
            </a:lvl1pPr>
            <a:lvl2pPr>
              <a:spcBef>
                <a:spcPts val="0"/>
              </a:spcBef>
              <a:buSzPct val="100000"/>
              <a:defRPr sz="3000"/>
            </a:lvl2pPr>
            <a:lvl3pPr>
              <a:spcBef>
                <a:spcPts val="0"/>
              </a:spcBef>
              <a:buSzPct val="100000"/>
              <a:defRPr sz="3000"/>
            </a:lvl3pPr>
            <a:lvl4pPr>
              <a:spcBef>
                <a:spcPts val="0"/>
              </a:spcBef>
              <a:buSzPct val="100000"/>
              <a:defRPr sz="3000"/>
            </a:lvl4pPr>
            <a:lvl5pPr>
              <a:spcBef>
                <a:spcPts val="0"/>
              </a:spcBef>
              <a:buSzPct val="100000"/>
              <a:defRPr sz="3000"/>
            </a:lvl5pPr>
            <a:lvl6pPr>
              <a:spcBef>
                <a:spcPts val="0"/>
              </a:spcBef>
              <a:buSzPct val="100000"/>
              <a:defRPr sz="3000"/>
            </a:lvl6pPr>
            <a:lvl7pPr>
              <a:spcBef>
                <a:spcPts val="0"/>
              </a:spcBef>
              <a:buSzPct val="100000"/>
              <a:defRPr sz="3000"/>
            </a:lvl7pPr>
            <a:lvl8pPr>
              <a:spcBef>
                <a:spcPts val="0"/>
              </a:spcBef>
              <a:buSzPct val="100000"/>
              <a:defRPr sz="3000"/>
            </a:lvl8pPr>
            <a:lvl9pPr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NBA Project Team</a:t>
            </a:r>
          </a:p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Jorg Doku, Charles Lai, Nikita Dubnov, Nimit Sohoni, Yen Huang, Alvin Zhu, Jason Liao, Young Chan Kim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What’s new?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11700" y="1228675"/>
            <a:ext cx="8520599" cy="371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After a few weeks of going through research, we discovered a few important things.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Weighting recent games more than older games provides little to no improvement in future predictions.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Sports Prediction has a LOT of variables (player wellness, coaching patterns, etc)!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Current Front End Design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344550" y="1228675"/>
            <a:ext cx="2487600" cy="3792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1)Pulls future matches off of ESPN.com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2)Runs them on our ensemble ML algorithm.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3)Displays the predictions on the page.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87"/>
            <a:ext cx="5958225" cy="37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we’re Making Predictions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45625" y="1235450"/>
            <a:ext cx="8520599" cy="3779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Training on </a:t>
            </a:r>
            <a:r>
              <a:rPr b="1" lang="en"/>
              <a:t>all</a:t>
            </a:r>
            <a:r>
              <a:rPr lang="en"/>
              <a:t> the NBA data takes a very long time. Right now we’re working with the most recent years (2008-2015) for model development (later train on all with Amazon EC2). 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Our model has 3 key steps: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1.Generates predicted features for a team using the rolling averages.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2.For every NBA match, we take the two team’s predicted features (X variable) and let the Y variable denote whether the former or the latter team won.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we’re Making Predictions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228675"/>
            <a:ext cx="8520599" cy="372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Example of 1 row in our Training Data)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GoldenState’s rolling average up to November 7th is “85.3,20.5,.78,...”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Miami Heat’s is “73.7,25.5,.84,...”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Assume GoldenState beat Miami Heat on November 7th.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We’d have this row in our training Data.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PtsA,ReboundsA,WinsA,...,PtsB,ReboundsB,WinsB,formerTeamWin?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85.3,20.5,.78,...,73.7,25.5,.84,...,1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we’re Making Predictions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228675"/>
            <a:ext cx="8520599" cy="375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Now that we’ve developed the features (X) and targets (Y),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we feed our data into a Support Vector Machine with a Gaussian Kernel. This gives us something like the picture below.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(except the separating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hyperplane would be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higher dimensional).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00" y="2580400"/>
            <a:ext cx="3962825" cy="22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we’re working on from here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28675"/>
            <a:ext cx="8520599" cy="3731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Taking into account player injuries. </a:t>
            </a:r>
          </a:p>
          <a:p>
            <a:pPr indent="0" marL="914400" rtl="0">
              <a:spcBef>
                <a:spcPts val="0"/>
              </a:spcBef>
              <a:buNone/>
            </a:pPr>
            <a:r>
              <a:rPr lang="en" sz="1400"/>
              <a:t>Let the web app scrape ESPN.com and check if a player if injured. If so, update the predictions accordingly.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Taking into account starting players. </a:t>
            </a:r>
          </a:p>
          <a:p>
            <a:pPr indent="0" marL="914400" rtl="0">
              <a:spcBef>
                <a:spcPts val="0"/>
              </a:spcBef>
              <a:buNone/>
            </a:pPr>
            <a:r>
              <a:rPr lang="en" sz="1400"/>
              <a:t>Same idea as above.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Taking into account Twitter Hashtags (Just for fun)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400"/>
              <a:t>Same idea as above.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we’re curious about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Play by play data.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X,Y Shot + Player Location data.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Really curious how we could use of the data above.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CDS is Da Bomb!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