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7" r:id="rId2"/>
  </p:sldMasterIdLst>
  <p:notesMasterIdLst>
    <p:notesMasterId r:id="rId53"/>
  </p:notesMasterIdLst>
  <p:handoutMasterIdLst>
    <p:handoutMasterId r:id="rId54"/>
  </p:handoutMasterIdLst>
  <p:sldIdLst>
    <p:sldId id="256" r:id="rId3"/>
    <p:sldId id="322" r:id="rId4"/>
    <p:sldId id="362" r:id="rId5"/>
    <p:sldId id="500" r:id="rId6"/>
    <p:sldId id="499" r:id="rId7"/>
    <p:sldId id="501" r:id="rId8"/>
    <p:sldId id="387" r:id="rId9"/>
    <p:sldId id="450" r:id="rId10"/>
    <p:sldId id="455" r:id="rId11"/>
    <p:sldId id="456" r:id="rId12"/>
    <p:sldId id="458" r:id="rId13"/>
    <p:sldId id="452" r:id="rId14"/>
    <p:sldId id="457" r:id="rId15"/>
    <p:sldId id="473" r:id="rId16"/>
    <p:sldId id="474" r:id="rId17"/>
    <p:sldId id="451" r:id="rId18"/>
    <p:sldId id="454" r:id="rId19"/>
    <p:sldId id="508" r:id="rId20"/>
    <p:sldId id="402" r:id="rId21"/>
    <p:sldId id="502" r:id="rId22"/>
    <p:sldId id="504" r:id="rId23"/>
    <p:sldId id="503" r:id="rId24"/>
    <p:sldId id="472" r:id="rId25"/>
    <p:sldId id="475" r:id="rId26"/>
    <p:sldId id="476" r:id="rId27"/>
    <p:sldId id="477" r:id="rId28"/>
    <p:sldId id="492" r:id="rId29"/>
    <p:sldId id="493" r:id="rId30"/>
    <p:sldId id="479" r:id="rId31"/>
    <p:sldId id="480" r:id="rId32"/>
    <p:sldId id="481" r:id="rId33"/>
    <p:sldId id="505" r:id="rId34"/>
    <p:sldId id="506" r:id="rId35"/>
    <p:sldId id="507" r:id="rId36"/>
    <p:sldId id="469" r:id="rId37"/>
    <p:sldId id="482" r:id="rId38"/>
    <p:sldId id="483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4" r:id="rId47"/>
    <p:sldId id="496" r:id="rId48"/>
    <p:sldId id="497" r:id="rId49"/>
    <p:sldId id="509" r:id="rId50"/>
    <p:sldId id="498" r:id="rId51"/>
    <p:sldId id="41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26C3D-4FF7-F148-949A-3F4C958B9104}" type="datetimeFigureOut">
              <a:rPr lang="en-US" smtClean="0"/>
              <a:t>3/3/14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3195-BC06-F842-AC22-B0C4D812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C528A-2840-4D44-B555-676416309C72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3057-5528-3549-89E2-97C5373A7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database administrator it is the correct answer, but for the CEO it is not really understandable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355248-639E-EA40-96B7-5B77A4656480}" type="datetime1">
              <a:rPr lang="en-US" smtClean="0"/>
              <a:pPr>
                <a:defRPr/>
              </a:pPr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AMPLab Overview - franklin@cs.berkeley.edu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4D02C-FD10-984D-B3FC-F904D9D4AA1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D4F47-47A5-5940-B857-38197A501ACA}" type="slidenum">
              <a:rPr lang="en-US"/>
              <a:pPr/>
              <a:t>33</a:t>
            </a:fld>
            <a:endParaRPr lang="en-US"/>
          </a:p>
        </p:txBody>
      </p:sp>
      <p:sp>
        <p:nvSpPr>
          <p:cNvPr id="458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7" y="4343093"/>
            <a:ext cx="5487008" cy="41157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4BA15-9D82-E64C-A776-F7CD4B6B43F9}" type="slidenum">
              <a:rPr lang="en-US"/>
              <a:pPr/>
              <a:t>34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29653-9457-D545-BDCB-0692D6438D3F}" type="slidenum">
              <a:rPr lang="en-US"/>
              <a:pPr/>
              <a:t>35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B2ADC-7F57-FD44-81B7-5B02FEA80E05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5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Casual empiricism : use an arbitrary number to support a pre-conception.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20682-415E-1142-AE54-87D2304A6FFE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constraints often come from operational databases.  But analysis data sets, CRM databases are often derived from operational data.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52AB2-E8C2-5F4B-8C97-541340A7BA23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 can give incentives for bad behavior : throw away data that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join.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the database administrator it is the correct answer, but for the CEO it is not really understandable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A355248-639E-EA40-96B7-5B77A4656480}" type="datetime1">
              <a:rPr lang="en-US" smtClean="0"/>
              <a:pPr>
                <a:defRPr/>
              </a:pPr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AMPLab Overview - franklin@cs.berkeley.edu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4D02C-FD10-984D-B3FC-F904D9D4AA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7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EB2CC-BD51-CC47-93D0-217954CC0371}" type="slidenum">
              <a:rPr lang="en-US"/>
              <a:pPr/>
              <a:t>19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6881-9E10-C54D-9A16-FB599F06C654}" type="slidenum">
              <a:rPr lang="en-US"/>
              <a:pPr/>
              <a:t>20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0E8FA-1125-EC45-9B88-ABDF8DD30DCC}" type="slidenum">
              <a:rPr lang="en-US"/>
              <a:pPr/>
              <a:t>21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15D73-C8D1-F043-B9FA-8F247CA673EB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4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4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Many sources and manifestations make definitions difficult.</a:t>
            </a:r>
          </a:p>
          <a:p>
            <a:r>
              <a:rPr lang="en-US"/>
              <a:t>But it is necessary to get a grip on the problem because … expensive and pervasive.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00208-63DD-4942-A4FE-49E1B101502A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Challenge in operations : many handoffs.  Some processes more important than others.</a:t>
            </a:r>
          </a:p>
          <a:p>
            <a:r>
              <a:rPr lang="en-US"/>
              <a:t>Challenge in aggregate analysis: can tolerate errors, but 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summing up over a lot of data, therefore likely to add in glitched data.</a:t>
            </a:r>
          </a:p>
          <a:p>
            <a:r>
              <a:rPr lang="en-US"/>
              <a:t>Customer relations : the fields must be accurate, but errors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spread.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757E4-B772-3E46-ABEC-672A642FA117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MPDS workshop, John Bates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C643-791F-6C43-9EE5-B39B26B4E090}" type="slidenum">
              <a:rPr lang="en-US"/>
              <a:pPr/>
              <a:t>32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7" y="4343093"/>
            <a:ext cx="5487008" cy="41157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5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0923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3232" y="1344168"/>
            <a:ext cx="8570912" cy="4965192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26388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7C95B-C601-2A41-95CD-24A5E1C0AB8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6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F149D3-4F5B-7947-A10E-9333CCA4289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69671-ADF7-684A-8286-317640E22B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99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6262F-EE6D-0A40-BE6D-21C9C77E329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7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6FDF2-D715-F14E-981F-08E47233C7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12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8F2A9-2147-604B-8E47-AE395EAA359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764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1C7C4-8C0F-7144-A92C-3A85A0A131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3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9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0CBB86-3249-8B40-A341-7C4CAD6F093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21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BD315-544B-384B-B5D4-587D2B36F7C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462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621E5-8ED3-DA4C-9432-7933574CBC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79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D442D-B1F7-7D40-9D29-27BE391B666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790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826125" cy="911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19400" y="6172200"/>
            <a:ext cx="3200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</p:spTree>
    <p:extLst>
      <p:ext uri="{BB962C8B-B14F-4D97-AF65-F5344CB8AC3E}">
        <p14:creationId xmlns:p14="http://schemas.microsoft.com/office/powerpoint/2010/main" val="1330353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0"/>
            <a:ext cx="8110538" cy="601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6172200"/>
            <a:ext cx="3200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</p:spTree>
    <p:extLst>
      <p:ext uri="{BB962C8B-B14F-4D97-AF65-F5344CB8AC3E}">
        <p14:creationId xmlns:p14="http://schemas.microsoft.com/office/powerpoint/2010/main" val="14286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7BA4D-BDFF-F24E-907E-043511FE760B}" type="datetimeFigureOut">
              <a:rPr lang="en-US" smtClean="0"/>
              <a:t>2/24/14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6B24-75D0-AA44-8B70-EF568781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F71A7387-1EE5-524E-826A-ACF530AB2BED}" type="slidenum">
              <a:rPr lang="en-US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7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0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 Science</a:t>
            </a:r>
            <a:br>
              <a:rPr lang="en-US" dirty="0" smtClean="0"/>
            </a:br>
            <a:r>
              <a:rPr lang="en-US" dirty="0" smtClean="0"/>
              <a:t>Lecture 4</a:t>
            </a:r>
            <a:br>
              <a:rPr lang="en-US" dirty="0" smtClean="0"/>
            </a:b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 194 Spring 2014</a:t>
            </a:r>
          </a:p>
          <a:p>
            <a:r>
              <a:rPr lang="en-US" dirty="0" smtClean="0"/>
              <a:t>Michael Franklin</a:t>
            </a:r>
          </a:p>
          <a:p>
            <a:r>
              <a:rPr lang="en-US" dirty="0" smtClean="0"/>
              <a:t>Dan Bruckner, Evan Sparks,</a:t>
            </a:r>
          </a:p>
          <a:p>
            <a:r>
              <a:rPr lang="en-US" dirty="0" err="1" smtClean="0"/>
              <a:t>Shivaram</a:t>
            </a:r>
            <a:r>
              <a:rPr lang="en-US" dirty="0" smtClean="0"/>
              <a:t> </a:t>
            </a:r>
            <a:r>
              <a:rPr lang="en-US" dirty="0" err="1" smtClean="0"/>
              <a:t>Venkataraman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8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Dirty Data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3366FF"/>
                </a:solidFill>
              </a:rPr>
              <a:t>Domain Expert’s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This Data Doesn’t look right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This Answer Doesn’t look right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What happened?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Data Scientist’s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Combination of all of the above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197" y="133108"/>
            <a:ext cx="2508822" cy="25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5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74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is dirty on its own</a:t>
            </a:r>
          </a:p>
          <a:p>
            <a:endParaRPr lang="en-US" dirty="0"/>
          </a:p>
          <a:p>
            <a:r>
              <a:rPr lang="en-US" dirty="0" smtClean="0"/>
              <a:t>Data sets are clean but </a:t>
            </a:r>
            <a:r>
              <a:rPr lang="en-US" dirty="0" smtClean="0">
                <a:solidFill>
                  <a:srgbClr val="FF0000"/>
                </a:solidFill>
              </a:rPr>
              <a:t>integration</a:t>
            </a:r>
            <a:r>
              <a:rPr lang="en-US" dirty="0" smtClean="0"/>
              <a:t> (i.e., combining them) screws them up</a:t>
            </a:r>
          </a:p>
          <a:p>
            <a:endParaRPr lang="en-US" dirty="0"/>
          </a:p>
          <a:p>
            <a:r>
              <a:rPr lang="en-US" dirty="0" smtClean="0"/>
              <a:t>Data sets are clean but suffer “bit rot”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Old data loses its value over time</a:t>
            </a:r>
          </a:p>
          <a:p>
            <a:endParaRPr lang="en-US" dirty="0"/>
          </a:p>
          <a:p>
            <a:r>
              <a:rPr lang="en-US" dirty="0" smtClean="0"/>
              <a:t>Any combination of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4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4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P</a:t>
            </a:r>
            <a:r>
              <a:rPr lang="en-US" sz="4000" dirty="0" smtClean="0"/>
              <a:t>icture: Where can Dirty Data Arise?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5805-9983-F146-8C95-E0F74EE02B7F}" type="slidenum">
              <a:rPr lang="en-US"/>
              <a:pPr/>
              <a:t>13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02" y="1270121"/>
            <a:ext cx="7463153" cy="53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966313" y="2071143"/>
            <a:ext cx="1406442" cy="3467506"/>
            <a:chOff x="2966313" y="2071143"/>
            <a:chExt cx="1406442" cy="3467506"/>
          </a:xfrm>
        </p:grpSpPr>
        <p:sp>
          <p:nvSpPr>
            <p:cNvPr id="4" name="Oval 3"/>
            <p:cNvSpPr/>
            <p:nvPr/>
          </p:nvSpPr>
          <p:spPr>
            <a:xfrm>
              <a:off x="2966313" y="2071143"/>
              <a:ext cx="1406442" cy="346042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5315" y="4338320"/>
              <a:ext cx="11568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Extract</a:t>
              </a:r>
            </a:p>
            <a:p>
              <a:pPr algn="ctr"/>
              <a:r>
                <a:rPr lang="en-US" dirty="0" smtClean="0"/>
                <a:t>Transform</a:t>
              </a:r>
            </a:p>
            <a:p>
              <a:pPr algn="ctr"/>
              <a:r>
                <a:rPr lang="en-US" dirty="0" smtClean="0"/>
                <a:t>Load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145315" y="2425274"/>
            <a:ext cx="104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Integrate</a:t>
            </a:r>
            <a:endParaRPr lang="en-US" dirty="0"/>
          </a:p>
          <a:p>
            <a:pPr algn="ctr"/>
            <a:r>
              <a:rPr lang="en-US" dirty="0" smtClean="0"/>
              <a:t>Clean</a:t>
            </a:r>
            <a:endParaRPr lang="en-US" dirty="0"/>
          </a:p>
        </p:txBody>
      </p:sp>
      <p:pic>
        <p:nvPicPr>
          <p:cNvPr id="8" name="Picture 7" descr="Screen Shot 2014-02-24 at 4.2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29" y="3074424"/>
            <a:ext cx="1083892" cy="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Example Data Quality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2800"/>
              <a:t>Can we interpret the data?</a:t>
            </a:r>
          </a:p>
          <a:p>
            <a:pPr lvl="1"/>
            <a:r>
              <a:rPr lang="en-US" sz="2400"/>
              <a:t>What do the fields mean?</a:t>
            </a:r>
          </a:p>
          <a:p>
            <a:pPr lvl="1"/>
            <a:r>
              <a:rPr lang="en-US" sz="2400"/>
              <a:t>What is the key? The measures?</a:t>
            </a:r>
          </a:p>
          <a:p>
            <a:r>
              <a:rPr lang="en-US" sz="2800"/>
              <a:t>Data glitches</a:t>
            </a:r>
          </a:p>
          <a:p>
            <a:pPr lvl="1"/>
            <a:r>
              <a:rPr lang="en-US" sz="2400"/>
              <a:t>Typos, multiple formats, missing / default values</a:t>
            </a:r>
          </a:p>
          <a:p>
            <a:r>
              <a:rPr lang="en-US" sz="2800"/>
              <a:t>Metadata and domain expertise</a:t>
            </a:r>
          </a:p>
          <a:p>
            <a:pPr lvl="1"/>
            <a:r>
              <a:rPr lang="en-US" sz="2400"/>
              <a:t>Field three is Revenue.  In dollars or cents?</a:t>
            </a:r>
          </a:p>
          <a:p>
            <a:pPr lvl="1"/>
            <a:r>
              <a:rPr lang="en-US" sz="2400"/>
              <a:t>Field seven is Usage.  Is it </a:t>
            </a:r>
            <a:r>
              <a:rPr lang="en-US" sz="2400" i="1"/>
              <a:t>censored</a:t>
            </a:r>
            <a:r>
              <a:rPr lang="en-US" sz="2400"/>
              <a:t>?</a:t>
            </a:r>
          </a:p>
          <a:p>
            <a:pPr lvl="2"/>
            <a:r>
              <a:rPr lang="en-US" sz="2000"/>
              <a:t>Field 4 is a censored flag.  How to handle censored data?</a:t>
            </a:r>
          </a:p>
          <a:p>
            <a:pPr lvl="1"/>
            <a:endParaRPr lang="en-US" sz="240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52600" y="914400"/>
            <a:ext cx="56657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T.Das|97336o8327|24.95|Y|-|0.0|1000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Ted J.|973-360-8779|2000|N|M|NY|1000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318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</a:t>
            </a:r>
            <a:r>
              <a:rPr lang="en-US" sz="4000" dirty="0" smtClean="0">
                <a:solidFill>
                  <a:schemeClr val="accent2"/>
                </a:solidFill>
              </a:rPr>
              <a:t>Glitches (a </a:t>
            </a:r>
            <a:r>
              <a:rPr lang="en-US" sz="4000" dirty="0" err="1" smtClean="0">
                <a:solidFill>
                  <a:schemeClr val="accent2"/>
                </a:solidFill>
              </a:rPr>
              <a:t>telco</a:t>
            </a:r>
            <a:r>
              <a:rPr lang="en-US" sz="4000" dirty="0" smtClean="0">
                <a:solidFill>
                  <a:schemeClr val="accent2"/>
                </a:solidFill>
              </a:rPr>
              <a:t> view)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/>
              <a:t>Systemic changes to data which are external to the recorded process.</a:t>
            </a:r>
          </a:p>
          <a:p>
            <a:pPr lvl="1"/>
            <a:r>
              <a:rPr lang="en-US" sz="2400" dirty="0"/>
              <a:t>Changes in data layout / data types</a:t>
            </a:r>
          </a:p>
          <a:p>
            <a:pPr lvl="2"/>
            <a:r>
              <a:rPr lang="en-US" sz="2000" dirty="0"/>
              <a:t>Integer becomes string, fields swap positions, etc.</a:t>
            </a:r>
          </a:p>
          <a:p>
            <a:pPr lvl="1"/>
            <a:r>
              <a:rPr lang="en-US" sz="2400" dirty="0"/>
              <a:t>Changes in scale / format</a:t>
            </a:r>
          </a:p>
          <a:p>
            <a:pPr lvl="2"/>
            <a:r>
              <a:rPr lang="en-US" sz="2000" dirty="0"/>
              <a:t>Dollars vs. euros</a:t>
            </a:r>
          </a:p>
          <a:p>
            <a:pPr lvl="1"/>
            <a:r>
              <a:rPr lang="en-US" sz="2400" dirty="0"/>
              <a:t>Temporary reversion to defaults</a:t>
            </a:r>
          </a:p>
          <a:p>
            <a:pPr lvl="2"/>
            <a:r>
              <a:rPr lang="en-US" sz="2000" dirty="0"/>
              <a:t>Failure of a processing step</a:t>
            </a:r>
          </a:p>
          <a:p>
            <a:pPr lvl="1"/>
            <a:r>
              <a:rPr lang="en-US" sz="2400" dirty="0"/>
              <a:t>Missing and default values</a:t>
            </a:r>
          </a:p>
          <a:p>
            <a:pPr lvl="2"/>
            <a:r>
              <a:rPr lang="en-US" sz="2000" dirty="0"/>
              <a:t>Application programs do not handle NULL values well …</a:t>
            </a:r>
          </a:p>
          <a:p>
            <a:pPr lvl="1"/>
            <a:r>
              <a:rPr lang="en-US" sz="2400" dirty="0"/>
              <a:t>Gaps in time series</a:t>
            </a:r>
          </a:p>
          <a:p>
            <a:pPr lvl="2"/>
            <a:r>
              <a:rPr lang="en-US" sz="2000" dirty="0"/>
              <a:t>Especially when records represent incremental changes.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87063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Dirty Data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From Stanford Data Integration Course: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parsing text into fields (separator issues)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Naming conventions: ER: NYC </a:t>
            </a:r>
            <a:r>
              <a:rPr lang="en-US" dirty="0" err="1" smtClean="0"/>
              <a:t>vs</a:t>
            </a:r>
            <a:r>
              <a:rPr lang="en-US" dirty="0" smtClean="0"/>
              <a:t> New York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Missing required field (e.g. key field)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Different representations (2 </a:t>
            </a:r>
            <a:r>
              <a:rPr lang="en-US" dirty="0" err="1" smtClean="0"/>
              <a:t>vs</a:t>
            </a:r>
            <a:r>
              <a:rPr lang="en-US" dirty="0" smtClean="0"/>
              <a:t> Two)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Fields too long (get truncated)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Primary key violation (from un to structured or during </a:t>
            </a:r>
            <a:r>
              <a:rPr lang="en-US" dirty="0" err="1" smtClean="0"/>
              <a:t>integation</a:t>
            </a:r>
            <a:endParaRPr lang="en-US" dirty="0" smtClean="0"/>
          </a:p>
          <a:p>
            <a:pPr marL="971550" lvl="1" indent="-514350">
              <a:buAutoNum type="arabicParenR"/>
            </a:pPr>
            <a:r>
              <a:rPr lang="en-US" dirty="0" smtClean="0"/>
              <a:t>Redundant Records (exact match or other)</a:t>
            </a:r>
          </a:p>
          <a:p>
            <a:pPr marL="971550" lvl="1" indent="-514350">
              <a:buAutoNum type="arabicParenR"/>
            </a:pPr>
            <a:r>
              <a:rPr lang="en-US" dirty="0" err="1" smtClean="0"/>
              <a:t>Formating</a:t>
            </a:r>
            <a:r>
              <a:rPr lang="en-US" dirty="0" smtClean="0"/>
              <a:t> issues – </a:t>
            </a:r>
            <a:r>
              <a:rPr lang="en-US" dirty="0" err="1" smtClean="0"/>
              <a:t>esp</a:t>
            </a:r>
            <a:r>
              <a:rPr lang="en-US" dirty="0" smtClean="0"/>
              <a:t> dates</a:t>
            </a:r>
          </a:p>
          <a:p>
            <a:pPr marL="971550" lvl="1" indent="-514350">
              <a:buAutoNum type="arabicParenR"/>
            </a:pPr>
            <a:r>
              <a:rPr lang="en-US" dirty="0" smtClean="0"/>
              <a:t>Licensing issues/Privacy/ keep you from using the data as you would like?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971550" lvl="1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0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are so many of our customers in Beverly Hills, CA and Schenectady, NY?</a:t>
            </a:r>
          </a:p>
          <a:p>
            <a:endParaRPr lang="en-US" dirty="0"/>
          </a:p>
        </p:txBody>
      </p:sp>
      <p:pic>
        <p:nvPicPr>
          <p:cNvPr id="5" name="Picture 4" descr="Screen Shot 2014-02-24 at 3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8" y="3681046"/>
            <a:ext cx="6997700" cy="288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33" y="2981568"/>
            <a:ext cx="3262409" cy="24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7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Outliers</a:t>
            </a:r>
            <a:endParaRPr lang="en-US" dirty="0"/>
          </a:p>
        </p:txBody>
      </p:sp>
      <p:pic>
        <p:nvPicPr>
          <p:cNvPr id="4" name="Content Placeholder 3" descr="Screen Shot 2014-02-24 at 5.02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 b="21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2149126" y="6372204"/>
            <a:ext cx="567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Joe </a:t>
            </a:r>
            <a:r>
              <a:rPr lang="en-US" i="1" dirty="0" err="1" smtClean="0"/>
              <a:t>Hellerstein’s</a:t>
            </a:r>
            <a:r>
              <a:rPr lang="en-US" i="1" dirty="0" smtClean="0"/>
              <a:t>  2012 CS 194 Guest Lecture</a:t>
            </a:r>
            <a:endParaRPr lang="en-US" i="1" dirty="0"/>
          </a:p>
        </p:txBody>
      </p:sp>
      <p:pic>
        <p:nvPicPr>
          <p:cNvPr id="6" name="Picture 5" descr="Screen Shot 2014-02-24 at 5.0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36" y="3422650"/>
            <a:ext cx="1739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M. Franklin</a:t>
            </a:r>
          </a:p>
        </p:txBody>
      </p:sp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BNCOD 2009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</a:t>
            </a:r>
            <a:r>
              <a:rPr lang="en-US"/>
              <a:t>7 July 2009 </a:t>
            </a:r>
            <a:r>
              <a:rPr lang="en-US">
                <a:solidFill>
                  <a:srgbClr val="FFFF99"/>
                </a:solidFill>
              </a:rPr>
              <a:t>                                                          </a:t>
            </a:r>
          </a:p>
        </p:txBody>
      </p:sp>
      <p:sp>
        <p:nvSpPr>
          <p:cNvPr id="179238" name="Rectangle 38"/>
          <p:cNvSpPr>
            <a:spLocks noChangeArrowheads="1"/>
          </p:cNvSpPr>
          <p:nvPr/>
        </p:nvSpPr>
        <p:spPr bwMode="auto">
          <a:xfrm>
            <a:off x="4038600" y="1371600"/>
            <a:ext cx="5029200" cy="4953000"/>
          </a:xfrm>
          <a:prstGeom prst="rect">
            <a:avLst/>
          </a:prstGeom>
          <a:gradFill rotWithShape="1">
            <a:gsLst>
              <a:gs pos="0">
                <a:srgbClr val="666666"/>
              </a:gs>
              <a:gs pos="100000">
                <a:srgbClr val="B2B2B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and Data Integration </a:t>
            </a:r>
            <a:endParaRPr lang="en-US" dirty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82" y="2209800"/>
            <a:ext cx="3886200" cy="24384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dirty="0" smtClean="0"/>
              <a:t>Which problems does Integration exacerbate?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Which problems does schema on write help?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38913" y="20732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400">
              <a:solidFill>
                <a:schemeClr val="bg1"/>
              </a:solidFill>
              <a:latin typeface="Verdana" charset="0"/>
            </a:endParaRPr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5476875" y="2449513"/>
            <a:ext cx="2220913" cy="582612"/>
          </a:xfrm>
          <a:prstGeom prst="ellips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9207" name="Group 7"/>
          <p:cNvGrpSpPr>
            <a:grpSpLocks/>
          </p:cNvGrpSpPr>
          <p:nvPr/>
        </p:nvGrpSpPr>
        <p:grpSpPr bwMode="auto">
          <a:xfrm>
            <a:off x="4900613" y="2982913"/>
            <a:ext cx="3662362" cy="1790700"/>
            <a:chOff x="864" y="1584"/>
            <a:chExt cx="4032" cy="1728"/>
          </a:xfrm>
        </p:grpSpPr>
        <p:sp>
          <p:nvSpPr>
            <p:cNvPr id="179208" name="Line 8"/>
            <p:cNvSpPr>
              <a:spLocks noChangeShapeType="1"/>
            </p:cNvSpPr>
            <p:nvPr/>
          </p:nvSpPr>
          <p:spPr bwMode="auto">
            <a:xfrm flipV="1">
              <a:off x="864" y="1584"/>
              <a:ext cx="1296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09" name="Line 9"/>
            <p:cNvSpPr>
              <a:spLocks noChangeShapeType="1"/>
            </p:cNvSpPr>
            <p:nvPr/>
          </p:nvSpPr>
          <p:spPr bwMode="auto">
            <a:xfrm flipV="1">
              <a:off x="1776" y="1632"/>
              <a:ext cx="672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0" name="Line 10"/>
            <p:cNvSpPr>
              <a:spLocks noChangeShapeType="1"/>
            </p:cNvSpPr>
            <p:nvPr/>
          </p:nvSpPr>
          <p:spPr bwMode="auto">
            <a:xfrm flipV="1">
              <a:off x="2832" y="1632"/>
              <a:ext cx="0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 flipV="1">
              <a:off x="3072" y="1632"/>
              <a:ext cx="816" cy="16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 flipH="1" flipV="1">
              <a:off x="3408" y="1584"/>
              <a:ext cx="1488" cy="172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13" name="Group 13"/>
          <p:cNvGrpSpPr>
            <a:grpSpLocks/>
          </p:cNvGrpSpPr>
          <p:nvPr/>
        </p:nvGrpSpPr>
        <p:grpSpPr bwMode="auto">
          <a:xfrm>
            <a:off x="4419600" y="4773613"/>
            <a:ext cx="4448175" cy="249237"/>
            <a:chOff x="336" y="3312"/>
            <a:chExt cx="4896" cy="240"/>
          </a:xfrm>
        </p:grpSpPr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336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344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6" name="Rectangle 16"/>
            <p:cNvSpPr>
              <a:spLocks noChangeArrowheads="1"/>
            </p:cNvSpPr>
            <p:nvPr/>
          </p:nvSpPr>
          <p:spPr bwMode="auto">
            <a:xfrm>
              <a:off x="2352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7" name="Rectangle 17"/>
            <p:cNvSpPr>
              <a:spLocks noChangeArrowheads="1"/>
            </p:cNvSpPr>
            <p:nvPr/>
          </p:nvSpPr>
          <p:spPr bwMode="auto">
            <a:xfrm>
              <a:off x="3360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  <p:sp>
          <p:nvSpPr>
            <p:cNvPr id="179218" name="Rectangle 18"/>
            <p:cNvSpPr>
              <a:spLocks noChangeArrowheads="1"/>
            </p:cNvSpPr>
            <p:nvPr/>
          </p:nvSpPr>
          <p:spPr bwMode="auto">
            <a:xfrm>
              <a:off x="4368" y="3312"/>
              <a:ext cx="86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solidFill>
                    <a:srgbClr val="000109"/>
                  </a:solidFill>
                  <a:latin typeface="Comic Sans MS" charset="0"/>
                </a:rPr>
                <a:t>wrapper</a:t>
              </a:r>
            </a:p>
          </p:txBody>
        </p:sp>
      </p:grpSp>
      <p:sp>
        <p:nvSpPr>
          <p:cNvPr id="179219" name="Text Box 19"/>
          <p:cNvSpPr txBox="1">
            <a:spLocks noChangeArrowheads="1"/>
          </p:cNvSpPr>
          <p:nvPr/>
        </p:nvSpPr>
        <p:spPr bwMode="auto">
          <a:xfrm>
            <a:off x="5688013" y="2646363"/>
            <a:ext cx="1878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>
                <a:solidFill>
                  <a:schemeClr val="bg1"/>
                </a:solidFill>
                <a:latin typeface="Comic Sans MS" charset="0"/>
              </a:rPr>
              <a:t>Mediated Schema</a:t>
            </a:r>
          </a:p>
        </p:txBody>
      </p:sp>
      <p:grpSp>
        <p:nvGrpSpPr>
          <p:cNvPr id="179220" name="Group 20"/>
          <p:cNvGrpSpPr>
            <a:grpSpLocks/>
          </p:cNvGrpSpPr>
          <p:nvPr/>
        </p:nvGrpSpPr>
        <p:grpSpPr bwMode="auto">
          <a:xfrm>
            <a:off x="4637088" y="5145088"/>
            <a:ext cx="447675" cy="446087"/>
            <a:chOff x="576" y="3670"/>
            <a:chExt cx="492" cy="432"/>
          </a:xfrm>
        </p:grpSpPr>
        <p:sp>
          <p:nvSpPr>
            <p:cNvPr id="179221" name="AutoShape 21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2" name="AutoShape 22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3" name="Group 23"/>
          <p:cNvGrpSpPr>
            <a:grpSpLocks/>
          </p:cNvGrpSpPr>
          <p:nvPr/>
        </p:nvGrpSpPr>
        <p:grpSpPr bwMode="auto">
          <a:xfrm>
            <a:off x="5561013" y="5145088"/>
            <a:ext cx="447675" cy="446087"/>
            <a:chOff x="576" y="3670"/>
            <a:chExt cx="492" cy="432"/>
          </a:xfrm>
        </p:grpSpPr>
        <p:sp>
          <p:nvSpPr>
            <p:cNvPr id="179224" name="AutoShape 24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5" name="AutoShape 25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6" name="Group 26"/>
          <p:cNvGrpSpPr>
            <a:grpSpLocks/>
          </p:cNvGrpSpPr>
          <p:nvPr/>
        </p:nvGrpSpPr>
        <p:grpSpPr bwMode="auto">
          <a:xfrm>
            <a:off x="6457950" y="5145088"/>
            <a:ext cx="447675" cy="446087"/>
            <a:chOff x="576" y="3670"/>
            <a:chExt cx="492" cy="432"/>
          </a:xfrm>
        </p:grpSpPr>
        <p:sp>
          <p:nvSpPr>
            <p:cNvPr id="179227" name="AutoShape 27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28" name="AutoShape 28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29" name="Group 29"/>
          <p:cNvGrpSpPr>
            <a:grpSpLocks/>
          </p:cNvGrpSpPr>
          <p:nvPr/>
        </p:nvGrpSpPr>
        <p:grpSpPr bwMode="auto">
          <a:xfrm>
            <a:off x="7353300" y="5145088"/>
            <a:ext cx="446088" cy="446087"/>
            <a:chOff x="576" y="3670"/>
            <a:chExt cx="492" cy="432"/>
          </a:xfrm>
        </p:grpSpPr>
        <p:sp>
          <p:nvSpPr>
            <p:cNvPr id="179230" name="AutoShape 30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1" name="AutoShape 31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232" name="Group 32"/>
          <p:cNvGrpSpPr>
            <a:grpSpLocks/>
          </p:cNvGrpSpPr>
          <p:nvPr/>
        </p:nvGrpSpPr>
        <p:grpSpPr bwMode="auto">
          <a:xfrm>
            <a:off x="8315325" y="5145088"/>
            <a:ext cx="446088" cy="446087"/>
            <a:chOff x="576" y="3670"/>
            <a:chExt cx="492" cy="432"/>
          </a:xfrm>
        </p:grpSpPr>
        <p:sp>
          <p:nvSpPr>
            <p:cNvPr id="179233" name="AutoShape 33"/>
            <p:cNvSpPr>
              <a:spLocks noChangeArrowheads="1"/>
            </p:cNvSpPr>
            <p:nvPr/>
          </p:nvSpPr>
          <p:spPr bwMode="auto">
            <a:xfrm>
              <a:off x="576" y="3670"/>
              <a:ext cx="492" cy="432"/>
            </a:xfrm>
            <a:prstGeom prst="flowChartMultidocumen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234" name="AutoShape 34"/>
            <p:cNvSpPr>
              <a:spLocks noChangeArrowheads="1"/>
            </p:cNvSpPr>
            <p:nvPr/>
          </p:nvSpPr>
          <p:spPr bwMode="auto">
            <a:xfrm>
              <a:off x="687" y="3744"/>
              <a:ext cx="270" cy="24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9235" name="Picture 35" descr="j02920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6950" y="1447800"/>
            <a:ext cx="10556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36" name="AutoShape 36"/>
          <p:cNvSpPr>
            <a:spLocks noChangeArrowheads="1"/>
          </p:cNvSpPr>
          <p:nvPr/>
        </p:nvSpPr>
        <p:spPr bwMode="auto">
          <a:xfrm>
            <a:off x="4549775" y="3381375"/>
            <a:ext cx="2487613" cy="3968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>
                <a:latin typeface="Comic Sans MS" charset="0"/>
              </a:rPr>
              <a:t>Semantic mappings</a:t>
            </a:r>
            <a:endParaRPr lang="en-US" sz="2400">
              <a:latin typeface="Comic Sans MS" charset="0"/>
            </a:endParaRPr>
          </a:p>
        </p:txBody>
      </p:sp>
      <p:sp>
        <p:nvSpPr>
          <p:cNvPr id="179237" name="Text Box 37"/>
          <p:cNvSpPr txBox="1">
            <a:spLocks noChangeArrowheads="1"/>
          </p:cNvSpPr>
          <p:nvPr/>
        </p:nvSpPr>
        <p:spPr bwMode="auto">
          <a:xfrm>
            <a:off x="5892800" y="5681663"/>
            <a:ext cx="2917825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</a:rPr>
              <a:t>Courtesy of Alon Halevy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44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this Evening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284"/>
            <a:ext cx="8229600" cy="48921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Lecture – Data Cleaning</a:t>
            </a:r>
          </a:p>
          <a:p>
            <a:pPr lvl="1"/>
            <a:r>
              <a:rPr lang="en-US" dirty="0" smtClean="0"/>
              <a:t>Perspectives on “Dirty Data”</a:t>
            </a:r>
          </a:p>
          <a:p>
            <a:pPr lvl="1"/>
            <a:r>
              <a:rPr lang="en-US" dirty="0" smtClean="0"/>
              <a:t>Perspectives on Data Quality</a:t>
            </a:r>
          </a:p>
          <a:p>
            <a:pPr lvl="1"/>
            <a:r>
              <a:rPr lang="en-US" dirty="0" smtClean="0"/>
              <a:t>Some problems and solutions</a:t>
            </a:r>
          </a:p>
          <a:p>
            <a:r>
              <a:rPr lang="en-US" dirty="0" smtClean="0"/>
              <a:t>Exercise – Data Surveying and Cleaning with Open Refine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(Evan: Tutorial and Lab)</a:t>
            </a:r>
          </a:p>
          <a:p>
            <a:r>
              <a:rPr lang="en-US" dirty="0" smtClean="0"/>
              <a:t>Review of exercise</a:t>
            </a:r>
          </a:p>
          <a:p>
            <a:r>
              <a:rPr lang="en-US" dirty="0" smtClean="0"/>
              <a:t>About the course</a:t>
            </a:r>
          </a:p>
          <a:p>
            <a:pPr lvl="1"/>
            <a:r>
              <a:rPr lang="en-US" dirty="0" smtClean="0"/>
              <a:t>Overview of Assignments and Final Project</a:t>
            </a:r>
          </a:p>
          <a:p>
            <a:r>
              <a:rPr lang="en-US" dirty="0" smtClean="0"/>
              <a:t>Instant Office Hours with Dan regarding HW1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0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800" y="70552"/>
            <a:ext cx="8686800" cy="911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Cleaning Makes Everything Okay?</a:t>
            </a:r>
            <a:endParaRPr lang="en-US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53340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	The appearance of a hole in the earth's ozone layer over Antarctica, first detected in 1976, was so unexpected that scientists didn't pay attention to what their instruments were telling them; they thought their instruments were malfunctioning.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/>
              <a:t>National Center for Atmospheric Research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  <p:pic>
        <p:nvPicPr>
          <p:cNvPr id="623620" name="Picture 4" descr="antarctic_ozone_h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32099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5410200" y="4572000"/>
            <a:ext cx="3505200" cy="202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latin typeface="Trebuchet MS" charset="0"/>
              </a:rPr>
              <a:t>In fact, the data were rejected as unreasonable by data quality control algorithms</a:t>
            </a:r>
            <a:endParaRPr lang="en-US" sz="3000" b="1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6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  <p:bldP spid="6236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0587" y="85720"/>
            <a:ext cx="7010400" cy="911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Clean is “clean-enough”?</a:t>
            </a:r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010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much cleaning is too much?</a:t>
            </a:r>
          </a:p>
          <a:p>
            <a:r>
              <a:rPr lang="en-US" dirty="0"/>
              <a:t>Answers are likely to be:</a:t>
            </a:r>
          </a:p>
          <a:p>
            <a:pPr lvl="1"/>
            <a:r>
              <a:rPr lang="en-US" dirty="0"/>
              <a:t>domain-specific</a:t>
            </a:r>
          </a:p>
          <a:p>
            <a:pPr lvl="1"/>
            <a:r>
              <a:rPr lang="en-US" dirty="0" smtClean="0"/>
              <a:t>data source-</a:t>
            </a:r>
            <a:r>
              <a:rPr lang="en-US" dirty="0"/>
              <a:t>specific</a:t>
            </a:r>
          </a:p>
          <a:p>
            <a:pPr lvl="1"/>
            <a:r>
              <a:rPr lang="en-US" dirty="0"/>
              <a:t>application-specific</a:t>
            </a:r>
          </a:p>
          <a:p>
            <a:pPr lvl="1"/>
            <a:r>
              <a:rPr lang="en-US" dirty="0"/>
              <a:t>user-specific</a:t>
            </a:r>
          </a:p>
          <a:p>
            <a:pPr lvl="1"/>
            <a:r>
              <a:rPr lang="en-US" dirty="0"/>
              <a:t>all of the above?</a:t>
            </a:r>
          </a:p>
          <a:p>
            <a:pPr algn="ctr"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20000"/>
                </a:solidFill>
              </a:rPr>
              <a:t>How to split between shared and      	application-specific cleaning?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9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8274" y="2725119"/>
            <a:ext cx="6889235" cy="667576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from http://www-</a:t>
            </a:r>
            <a:r>
              <a:rPr lang="en-US" i="1" dirty="0" err="1"/>
              <a:t>new.insightsquared.com</a:t>
            </a:r>
            <a:r>
              <a:rPr lang="en-US" i="1" dirty="0"/>
              <a:t>/</a:t>
            </a:r>
            <a:r>
              <a:rPr lang="en-US" i="1" dirty="0" err="1"/>
              <a:t>wp</a:t>
            </a:r>
            <a:r>
              <a:rPr lang="en-US" i="1" dirty="0"/>
              <a:t>-content/uploads/2012/01/insightsquared_dq_infographic-2.png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5DD5E-239E-364C-85A2-697002DBB0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Screen Shot 2014-02-24 at 4.40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6" y="620674"/>
            <a:ext cx="7115544" cy="21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Meaning of Data Quality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Generally, you have a problem if the data </a:t>
            </a:r>
            <a:r>
              <a:rPr lang="en-US" sz="2800" dirty="0" err="1"/>
              <a:t>doesn</a:t>
            </a:r>
            <a:r>
              <a:rPr lang="ja-JP" altLang="en-US" sz="2800" dirty="0">
                <a:latin typeface="Arial"/>
              </a:rPr>
              <a:t>’</a:t>
            </a:r>
            <a:r>
              <a:rPr lang="en-US" sz="2800" dirty="0"/>
              <a:t>t mean what you think it does, or should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not up to spec : garbage in, glitches,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don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t understand the spec : complexity, lack of metadata.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Many sources and manifestations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we </a:t>
            </a:r>
            <a:r>
              <a:rPr lang="en-US" sz="2400" dirty="0" smtClean="0"/>
              <a:t>have discussed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Data quality problems are expensive and pervasive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DQ problems cost hundreds of billion $$$ each year.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Resolving data quality problems is often the biggest effort in a data mining study.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6552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Conventional Definition of Data Quality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Accuracy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was recorded correctly.</a:t>
            </a:r>
          </a:p>
          <a:p>
            <a:pPr>
              <a:lnSpc>
                <a:spcPct val="90000"/>
              </a:lnSpc>
            </a:pPr>
            <a:r>
              <a:rPr lang="en-US" sz="2800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All relevant data was recorded.</a:t>
            </a:r>
          </a:p>
          <a:p>
            <a:pPr>
              <a:lnSpc>
                <a:spcPct val="90000"/>
              </a:lnSpc>
            </a:pPr>
            <a:r>
              <a:rPr lang="en-US" sz="2800"/>
              <a:t>Uniqueness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Entities are recorded once.</a:t>
            </a:r>
          </a:p>
          <a:p>
            <a:pPr>
              <a:lnSpc>
                <a:spcPct val="90000"/>
              </a:lnSpc>
            </a:pPr>
            <a:r>
              <a:rPr lang="en-US" sz="2800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is kept up to date.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Special problems in federated data: time consistency.</a:t>
            </a:r>
          </a:p>
          <a:p>
            <a:pPr>
              <a:lnSpc>
                <a:spcPct val="90000"/>
              </a:lnSpc>
            </a:pPr>
            <a:r>
              <a:rPr lang="en-US" sz="280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data agrees with itself.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7658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Problems 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Unmeasurable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Accuracy and completeness are extremely difficult, perhaps impossible to measure.</a:t>
            </a:r>
          </a:p>
          <a:p>
            <a:pPr>
              <a:lnSpc>
                <a:spcPct val="90000"/>
              </a:lnSpc>
            </a:pPr>
            <a:r>
              <a:rPr lang="en-US" sz="2800"/>
              <a:t>Context independent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accounting for what is important.  E.g., if you are computing aggregates, you can tolerate a lot of inaccuracy.</a:t>
            </a:r>
          </a:p>
          <a:p>
            <a:pPr>
              <a:lnSpc>
                <a:spcPct val="90000"/>
              </a:lnSpc>
            </a:pPr>
            <a:r>
              <a:rPr lang="en-US" sz="2800"/>
              <a:t>Incomplete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about interpretability, accessibility, metadata, analysis, etc.</a:t>
            </a:r>
          </a:p>
          <a:p>
            <a:pPr>
              <a:lnSpc>
                <a:spcPct val="90000"/>
              </a:lnSpc>
            </a:pPr>
            <a:r>
              <a:rPr lang="en-US" sz="2800"/>
              <a:t>Vague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conventional definitions provide no guidance towards practical improvements of the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355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Finding a modern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/>
              <a:t>We need a definition of data quality which</a:t>
            </a:r>
          </a:p>
          <a:p>
            <a:pPr lvl="1"/>
            <a:r>
              <a:rPr lang="en-US" sz="2400"/>
              <a:t>Reflects the use of the data</a:t>
            </a:r>
          </a:p>
          <a:p>
            <a:pPr lvl="1"/>
            <a:r>
              <a:rPr lang="en-US" sz="2400"/>
              <a:t>Leads to improvements in processes</a:t>
            </a:r>
          </a:p>
          <a:p>
            <a:pPr lvl="1"/>
            <a:r>
              <a:rPr lang="en-US" sz="2400"/>
              <a:t>Is measurable (we can define metrics)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800"/>
              <a:t>First, we need a better understanding of how and where data quality problems occur</a:t>
            </a:r>
          </a:p>
          <a:p>
            <a:pPr lvl="1"/>
            <a:r>
              <a:rPr lang="en-US" sz="2400"/>
              <a:t>The </a:t>
            </a:r>
            <a:r>
              <a:rPr lang="en-US" sz="2400">
                <a:solidFill>
                  <a:srgbClr val="0000FF"/>
                </a:solidFill>
              </a:rPr>
              <a:t>data quality continuum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6145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83163"/>
          </a:xfrm>
        </p:spPr>
        <p:txBody>
          <a:bodyPr/>
          <a:lstStyle/>
          <a:p>
            <a:r>
              <a:rPr lang="en-US" sz="2800"/>
              <a:t>There are many types of data, which have different uses and typical quality problems</a:t>
            </a:r>
          </a:p>
          <a:p>
            <a:pPr lvl="1"/>
            <a:r>
              <a:rPr lang="en-US" sz="2400"/>
              <a:t>Federated data</a:t>
            </a:r>
          </a:p>
          <a:p>
            <a:pPr lvl="1"/>
            <a:r>
              <a:rPr lang="en-US" sz="2400"/>
              <a:t>High dimensional data</a:t>
            </a:r>
          </a:p>
          <a:p>
            <a:pPr lvl="1"/>
            <a:r>
              <a:rPr lang="en-US" sz="2400"/>
              <a:t>Descriptive data</a:t>
            </a:r>
          </a:p>
          <a:p>
            <a:pPr lvl="1"/>
            <a:r>
              <a:rPr lang="en-US" sz="2400"/>
              <a:t>Longitudinal data</a:t>
            </a:r>
          </a:p>
          <a:p>
            <a:pPr lvl="1"/>
            <a:r>
              <a:rPr lang="en-US" sz="2400"/>
              <a:t>Streaming data</a:t>
            </a:r>
          </a:p>
          <a:p>
            <a:pPr lvl="1"/>
            <a:r>
              <a:rPr lang="en-US" sz="2400"/>
              <a:t>Web (scraped) data</a:t>
            </a:r>
          </a:p>
          <a:p>
            <a:pPr lvl="1"/>
            <a:r>
              <a:rPr lang="en-US" sz="2400"/>
              <a:t>Numeric vs. categorical vs. text data</a:t>
            </a:r>
          </a:p>
          <a:p>
            <a:pPr lvl="1"/>
            <a:endParaRPr lang="en-US" sz="2400"/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87447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/>
              <a:t>There are many uses of data</a:t>
            </a:r>
          </a:p>
          <a:p>
            <a:pPr lvl="1"/>
            <a:r>
              <a:rPr lang="en-US" sz="2400"/>
              <a:t>Operations</a:t>
            </a:r>
          </a:p>
          <a:p>
            <a:pPr lvl="1"/>
            <a:r>
              <a:rPr lang="en-US" sz="2400"/>
              <a:t>Aggregate analysis</a:t>
            </a:r>
          </a:p>
          <a:p>
            <a:pPr lvl="1"/>
            <a:r>
              <a:rPr lang="en-US" sz="2400"/>
              <a:t>Customer relations …</a:t>
            </a:r>
          </a:p>
          <a:p>
            <a:r>
              <a:rPr lang="en-US" sz="2800"/>
              <a:t>Data Interpretation : the data is useless if we don</a:t>
            </a:r>
            <a:r>
              <a:rPr lang="ja-JP" altLang="en-US" sz="2800">
                <a:latin typeface="Arial"/>
              </a:rPr>
              <a:t>’</a:t>
            </a:r>
            <a:r>
              <a:rPr lang="en-US" sz="2800"/>
              <a:t>t know all of the </a:t>
            </a:r>
            <a:r>
              <a:rPr lang="en-US" sz="2800" i="1"/>
              <a:t>rules</a:t>
            </a:r>
            <a:r>
              <a:rPr lang="en-US" sz="2800"/>
              <a:t> behind the data.</a:t>
            </a:r>
          </a:p>
          <a:p>
            <a:r>
              <a:rPr lang="en-US" sz="2800"/>
              <a:t>Data Suitability : Can you get the answer from the available data</a:t>
            </a:r>
          </a:p>
          <a:p>
            <a:pPr lvl="1"/>
            <a:r>
              <a:rPr lang="en-US" sz="2400"/>
              <a:t>Use of proxy data</a:t>
            </a:r>
          </a:p>
          <a:p>
            <a:pPr lvl="1"/>
            <a:r>
              <a:rPr lang="en-US" sz="2400"/>
              <a:t>Relevant data is missing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34482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The Data Quality Continuum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/>
              <a:t>Data and information is not static, it flows in a data collection and usage process</a:t>
            </a:r>
          </a:p>
          <a:p>
            <a:pPr lvl="1"/>
            <a:r>
              <a:rPr lang="en-US" sz="2400"/>
              <a:t>Data gathering</a:t>
            </a:r>
          </a:p>
          <a:p>
            <a:pPr lvl="1"/>
            <a:r>
              <a:rPr lang="en-US" sz="2400"/>
              <a:t>Data delivery</a:t>
            </a:r>
          </a:p>
          <a:p>
            <a:pPr lvl="1"/>
            <a:r>
              <a:rPr lang="en-US" sz="2400"/>
              <a:t>Data storage</a:t>
            </a:r>
          </a:p>
          <a:p>
            <a:pPr lvl="1"/>
            <a:r>
              <a:rPr lang="en-US" sz="2400"/>
              <a:t>Data integration</a:t>
            </a:r>
          </a:p>
          <a:p>
            <a:pPr lvl="1"/>
            <a:r>
              <a:rPr lang="en-US" sz="2400"/>
              <a:t>Data retrieval</a:t>
            </a:r>
          </a:p>
          <a:p>
            <a:pPr lvl="1"/>
            <a:r>
              <a:rPr lang="en-US" sz="2400"/>
              <a:t>Data mining/analysis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6566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– One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28" y="1429120"/>
            <a:ext cx="4978400" cy="51435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654663" y="2710465"/>
            <a:ext cx="2081827" cy="1086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062173" y="3253867"/>
            <a:ext cx="2081827" cy="108680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8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Gathering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5029200"/>
          </a:xfrm>
        </p:spPr>
        <p:txBody>
          <a:bodyPr/>
          <a:lstStyle/>
          <a:p>
            <a:r>
              <a:rPr lang="en-US"/>
              <a:t>How does the data enter the system?</a:t>
            </a:r>
          </a:p>
          <a:p>
            <a:r>
              <a:rPr lang="en-US"/>
              <a:t>Sources of problems: </a:t>
            </a:r>
          </a:p>
          <a:p>
            <a:pPr lvl="1"/>
            <a:r>
              <a:rPr lang="en-US"/>
              <a:t>Manual entry</a:t>
            </a:r>
          </a:p>
          <a:p>
            <a:pPr lvl="1"/>
            <a:r>
              <a:rPr lang="en-US"/>
              <a:t>No uniform standards for content and formats </a:t>
            </a:r>
          </a:p>
          <a:p>
            <a:pPr lvl="1"/>
            <a:r>
              <a:rPr lang="en-US"/>
              <a:t>Parallel data entry (duplicates)</a:t>
            </a:r>
          </a:p>
          <a:p>
            <a:pPr lvl="1"/>
            <a:r>
              <a:rPr lang="en-US"/>
              <a:t>Approximations, surrogates – SW/HW constraints</a:t>
            </a:r>
          </a:p>
          <a:p>
            <a:pPr lvl="1"/>
            <a:r>
              <a:rPr lang="en-US"/>
              <a:t>Measurement errors.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3714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Solutions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/>
              <a:t>Potential Solutions:</a:t>
            </a:r>
          </a:p>
          <a:p>
            <a:pPr lvl="1"/>
            <a:r>
              <a:rPr lang="en-US"/>
              <a:t>Preemptive: </a:t>
            </a:r>
          </a:p>
          <a:p>
            <a:pPr lvl="2"/>
            <a:r>
              <a:rPr lang="en-US"/>
              <a:t>Process architecture (build in integrity checks)</a:t>
            </a:r>
          </a:p>
          <a:p>
            <a:pPr lvl="2"/>
            <a:r>
              <a:rPr lang="en-US"/>
              <a:t>Process management (reward accurate data entry, data sharing, data stewards)</a:t>
            </a:r>
          </a:p>
          <a:p>
            <a:pPr lvl="1"/>
            <a:r>
              <a:rPr lang="en-US"/>
              <a:t>Retrospective: </a:t>
            </a:r>
          </a:p>
          <a:p>
            <a:pPr lvl="2"/>
            <a:r>
              <a:rPr lang="en-US"/>
              <a:t>Cleaning focus (duplicate removal, merge/purge, name &amp; address matching, field value standardization)</a:t>
            </a:r>
          </a:p>
          <a:p>
            <a:pPr lvl="2"/>
            <a:r>
              <a:rPr lang="en-US"/>
              <a:t>Diagnostic focus  (automated detection of glitches).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1874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686800" cy="911225"/>
          </a:xfrm>
        </p:spPr>
        <p:txBody>
          <a:bodyPr/>
          <a:lstStyle/>
          <a:p>
            <a:r>
              <a:rPr lang="en-US" sz="3600" dirty="0" smtClean="0"/>
              <a:t>Internet of Things has Special Problems</a:t>
            </a:r>
            <a:endParaRPr lang="en-US" sz="3600" dirty="0"/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4033838" y="5822950"/>
            <a:ext cx="144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1898650" y="3730625"/>
            <a:ext cx="5721350" cy="2065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Line 5"/>
          <p:cNvSpPr>
            <a:spLocks noChangeShapeType="1"/>
          </p:cNvSpPr>
          <p:nvPr/>
        </p:nvSpPr>
        <p:spPr bwMode="auto">
          <a:xfrm>
            <a:off x="2282825" y="5611813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4" name="Line 6"/>
          <p:cNvSpPr>
            <a:spLocks noChangeShapeType="1"/>
          </p:cNvSpPr>
          <p:nvPr/>
        </p:nvSpPr>
        <p:spPr bwMode="auto">
          <a:xfrm>
            <a:off x="2706688" y="5607050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5" name="Line 7"/>
          <p:cNvSpPr>
            <a:spLocks noChangeShapeType="1"/>
          </p:cNvSpPr>
          <p:nvPr/>
        </p:nvSpPr>
        <p:spPr bwMode="auto">
          <a:xfrm>
            <a:off x="3106738" y="5621338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6" name="Line 8"/>
          <p:cNvSpPr>
            <a:spLocks noChangeShapeType="1"/>
          </p:cNvSpPr>
          <p:nvPr/>
        </p:nvSpPr>
        <p:spPr bwMode="auto">
          <a:xfrm>
            <a:off x="3530600" y="561657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7" name="Line 9"/>
          <p:cNvSpPr>
            <a:spLocks noChangeShapeType="1"/>
          </p:cNvSpPr>
          <p:nvPr/>
        </p:nvSpPr>
        <p:spPr bwMode="auto">
          <a:xfrm>
            <a:off x="3938588" y="5602288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8" name="Line 10"/>
          <p:cNvSpPr>
            <a:spLocks noChangeShapeType="1"/>
          </p:cNvSpPr>
          <p:nvPr/>
        </p:nvSpPr>
        <p:spPr bwMode="auto">
          <a:xfrm>
            <a:off x="4362450" y="5611813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59" name="Line 11"/>
          <p:cNvSpPr>
            <a:spLocks noChangeShapeType="1"/>
          </p:cNvSpPr>
          <p:nvPr/>
        </p:nvSpPr>
        <p:spPr bwMode="auto">
          <a:xfrm>
            <a:off x="4762500" y="5626100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60" name="Line 12"/>
          <p:cNvSpPr>
            <a:spLocks noChangeShapeType="1"/>
          </p:cNvSpPr>
          <p:nvPr/>
        </p:nvSpPr>
        <p:spPr bwMode="auto">
          <a:xfrm>
            <a:off x="5186363" y="5607050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61" name="Line 13"/>
          <p:cNvSpPr>
            <a:spLocks noChangeShapeType="1"/>
          </p:cNvSpPr>
          <p:nvPr/>
        </p:nvSpPr>
        <p:spPr bwMode="auto">
          <a:xfrm>
            <a:off x="5605463" y="5616575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62" name="Line 14"/>
          <p:cNvSpPr>
            <a:spLocks noChangeShapeType="1"/>
          </p:cNvSpPr>
          <p:nvPr/>
        </p:nvSpPr>
        <p:spPr bwMode="auto">
          <a:xfrm>
            <a:off x="6029325" y="5611813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63" name="Line 15"/>
          <p:cNvSpPr>
            <a:spLocks noChangeShapeType="1"/>
          </p:cNvSpPr>
          <p:nvPr/>
        </p:nvSpPr>
        <p:spPr bwMode="auto">
          <a:xfrm>
            <a:off x="6429375" y="5626100"/>
            <a:ext cx="0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64" name="Line 16"/>
          <p:cNvSpPr>
            <a:spLocks noChangeShapeType="1"/>
          </p:cNvSpPr>
          <p:nvPr/>
        </p:nvSpPr>
        <p:spPr bwMode="auto">
          <a:xfrm>
            <a:off x="6853238" y="5621338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665" name="Line 17"/>
          <p:cNvSpPr>
            <a:spLocks noChangeShapeType="1"/>
          </p:cNvSpPr>
          <p:nvPr/>
        </p:nvSpPr>
        <p:spPr bwMode="auto">
          <a:xfrm>
            <a:off x="7261225" y="5621338"/>
            <a:ext cx="0" cy="32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666" name="Group 18"/>
          <p:cNvGrpSpPr>
            <a:grpSpLocks/>
          </p:cNvGrpSpPr>
          <p:nvPr/>
        </p:nvGrpSpPr>
        <p:grpSpPr bwMode="auto">
          <a:xfrm>
            <a:off x="5059363" y="5032375"/>
            <a:ext cx="225425" cy="271463"/>
            <a:chOff x="2969" y="1502"/>
            <a:chExt cx="393" cy="319"/>
          </a:xfrm>
        </p:grpSpPr>
        <p:sp>
          <p:nvSpPr>
            <p:cNvPr id="667667" name="Line 19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68" name="Line 20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69" name="Group 21"/>
          <p:cNvGrpSpPr>
            <a:grpSpLocks/>
          </p:cNvGrpSpPr>
          <p:nvPr/>
        </p:nvGrpSpPr>
        <p:grpSpPr bwMode="auto">
          <a:xfrm>
            <a:off x="3389313" y="5032375"/>
            <a:ext cx="225425" cy="271463"/>
            <a:chOff x="2969" y="1502"/>
            <a:chExt cx="393" cy="319"/>
          </a:xfrm>
        </p:grpSpPr>
        <p:sp>
          <p:nvSpPr>
            <p:cNvPr id="667670" name="Line 22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71" name="Line 23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72" name="Group 24"/>
          <p:cNvGrpSpPr>
            <a:grpSpLocks/>
          </p:cNvGrpSpPr>
          <p:nvPr/>
        </p:nvGrpSpPr>
        <p:grpSpPr bwMode="auto">
          <a:xfrm>
            <a:off x="6315075" y="5032375"/>
            <a:ext cx="225425" cy="271463"/>
            <a:chOff x="2969" y="1502"/>
            <a:chExt cx="393" cy="319"/>
          </a:xfrm>
        </p:grpSpPr>
        <p:sp>
          <p:nvSpPr>
            <p:cNvPr id="667673" name="Line 25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74" name="Line 26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75" name="Group 27"/>
          <p:cNvGrpSpPr>
            <a:grpSpLocks/>
          </p:cNvGrpSpPr>
          <p:nvPr/>
        </p:nvGrpSpPr>
        <p:grpSpPr bwMode="auto">
          <a:xfrm>
            <a:off x="7143750" y="5032375"/>
            <a:ext cx="225425" cy="271463"/>
            <a:chOff x="2969" y="1502"/>
            <a:chExt cx="393" cy="319"/>
          </a:xfrm>
        </p:grpSpPr>
        <p:sp>
          <p:nvSpPr>
            <p:cNvPr id="667676" name="Line 28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77" name="Line 29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78" name="Group 30"/>
          <p:cNvGrpSpPr>
            <a:grpSpLocks/>
          </p:cNvGrpSpPr>
          <p:nvPr/>
        </p:nvGrpSpPr>
        <p:grpSpPr bwMode="auto">
          <a:xfrm>
            <a:off x="3390900" y="3976688"/>
            <a:ext cx="225425" cy="271462"/>
            <a:chOff x="2969" y="1502"/>
            <a:chExt cx="393" cy="319"/>
          </a:xfrm>
        </p:grpSpPr>
        <p:sp>
          <p:nvSpPr>
            <p:cNvPr id="667679" name="Line 31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80" name="Line 32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3783013" y="3976688"/>
            <a:ext cx="225425" cy="271462"/>
            <a:chOff x="2969" y="1502"/>
            <a:chExt cx="393" cy="319"/>
          </a:xfrm>
        </p:grpSpPr>
        <p:sp>
          <p:nvSpPr>
            <p:cNvPr id="667682" name="Line 34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83" name="Line 35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684" name="Text Box 36"/>
          <p:cNvSpPr txBox="1">
            <a:spLocks noChangeArrowheads="1"/>
          </p:cNvSpPr>
          <p:nvPr/>
        </p:nvSpPr>
        <p:spPr bwMode="auto">
          <a:xfrm>
            <a:off x="463550" y="4876800"/>
            <a:ext cx="1277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Raw readings</a:t>
            </a:r>
          </a:p>
        </p:txBody>
      </p:sp>
      <p:sp>
        <p:nvSpPr>
          <p:cNvPr id="667685" name="Text Box 37"/>
          <p:cNvSpPr txBox="1">
            <a:spLocks noChangeArrowheads="1"/>
          </p:cNvSpPr>
          <p:nvPr/>
        </p:nvSpPr>
        <p:spPr bwMode="auto">
          <a:xfrm>
            <a:off x="341313" y="3838575"/>
            <a:ext cx="1554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Smoothed output</a:t>
            </a:r>
          </a:p>
        </p:txBody>
      </p:sp>
      <p:grpSp>
        <p:nvGrpSpPr>
          <p:cNvPr id="667686" name="Group 38"/>
          <p:cNvGrpSpPr>
            <a:grpSpLocks/>
          </p:cNvGrpSpPr>
          <p:nvPr/>
        </p:nvGrpSpPr>
        <p:grpSpPr bwMode="auto">
          <a:xfrm>
            <a:off x="5087938" y="3976688"/>
            <a:ext cx="225425" cy="271462"/>
            <a:chOff x="2969" y="1502"/>
            <a:chExt cx="393" cy="319"/>
          </a:xfrm>
        </p:grpSpPr>
        <p:sp>
          <p:nvSpPr>
            <p:cNvPr id="667687" name="Line 39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88" name="Line 40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89" name="Group 41"/>
          <p:cNvGrpSpPr>
            <a:grpSpLocks/>
          </p:cNvGrpSpPr>
          <p:nvPr/>
        </p:nvGrpSpPr>
        <p:grpSpPr bwMode="auto">
          <a:xfrm>
            <a:off x="4651375" y="3976688"/>
            <a:ext cx="225425" cy="271462"/>
            <a:chOff x="2969" y="1502"/>
            <a:chExt cx="393" cy="319"/>
          </a:xfrm>
        </p:grpSpPr>
        <p:sp>
          <p:nvSpPr>
            <p:cNvPr id="667690" name="Line 42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91" name="Line 43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92" name="Group 44"/>
          <p:cNvGrpSpPr>
            <a:grpSpLocks/>
          </p:cNvGrpSpPr>
          <p:nvPr/>
        </p:nvGrpSpPr>
        <p:grpSpPr bwMode="auto">
          <a:xfrm>
            <a:off x="5487988" y="3976688"/>
            <a:ext cx="225425" cy="271462"/>
            <a:chOff x="2969" y="1502"/>
            <a:chExt cx="393" cy="319"/>
          </a:xfrm>
        </p:grpSpPr>
        <p:sp>
          <p:nvSpPr>
            <p:cNvPr id="667693" name="Line 45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94" name="Line 46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95" name="Group 47"/>
          <p:cNvGrpSpPr>
            <a:grpSpLocks/>
          </p:cNvGrpSpPr>
          <p:nvPr/>
        </p:nvGrpSpPr>
        <p:grpSpPr bwMode="auto">
          <a:xfrm>
            <a:off x="4225925" y="3976688"/>
            <a:ext cx="225425" cy="271462"/>
            <a:chOff x="2969" y="1502"/>
            <a:chExt cx="393" cy="319"/>
          </a:xfrm>
        </p:grpSpPr>
        <p:sp>
          <p:nvSpPr>
            <p:cNvPr id="667696" name="Line 48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697" name="Line 49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98" name="Group 50"/>
          <p:cNvGrpSpPr>
            <a:grpSpLocks/>
          </p:cNvGrpSpPr>
          <p:nvPr/>
        </p:nvGrpSpPr>
        <p:grpSpPr bwMode="auto">
          <a:xfrm>
            <a:off x="5865813" y="3976688"/>
            <a:ext cx="225425" cy="271462"/>
            <a:chOff x="2969" y="1502"/>
            <a:chExt cx="393" cy="319"/>
          </a:xfrm>
        </p:grpSpPr>
        <p:sp>
          <p:nvSpPr>
            <p:cNvPr id="667699" name="Line 51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700" name="Line 52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01" name="Group 53"/>
          <p:cNvGrpSpPr>
            <a:grpSpLocks/>
          </p:cNvGrpSpPr>
          <p:nvPr/>
        </p:nvGrpSpPr>
        <p:grpSpPr bwMode="auto">
          <a:xfrm>
            <a:off x="6721475" y="3976688"/>
            <a:ext cx="225425" cy="271462"/>
            <a:chOff x="2969" y="1502"/>
            <a:chExt cx="393" cy="319"/>
          </a:xfrm>
        </p:grpSpPr>
        <p:sp>
          <p:nvSpPr>
            <p:cNvPr id="667702" name="Line 54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703" name="Line 55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04" name="Group 56"/>
          <p:cNvGrpSpPr>
            <a:grpSpLocks/>
          </p:cNvGrpSpPr>
          <p:nvPr/>
        </p:nvGrpSpPr>
        <p:grpSpPr bwMode="auto">
          <a:xfrm>
            <a:off x="6284913" y="3976688"/>
            <a:ext cx="225425" cy="271462"/>
            <a:chOff x="2969" y="1502"/>
            <a:chExt cx="393" cy="319"/>
          </a:xfrm>
        </p:grpSpPr>
        <p:sp>
          <p:nvSpPr>
            <p:cNvPr id="667705" name="Line 57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706" name="Line 58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07" name="Group 59"/>
          <p:cNvGrpSpPr>
            <a:grpSpLocks/>
          </p:cNvGrpSpPr>
          <p:nvPr/>
        </p:nvGrpSpPr>
        <p:grpSpPr bwMode="auto">
          <a:xfrm>
            <a:off x="7121525" y="3976688"/>
            <a:ext cx="225425" cy="271462"/>
            <a:chOff x="2969" y="1502"/>
            <a:chExt cx="393" cy="319"/>
          </a:xfrm>
        </p:grpSpPr>
        <p:sp>
          <p:nvSpPr>
            <p:cNvPr id="667708" name="Line 60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709" name="Line 61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710" name="Rectangle 6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143000"/>
            <a:ext cx="8337550" cy="4862513"/>
          </a:xfrm>
          <a:noFill/>
          <a:ln/>
        </p:spPr>
        <p:txBody>
          <a:bodyPr/>
          <a:lstStyle/>
          <a:p>
            <a:pPr marL="342900" indent="-342900"/>
            <a:r>
              <a:rPr lang="en-US" sz="2600"/>
              <a:t>RFID data has many dropped readings</a:t>
            </a:r>
          </a:p>
          <a:p>
            <a:pPr marL="342900" indent="-342900"/>
            <a:r>
              <a:rPr lang="en-US" sz="2600"/>
              <a:t>Typically, use a </a:t>
            </a:r>
            <a:r>
              <a:rPr lang="en-US" sz="2600" i="1"/>
              <a:t>smoothing filter </a:t>
            </a:r>
            <a:r>
              <a:rPr lang="en-US" sz="2600"/>
              <a:t>to</a:t>
            </a:r>
            <a:r>
              <a:rPr lang="en-US" sz="2600" i="1"/>
              <a:t> </a:t>
            </a:r>
            <a:r>
              <a:rPr lang="en-US" sz="2600"/>
              <a:t>interpolate</a:t>
            </a:r>
          </a:p>
          <a:p>
            <a:pPr marL="342900" indent="-342900"/>
            <a:endParaRPr lang="en-US" sz="2600"/>
          </a:p>
          <a:p>
            <a:pPr marL="342900" indent="-342900"/>
            <a:endParaRPr lang="en-US" sz="2600"/>
          </a:p>
        </p:txBody>
      </p:sp>
      <p:sp>
        <p:nvSpPr>
          <p:cNvPr id="667711" name="Rectangle 63"/>
          <p:cNvSpPr>
            <a:spLocks noChangeArrowheads="1"/>
          </p:cNvSpPr>
          <p:nvPr/>
        </p:nvSpPr>
        <p:spPr bwMode="auto">
          <a:xfrm>
            <a:off x="1217613" y="2279650"/>
            <a:ext cx="6678612" cy="1149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89803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b="1"/>
              <a:t>SELECT distinct tag_id</a:t>
            </a:r>
          </a:p>
          <a:p>
            <a:r>
              <a:rPr lang="en-US" b="1"/>
              <a:t>FROM RFID_stream </a:t>
            </a:r>
            <a:r>
              <a:rPr lang="en-US" b="1">
                <a:solidFill>
                  <a:schemeClr val="accent2"/>
                </a:solidFill>
              </a:rPr>
              <a:t>[RANGE </a:t>
            </a:r>
            <a:r>
              <a:rPr lang="ja-JP" altLang="en-US" b="1">
                <a:solidFill>
                  <a:schemeClr val="accent2"/>
                </a:solidFill>
                <a:latin typeface="Arial"/>
              </a:rPr>
              <a:t>‘</a:t>
            </a:r>
            <a:r>
              <a:rPr lang="en-US" b="1">
                <a:solidFill>
                  <a:schemeClr val="accent2"/>
                </a:solidFill>
              </a:rPr>
              <a:t>5 sec</a:t>
            </a:r>
            <a:r>
              <a:rPr lang="ja-JP" altLang="en-US" b="1">
                <a:solidFill>
                  <a:schemeClr val="accent2"/>
                </a:solidFill>
                <a:latin typeface="Arial"/>
              </a:rPr>
              <a:t>’</a:t>
            </a:r>
            <a:r>
              <a:rPr lang="en-US" b="1">
                <a:solidFill>
                  <a:schemeClr val="accent2"/>
                </a:solidFill>
              </a:rPr>
              <a:t>]</a:t>
            </a:r>
          </a:p>
          <a:p>
            <a:r>
              <a:rPr lang="en-US" b="1"/>
              <a:t>GROUP BY tag_id</a:t>
            </a:r>
          </a:p>
        </p:txBody>
      </p:sp>
      <p:grpSp>
        <p:nvGrpSpPr>
          <p:cNvPr id="667713" name="Group 65"/>
          <p:cNvGrpSpPr>
            <a:grpSpLocks/>
          </p:cNvGrpSpPr>
          <p:nvPr/>
        </p:nvGrpSpPr>
        <p:grpSpPr bwMode="auto">
          <a:xfrm>
            <a:off x="4210050" y="5032375"/>
            <a:ext cx="225425" cy="271463"/>
            <a:chOff x="2969" y="1502"/>
            <a:chExt cx="393" cy="319"/>
          </a:xfrm>
        </p:grpSpPr>
        <p:sp>
          <p:nvSpPr>
            <p:cNvPr id="667714" name="Line 66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715" name="Line 67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16" name="Group 68"/>
          <p:cNvGrpSpPr>
            <a:grpSpLocks/>
          </p:cNvGrpSpPr>
          <p:nvPr/>
        </p:nvGrpSpPr>
        <p:grpSpPr bwMode="auto">
          <a:xfrm>
            <a:off x="5878513" y="5032375"/>
            <a:ext cx="225425" cy="271463"/>
            <a:chOff x="2969" y="1502"/>
            <a:chExt cx="393" cy="319"/>
          </a:xfrm>
        </p:grpSpPr>
        <p:sp>
          <p:nvSpPr>
            <p:cNvPr id="667717" name="Line 69"/>
            <p:cNvSpPr>
              <a:spLocks noChangeShapeType="1"/>
            </p:cNvSpPr>
            <p:nvPr/>
          </p:nvSpPr>
          <p:spPr bwMode="auto">
            <a:xfrm>
              <a:off x="2972" y="1514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718" name="Line 70"/>
            <p:cNvSpPr>
              <a:spLocks noChangeShapeType="1"/>
            </p:cNvSpPr>
            <p:nvPr/>
          </p:nvSpPr>
          <p:spPr bwMode="auto">
            <a:xfrm flipH="1">
              <a:off x="2969" y="1502"/>
              <a:ext cx="390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19" name="Group 71"/>
          <p:cNvGrpSpPr>
            <a:grpSpLocks/>
          </p:cNvGrpSpPr>
          <p:nvPr/>
        </p:nvGrpSpPr>
        <p:grpSpPr bwMode="auto">
          <a:xfrm>
            <a:off x="2044700" y="4402138"/>
            <a:ext cx="2890838" cy="1363662"/>
            <a:chOff x="1170" y="1932"/>
            <a:chExt cx="1821" cy="859"/>
          </a:xfrm>
        </p:grpSpPr>
        <p:grpSp>
          <p:nvGrpSpPr>
            <p:cNvPr id="667720" name="Group 72"/>
            <p:cNvGrpSpPr>
              <a:grpSpLocks/>
            </p:cNvGrpSpPr>
            <p:nvPr/>
          </p:nvGrpSpPr>
          <p:grpSpPr bwMode="auto">
            <a:xfrm>
              <a:off x="1170" y="2067"/>
              <a:ext cx="1821" cy="724"/>
              <a:chOff x="1170" y="2067"/>
              <a:chExt cx="1821" cy="724"/>
            </a:xfrm>
          </p:grpSpPr>
          <p:sp>
            <p:nvSpPr>
              <p:cNvPr id="667721" name="AutoShape 73"/>
              <p:cNvSpPr>
                <a:spLocks noChangeArrowheads="1"/>
              </p:cNvSpPr>
              <p:nvPr/>
            </p:nvSpPr>
            <p:spPr bwMode="auto">
              <a:xfrm>
                <a:off x="1170" y="2073"/>
                <a:ext cx="1821" cy="7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17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722" name="Text Box 74"/>
              <p:cNvSpPr txBox="1">
                <a:spLocks noChangeArrowheads="1"/>
              </p:cNvSpPr>
              <p:nvPr/>
            </p:nvSpPr>
            <p:spPr bwMode="auto">
              <a:xfrm>
                <a:off x="1416" y="2067"/>
                <a:ext cx="13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b="1" i="1"/>
                  <a:t>Smoothing Filter</a:t>
                </a:r>
              </a:p>
            </p:txBody>
          </p:sp>
        </p:grpSp>
        <p:sp>
          <p:nvSpPr>
            <p:cNvPr id="667723" name="AutoShape 75"/>
            <p:cNvSpPr>
              <a:spLocks/>
            </p:cNvSpPr>
            <p:nvPr/>
          </p:nvSpPr>
          <p:spPr bwMode="auto">
            <a:xfrm rot="5400000">
              <a:off x="2008" y="1108"/>
              <a:ext cx="139" cy="1788"/>
            </a:xfrm>
            <a:prstGeom prst="leftBrace">
              <a:avLst>
                <a:gd name="adj1" fmla="val 10719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r"/>
              <a:endParaRPr lang="en-US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7417291"/>
      </p:ext>
    </p:extLst>
  </p:cSld>
  <p:clrMapOvr>
    <a:masterClrMapping/>
  </p:clrMapOvr>
  <p:transition xmlns:p14="http://schemas.microsoft.com/office/powerpoint/2010/main" advTm="7357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4624E-6 L 0.04688 4.04624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66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3.17919E-6 L 0.41128 3.17919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667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/>
      <p:bldP spid="667652" grpId="0" animBg="1"/>
      <p:bldP spid="667653" grpId="0" animBg="1"/>
      <p:bldP spid="667654" grpId="0" animBg="1"/>
      <p:bldP spid="667655" grpId="0" animBg="1"/>
      <p:bldP spid="667656" grpId="0" animBg="1"/>
      <p:bldP spid="667657" grpId="0" animBg="1"/>
      <p:bldP spid="667658" grpId="0" animBg="1"/>
      <p:bldP spid="667659" grpId="0" animBg="1"/>
      <p:bldP spid="667660" grpId="0" animBg="1"/>
      <p:bldP spid="667661" grpId="0" animBg="1"/>
      <p:bldP spid="667662" grpId="0" animBg="1"/>
      <p:bldP spid="667663" grpId="0" animBg="1"/>
      <p:bldP spid="667664" grpId="0" animBg="1"/>
      <p:bldP spid="667665" grpId="0" animBg="1"/>
      <p:bldP spid="667684" grpId="0"/>
      <p:bldP spid="6676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16842" cy="911225"/>
          </a:xfrm>
        </p:spPr>
        <p:txBody>
          <a:bodyPr/>
          <a:lstStyle/>
          <a:p>
            <a:r>
              <a:rPr lang="en-US" dirty="0" smtClean="0"/>
              <a:t>Physical Data Cleaning </a:t>
            </a:r>
            <a:endParaRPr lang="en-US" dirty="0"/>
          </a:p>
        </p:txBody>
      </p:sp>
      <p:pic>
        <p:nvPicPr>
          <p:cNvPr id="457731" name="Picture 3" descr="VICERFID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2514600"/>
            <a:ext cx="5029200" cy="2103438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57732" name="Picture 4" descr="Rfidpipeline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2066925" cy="4343400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3429000" y="5029200"/>
            <a:ext cx="5029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>
                <a:solidFill>
                  <a:schemeClr val="accent2"/>
                </a:solidFill>
                <a:latin typeface="Arial"/>
              </a:rPr>
              <a:t>“</a:t>
            </a:r>
            <a:r>
              <a:rPr lang="en-US">
                <a:solidFill>
                  <a:schemeClr val="accent2"/>
                </a:solidFill>
              </a:rPr>
              <a:t>Restock every time inventory goes below 5</a:t>
            </a:r>
            <a:r>
              <a:rPr lang="ja-JP" altLang="en-US">
                <a:solidFill>
                  <a:schemeClr val="accent2"/>
                </a:solidFill>
                <a:latin typeface="Arial"/>
              </a:rPr>
              <a:t>”</a:t>
            </a:r>
            <a:endParaRPr lang="en-US"/>
          </a:p>
        </p:txBody>
      </p:sp>
      <p:pic>
        <p:nvPicPr>
          <p:cNvPr id="457734" name="Picture 6" descr="rawRFID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2362200"/>
            <a:ext cx="5486400" cy="2282825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345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  <p:pic>
        <p:nvPicPr>
          <p:cNvPr id="580611" name="Picture 3" descr="clean_for_mike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4" b="23415"/>
          <a:stretch>
            <a:fillRect/>
          </a:stretch>
        </p:blipFill>
        <p:spPr>
          <a:xfrm>
            <a:off x="1828800" y="1660525"/>
            <a:ext cx="5411788" cy="4435475"/>
          </a:xfrm>
          <a:ln/>
        </p:spPr>
      </p:pic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4572000" y="4362450"/>
            <a:ext cx="3048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381000" y="228600"/>
            <a:ext cx="63246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/>
            <a:r>
              <a:rPr lang="en-US" sz="3400">
                <a:latin typeface="Arial" charset="0"/>
              </a:rPr>
              <a:t>Tracking Superman @ home?</a:t>
            </a:r>
          </a:p>
        </p:txBody>
      </p:sp>
      <p:sp>
        <p:nvSpPr>
          <p:cNvPr id="580615" name="Text Box 7"/>
          <p:cNvSpPr txBox="1">
            <a:spLocks noChangeArrowheads="1"/>
          </p:cNvSpPr>
          <p:nvPr/>
        </p:nvSpPr>
        <p:spPr bwMode="auto">
          <a:xfrm>
            <a:off x="381000" y="2362200"/>
            <a:ext cx="1730375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He walks through walls;</a:t>
            </a:r>
          </a:p>
          <a:p>
            <a:pPr>
              <a:spcBef>
                <a:spcPct val="50000"/>
              </a:spcBef>
            </a:pPr>
            <a:r>
              <a:rPr lang="en-US"/>
              <a:t>He flies across the room…</a:t>
            </a:r>
          </a:p>
        </p:txBody>
      </p:sp>
      <p:sp>
        <p:nvSpPr>
          <p:cNvPr id="580616" name="Text Box 8"/>
          <p:cNvSpPr txBox="1">
            <a:spLocks noChangeArrowheads="1"/>
          </p:cNvSpPr>
          <p:nvPr/>
        </p:nvSpPr>
        <p:spPr bwMode="auto">
          <a:xfrm>
            <a:off x="7239000" y="2362200"/>
            <a:ext cx="18526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Too much</a:t>
            </a:r>
          </a:p>
          <a:p>
            <a:r>
              <a:rPr lang="en-US"/>
              <a:t>cleaning</a:t>
            </a:r>
          </a:p>
          <a:p>
            <a:r>
              <a:rPr lang="en-US"/>
              <a:t>and you</a:t>
            </a:r>
          </a:p>
          <a:p>
            <a:r>
              <a:rPr lang="en-US"/>
              <a:t>lose detail.</a:t>
            </a:r>
          </a:p>
        </p:txBody>
      </p:sp>
      <p:sp>
        <p:nvSpPr>
          <p:cNvPr id="580617" name="Text Box 9"/>
          <p:cNvSpPr txBox="1">
            <a:spLocks noChangeArrowheads="1"/>
          </p:cNvSpPr>
          <p:nvPr/>
        </p:nvSpPr>
        <p:spPr bwMode="auto">
          <a:xfrm>
            <a:off x="3200400" y="1371600"/>
            <a:ext cx="5565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Ubisense tracking data from Ryan Appierspach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8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Mike Franklin</a:t>
            </a:r>
          </a:p>
          <a:p>
            <a:r>
              <a:rPr lang="en-US"/>
              <a:t>UC Berkeley EECS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305800" cy="682625"/>
          </a:xfrm>
        </p:spPr>
        <p:txBody>
          <a:bodyPr>
            <a:normAutofit fontScale="90000"/>
          </a:bodyPr>
          <a:lstStyle/>
          <a:p>
            <a:r>
              <a:rPr lang="en-US"/>
              <a:t>Adding Quality Assessment</a:t>
            </a:r>
          </a:p>
        </p:txBody>
      </p:sp>
      <p:pic>
        <p:nvPicPr>
          <p:cNvPr id="477187" name="Picture 3" descr="pipeline-withqua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" b="33144"/>
          <a:stretch>
            <a:fillRect/>
          </a:stretch>
        </p:blipFill>
        <p:spPr bwMode="auto">
          <a:xfrm>
            <a:off x="1524000" y="1371600"/>
            <a:ext cx="61087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7188" name="Oval 4"/>
          <p:cNvSpPr>
            <a:spLocks noChangeArrowheads="1"/>
          </p:cNvSpPr>
          <p:nvPr/>
        </p:nvSpPr>
        <p:spPr bwMode="auto">
          <a:xfrm>
            <a:off x="4419600" y="1828800"/>
            <a:ext cx="2133600" cy="44196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Delivery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334000"/>
          </a:xfrm>
        </p:spPr>
        <p:txBody>
          <a:bodyPr/>
          <a:lstStyle/>
          <a:p>
            <a:r>
              <a:rPr lang="en-US"/>
              <a:t>Destroying or mutilating information by inappropriate pre-processing</a:t>
            </a:r>
          </a:p>
          <a:p>
            <a:pPr lvl="1"/>
            <a:r>
              <a:rPr lang="en-US"/>
              <a:t>Inappropriate aggregation</a:t>
            </a:r>
          </a:p>
          <a:p>
            <a:pPr lvl="1"/>
            <a:r>
              <a:rPr lang="en-US"/>
              <a:t>Nulls converted to default values</a:t>
            </a:r>
          </a:p>
          <a:p>
            <a:r>
              <a:rPr lang="en-US"/>
              <a:t>Loss of data:</a:t>
            </a:r>
          </a:p>
          <a:p>
            <a:pPr lvl="1"/>
            <a:r>
              <a:rPr lang="en-US"/>
              <a:t>Buffer overflows</a:t>
            </a:r>
          </a:p>
          <a:p>
            <a:pPr lvl="1"/>
            <a:r>
              <a:rPr lang="en-US"/>
              <a:t>Transmission problems</a:t>
            </a:r>
          </a:p>
          <a:p>
            <a:pPr lvl="1"/>
            <a:r>
              <a:rPr lang="en-US"/>
              <a:t>No checks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57892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Solutions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/>
              <a:t>Build reliable transmission protocols</a:t>
            </a:r>
          </a:p>
          <a:p>
            <a:pPr lvl="1"/>
            <a:r>
              <a:rPr lang="en-US" sz="2400"/>
              <a:t>Use a relay server</a:t>
            </a:r>
          </a:p>
          <a:p>
            <a:r>
              <a:rPr lang="en-US" sz="2800"/>
              <a:t>Verification</a:t>
            </a:r>
          </a:p>
          <a:p>
            <a:pPr lvl="1"/>
            <a:r>
              <a:rPr lang="en-US" sz="2400"/>
              <a:t>Checksums, verification parser</a:t>
            </a:r>
          </a:p>
          <a:p>
            <a:pPr lvl="1"/>
            <a:r>
              <a:rPr lang="en-US" sz="2400"/>
              <a:t>Do the uploaded files fit an expected pattern?</a:t>
            </a:r>
          </a:p>
          <a:p>
            <a:r>
              <a:rPr lang="en-US" sz="2800"/>
              <a:t>Relationships</a:t>
            </a:r>
          </a:p>
          <a:p>
            <a:pPr lvl="1"/>
            <a:r>
              <a:rPr lang="en-US" sz="2400"/>
              <a:t>Are there dependencies between data streams and processing steps</a:t>
            </a:r>
          </a:p>
          <a:p>
            <a:r>
              <a:rPr lang="en-US" sz="2800"/>
              <a:t>Interface agreements</a:t>
            </a:r>
          </a:p>
          <a:p>
            <a:pPr lvl="1"/>
            <a:r>
              <a:rPr lang="en-US" sz="2400"/>
              <a:t>Data quality commitment from the data stream supplier.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446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Storage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You get a data set.  What do you do with it?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Problems in physical storage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an issue, but terabytes are cheap.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Problems in logical </a:t>
            </a:r>
            <a:r>
              <a:rPr lang="en-US" sz="2800" dirty="0" smtClean="0"/>
              <a:t>storage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Poor metadata.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Data feeds are often derived from application programs or legacy data sources.  What does it mean?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Inappropriate data models.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Missing timestamps, incorrect normalization,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Ad-hoc modifications.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Structure the data to fit the GUI.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Hardware / software constraints.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Data transmission via Excel spreadsheets, Y2K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0254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Solutions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/>
              <a:t>Metadata</a:t>
            </a:r>
          </a:p>
          <a:p>
            <a:pPr lvl="1"/>
            <a:r>
              <a:rPr lang="en-US" sz="2400"/>
              <a:t>Document and publish data specifications.</a:t>
            </a:r>
          </a:p>
          <a:p>
            <a:r>
              <a:rPr lang="en-US" sz="2800"/>
              <a:t>Planning</a:t>
            </a:r>
          </a:p>
          <a:p>
            <a:pPr lvl="1"/>
            <a:r>
              <a:rPr lang="en-US" sz="2400"/>
              <a:t>Assume that everything bad will happen.</a:t>
            </a:r>
          </a:p>
          <a:p>
            <a:pPr lvl="1"/>
            <a:r>
              <a:rPr lang="en-US" sz="2400"/>
              <a:t>Can be very difficult.</a:t>
            </a:r>
          </a:p>
          <a:p>
            <a:r>
              <a:rPr lang="en-US" sz="2800"/>
              <a:t>Data exploration</a:t>
            </a:r>
          </a:p>
          <a:p>
            <a:pPr lvl="1"/>
            <a:r>
              <a:rPr lang="en-US" sz="2400"/>
              <a:t>Use data browsing and data mining tools to examine the data.</a:t>
            </a:r>
          </a:p>
          <a:p>
            <a:pPr lvl="2"/>
            <a:r>
              <a:rPr lang="en-US" sz="2000"/>
              <a:t>Does it meet the specifications you assumed?</a:t>
            </a:r>
          </a:p>
          <a:p>
            <a:pPr lvl="2"/>
            <a:r>
              <a:rPr lang="en-US" sz="2000"/>
              <a:t>Has something changed?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010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363"/>
          </a:xfrm>
        </p:spPr>
        <p:txBody>
          <a:bodyPr/>
          <a:lstStyle/>
          <a:p>
            <a:r>
              <a:rPr lang="en-US" dirty="0" smtClean="0"/>
              <a:t>DB-hard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2914472"/>
            <a:ext cx="55720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</a:rPr>
              <a:t>SELECT </a:t>
            </a:r>
            <a:r>
              <a:rPr lang="en-US" dirty="0" err="1" smtClean="0">
                <a:latin typeface="Lucida Console"/>
              </a:rPr>
              <a:t>Market_Cap</a:t>
            </a:r>
            <a:endParaRPr lang="en-US" dirty="0" smtClean="0">
              <a:latin typeface="Lucida Console"/>
            </a:endParaRPr>
          </a:p>
          <a:p>
            <a:r>
              <a:rPr lang="en-US" dirty="0" smtClean="0">
                <a:latin typeface="Lucida Console"/>
              </a:rPr>
              <a:t>From Companies</a:t>
            </a:r>
          </a:p>
          <a:p>
            <a:r>
              <a:rPr lang="en-US" dirty="0" smtClean="0">
                <a:latin typeface="Lucida Console"/>
              </a:rPr>
              <a:t>Where </a:t>
            </a:r>
            <a:r>
              <a:rPr lang="en-US" dirty="0" err="1" smtClean="0">
                <a:latin typeface="Lucida Console"/>
              </a:rPr>
              <a:t>Company_Name</a:t>
            </a:r>
            <a:r>
              <a:rPr lang="en-US" dirty="0" smtClean="0">
                <a:latin typeface="Lucida Console"/>
              </a:rPr>
              <a:t> = “Apple”</a:t>
            </a:r>
            <a:endParaRPr lang="en-US" dirty="0">
              <a:latin typeface="Lucida Consol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7200" y="4572000"/>
            <a:ext cx="33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Number of Rows: 0</a:t>
            </a:r>
            <a:endParaRPr lang="en-US" dirty="0">
              <a:latin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5181600"/>
            <a:ext cx="186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Problem: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</a:rPr>
              <a:t>Missing Data</a:t>
            </a:r>
            <a:endParaRPr lang="en-US" b="1" dirty="0">
              <a:solidFill>
                <a:srgbClr val="FF0000"/>
              </a:solidFill>
              <a:latin typeface="Lucida Console"/>
            </a:endParaRPr>
          </a:p>
        </p:txBody>
      </p:sp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71044"/>
              </p:ext>
            </p:extLst>
          </p:nvPr>
        </p:nvGraphicFramePr>
        <p:xfrm>
          <a:off x="386639" y="884072"/>
          <a:ext cx="8539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/>
                <a:gridCol w="2976193"/>
                <a:gridCol w="2716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Cap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Googleplex</a:t>
                      </a:r>
                      <a:r>
                        <a:rPr lang="en-US" dirty="0" smtClean="0"/>
                        <a:t>, Mtn. View,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$210Bn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Intl. Business</a:t>
                      </a:r>
                      <a:r>
                        <a:rPr lang="en-US" baseline="0" dirty="0" smtClean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Armonk,</a:t>
                      </a:r>
                      <a:r>
                        <a:rPr lang="en-US" baseline="0" dirty="0" smtClean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Redmond, 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$250Bn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8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Integration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400"/>
              <a:t>Combine data sets (acquisitions, across departments).</a:t>
            </a:r>
          </a:p>
          <a:p>
            <a:r>
              <a:rPr lang="en-US" sz="2400"/>
              <a:t>Common source of problems</a:t>
            </a:r>
          </a:p>
          <a:p>
            <a:pPr lvl="1"/>
            <a:r>
              <a:rPr lang="en-US" sz="2000"/>
              <a:t>Heterogenous data : no common key, different field formats</a:t>
            </a:r>
          </a:p>
          <a:p>
            <a:pPr lvl="2"/>
            <a:r>
              <a:rPr lang="en-US" sz="1800">
                <a:solidFill>
                  <a:srgbClr val="0000FF"/>
                </a:solidFill>
              </a:rPr>
              <a:t>Approximate matching</a:t>
            </a:r>
          </a:p>
          <a:p>
            <a:pPr lvl="1"/>
            <a:r>
              <a:rPr lang="en-US" sz="2000"/>
              <a:t>Different definitions</a:t>
            </a:r>
          </a:p>
          <a:p>
            <a:pPr lvl="2"/>
            <a:r>
              <a:rPr lang="en-US" sz="1800"/>
              <a:t>What is a customer: an account, an individual, a family, …</a:t>
            </a:r>
          </a:p>
          <a:p>
            <a:pPr lvl="1"/>
            <a:r>
              <a:rPr lang="en-US" sz="2000"/>
              <a:t>Time synchronization</a:t>
            </a:r>
          </a:p>
          <a:p>
            <a:pPr lvl="2"/>
            <a:r>
              <a:rPr lang="en-US" sz="1800"/>
              <a:t>Does the data relate to the same time periods?  Are the time windows compatible?</a:t>
            </a:r>
          </a:p>
          <a:p>
            <a:pPr lvl="1"/>
            <a:r>
              <a:rPr lang="en-US" sz="2000"/>
              <a:t>Legacy data</a:t>
            </a:r>
          </a:p>
          <a:p>
            <a:pPr lvl="2"/>
            <a:r>
              <a:rPr lang="en-US" sz="1800"/>
              <a:t>IMS, spreadsheets, ad-hoc structures</a:t>
            </a:r>
          </a:p>
          <a:p>
            <a:pPr lvl="1"/>
            <a:r>
              <a:rPr lang="en-US" sz="2000"/>
              <a:t>Sociological factors</a:t>
            </a:r>
          </a:p>
          <a:p>
            <a:pPr lvl="2"/>
            <a:r>
              <a:rPr lang="en-US" sz="1800"/>
              <a:t>Reluctance to share – loss of power.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202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Solutions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/>
              <a:t>Commercial Tools</a:t>
            </a:r>
          </a:p>
          <a:p>
            <a:pPr lvl="1"/>
            <a:r>
              <a:rPr lang="en-US" sz="2400"/>
              <a:t>Significant body of research in data integration</a:t>
            </a:r>
          </a:p>
          <a:p>
            <a:pPr lvl="1"/>
            <a:r>
              <a:rPr lang="en-US" sz="2400"/>
              <a:t>Many tools for address matching, schema mapping are available.</a:t>
            </a:r>
          </a:p>
          <a:p>
            <a:r>
              <a:rPr lang="en-US" sz="2800"/>
              <a:t>Data browsing and exploration</a:t>
            </a:r>
          </a:p>
          <a:p>
            <a:pPr lvl="1"/>
            <a:r>
              <a:rPr lang="en-US" sz="2400"/>
              <a:t>Many hidden problems and meanings : must extract metadata.</a:t>
            </a:r>
          </a:p>
          <a:p>
            <a:pPr lvl="1"/>
            <a:r>
              <a:rPr lang="en-US" sz="2400"/>
              <a:t>View before and after results : did the integration go the way you thought?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20265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Retrieval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Exported data sets are often a view of the actual data.  Problems occur because: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Source data not properly understood.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for derived data not understood.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Just plain mistakes.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Inner join vs. outer join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Understanding NULL values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Computational constraints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too expensive to give a full history, we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 err="1"/>
              <a:t>ll</a:t>
            </a:r>
            <a:r>
              <a:rPr lang="en-US" sz="2400" dirty="0"/>
              <a:t> supply a snapshot.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Incompatibility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Ebcdic</a:t>
            </a:r>
            <a:r>
              <a:rPr lang="en-US" sz="2400" dirty="0" smtClean="0"/>
              <a:t>? Unicode?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0343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Mining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/>
              <a:t>What are you doing with all this data anyway?</a:t>
            </a:r>
          </a:p>
          <a:p>
            <a:r>
              <a:rPr lang="en-US" sz="2800" dirty="0"/>
              <a:t>Problems in the analysis.</a:t>
            </a:r>
          </a:p>
          <a:p>
            <a:pPr lvl="1"/>
            <a:r>
              <a:rPr lang="en-US" sz="2400" dirty="0"/>
              <a:t>Scale and performance</a:t>
            </a:r>
          </a:p>
          <a:p>
            <a:pPr lvl="1"/>
            <a:r>
              <a:rPr lang="en-US" sz="2400" dirty="0"/>
              <a:t>Confidence bounds?</a:t>
            </a:r>
          </a:p>
          <a:p>
            <a:pPr lvl="1"/>
            <a:r>
              <a:rPr lang="en-US" sz="2400" dirty="0"/>
              <a:t>Black boxes and dart boards</a:t>
            </a:r>
          </a:p>
          <a:p>
            <a:pPr lvl="1"/>
            <a:r>
              <a:rPr lang="en-US" sz="2400" dirty="0" smtClean="0"/>
              <a:t>Attachment </a:t>
            </a:r>
            <a:r>
              <a:rPr lang="en-US" sz="2400" dirty="0"/>
              <a:t>to models</a:t>
            </a:r>
          </a:p>
          <a:p>
            <a:pPr lvl="1"/>
            <a:r>
              <a:rPr lang="en-US" sz="2400" dirty="0"/>
              <a:t>Insufficient domain expertise</a:t>
            </a:r>
          </a:p>
          <a:p>
            <a:pPr lvl="1"/>
            <a:r>
              <a:rPr lang="en-US" sz="2400" dirty="0"/>
              <a:t>Casual empiricism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857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Solutions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14400"/>
            <a:ext cx="8382000" cy="5211763"/>
          </a:xfrm>
        </p:spPr>
        <p:txBody>
          <a:bodyPr/>
          <a:lstStyle/>
          <a:p>
            <a:r>
              <a:rPr lang="en-US" sz="2800"/>
              <a:t>Data exploration</a:t>
            </a:r>
          </a:p>
          <a:p>
            <a:pPr lvl="1"/>
            <a:r>
              <a:rPr lang="en-US" sz="2400"/>
              <a:t>Determine which models and techniques are appropriate, find data bugs, develop domain expertise.</a:t>
            </a:r>
          </a:p>
          <a:p>
            <a:r>
              <a:rPr lang="en-US" sz="2800"/>
              <a:t>Continuous analysis</a:t>
            </a:r>
          </a:p>
          <a:p>
            <a:pPr lvl="1"/>
            <a:r>
              <a:rPr lang="en-US" sz="2400"/>
              <a:t>Are the results stable? How do they change?</a:t>
            </a:r>
          </a:p>
          <a:p>
            <a:r>
              <a:rPr lang="en-US" sz="2800"/>
              <a:t>Accountability</a:t>
            </a:r>
          </a:p>
          <a:p>
            <a:pPr lvl="1"/>
            <a:r>
              <a:rPr lang="en-US" sz="2400"/>
              <a:t>Make the analysis part of the feedback loop.</a:t>
            </a:r>
          </a:p>
          <a:p>
            <a:pPr lvl="1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12158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Constraints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Many data quality problems can be captured by </a:t>
            </a:r>
            <a:r>
              <a:rPr lang="en-US" sz="2800" i="1"/>
              <a:t>static</a:t>
            </a:r>
            <a:r>
              <a:rPr lang="en-US" sz="2800"/>
              <a:t> constraints based on the schema.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Nulls not allowed, field domains, foreign key constraints, etc.</a:t>
            </a:r>
          </a:p>
          <a:p>
            <a:pPr>
              <a:lnSpc>
                <a:spcPct val="90000"/>
              </a:lnSpc>
            </a:pPr>
            <a:r>
              <a:rPr lang="en-US" sz="2800"/>
              <a:t>Many others are due to problems in workflow, and can be captured by </a:t>
            </a:r>
            <a:r>
              <a:rPr lang="en-US" sz="2800" i="1"/>
              <a:t>dynamic</a:t>
            </a:r>
            <a:r>
              <a:rPr lang="en-US" sz="2800"/>
              <a:t> constraints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E.g., orders above $200 are processed by Biller 2</a:t>
            </a:r>
          </a:p>
          <a:p>
            <a:pPr>
              <a:lnSpc>
                <a:spcPct val="90000"/>
              </a:lnSpc>
            </a:pPr>
            <a:r>
              <a:rPr lang="en-US" sz="2800"/>
              <a:t>The constraints follow an 80-20 rule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few constraints capture most cases, thousands of constraints to capture the last few cases.</a:t>
            </a:r>
          </a:p>
          <a:p>
            <a:pPr>
              <a:lnSpc>
                <a:spcPct val="90000"/>
              </a:lnSpc>
            </a:pPr>
            <a:r>
              <a:rPr lang="en-US" sz="2800"/>
              <a:t>Constraints are measurable.  </a:t>
            </a:r>
            <a:r>
              <a:rPr lang="en-US" sz="2800">
                <a:solidFill>
                  <a:srgbClr val="0000FF"/>
                </a:solidFill>
              </a:rPr>
              <a:t>Data Quality Metrics</a:t>
            </a:r>
            <a:r>
              <a:rPr lang="en-US" sz="280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1481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Metrics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/>
              <a:t>We want a measurable quantity</a:t>
            </a:r>
          </a:p>
          <a:p>
            <a:pPr lvl="1"/>
            <a:r>
              <a:rPr lang="en-US" sz="2400"/>
              <a:t>Indicates what is wrong and how to improve</a:t>
            </a:r>
          </a:p>
          <a:p>
            <a:pPr lvl="1"/>
            <a:r>
              <a:rPr lang="en-US" sz="2400"/>
              <a:t>Realize that DQ is a messy problem, no set of numbers will be perfect</a:t>
            </a:r>
          </a:p>
          <a:p>
            <a:r>
              <a:rPr lang="en-US" sz="2800"/>
              <a:t>Types of metrics</a:t>
            </a:r>
          </a:p>
          <a:p>
            <a:pPr lvl="1"/>
            <a:r>
              <a:rPr lang="en-US" sz="2400"/>
              <a:t>Static vs. dynamic constraints</a:t>
            </a:r>
          </a:p>
          <a:p>
            <a:pPr lvl="1"/>
            <a:r>
              <a:rPr lang="en-US" sz="2400"/>
              <a:t>Operational vs. diagnostic</a:t>
            </a:r>
          </a:p>
          <a:p>
            <a:r>
              <a:rPr lang="en-US" sz="2800"/>
              <a:t>Metrics should be </a:t>
            </a:r>
            <a:r>
              <a:rPr lang="en-US" sz="2800" i="1"/>
              <a:t>directionally correct</a:t>
            </a:r>
            <a:r>
              <a:rPr lang="en-US" sz="2800"/>
              <a:t> with an improvement in use of the data.</a:t>
            </a:r>
          </a:p>
          <a:p>
            <a:r>
              <a:rPr lang="en-US" sz="2800"/>
              <a:t>A very large number metrics are possible</a:t>
            </a:r>
          </a:p>
          <a:p>
            <a:pPr lvl="1"/>
            <a:r>
              <a:rPr lang="en-US" sz="2400"/>
              <a:t>Choose the most important ones.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75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Examples of Data Quality Metrics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/>
              <a:t>Conformance to schema</a:t>
            </a:r>
          </a:p>
          <a:p>
            <a:pPr lvl="1"/>
            <a:r>
              <a:rPr lang="en-US" sz="2400"/>
              <a:t>Evaluate constraints on a snapshot.</a:t>
            </a:r>
          </a:p>
          <a:p>
            <a:r>
              <a:rPr lang="en-US" sz="2800"/>
              <a:t>Conformance to business rules</a:t>
            </a:r>
          </a:p>
          <a:p>
            <a:pPr lvl="1"/>
            <a:r>
              <a:rPr lang="en-US" sz="2400"/>
              <a:t>Evaluate constraints on changes in the database.</a:t>
            </a:r>
          </a:p>
          <a:p>
            <a:r>
              <a:rPr lang="en-US" sz="2800"/>
              <a:t>Accuracy</a:t>
            </a:r>
          </a:p>
          <a:p>
            <a:pPr lvl="1"/>
            <a:r>
              <a:rPr lang="en-US" sz="2400"/>
              <a:t>Perform inventory (expensive), or use proxy (track complaints).  Audit samples?</a:t>
            </a:r>
          </a:p>
          <a:p>
            <a:r>
              <a:rPr lang="en-US" sz="2800"/>
              <a:t>Accessibility</a:t>
            </a:r>
          </a:p>
          <a:p>
            <a:r>
              <a:rPr lang="en-US" sz="2800"/>
              <a:t>Interpretability</a:t>
            </a:r>
          </a:p>
          <a:p>
            <a:r>
              <a:rPr lang="en-US" sz="2800"/>
              <a:t>Glitches in analysis</a:t>
            </a:r>
          </a:p>
          <a:p>
            <a:r>
              <a:rPr lang="en-US" sz="2800"/>
              <a:t>Successful completion of end-to-end process</a:t>
            </a:r>
          </a:p>
          <a:p>
            <a:endParaRPr lang="en-US" sz="2800"/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0936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Technical Approaches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/>
              <a:t>We need a multi-disciplinary approach to attack data quality problems</a:t>
            </a:r>
          </a:p>
          <a:p>
            <a:pPr lvl="1"/>
            <a:r>
              <a:rPr lang="en-US" sz="2400" dirty="0"/>
              <a:t>No one approach solves all problem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Process management</a:t>
            </a:r>
          </a:p>
          <a:p>
            <a:pPr lvl="1"/>
            <a:r>
              <a:rPr lang="en-US" sz="2400" dirty="0"/>
              <a:t>Ensure proper procedures</a:t>
            </a:r>
          </a:p>
          <a:p>
            <a:r>
              <a:rPr lang="en-US" sz="2800" dirty="0">
                <a:solidFill>
                  <a:srgbClr val="0000FF"/>
                </a:solidFill>
              </a:rPr>
              <a:t>Statistics</a:t>
            </a:r>
          </a:p>
          <a:p>
            <a:pPr lvl="1"/>
            <a:r>
              <a:rPr lang="en-US" sz="2400" dirty="0"/>
              <a:t>Focus on analysis: find and repair anomalies in data.</a:t>
            </a:r>
          </a:p>
          <a:p>
            <a:r>
              <a:rPr lang="en-US" sz="2800" dirty="0">
                <a:solidFill>
                  <a:srgbClr val="0000FF"/>
                </a:solidFill>
              </a:rPr>
              <a:t>Database</a:t>
            </a:r>
          </a:p>
          <a:p>
            <a:pPr lvl="1"/>
            <a:r>
              <a:rPr lang="en-US" sz="2400" dirty="0"/>
              <a:t>Focus on relationships: ensure consistency.</a:t>
            </a:r>
          </a:p>
          <a:p>
            <a:r>
              <a:rPr lang="en-US" sz="2800" dirty="0">
                <a:solidFill>
                  <a:srgbClr val="0000FF"/>
                </a:solidFill>
              </a:rPr>
              <a:t>Metadata / domain expertise</a:t>
            </a:r>
          </a:p>
          <a:p>
            <a:pPr lvl="1"/>
            <a:r>
              <a:rPr lang="en-US" sz="2400" dirty="0"/>
              <a:t>What does it mean? Interpretation</a:t>
            </a:r>
          </a:p>
          <a:p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1435" y="6340231"/>
            <a:ext cx="556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Adapted from Ted Johnson’s SIGMOD 2003 Tutorial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92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 and Integration Techniques</a:t>
            </a:r>
          </a:p>
          <a:p>
            <a:endParaRPr lang="en-US" dirty="0"/>
          </a:p>
          <a:p>
            <a:r>
              <a:rPr lang="en-US" dirty="0" smtClean="0"/>
              <a:t>But now – hands on Data Cleaning with Open Refine (a.k.a. Google Refine)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6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6"/>
            <a:ext cx="8229600" cy="901483"/>
          </a:xfrm>
        </p:spPr>
        <p:txBody>
          <a:bodyPr/>
          <a:lstStyle/>
          <a:p>
            <a:r>
              <a:rPr lang="en-US" dirty="0" smtClean="0"/>
              <a:t>DB-hard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2914472"/>
            <a:ext cx="5181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</a:rPr>
              <a:t>SELECT </a:t>
            </a:r>
            <a:r>
              <a:rPr lang="en-US" dirty="0" err="1" smtClean="0">
                <a:latin typeface="Lucida Console"/>
              </a:rPr>
              <a:t>Market_Cap</a:t>
            </a:r>
            <a:endParaRPr lang="en-US" dirty="0" smtClean="0">
              <a:latin typeface="Lucida Console"/>
            </a:endParaRPr>
          </a:p>
          <a:p>
            <a:r>
              <a:rPr lang="en-US" dirty="0" smtClean="0">
                <a:latin typeface="Lucida Console"/>
              </a:rPr>
              <a:t>From Companies</a:t>
            </a:r>
          </a:p>
          <a:p>
            <a:r>
              <a:rPr lang="en-US" dirty="0" smtClean="0">
                <a:latin typeface="Lucida Console"/>
              </a:rPr>
              <a:t>Where </a:t>
            </a:r>
            <a:r>
              <a:rPr lang="en-US" dirty="0" err="1" smtClean="0">
                <a:latin typeface="Lucida Console"/>
              </a:rPr>
              <a:t>Company_Name</a:t>
            </a:r>
            <a:r>
              <a:rPr lang="en-US" dirty="0" smtClean="0">
                <a:latin typeface="Lucida Console"/>
              </a:rPr>
              <a:t> = “IBM”</a:t>
            </a:r>
            <a:endParaRPr lang="en-US" dirty="0">
              <a:latin typeface="Lucida Consol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7200" y="4572000"/>
            <a:ext cx="333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Number of Rows: 0</a:t>
            </a:r>
            <a:endParaRPr lang="en-US" dirty="0">
              <a:latin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5181600"/>
            <a:ext cx="3337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Problem: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</a:rPr>
              <a:t>Entity Resolution</a:t>
            </a:r>
            <a:endParaRPr lang="en-US" b="1" dirty="0">
              <a:solidFill>
                <a:srgbClr val="FF0000"/>
              </a:solidFill>
              <a:latin typeface="Lucida Console"/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12491"/>
              </p:ext>
            </p:extLst>
          </p:nvPr>
        </p:nvGraphicFramePr>
        <p:xfrm>
          <a:off x="386639" y="884072"/>
          <a:ext cx="8539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6"/>
                <a:gridCol w="2976193"/>
                <a:gridCol w="27165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Cap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Googleplex</a:t>
                      </a:r>
                      <a:r>
                        <a:rPr lang="en-US" dirty="0" smtClean="0"/>
                        <a:t>, Mtn. View, 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$210Bn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Intl. Business</a:t>
                      </a:r>
                      <a:r>
                        <a:rPr lang="en-US" baseline="0" dirty="0" smtClean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Armonk,</a:t>
                      </a:r>
                      <a:r>
                        <a:rPr lang="en-US" baseline="0" dirty="0" smtClean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$200Bn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Redmond, 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$250Bn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39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Notes on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9562"/>
            <a:ext cx="8229600" cy="58584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3/3: </a:t>
            </a:r>
            <a:r>
              <a:rPr lang="en-US" dirty="0" smtClean="0"/>
              <a:t>Data </a:t>
            </a:r>
            <a:r>
              <a:rPr lang="en-US" dirty="0" smtClean="0"/>
              <a:t>Integration Techniques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FINAL PROJECTS – guidelines out by 2/</a:t>
            </a:r>
            <a:r>
              <a:rPr lang="en-US" dirty="0" smtClean="0"/>
              <a:t>25(!)</a:t>
            </a:r>
            <a:endParaRPr lang="en-US" dirty="0" smtClean="0"/>
          </a:p>
          <a:p>
            <a:pPr lvl="1"/>
            <a:r>
              <a:rPr lang="en-US" dirty="0" smtClean="0"/>
              <a:t>Group size = </a:t>
            </a:r>
            <a:r>
              <a:rPr lang="en-US" dirty="0" smtClean="0"/>
              <a:t>3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What’s expected – find data, build a COOL Data </a:t>
            </a:r>
            <a:r>
              <a:rPr lang="en-US" dirty="0" smtClean="0"/>
              <a:t>Product, integration &amp; </a:t>
            </a:r>
            <a:r>
              <a:rPr lang="en-US" dirty="0" err="1" smtClean="0"/>
              <a:t>viz</a:t>
            </a:r>
            <a:r>
              <a:rPr lang="en-US" dirty="0" smtClean="0"/>
              <a:t> or good reason why not</a:t>
            </a:r>
            <a:endParaRPr lang="en-US" dirty="0" smtClean="0"/>
          </a:p>
          <a:p>
            <a:pPr lvl="1"/>
            <a:r>
              <a:rPr lang="en-US" dirty="0" smtClean="0"/>
              <a:t>Schedule:   </a:t>
            </a:r>
          </a:p>
          <a:p>
            <a:pPr lvl="2"/>
            <a:r>
              <a:rPr lang="en-US" dirty="0" smtClean="0"/>
              <a:t>Form your groups now.  </a:t>
            </a:r>
            <a:r>
              <a:rPr lang="en-US" dirty="0">
                <a:solidFill>
                  <a:srgbClr val="FF0000"/>
                </a:solidFill>
              </a:rPr>
              <a:t>GROUP LISTS DUE 3/3 Midnight</a:t>
            </a:r>
            <a:endParaRPr lang="en-US" dirty="0" smtClean="0"/>
          </a:p>
          <a:p>
            <a:pPr lvl="2"/>
            <a:r>
              <a:rPr lang="en-US" dirty="0" smtClean="0"/>
              <a:t>1-2page </a:t>
            </a:r>
            <a:r>
              <a:rPr lang="en-US" dirty="0" smtClean="0"/>
              <a:t>proposal  </a:t>
            </a:r>
            <a:r>
              <a:rPr lang="en-US" dirty="0">
                <a:solidFill>
                  <a:srgbClr val="FF0000"/>
                </a:solidFill>
              </a:rPr>
              <a:t>GROUP LISTS DUE 3</a:t>
            </a:r>
            <a:r>
              <a:rPr lang="en-US" dirty="0" smtClean="0">
                <a:solidFill>
                  <a:srgbClr val="FF0000"/>
                </a:solidFill>
              </a:rPr>
              <a:t>/10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endParaRPr lang="en-US" dirty="0"/>
          </a:p>
          <a:p>
            <a:pPr lvl="2"/>
            <a:r>
              <a:rPr lang="en-US" dirty="0" smtClean="0"/>
              <a:t>Midway review meeting with Prof or </a:t>
            </a:r>
            <a:r>
              <a:rPr lang="en-US" dirty="0" smtClean="0"/>
              <a:t>GSIs </a:t>
            </a:r>
            <a:r>
              <a:rPr lang="en-US" dirty="0" smtClean="0">
                <a:solidFill>
                  <a:srgbClr val="FF0000"/>
                </a:solidFill>
              </a:rPr>
              <a:t>following 1-2 weeks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Final Presentation (Posters and/or Lightning talks)</a:t>
            </a:r>
          </a:p>
          <a:p>
            <a:pPr lvl="2"/>
            <a:r>
              <a:rPr lang="en-US" dirty="0" smtClean="0"/>
              <a:t>Final Report</a:t>
            </a:r>
          </a:p>
        </p:txBody>
      </p:sp>
    </p:spTree>
    <p:extLst>
      <p:ext uri="{BB962C8B-B14F-4D97-AF65-F5344CB8AC3E}">
        <p14:creationId xmlns:p14="http://schemas.microsoft.com/office/powerpoint/2010/main" val="174049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6"/>
            <a:ext cx="8229600" cy="901483"/>
          </a:xfrm>
        </p:spPr>
        <p:txBody>
          <a:bodyPr/>
          <a:lstStyle/>
          <a:p>
            <a:r>
              <a:rPr lang="en-US" dirty="0" smtClean="0"/>
              <a:t>DB-hard Queries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B168B-89B1-DC47-90F1-28CE2F9126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Servers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2895600"/>
            <a:ext cx="4462507" cy="3351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291447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Console"/>
              </a:rPr>
              <a:t>SELECT MAX(</a:t>
            </a:r>
            <a:r>
              <a:rPr lang="en-US" dirty="0" err="1" smtClean="0">
                <a:latin typeface="Lucida Console"/>
              </a:rPr>
              <a:t>Market_Cap</a:t>
            </a:r>
            <a:r>
              <a:rPr lang="en-US" dirty="0" smtClean="0">
                <a:latin typeface="Lucida Console"/>
              </a:rPr>
              <a:t>)</a:t>
            </a:r>
          </a:p>
          <a:p>
            <a:r>
              <a:rPr lang="en-US" dirty="0" smtClean="0">
                <a:latin typeface="Lucida Console"/>
              </a:rPr>
              <a:t>From Companies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67200" y="4572000"/>
            <a:ext cx="254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Number of Rows: 1</a:t>
            </a:r>
            <a:endParaRPr lang="en-US" dirty="0">
              <a:latin typeface="Lucida Conso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200" y="5181600"/>
            <a:ext cx="1992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/>
              </a:rPr>
              <a:t>Problem: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Lucida Console"/>
              </a:rPr>
              <a:t>Unit Mismatch</a:t>
            </a:r>
            <a:endParaRPr lang="en-US" b="1" dirty="0">
              <a:solidFill>
                <a:srgbClr val="FF0000"/>
              </a:solidFill>
              <a:latin typeface="Lucida Console"/>
            </a:endParaRPr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934700"/>
              </p:ext>
            </p:extLst>
          </p:nvPr>
        </p:nvGraphicFramePr>
        <p:xfrm>
          <a:off x="386641" y="884072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Company_Name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 Cap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Googleplex</a:t>
                      </a:r>
                      <a:r>
                        <a:rPr lang="en-US" dirty="0" smtClean="0"/>
                        <a:t>, Mtn. View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Intl. Business</a:t>
                      </a:r>
                      <a:r>
                        <a:rPr lang="en-US" baseline="0" dirty="0" smtClean="0"/>
                        <a:t>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Armonk,</a:t>
                      </a:r>
                      <a:r>
                        <a:rPr lang="en-US" baseline="0" dirty="0" smtClean="0"/>
                        <a:t> 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Redmond, WA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Sally’s Lemonade</a:t>
                      </a:r>
                      <a:r>
                        <a:rPr lang="en-US" baseline="0" dirty="0" smtClean="0"/>
                        <a:t> Stand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Alameda,CA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78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60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Calling </a:t>
            </a:r>
            <a:r>
              <a:rPr lang="en-US" dirty="0" err="1" smtClean="0"/>
              <a:t>Who’S</a:t>
            </a:r>
            <a:r>
              <a:rPr lang="en-US" dirty="0" smtClean="0"/>
              <a:t> Data Dirty?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5DD5E-239E-364C-85A2-697002DBB00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53" y="322952"/>
            <a:ext cx="5407547" cy="359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66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Dirty Data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8000"/>
                </a:solidFill>
              </a:rPr>
              <a:t>Statistics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There is a process that produces data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Any dataset is a sample of the output of that process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Results are probabilistic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You can correct bias in your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0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9C654"/>
                </a:solidFill>
              </a:rPr>
              <a:t>Dirty Data</a:t>
            </a:r>
            <a:endParaRPr lang="en-US" dirty="0">
              <a:solidFill>
                <a:srgbClr val="E9C65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E9C654"/>
                </a:solidFill>
              </a:rPr>
              <a:t>Database</a:t>
            </a:r>
            <a:r>
              <a:rPr lang="en-US" dirty="0" smtClean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 got my hands on this data set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Some of the values are missing, corrupted, wrong, duplicated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Results are absolute (relational model)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You get a better answer by improving the quality of the values in your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9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6.1|2.3|0.6|0.8|6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13984</TotalTime>
  <Words>2678</Words>
  <Application>Microsoft Macintosh PowerPoint</Application>
  <PresentationFormat>On-screen Show (4:3)</PresentationFormat>
  <Paragraphs>503</Paragraphs>
  <Slides>50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Default Design</vt:lpstr>
      <vt:lpstr>Introduction to Data Science Lecture 4 Data Cleaning</vt:lpstr>
      <vt:lpstr>Outline for this Evening</vt:lpstr>
      <vt:lpstr>Data Science – One Definition</vt:lpstr>
      <vt:lpstr>DB-hard Queries</vt:lpstr>
      <vt:lpstr>DB-hard Queries</vt:lpstr>
      <vt:lpstr>DB-hard Queries</vt:lpstr>
      <vt:lpstr>Who’s Calling Who’S Data Dirty?</vt:lpstr>
      <vt:lpstr>Dirty Data</vt:lpstr>
      <vt:lpstr>Dirty Data</vt:lpstr>
      <vt:lpstr>Dirty Data</vt:lpstr>
      <vt:lpstr>Dirty Data</vt:lpstr>
      <vt:lpstr>Data Quality Problems</vt:lpstr>
      <vt:lpstr>Big Picture: Where can Dirty Data Arise?</vt:lpstr>
      <vt:lpstr>Example Data Quality Problems</vt:lpstr>
      <vt:lpstr>Data Glitches (a telco view)</vt:lpstr>
      <vt:lpstr>Dirty Data Problems</vt:lpstr>
      <vt:lpstr>Typical problems</vt:lpstr>
      <vt:lpstr>Numeric Outliers</vt:lpstr>
      <vt:lpstr>Schema and Data Integration </vt:lpstr>
      <vt:lpstr>Data Cleaning Makes Everything Okay?</vt:lpstr>
      <vt:lpstr>How Clean is “clean-enough”?</vt:lpstr>
      <vt:lpstr>Data Quality</vt:lpstr>
      <vt:lpstr>Meaning of Data Quality (1)</vt:lpstr>
      <vt:lpstr>Conventional Definition of Data Quality</vt:lpstr>
      <vt:lpstr>Problems …</vt:lpstr>
      <vt:lpstr>Finding a modern definition</vt:lpstr>
      <vt:lpstr>Meaning of Data Quality (2)</vt:lpstr>
      <vt:lpstr>Meaning of Data Quality (2)</vt:lpstr>
      <vt:lpstr>The Data Quality Continuum</vt:lpstr>
      <vt:lpstr>Data Gathering</vt:lpstr>
      <vt:lpstr>Solutions</vt:lpstr>
      <vt:lpstr>Internet of Things has Special Problems</vt:lpstr>
      <vt:lpstr>Physical Data Cleaning </vt:lpstr>
      <vt:lpstr>PowerPoint Presentation</vt:lpstr>
      <vt:lpstr>Adding Quality Assessment</vt:lpstr>
      <vt:lpstr>Data Delivery</vt:lpstr>
      <vt:lpstr>Solutions</vt:lpstr>
      <vt:lpstr>Data Storage</vt:lpstr>
      <vt:lpstr>Solutions</vt:lpstr>
      <vt:lpstr>Data Integration</vt:lpstr>
      <vt:lpstr>Solutions</vt:lpstr>
      <vt:lpstr>Data Retrieval</vt:lpstr>
      <vt:lpstr>Data Mining and Analysis</vt:lpstr>
      <vt:lpstr>Solutions</vt:lpstr>
      <vt:lpstr>Data Quality Constraints</vt:lpstr>
      <vt:lpstr>Data Quality Metrics</vt:lpstr>
      <vt:lpstr>Examples of Data Quality Metrics</vt:lpstr>
      <vt:lpstr>Technical Approaches</vt:lpstr>
      <vt:lpstr>Next Time</vt:lpstr>
      <vt:lpstr>Some Notes on the Class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Franklin</dc:creator>
  <cp:lastModifiedBy>Michael Franklin</cp:lastModifiedBy>
  <cp:revision>147</cp:revision>
  <cp:lastPrinted>2014-03-03T17:22:36Z</cp:lastPrinted>
  <dcterms:created xsi:type="dcterms:W3CDTF">2014-01-27T17:03:34Z</dcterms:created>
  <dcterms:modified xsi:type="dcterms:W3CDTF">2014-03-03T17:22:42Z</dcterms:modified>
</cp:coreProperties>
</file>