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31" r:id="rId4"/>
  </p:sldMasterIdLst>
  <p:notesMasterIdLst>
    <p:notesMasterId r:id="rId25"/>
  </p:notesMasterIdLst>
  <p:handoutMasterIdLst>
    <p:handoutMasterId r:id="rId26"/>
  </p:handoutMasterIdLst>
  <p:sldIdLst>
    <p:sldId id="1542" r:id="rId5"/>
    <p:sldId id="2029" r:id="rId6"/>
    <p:sldId id="2030" r:id="rId7"/>
    <p:sldId id="1570" r:id="rId8"/>
    <p:sldId id="1609" r:id="rId9"/>
    <p:sldId id="1571" r:id="rId10"/>
    <p:sldId id="1580" r:id="rId11"/>
    <p:sldId id="1610" r:id="rId12"/>
    <p:sldId id="2031" r:id="rId13"/>
    <p:sldId id="1507" r:id="rId14"/>
    <p:sldId id="1581" r:id="rId15"/>
    <p:sldId id="1582" r:id="rId16"/>
    <p:sldId id="1583" r:id="rId17"/>
    <p:sldId id="2032" r:id="rId18"/>
    <p:sldId id="1588" r:id="rId19"/>
    <p:sldId id="2033" r:id="rId20"/>
    <p:sldId id="1584" r:id="rId21"/>
    <p:sldId id="1590" r:id="rId22"/>
    <p:sldId id="2034" r:id="rId23"/>
    <p:sldId id="2035" r:id="rId24"/>
  </p:sldIdLst>
  <p:sldSz cx="12192000" cy="6858000"/>
  <p:notesSz cx="7315200" cy="9601200"/>
  <p:custDataLst>
    <p:tags r:id="rId2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3C1C8F-C767-4C8A-89A5-976355FEB29A}">
          <p14:sldIdLst>
            <p14:sldId id="1542"/>
            <p14:sldId id="2029"/>
            <p14:sldId id="2030"/>
            <p14:sldId id="1570"/>
            <p14:sldId id="1609"/>
            <p14:sldId id="1571"/>
            <p14:sldId id="1580"/>
            <p14:sldId id="1610"/>
            <p14:sldId id="2031"/>
            <p14:sldId id="1507"/>
            <p14:sldId id="1581"/>
            <p14:sldId id="1582"/>
            <p14:sldId id="1583"/>
            <p14:sldId id="2032"/>
            <p14:sldId id="1588"/>
            <p14:sldId id="2033"/>
            <p14:sldId id="1584"/>
            <p14:sldId id="1590"/>
            <p14:sldId id="2034"/>
            <p14:sldId id="2035"/>
          </p14:sldIdLst>
        </p14:section>
        <p14:section name="Standard Slides" id="{3DCE9F8C-A2B2-4AF8-BE09-C50C60FC3CA8}">
          <p14:sldIdLst/>
        </p14:section>
      </p14:sectionLst>
    </p:ext>
    <p:ext uri="{EFAFB233-063F-42B5-8137-9DF3F51BA10A}">
      <p15:sldGuideLst xmlns:p15="http://schemas.microsoft.com/office/powerpoint/2012/main">
        <p15:guide id="1" orient="horz" pos="216" userDrawn="1">
          <p15:clr>
            <a:srgbClr val="A4A3A4"/>
          </p15:clr>
        </p15:guide>
        <p15:guide id="2" orient="horz" pos="2856" userDrawn="1">
          <p15:clr>
            <a:srgbClr val="A4A3A4"/>
          </p15:clr>
        </p15:guide>
        <p15:guide id="3" orient="horz" pos="2520" userDrawn="1">
          <p15:clr>
            <a:srgbClr val="A4A3A4"/>
          </p15:clr>
        </p15:guide>
        <p15:guide id="4" pos="7608" userDrawn="1">
          <p15:clr>
            <a:srgbClr val="A4A3A4"/>
          </p15:clr>
        </p15:guide>
        <p15:guide id="5" pos="144" userDrawn="1">
          <p15:clr>
            <a:srgbClr val="A4A3A4"/>
          </p15:clr>
        </p15:guide>
      </p15:sldGuideLst>
    </p:ext>
    <p:ext uri="{2D200454-40CA-4A62-9FC3-DE9A4176ACB9}">
      <p15:notesGuideLst xmlns:p15="http://schemas.microsoft.com/office/powerpoint/2012/main">
        <p15:guide id="1" orient="horz" pos="3002" userDrawn="1">
          <p15:clr>
            <a:srgbClr val="A4A3A4"/>
          </p15:clr>
        </p15:guide>
        <p15:guide id="2" pos="2283" userDrawn="1">
          <p15:clr>
            <a:srgbClr val="A4A3A4"/>
          </p15:clr>
        </p15:guide>
        <p15:guide id="3" orient="horz" pos="3024" userDrawn="1">
          <p15:clr>
            <a:srgbClr val="A4A3A4"/>
          </p15:clr>
        </p15:guide>
        <p15:guide id="4" pos="230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Cohrs" initials="DC" lastIdx="140" clrIdx="0"/>
  <p:cmAuthor id="2" name="Alexandra Koszegi" initials="AK" lastIdx="1" clrIdx="1">
    <p:extLst>
      <p:ext uri="{19B8F6BF-5375-455C-9EA6-DF929625EA0E}">
        <p15:presenceInfo xmlns:p15="http://schemas.microsoft.com/office/powerpoint/2012/main" userId="S::akoszegi@dwavesys.com::1f5a2a0c-c26c-4499-9be7-383a05d5bc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EBFF"/>
    <a:srgbClr val="134683"/>
    <a:srgbClr val="1A1A1A"/>
    <a:srgbClr val="FFFFFF"/>
    <a:srgbClr val="2A7DE1"/>
    <a:srgbClr val="008EEE"/>
    <a:srgbClr val="44909A"/>
    <a:srgbClr val="28B654"/>
    <a:srgbClr val="22BCA2"/>
    <a:srgbClr val="2AAC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648" y="144"/>
      </p:cViewPr>
      <p:guideLst>
        <p:guide orient="horz" pos="216"/>
        <p:guide orient="horz" pos="2856"/>
        <p:guide orient="horz" pos="2520"/>
        <p:guide pos="7608"/>
        <p:guide pos="144"/>
      </p:guideLst>
    </p:cSldViewPr>
  </p:slideViewPr>
  <p:notesTextViewPr>
    <p:cViewPr>
      <p:scale>
        <a:sx n="1" d="1"/>
        <a:sy n="1" d="1"/>
      </p:scale>
      <p:origin x="0" y="0"/>
    </p:cViewPr>
  </p:notesTextViewPr>
  <p:notesViewPr>
    <p:cSldViewPr snapToGrid="0">
      <p:cViewPr>
        <p:scale>
          <a:sx n="1" d="2"/>
          <a:sy n="1" d="2"/>
        </p:scale>
        <p:origin x="0" y="0"/>
      </p:cViewPr>
      <p:guideLst>
        <p:guide orient="horz" pos="3002"/>
        <p:guide pos="2283"/>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1"/>
            <a:ext cx="3169920" cy="480060"/>
          </a:xfrm>
          <a:prstGeom prst="rect">
            <a:avLst/>
          </a:prstGeom>
        </p:spPr>
        <p:txBody>
          <a:bodyPr vert="horz" lIns="91560" tIns="45780" rIns="91560" bIns="45780" rtlCol="0"/>
          <a:lstStyle>
            <a:lvl1pPr algn="l">
              <a:defRPr sz="1200"/>
            </a:lvl1pPr>
          </a:lstStyle>
          <a:p>
            <a:endParaRPr lang="de-DE"/>
          </a:p>
        </p:txBody>
      </p:sp>
      <p:sp>
        <p:nvSpPr>
          <p:cNvPr id="3" name="Datumsplatzhalter 2"/>
          <p:cNvSpPr>
            <a:spLocks noGrp="1"/>
          </p:cNvSpPr>
          <p:nvPr>
            <p:ph type="dt" sz="quarter" idx="1"/>
          </p:nvPr>
        </p:nvSpPr>
        <p:spPr>
          <a:xfrm>
            <a:off x="4143589" y="1"/>
            <a:ext cx="3169920" cy="480060"/>
          </a:xfrm>
          <a:prstGeom prst="rect">
            <a:avLst/>
          </a:prstGeom>
        </p:spPr>
        <p:txBody>
          <a:bodyPr vert="horz" lIns="91560" tIns="45780" rIns="91560" bIns="45780" rtlCol="0"/>
          <a:lstStyle>
            <a:lvl1pPr algn="r">
              <a:defRPr sz="1200"/>
            </a:lvl1pPr>
          </a:lstStyle>
          <a:p>
            <a:fld id="{F01358B9-E8F9-423E-A986-6101FB74A0DD}" type="datetimeFigureOut">
              <a:rPr lang="de-DE" smtClean="0"/>
              <a:pPr/>
              <a:t>21.07.2021</a:t>
            </a:fld>
            <a:endParaRPr lang="de-DE"/>
          </a:p>
        </p:txBody>
      </p:sp>
      <p:sp>
        <p:nvSpPr>
          <p:cNvPr id="4" name="Fußzeilenplatzhalter 3"/>
          <p:cNvSpPr>
            <a:spLocks noGrp="1"/>
          </p:cNvSpPr>
          <p:nvPr>
            <p:ph type="ftr" sz="quarter" idx="2"/>
          </p:nvPr>
        </p:nvSpPr>
        <p:spPr>
          <a:xfrm>
            <a:off x="2" y="9119475"/>
            <a:ext cx="3169920" cy="480060"/>
          </a:xfrm>
          <a:prstGeom prst="rect">
            <a:avLst/>
          </a:prstGeom>
        </p:spPr>
        <p:txBody>
          <a:bodyPr vert="horz" lIns="91560" tIns="45780" rIns="91560" bIns="45780" rtlCol="0" anchor="b"/>
          <a:lstStyle>
            <a:lvl1pPr algn="l">
              <a:defRPr sz="1200"/>
            </a:lvl1pPr>
          </a:lstStyle>
          <a:p>
            <a:endParaRPr lang="de-DE"/>
          </a:p>
        </p:txBody>
      </p:sp>
      <p:sp>
        <p:nvSpPr>
          <p:cNvPr id="5" name="Foliennummernplatzhalter 4"/>
          <p:cNvSpPr>
            <a:spLocks noGrp="1"/>
          </p:cNvSpPr>
          <p:nvPr>
            <p:ph type="sldNum" sz="quarter" idx="3"/>
          </p:nvPr>
        </p:nvSpPr>
        <p:spPr>
          <a:xfrm>
            <a:off x="4143589" y="9119475"/>
            <a:ext cx="3169920" cy="480060"/>
          </a:xfrm>
          <a:prstGeom prst="rect">
            <a:avLst/>
          </a:prstGeom>
        </p:spPr>
        <p:txBody>
          <a:bodyPr vert="horz" lIns="91560" tIns="45780" rIns="91560" bIns="45780" rtlCol="0" anchor="b"/>
          <a:lstStyle>
            <a:lvl1pPr algn="r">
              <a:defRPr sz="1200"/>
            </a:lvl1pPr>
          </a:lstStyle>
          <a:p>
            <a:fld id="{0854105B-6BA5-4033-B06D-A6A17C6D8EC0}" type="slidenum">
              <a:rPr lang="de-DE" smtClean="0"/>
              <a:pPr/>
              <a:t>‹#›</a:t>
            </a:fld>
            <a:endParaRPr lang="de-DE"/>
          </a:p>
        </p:txBody>
      </p:sp>
    </p:spTree>
    <p:extLst>
      <p:ext uri="{BB962C8B-B14F-4D97-AF65-F5344CB8AC3E}">
        <p14:creationId xmlns:p14="http://schemas.microsoft.com/office/powerpoint/2010/main" val="2089112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1"/>
            <a:ext cx="3169920" cy="480060"/>
          </a:xfrm>
          <a:prstGeom prst="rect">
            <a:avLst/>
          </a:prstGeom>
        </p:spPr>
        <p:txBody>
          <a:bodyPr vert="horz" lIns="91560" tIns="45780" rIns="91560" bIns="45780" rtlCol="0"/>
          <a:lstStyle>
            <a:lvl1pPr algn="l">
              <a:defRPr sz="1200"/>
            </a:lvl1pPr>
          </a:lstStyle>
          <a:p>
            <a:endParaRPr lang="de-DE"/>
          </a:p>
        </p:txBody>
      </p:sp>
      <p:sp>
        <p:nvSpPr>
          <p:cNvPr id="3" name="Datumsplatzhalter 2"/>
          <p:cNvSpPr>
            <a:spLocks noGrp="1"/>
          </p:cNvSpPr>
          <p:nvPr>
            <p:ph type="dt" idx="1"/>
          </p:nvPr>
        </p:nvSpPr>
        <p:spPr>
          <a:xfrm>
            <a:off x="4143589" y="1"/>
            <a:ext cx="3169920" cy="480060"/>
          </a:xfrm>
          <a:prstGeom prst="rect">
            <a:avLst/>
          </a:prstGeom>
        </p:spPr>
        <p:txBody>
          <a:bodyPr vert="horz" lIns="91560" tIns="45780" rIns="91560" bIns="45780" rtlCol="0"/>
          <a:lstStyle>
            <a:lvl1pPr algn="r">
              <a:defRPr sz="1200"/>
            </a:lvl1pPr>
          </a:lstStyle>
          <a:p>
            <a:fld id="{E1B3256F-A9C5-4A4A-B811-6EFE99DD3B7B}" type="datetimeFigureOut">
              <a:rPr lang="de-DE" smtClean="0"/>
              <a:pPr/>
              <a:t>21.07.2021</a:t>
            </a:fld>
            <a:endParaRPr lang="de-DE"/>
          </a:p>
        </p:txBody>
      </p:sp>
      <p:sp>
        <p:nvSpPr>
          <p:cNvPr id="4" name="Folienbildplatzhalter 3"/>
          <p:cNvSpPr>
            <a:spLocks noGrp="1" noRot="1" noChangeAspect="1"/>
          </p:cNvSpPr>
          <p:nvPr>
            <p:ph type="sldImg" idx="2"/>
          </p:nvPr>
        </p:nvSpPr>
        <p:spPr>
          <a:xfrm>
            <a:off x="-528638" y="488950"/>
            <a:ext cx="8385176" cy="4718050"/>
          </a:xfrm>
          <a:prstGeom prst="rect">
            <a:avLst/>
          </a:prstGeom>
          <a:noFill/>
          <a:ln w="12700">
            <a:solidFill>
              <a:prstClr val="black"/>
            </a:solidFill>
          </a:ln>
        </p:spPr>
        <p:txBody>
          <a:bodyPr vert="horz" lIns="91560" tIns="45780" rIns="91560" bIns="45780" rtlCol="0" anchor="ctr"/>
          <a:lstStyle/>
          <a:p>
            <a:endParaRPr lang="de-DE"/>
          </a:p>
        </p:txBody>
      </p:sp>
      <p:sp>
        <p:nvSpPr>
          <p:cNvPr id="5" name="Notizenplatzhalter 4"/>
          <p:cNvSpPr>
            <a:spLocks noGrp="1"/>
          </p:cNvSpPr>
          <p:nvPr>
            <p:ph type="body" sz="quarter" idx="3"/>
          </p:nvPr>
        </p:nvSpPr>
        <p:spPr>
          <a:xfrm>
            <a:off x="451105" y="5376674"/>
            <a:ext cx="6412992" cy="3528441"/>
          </a:xfrm>
          <a:prstGeom prst="rect">
            <a:avLst/>
          </a:prstGeom>
        </p:spPr>
        <p:txBody>
          <a:bodyPr vert="horz" lIns="91560" tIns="45780" rIns="91560" bIns="4578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2" y="9119475"/>
            <a:ext cx="3169920" cy="480060"/>
          </a:xfrm>
          <a:prstGeom prst="rect">
            <a:avLst/>
          </a:prstGeom>
        </p:spPr>
        <p:txBody>
          <a:bodyPr vert="horz" lIns="91560" tIns="45780" rIns="91560" bIns="45780" rtlCol="0" anchor="b"/>
          <a:lstStyle>
            <a:lvl1pPr algn="l">
              <a:defRPr sz="1200"/>
            </a:lvl1pPr>
          </a:lstStyle>
          <a:p>
            <a:endParaRPr lang="de-DE"/>
          </a:p>
        </p:txBody>
      </p:sp>
      <p:sp>
        <p:nvSpPr>
          <p:cNvPr id="7" name="Foliennummernplatzhalter 6"/>
          <p:cNvSpPr>
            <a:spLocks noGrp="1"/>
          </p:cNvSpPr>
          <p:nvPr>
            <p:ph type="sldNum" sz="quarter" idx="5"/>
          </p:nvPr>
        </p:nvSpPr>
        <p:spPr>
          <a:xfrm>
            <a:off x="4143589" y="9119475"/>
            <a:ext cx="3169920" cy="480060"/>
          </a:xfrm>
          <a:prstGeom prst="rect">
            <a:avLst/>
          </a:prstGeom>
        </p:spPr>
        <p:txBody>
          <a:bodyPr vert="horz" lIns="91560" tIns="45780" rIns="91560" bIns="45780" rtlCol="0" anchor="b"/>
          <a:lstStyle>
            <a:lvl1pPr algn="r">
              <a:defRPr sz="1200"/>
            </a:lvl1pPr>
          </a:lstStyle>
          <a:p>
            <a:fld id="{CE3F6CF2-AA75-457E-820B-85B5C07CD9DD}" type="slidenum">
              <a:rPr lang="de-DE" smtClean="0"/>
              <a:pPr/>
              <a:t>‹#›</a:t>
            </a:fld>
            <a:endParaRPr lang="de-DE"/>
          </a:p>
        </p:txBody>
      </p:sp>
    </p:spTree>
    <p:extLst>
      <p:ext uri="{BB962C8B-B14F-4D97-AF65-F5344CB8AC3E}">
        <p14:creationId xmlns:p14="http://schemas.microsoft.com/office/powerpoint/2010/main" val="291261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8638" y="488950"/>
            <a:ext cx="8385176" cy="47180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Constraints are rules that define what solutions are acceptable and which are not.</a:t>
            </a:r>
          </a:p>
          <a:p>
            <a:endParaRPr lang="en-US"/>
          </a:p>
        </p:txBody>
      </p:sp>
      <p:sp>
        <p:nvSpPr>
          <p:cNvPr id="4" name="Slide Number Placeholder 3"/>
          <p:cNvSpPr>
            <a:spLocks noGrp="1"/>
          </p:cNvSpPr>
          <p:nvPr>
            <p:ph type="sldNum" sz="quarter" idx="5"/>
          </p:nvPr>
        </p:nvSpPr>
        <p:spPr/>
        <p:txBody>
          <a:bodyPr/>
          <a:lstStyle/>
          <a:p>
            <a:fld id="{CE3F6CF2-AA75-457E-820B-85B5C07CD9DD}" type="slidenum">
              <a:rPr lang="de-DE" smtClean="0"/>
              <a:pPr/>
              <a:t>17</a:t>
            </a:fld>
            <a:endParaRPr lang="de-DE"/>
          </a:p>
        </p:txBody>
      </p:sp>
    </p:spTree>
    <p:extLst>
      <p:ext uri="{BB962C8B-B14F-4D97-AF65-F5344CB8AC3E}">
        <p14:creationId xmlns:p14="http://schemas.microsoft.com/office/powerpoint/2010/main" val="2733960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7EE4B7-FE98-481F-A71A-2CA23AA580C4}"/>
              </a:ext>
            </a:extLst>
          </p:cNvPr>
          <p:cNvSpPr/>
          <p:nvPr userDrawn="1"/>
        </p:nvSpPr>
        <p:spPr>
          <a:xfrm>
            <a:off x="0" y="0"/>
            <a:ext cx="12192000" cy="6858000"/>
          </a:xfrm>
          <a:prstGeom prst="rect">
            <a:avLst/>
          </a:prstGeom>
          <a:gradFill>
            <a:gsLst>
              <a:gs pos="0">
                <a:srgbClr val="2A7DE1">
                  <a:lumMod val="70000"/>
                  <a:alpha val="25000"/>
                </a:srgbClr>
              </a:gs>
              <a:gs pos="75000">
                <a:srgbClr val="1A61B6">
                  <a:lumMod val="25000"/>
                  <a:alpha val="9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CC94E883-B865-4A59-8112-CE95E055F018}"/>
              </a:ext>
            </a:extLst>
          </p:cNvPr>
          <p:cNvSpPr>
            <a:spLocks noGrp="1"/>
          </p:cNvSpPr>
          <p:nvPr>
            <p:ph type="title"/>
          </p:nvPr>
        </p:nvSpPr>
        <p:spPr>
          <a:xfrm>
            <a:off x="838200" y="2831879"/>
            <a:ext cx="10515600" cy="750205"/>
          </a:xfrm>
          <a:prstGeom prst="rect">
            <a:avLst/>
          </a:prstGeom>
        </p:spPr>
        <p:txBody>
          <a:bodyPr wrap="square" lIns="0" tIns="0" rIns="0" bIns="0">
            <a:spAutoFit/>
          </a:bodyPr>
          <a:lstStyle>
            <a:lvl1pPr algn="ctr">
              <a:defRPr sz="4875"/>
            </a:lvl1pPr>
          </a:lstStyle>
          <a:p>
            <a:r>
              <a:rPr lang="en-US"/>
              <a:t>Click to edit Master title style</a:t>
            </a:r>
          </a:p>
        </p:txBody>
      </p:sp>
      <p:grpSp>
        <p:nvGrpSpPr>
          <p:cNvPr id="4" name="Group 3">
            <a:extLst>
              <a:ext uri="{FF2B5EF4-FFF2-40B4-BE49-F238E27FC236}">
                <a16:creationId xmlns:a16="http://schemas.microsoft.com/office/drawing/2014/main" id="{4DAD7284-B970-40C7-91B4-1612BD06D447}"/>
              </a:ext>
            </a:extLst>
          </p:cNvPr>
          <p:cNvGrpSpPr/>
          <p:nvPr userDrawn="1"/>
        </p:nvGrpSpPr>
        <p:grpSpPr>
          <a:xfrm>
            <a:off x="5199064" y="6241574"/>
            <a:ext cx="1801813" cy="407987"/>
            <a:chOff x="5199063" y="212726"/>
            <a:chExt cx="1801813" cy="407987"/>
          </a:xfrm>
        </p:grpSpPr>
        <p:sp>
          <p:nvSpPr>
            <p:cNvPr id="5" name="Freeform 5">
              <a:extLst>
                <a:ext uri="{FF2B5EF4-FFF2-40B4-BE49-F238E27FC236}">
                  <a16:creationId xmlns:a16="http://schemas.microsoft.com/office/drawing/2014/main" id="{049661BB-1D7B-4C6E-81D1-D3C2A3CEBFC3}"/>
                </a:ext>
              </a:extLst>
            </p:cNvPr>
            <p:cNvSpPr>
              <a:spLocks/>
            </p:cNvSpPr>
            <p:nvPr/>
          </p:nvSpPr>
          <p:spPr bwMode="auto">
            <a:xfrm>
              <a:off x="6142038" y="212726"/>
              <a:ext cx="271463" cy="234950"/>
            </a:xfrm>
            <a:custGeom>
              <a:avLst/>
              <a:gdLst>
                <a:gd name="T0" fmla="*/ 385 w 414"/>
                <a:gd name="T1" fmla="*/ 325 h 352"/>
                <a:gd name="T2" fmla="*/ 385 w 414"/>
                <a:gd name="T3" fmla="*/ 325 h 352"/>
                <a:gd name="T4" fmla="*/ 311 w 414"/>
                <a:gd name="T5" fmla="*/ 352 h 352"/>
                <a:gd name="T6" fmla="*/ 103 w 414"/>
                <a:gd name="T7" fmla="*/ 352 h 352"/>
                <a:gd name="T8" fmla="*/ 30 w 414"/>
                <a:gd name="T9" fmla="*/ 325 h 352"/>
                <a:gd name="T10" fmla="*/ 0 w 414"/>
                <a:gd name="T11" fmla="*/ 257 h 352"/>
                <a:gd name="T12" fmla="*/ 0 w 414"/>
                <a:gd name="T13" fmla="*/ 240 h 352"/>
                <a:gd name="T14" fmla="*/ 31 w 414"/>
                <a:gd name="T15" fmla="*/ 173 h 352"/>
                <a:gd name="T16" fmla="*/ 103 w 414"/>
                <a:gd name="T17" fmla="*/ 145 h 352"/>
                <a:gd name="T18" fmla="*/ 236 w 414"/>
                <a:gd name="T19" fmla="*/ 145 h 352"/>
                <a:gd name="T20" fmla="*/ 236 w 414"/>
                <a:gd name="T21" fmla="*/ 208 h 352"/>
                <a:gd name="T22" fmla="*/ 103 w 414"/>
                <a:gd name="T23" fmla="*/ 208 h 352"/>
                <a:gd name="T24" fmla="*/ 78 w 414"/>
                <a:gd name="T25" fmla="*/ 217 h 352"/>
                <a:gd name="T26" fmla="*/ 66 w 414"/>
                <a:gd name="T27" fmla="*/ 240 h 352"/>
                <a:gd name="T28" fmla="*/ 66 w 414"/>
                <a:gd name="T29" fmla="*/ 257 h 352"/>
                <a:gd name="T30" fmla="*/ 103 w 414"/>
                <a:gd name="T31" fmla="*/ 288 h 352"/>
                <a:gd name="T32" fmla="*/ 311 w 414"/>
                <a:gd name="T33" fmla="*/ 288 h 352"/>
                <a:gd name="T34" fmla="*/ 348 w 414"/>
                <a:gd name="T35" fmla="*/ 257 h 352"/>
                <a:gd name="T36" fmla="*/ 348 w 414"/>
                <a:gd name="T37" fmla="*/ 94 h 352"/>
                <a:gd name="T38" fmla="*/ 337 w 414"/>
                <a:gd name="T39" fmla="*/ 72 h 352"/>
                <a:gd name="T40" fmla="*/ 311 w 414"/>
                <a:gd name="T41" fmla="*/ 62 h 352"/>
                <a:gd name="T42" fmla="*/ 6 w 414"/>
                <a:gd name="T43" fmla="*/ 62 h 352"/>
                <a:gd name="T44" fmla="*/ 6 w 414"/>
                <a:gd name="T45" fmla="*/ 0 h 352"/>
                <a:gd name="T46" fmla="*/ 311 w 414"/>
                <a:gd name="T47" fmla="*/ 0 h 352"/>
                <a:gd name="T48" fmla="*/ 383 w 414"/>
                <a:gd name="T49" fmla="*/ 27 h 352"/>
                <a:gd name="T50" fmla="*/ 414 w 414"/>
                <a:gd name="T51" fmla="*/ 94 h 352"/>
                <a:gd name="T52" fmla="*/ 414 w 414"/>
                <a:gd name="T53" fmla="*/ 257 h 352"/>
                <a:gd name="T54" fmla="*/ 385 w 414"/>
                <a:gd name="T55" fmla="*/ 325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4" h="352">
                  <a:moveTo>
                    <a:pt x="385" y="325"/>
                  </a:moveTo>
                  <a:lnTo>
                    <a:pt x="385" y="325"/>
                  </a:lnTo>
                  <a:cubicBezTo>
                    <a:pt x="365" y="343"/>
                    <a:pt x="340" y="352"/>
                    <a:pt x="311" y="352"/>
                  </a:cubicBezTo>
                  <a:lnTo>
                    <a:pt x="103" y="352"/>
                  </a:lnTo>
                  <a:cubicBezTo>
                    <a:pt x="74" y="352"/>
                    <a:pt x="50" y="343"/>
                    <a:pt x="30" y="325"/>
                  </a:cubicBezTo>
                  <a:cubicBezTo>
                    <a:pt x="10" y="308"/>
                    <a:pt x="0" y="285"/>
                    <a:pt x="0" y="257"/>
                  </a:cubicBezTo>
                  <a:lnTo>
                    <a:pt x="0" y="240"/>
                  </a:lnTo>
                  <a:cubicBezTo>
                    <a:pt x="0" y="213"/>
                    <a:pt x="10" y="191"/>
                    <a:pt x="31" y="173"/>
                  </a:cubicBezTo>
                  <a:cubicBezTo>
                    <a:pt x="52" y="154"/>
                    <a:pt x="76" y="145"/>
                    <a:pt x="103" y="145"/>
                  </a:cubicBezTo>
                  <a:lnTo>
                    <a:pt x="236" y="145"/>
                  </a:lnTo>
                  <a:lnTo>
                    <a:pt x="236" y="208"/>
                  </a:lnTo>
                  <a:lnTo>
                    <a:pt x="103" y="208"/>
                  </a:lnTo>
                  <a:cubicBezTo>
                    <a:pt x="94" y="208"/>
                    <a:pt x="86" y="211"/>
                    <a:pt x="78" y="217"/>
                  </a:cubicBezTo>
                  <a:cubicBezTo>
                    <a:pt x="70" y="224"/>
                    <a:pt x="66" y="231"/>
                    <a:pt x="66" y="240"/>
                  </a:cubicBezTo>
                  <a:lnTo>
                    <a:pt x="66" y="257"/>
                  </a:lnTo>
                  <a:cubicBezTo>
                    <a:pt x="66" y="278"/>
                    <a:pt x="79" y="288"/>
                    <a:pt x="103" y="288"/>
                  </a:cubicBezTo>
                  <a:lnTo>
                    <a:pt x="311" y="288"/>
                  </a:lnTo>
                  <a:cubicBezTo>
                    <a:pt x="336" y="288"/>
                    <a:pt x="348" y="278"/>
                    <a:pt x="348" y="257"/>
                  </a:cubicBezTo>
                  <a:lnTo>
                    <a:pt x="348" y="94"/>
                  </a:lnTo>
                  <a:cubicBezTo>
                    <a:pt x="348" y="86"/>
                    <a:pt x="345" y="79"/>
                    <a:pt x="337" y="72"/>
                  </a:cubicBezTo>
                  <a:cubicBezTo>
                    <a:pt x="329" y="65"/>
                    <a:pt x="320" y="62"/>
                    <a:pt x="311" y="62"/>
                  </a:cubicBezTo>
                  <a:lnTo>
                    <a:pt x="6" y="62"/>
                  </a:lnTo>
                  <a:lnTo>
                    <a:pt x="6" y="0"/>
                  </a:lnTo>
                  <a:lnTo>
                    <a:pt x="311" y="0"/>
                  </a:lnTo>
                  <a:cubicBezTo>
                    <a:pt x="339" y="0"/>
                    <a:pt x="362" y="8"/>
                    <a:pt x="383" y="27"/>
                  </a:cubicBezTo>
                  <a:cubicBezTo>
                    <a:pt x="404" y="46"/>
                    <a:pt x="414" y="68"/>
                    <a:pt x="414" y="94"/>
                  </a:cubicBezTo>
                  <a:lnTo>
                    <a:pt x="414" y="257"/>
                  </a:lnTo>
                  <a:cubicBezTo>
                    <a:pt x="414" y="285"/>
                    <a:pt x="405" y="308"/>
                    <a:pt x="385" y="325"/>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6" name="Freeform 6">
              <a:extLst>
                <a:ext uri="{FF2B5EF4-FFF2-40B4-BE49-F238E27FC236}">
                  <a16:creationId xmlns:a16="http://schemas.microsoft.com/office/drawing/2014/main" id="{9C84E65F-766B-454D-B0A1-071E64DBA5B0}"/>
                </a:ext>
              </a:extLst>
            </p:cNvPr>
            <p:cNvSpPr>
              <a:spLocks/>
            </p:cNvSpPr>
            <p:nvPr/>
          </p:nvSpPr>
          <p:spPr bwMode="auto">
            <a:xfrm>
              <a:off x="6432551" y="212726"/>
              <a:ext cx="280988" cy="234950"/>
            </a:xfrm>
            <a:custGeom>
              <a:avLst/>
              <a:gdLst>
                <a:gd name="T0" fmla="*/ 362 w 429"/>
                <a:gd name="T1" fmla="*/ 257 h 352"/>
                <a:gd name="T2" fmla="*/ 362 w 429"/>
                <a:gd name="T3" fmla="*/ 257 h 352"/>
                <a:gd name="T4" fmla="*/ 259 w 429"/>
                <a:gd name="T5" fmla="*/ 352 h 352"/>
                <a:gd name="T6" fmla="*/ 169 w 429"/>
                <a:gd name="T7" fmla="*/ 352 h 352"/>
                <a:gd name="T8" fmla="*/ 66 w 429"/>
                <a:gd name="T9" fmla="*/ 257 h 352"/>
                <a:gd name="T10" fmla="*/ 0 w 429"/>
                <a:gd name="T11" fmla="*/ 0 h 352"/>
                <a:gd name="T12" fmla="*/ 71 w 429"/>
                <a:gd name="T13" fmla="*/ 0 h 352"/>
                <a:gd name="T14" fmla="*/ 135 w 429"/>
                <a:gd name="T15" fmla="*/ 245 h 352"/>
                <a:gd name="T16" fmla="*/ 179 w 429"/>
                <a:gd name="T17" fmla="*/ 288 h 352"/>
                <a:gd name="T18" fmla="*/ 249 w 429"/>
                <a:gd name="T19" fmla="*/ 288 h 352"/>
                <a:gd name="T20" fmla="*/ 295 w 429"/>
                <a:gd name="T21" fmla="*/ 245 h 352"/>
                <a:gd name="T22" fmla="*/ 358 w 429"/>
                <a:gd name="T23" fmla="*/ 0 h 352"/>
                <a:gd name="T24" fmla="*/ 429 w 429"/>
                <a:gd name="T25" fmla="*/ 0 h 352"/>
                <a:gd name="T26" fmla="*/ 362 w 429"/>
                <a:gd name="T27" fmla="*/ 25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9" h="352">
                  <a:moveTo>
                    <a:pt x="362" y="257"/>
                  </a:moveTo>
                  <a:lnTo>
                    <a:pt x="362" y="257"/>
                  </a:lnTo>
                  <a:cubicBezTo>
                    <a:pt x="346" y="321"/>
                    <a:pt x="312" y="352"/>
                    <a:pt x="259" y="352"/>
                  </a:cubicBezTo>
                  <a:lnTo>
                    <a:pt x="169" y="352"/>
                  </a:lnTo>
                  <a:cubicBezTo>
                    <a:pt x="116" y="352"/>
                    <a:pt x="82" y="321"/>
                    <a:pt x="66" y="257"/>
                  </a:cubicBezTo>
                  <a:lnTo>
                    <a:pt x="0" y="0"/>
                  </a:lnTo>
                  <a:lnTo>
                    <a:pt x="71" y="0"/>
                  </a:lnTo>
                  <a:lnTo>
                    <a:pt x="135" y="245"/>
                  </a:lnTo>
                  <a:cubicBezTo>
                    <a:pt x="142" y="274"/>
                    <a:pt x="157" y="288"/>
                    <a:pt x="179" y="288"/>
                  </a:cubicBezTo>
                  <a:lnTo>
                    <a:pt x="249" y="288"/>
                  </a:lnTo>
                  <a:cubicBezTo>
                    <a:pt x="272" y="288"/>
                    <a:pt x="287" y="274"/>
                    <a:pt x="295" y="245"/>
                  </a:cubicBezTo>
                  <a:lnTo>
                    <a:pt x="358" y="0"/>
                  </a:lnTo>
                  <a:lnTo>
                    <a:pt x="429" y="0"/>
                  </a:lnTo>
                  <a:lnTo>
                    <a:pt x="362" y="25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7" name="Freeform 7">
              <a:extLst>
                <a:ext uri="{FF2B5EF4-FFF2-40B4-BE49-F238E27FC236}">
                  <a16:creationId xmlns:a16="http://schemas.microsoft.com/office/drawing/2014/main" id="{4D55E67F-29AB-4E7F-972C-C79B9640F61D}"/>
                </a:ext>
              </a:extLst>
            </p:cNvPr>
            <p:cNvSpPr>
              <a:spLocks/>
            </p:cNvSpPr>
            <p:nvPr/>
          </p:nvSpPr>
          <p:spPr bwMode="auto">
            <a:xfrm>
              <a:off x="6729413" y="212726"/>
              <a:ext cx="271463" cy="234950"/>
            </a:xfrm>
            <a:custGeom>
              <a:avLst/>
              <a:gdLst>
                <a:gd name="T0" fmla="*/ 383 w 415"/>
                <a:gd name="T1" fmla="*/ 179 h 352"/>
                <a:gd name="T2" fmla="*/ 383 w 415"/>
                <a:gd name="T3" fmla="*/ 179 h 352"/>
                <a:gd name="T4" fmla="*/ 312 w 415"/>
                <a:gd name="T5" fmla="*/ 207 h 352"/>
                <a:gd name="T6" fmla="*/ 179 w 415"/>
                <a:gd name="T7" fmla="*/ 207 h 352"/>
                <a:gd name="T8" fmla="*/ 179 w 415"/>
                <a:gd name="T9" fmla="*/ 143 h 352"/>
                <a:gd name="T10" fmla="*/ 312 w 415"/>
                <a:gd name="T11" fmla="*/ 143 h 352"/>
                <a:gd name="T12" fmla="*/ 336 w 415"/>
                <a:gd name="T13" fmla="*/ 134 h 352"/>
                <a:gd name="T14" fmla="*/ 348 w 415"/>
                <a:gd name="T15" fmla="*/ 111 h 352"/>
                <a:gd name="T16" fmla="*/ 348 w 415"/>
                <a:gd name="T17" fmla="*/ 94 h 352"/>
                <a:gd name="T18" fmla="*/ 312 w 415"/>
                <a:gd name="T19" fmla="*/ 62 h 352"/>
                <a:gd name="T20" fmla="*/ 103 w 415"/>
                <a:gd name="T21" fmla="*/ 62 h 352"/>
                <a:gd name="T22" fmla="*/ 66 w 415"/>
                <a:gd name="T23" fmla="*/ 94 h 352"/>
                <a:gd name="T24" fmla="*/ 66 w 415"/>
                <a:gd name="T25" fmla="*/ 256 h 352"/>
                <a:gd name="T26" fmla="*/ 78 w 415"/>
                <a:gd name="T27" fmla="*/ 279 h 352"/>
                <a:gd name="T28" fmla="*/ 103 w 415"/>
                <a:gd name="T29" fmla="*/ 288 h 352"/>
                <a:gd name="T30" fmla="*/ 409 w 415"/>
                <a:gd name="T31" fmla="*/ 288 h 352"/>
                <a:gd name="T32" fmla="*/ 409 w 415"/>
                <a:gd name="T33" fmla="*/ 352 h 352"/>
                <a:gd name="T34" fmla="*/ 103 w 415"/>
                <a:gd name="T35" fmla="*/ 352 h 352"/>
                <a:gd name="T36" fmla="*/ 31 w 415"/>
                <a:gd name="T37" fmla="*/ 324 h 352"/>
                <a:gd name="T38" fmla="*/ 0 w 415"/>
                <a:gd name="T39" fmla="*/ 256 h 352"/>
                <a:gd name="T40" fmla="*/ 0 w 415"/>
                <a:gd name="T41" fmla="*/ 94 h 352"/>
                <a:gd name="T42" fmla="*/ 30 w 415"/>
                <a:gd name="T43" fmla="*/ 26 h 352"/>
                <a:gd name="T44" fmla="*/ 103 w 415"/>
                <a:gd name="T45" fmla="*/ 0 h 352"/>
                <a:gd name="T46" fmla="*/ 312 w 415"/>
                <a:gd name="T47" fmla="*/ 0 h 352"/>
                <a:gd name="T48" fmla="*/ 385 w 415"/>
                <a:gd name="T49" fmla="*/ 25 h 352"/>
                <a:gd name="T50" fmla="*/ 415 w 415"/>
                <a:gd name="T51" fmla="*/ 94 h 352"/>
                <a:gd name="T52" fmla="*/ 415 w 415"/>
                <a:gd name="T53" fmla="*/ 111 h 352"/>
                <a:gd name="T54" fmla="*/ 383 w 415"/>
                <a:gd name="T55" fmla="*/ 17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5" h="352">
                  <a:moveTo>
                    <a:pt x="383" y="179"/>
                  </a:moveTo>
                  <a:lnTo>
                    <a:pt x="383" y="179"/>
                  </a:lnTo>
                  <a:cubicBezTo>
                    <a:pt x="362" y="197"/>
                    <a:pt x="339" y="207"/>
                    <a:pt x="312" y="207"/>
                  </a:cubicBezTo>
                  <a:lnTo>
                    <a:pt x="179" y="207"/>
                  </a:lnTo>
                  <a:lnTo>
                    <a:pt x="179" y="143"/>
                  </a:lnTo>
                  <a:lnTo>
                    <a:pt x="312" y="143"/>
                  </a:lnTo>
                  <a:cubicBezTo>
                    <a:pt x="320" y="143"/>
                    <a:pt x="328" y="140"/>
                    <a:pt x="336" y="134"/>
                  </a:cubicBezTo>
                  <a:cubicBezTo>
                    <a:pt x="344" y="127"/>
                    <a:pt x="348" y="120"/>
                    <a:pt x="348" y="111"/>
                  </a:cubicBezTo>
                  <a:lnTo>
                    <a:pt x="348" y="94"/>
                  </a:lnTo>
                  <a:cubicBezTo>
                    <a:pt x="348" y="73"/>
                    <a:pt x="336" y="62"/>
                    <a:pt x="312" y="62"/>
                  </a:cubicBezTo>
                  <a:lnTo>
                    <a:pt x="103" y="62"/>
                  </a:lnTo>
                  <a:cubicBezTo>
                    <a:pt x="78" y="62"/>
                    <a:pt x="66" y="73"/>
                    <a:pt x="66" y="94"/>
                  </a:cubicBezTo>
                  <a:lnTo>
                    <a:pt x="66" y="256"/>
                  </a:lnTo>
                  <a:cubicBezTo>
                    <a:pt x="66" y="265"/>
                    <a:pt x="70" y="273"/>
                    <a:pt x="78" y="279"/>
                  </a:cubicBezTo>
                  <a:cubicBezTo>
                    <a:pt x="86" y="285"/>
                    <a:pt x="94" y="288"/>
                    <a:pt x="103" y="288"/>
                  </a:cubicBezTo>
                  <a:lnTo>
                    <a:pt x="409" y="288"/>
                  </a:lnTo>
                  <a:lnTo>
                    <a:pt x="409" y="352"/>
                  </a:lnTo>
                  <a:lnTo>
                    <a:pt x="103" y="352"/>
                  </a:lnTo>
                  <a:cubicBezTo>
                    <a:pt x="76" y="352"/>
                    <a:pt x="52" y="342"/>
                    <a:pt x="31" y="324"/>
                  </a:cubicBezTo>
                  <a:cubicBezTo>
                    <a:pt x="10" y="305"/>
                    <a:pt x="0" y="283"/>
                    <a:pt x="0" y="256"/>
                  </a:cubicBezTo>
                  <a:lnTo>
                    <a:pt x="0" y="94"/>
                  </a:lnTo>
                  <a:cubicBezTo>
                    <a:pt x="0" y="66"/>
                    <a:pt x="10" y="43"/>
                    <a:pt x="30" y="26"/>
                  </a:cubicBezTo>
                  <a:cubicBezTo>
                    <a:pt x="50" y="8"/>
                    <a:pt x="74" y="0"/>
                    <a:pt x="103" y="0"/>
                  </a:cubicBezTo>
                  <a:lnTo>
                    <a:pt x="312" y="0"/>
                  </a:lnTo>
                  <a:cubicBezTo>
                    <a:pt x="340" y="0"/>
                    <a:pt x="365" y="8"/>
                    <a:pt x="385" y="25"/>
                  </a:cubicBezTo>
                  <a:cubicBezTo>
                    <a:pt x="405" y="43"/>
                    <a:pt x="415" y="66"/>
                    <a:pt x="415" y="94"/>
                  </a:cubicBezTo>
                  <a:lnTo>
                    <a:pt x="415" y="111"/>
                  </a:lnTo>
                  <a:cubicBezTo>
                    <a:pt x="415" y="137"/>
                    <a:pt x="405" y="160"/>
                    <a:pt x="383" y="17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8" name="Freeform 8">
              <a:extLst>
                <a:ext uri="{FF2B5EF4-FFF2-40B4-BE49-F238E27FC236}">
                  <a16:creationId xmlns:a16="http://schemas.microsoft.com/office/drawing/2014/main" id="{B5D93803-69C1-43FF-AC82-7D86DD178A26}"/>
                </a:ext>
              </a:extLst>
            </p:cNvPr>
            <p:cNvSpPr>
              <a:spLocks/>
            </p:cNvSpPr>
            <p:nvPr/>
          </p:nvSpPr>
          <p:spPr bwMode="auto">
            <a:xfrm>
              <a:off x="5526088" y="301626"/>
              <a:ext cx="55563" cy="55563"/>
            </a:xfrm>
            <a:custGeom>
              <a:avLst/>
              <a:gdLst>
                <a:gd name="T0" fmla="*/ 84 w 84"/>
                <a:gd name="T1" fmla="*/ 42 h 84"/>
                <a:gd name="T2" fmla="*/ 84 w 84"/>
                <a:gd name="T3" fmla="*/ 42 h 84"/>
                <a:gd name="T4" fmla="*/ 42 w 84"/>
                <a:gd name="T5" fmla="*/ 84 h 84"/>
                <a:gd name="T6" fmla="*/ 0 w 84"/>
                <a:gd name="T7" fmla="*/ 42 h 84"/>
                <a:gd name="T8" fmla="*/ 42 w 84"/>
                <a:gd name="T9" fmla="*/ 0 h 84"/>
                <a:gd name="T10" fmla="*/ 84 w 84"/>
                <a:gd name="T11" fmla="*/ 42 h 84"/>
              </a:gdLst>
              <a:ahLst/>
              <a:cxnLst>
                <a:cxn ang="0">
                  <a:pos x="T0" y="T1"/>
                </a:cxn>
                <a:cxn ang="0">
                  <a:pos x="T2" y="T3"/>
                </a:cxn>
                <a:cxn ang="0">
                  <a:pos x="T4" y="T5"/>
                </a:cxn>
                <a:cxn ang="0">
                  <a:pos x="T6" y="T7"/>
                </a:cxn>
                <a:cxn ang="0">
                  <a:pos x="T8" y="T9"/>
                </a:cxn>
                <a:cxn ang="0">
                  <a:pos x="T10" y="T11"/>
                </a:cxn>
              </a:cxnLst>
              <a:rect l="0" t="0" r="r" b="b"/>
              <a:pathLst>
                <a:path w="84" h="84">
                  <a:moveTo>
                    <a:pt x="84" y="42"/>
                  </a:moveTo>
                  <a:lnTo>
                    <a:pt x="84" y="42"/>
                  </a:lnTo>
                  <a:cubicBezTo>
                    <a:pt x="84" y="65"/>
                    <a:pt x="66" y="84"/>
                    <a:pt x="42" y="84"/>
                  </a:cubicBezTo>
                  <a:cubicBezTo>
                    <a:pt x="19" y="84"/>
                    <a:pt x="0" y="65"/>
                    <a:pt x="0" y="42"/>
                  </a:cubicBezTo>
                  <a:cubicBezTo>
                    <a:pt x="0" y="19"/>
                    <a:pt x="19" y="0"/>
                    <a:pt x="42" y="0"/>
                  </a:cubicBezTo>
                  <a:cubicBezTo>
                    <a:pt x="66" y="0"/>
                    <a:pt x="84" y="19"/>
                    <a:pt x="84" y="42"/>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9" name="Freeform 9">
              <a:extLst>
                <a:ext uri="{FF2B5EF4-FFF2-40B4-BE49-F238E27FC236}">
                  <a16:creationId xmlns:a16="http://schemas.microsoft.com/office/drawing/2014/main" id="{6C3368EB-38D4-4C1B-A138-108EF22AF1F1}"/>
                </a:ext>
              </a:extLst>
            </p:cNvPr>
            <p:cNvSpPr>
              <a:spLocks/>
            </p:cNvSpPr>
            <p:nvPr/>
          </p:nvSpPr>
          <p:spPr bwMode="auto">
            <a:xfrm>
              <a:off x="5526088" y="212726"/>
              <a:ext cx="55563" cy="55563"/>
            </a:xfrm>
            <a:custGeom>
              <a:avLst/>
              <a:gdLst>
                <a:gd name="T0" fmla="*/ 84 w 84"/>
                <a:gd name="T1" fmla="*/ 41 h 83"/>
                <a:gd name="T2" fmla="*/ 84 w 84"/>
                <a:gd name="T3" fmla="*/ 41 h 83"/>
                <a:gd name="T4" fmla="*/ 42 w 84"/>
                <a:gd name="T5" fmla="*/ 83 h 83"/>
                <a:gd name="T6" fmla="*/ 0 w 84"/>
                <a:gd name="T7" fmla="*/ 41 h 83"/>
                <a:gd name="T8" fmla="*/ 42 w 84"/>
                <a:gd name="T9" fmla="*/ 0 h 83"/>
                <a:gd name="T10" fmla="*/ 84 w 84"/>
                <a:gd name="T11" fmla="*/ 41 h 83"/>
              </a:gdLst>
              <a:ahLst/>
              <a:cxnLst>
                <a:cxn ang="0">
                  <a:pos x="T0" y="T1"/>
                </a:cxn>
                <a:cxn ang="0">
                  <a:pos x="T2" y="T3"/>
                </a:cxn>
                <a:cxn ang="0">
                  <a:pos x="T4" y="T5"/>
                </a:cxn>
                <a:cxn ang="0">
                  <a:pos x="T6" y="T7"/>
                </a:cxn>
                <a:cxn ang="0">
                  <a:pos x="T8" y="T9"/>
                </a:cxn>
                <a:cxn ang="0">
                  <a:pos x="T10" y="T11"/>
                </a:cxn>
              </a:cxnLst>
              <a:rect l="0" t="0" r="r" b="b"/>
              <a:pathLst>
                <a:path w="84" h="83">
                  <a:moveTo>
                    <a:pt x="84" y="41"/>
                  </a:moveTo>
                  <a:lnTo>
                    <a:pt x="84" y="41"/>
                  </a:lnTo>
                  <a:cubicBezTo>
                    <a:pt x="84" y="64"/>
                    <a:pt x="66" y="83"/>
                    <a:pt x="42" y="83"/>
                  </a:cubicBezTo>
                  <a:cubicBezTo>
                    <a:pt x="19" y="83"/>
                    <a:pt x="0" y="64"/>
                    <a:pt x="0" y="41"/>
                  </a:cubicBezTo>
                  <a:cubicBezTo>
                    <a:pt x="0" y="18"/>
                    <a:pt x="19" y="0"/>
                    <a:pt x="42" y="0"/>
                  </a:cubicBezTo>
                  <a:cubicBezTo>
                    <a:pt x="66" y="0"/>
                    <a:pt x="84" y="18"/>
                    <a:pt x="84" y="41"/>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0" name="Freeform 10">
              <a:extLst>
                <a:ext uri="{FF2B5EF4-FFF2-40B4-BE49-F238E27FC236}">
                  <a16:creationId xmlns:a16="http://schemas.microsoft.com/office/drawing/2014/main" id="{4007DC0C-6114-457A-8565-DA04C1D13DD6}"/>
                </a:ext>
              </a:extLst>
            </p:cNvPr>
            <p:cNvSpPr>
              <a:spLocks/>
            </p:cNvSpPr>
            <p:nvPr/>
          </p:nvSpPr>
          <p:spPr bwMode="auto">
            <a:xfrm>
              <a:off x="5618163" y="390526"/>
              <a:ext cx="55563" cy="57150"/>
            </a:xfrm>
            <a:custGeom>
              <a:avLst/>
              <a:gdLst>
                <a:gd name="T0" fmla="*/ 84 w 84"/>
                <a:gd name="T1" fmla="*/ 42 h 85"/>
                <a:gd name="T2" fmla="*/ 84 w 84"/>
                <a:gd name="T3" fmla="*/ 42 h 85"/>
                <a:gd name="T4" fmla="*/ 42 w 84"/>
                <a:gd name="T5" fmla="*/ 85 h 85"/>
                <a:gd name="T6" fmla="*/ 0 w 84"/>
                <a:gd name="T7" fmla="*/ 42 h 85"/>
                <a:gd name="T8" fmla="*/ 42 w 84"/>
                <a:gd name="T9" fmla="*/ 0 h 85"/>
                <a:gd name="T10" fmla="*/ 84 w 84"/>
                <a:gd name="T11" fmla="*/ 42 h 85"/>
              </a:gdLst>
              <a:ahLst/>
              <a:cxnLst>
                <a:cxn ang="0">
                  <a:pos x="T0" y="T1"/>
                </a:cxn>
                <a:cxn ang="0">
                  <a:pos x="T2" y="T3"/>
                </a:cxn>
                <a:cxn ang="0">
                  <a:pos x="T4" y="T5"/>
                </a:cxn>
                <a:cxn ang="0">
                  <a:pos x="T6" y="T7"/>
                </a:cxn>
                <a:cxn ang="0">
                  <a:pos x="T8" y="T9"/>
                </a:cxn>
                <a:cxn ang="0">
                  <a:pos x="T10" y="T11"/>
                </a:cxn>
              </a:cxnLst>
              <a:rect l="0" t="0" r="r" b="b"/>
              <a:pathLst>
                <a:path w="84" h="85">
                  <a:moveTo>
                    <a:pt x="84" y="42"/>
                  </a:moveTo>
                  <a:lnTo>
                    <a:pt x="84" y="42"/>
                  </a:lnTo>
                  <a:cubicBezTo>
                    <a:pt x="84" y="66"/>
                    <a:pt x="65" y="85"/>
                    <a:pt x="42" y="85"/>
                  </a:cubicBezTo>
                  <a:cubicBezTo>
                    <a:pt x="19" y="85"/>
                    <a:pt x="0" y="66"/>
                    <a:pt x="0" y="42"/>
                  </a:cubicBezTo>
                  <a:cubicBezTo>
                    <a:pt x="0" y="19"/>
                    <a:pt x="19" y="0"/>
                    <a:pt x="42" y="0"/>
                  </a:cubicBezTo>
                  <a:cubicBezTo>
                    <a:pt x="65" y="0"/>
                    <a:pt x="84" y="19"/>
                    <a:pt x="84" y="42"/>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1" name="Freeform 11">
              <a:extLst>
                <a:ext uri="{FF2B5EF4-FFF2-40B4-BE49-F238E27FC236}">
                  <a16:creationId xmlns:a16="http://schemas.microsoft.com/office/drawing/2014/main" id="{434F1DC7-1584-43BD-85C6-273A842E5088}"/>
                </a:ext>
              </a:extLst>
            </p:cNvPr>
            <p:cNvSpPr>
              <a:spLocks/>
            </p:cNvSpPr>
            <p:nvPr/>
          </p:nvSpPr>
          <p:spPr bwMode="auto">
            <a:xfrm>
              <a:off x="5618163" y="301626"/>
              <a:ext cx="55563" cy="55563"/>
            </a:xfrm>
            <a:custGeom>
              <a:avLst/>
              <a:gdLst>
                <a:gd name="T0" fmla="*/ 84 w 84"/>
                <a:gd name="T1" fmla="*/ 42 h 84"/>
                <a:gd name="T2" fmla="*/ 84 w 84"/>
                <a:gd name="T3" fmla="*/ 42 h 84"/>
                <a:gd name="T4" fmla="*/ 42 w 84"/>
                <a:gd name="T5" fmla="*/ 84 h 84"/>
                <a:gd name="T6" fmla="*/ 0 w 84"/>
                <a:gd name="T7" fmla="*/ 42 h 84"/>
                <a:gd name="T8" fmla="*/ 42 w 84"/>
                <a:gd name="T9" fmla="*/ 0 h 84"/>
                <a:gd name="T10" fmla="*/ 84 w 84"/>
                <a:gd name="T11" fmla="*/ 42 h 84"/>
              </a:gdLst>
              <a:ahLst/>
              <a:cxnLst>
                <a:cxn ang="0">
                  <a:pos x="T0" y="T1"/>
                </a:cxn>
                <a:cxn ang="0">
                  <a:pos x="T2" y="T3"/>
                </a:cxn>
                <a:cxn ang="0">
                  <a:pos x="T4" y="T5"/>
                </a:cxn>
                <a:cxn ang="0">
                  <a:pos x="T6" y="T7"/>
                </a:cxn>
                <a:cxn ang="0">
                  <a:pos x="T8" y="T9"/>
                </a:cxn>
                <a:cxn ang="0">
                  <a:pos x="T10" y="T11"/>
                </a:cxn>
              </a:cxnLst>
              <a:rect l="0" t="0" r="r" b="b"/>
              <a:pathLst>
                <a:path w="84" h="84">
                  <a:moveTo>
                    <a:pt x="84" y="42"/>
                  </a:moveTo>
                  <a:lnTo>
                    <a:pt x="84" y="42"/>
                  </a:lnTo>
                  <a:cubicBezTo>
                    <a:pt x="84" y="65"/>
                    <a:pt x="65" y="84"/>
                    <a:pt x="42" y="84"/>
                  </a:cubicBezTo>
                  <a:cubicBezTo>
                    <a:pt x="19" y="84"/>
                    <a:pt x="0" y="65"/>
                    <a:pt x="0" y="42"/>
                  </a:cubicBezTo>
                  <a:cubicBezTo>
                    <a:pt x="0" y="19"/>
                    <a:pt x="19" y="0"/>
                    <a:pt x="42" y="0"/>
                  </a:cubicBezTo>
                  <a:cubicBezTo>
                    <a:pt x="65" y="0"/>
                    <a:pt x="84" y="19"/>
                    <a:pt x="84" y="42"/>
                  </a:cubicBezTo>
                  <a:close/>
                </a:path>
              </a:pathLst>
            </a:custGeom>
            <a:solidFill>
              <a:srgbClr val="2A7DE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2" name="Freeform 12">
              <a:extLst>
                <a:ext uri="{FF2B5EF4-FFF2-40B4-BE49-F238E27FC236}">
                  <a16:creationId xmlns:a16="http://schemas.microsoft.com/office/drawing/2014/main" id="{95DA22C9-2915-42EA-B42E-625AA4FCCDE4}"/>
                </a:ext>
              </a:extLst>
            </p:cNvPr>
            <p:cNvSpPr>
              <a:spLocks/>
            </p:cNvSpPr>
            <p:nvPr/>
          </p:nvSpPr>
          <p:spPr bwMode="auto">
            <a:xfrm>
              <a:off x="5697538" y="212726"/>
              <a:ext cx="252413" cy="233363"/>
            </a:xfrm>
            <a:custGeom>
              <a:avLst/>
              <a:gdLst>
                <a:gd name="T0" fmla="*/ 318 w 384"/>
                <a:gd name="T1" fmla="*/ 256 h 351"/>
                <a:gd name="T2" fmla="*/ 318 w 384"/>
                <a:gd name="T3" fmla="*/ 256 h 351"/>
                <a:gd name="T4" fmla="*/ 316 w 384"/>
                <a:gd name="T5" fmla="*/ 262 h 351"/>
                <a:gd name="T6" fmla="*/ 215 w 384"/>
                <a:gd name="T7" fmla="*/ 351 h 351"/>
                <a:gd name="T8" fmla="*/ 169 w 384"/>
                <a:gd name="T9" fmla="*/ 351 h 351"/>
                <a:gd name="T10" fmla="*/ 66 w 384"/>
                <a:gd name="T11" fmla="*/ 256 h 351"/>
                <a:gd name="T12" fmla="*/ 0 w 384"/>
                <a:gd name="T13" fmla="*/ 0 h 351"/>
                <a:gd name="T14" fmla="*/ 71 w 384"/>
                <a:gd name="T15" fmla="*/ 0 h 351"/>
                <a:gd name="T16" fmla="*/ 135 w 384"/>
                <a:gd name="T17" fmla="*/ 244 h 351"/>
                <a:gd name="T18" fmla="*/ 179 w 384"/>
                <a:gd name="T19" fmla="*/ 287 h 351"/>
                <a:gd name="T20" fmla="*/ 206 w 384"/>
                <a:gd name="T21" fmla="*/ 287 h 351"/>
                <a:gd name="T22" fmla="*/ 251 w 384"/>
                <a:gd name="T23" fmla="*/ 244 h 351"/>
                <a:gd name="T24" fmla="*/ 318 w 384"/>
                <a:gd name="T25" fmla="*/ 193 h 351"/>
                <a:gd name="T26" fmla="*/ 384 w 384"/>
                <a:gd name="T27" fmla="*/ 242 h 351"/>
                <a:gd name="T28" fmla="*/ 384 w 384"/>
                <a:gd name="T29" fmla="*/ 244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4" h="351">
                  <a:moveTo>
                    <a:pt x="318" y="256"/>
                  </a:moveTo>
                  <a:lnTo>
                    <a:pt x="318" y="256"/>
                  </a:lnTo>
                  <a:lnTo>
                    <a:pt x="316" y="262"/>
                  </a:lnTo>
                  <a:cubicBezTo>
                    <a:pt x="299" y="321"/>
                    <a:pt x="266" y="351"/>
                    <a:pt x="215" y="351"/>
                  </a:cubicBezTo>
                  <a:lnTo>
                    <a:pt x="169" y="351"/>
                  </a:lnTo>
                  <a:cubicBezTo>
                    <a:pt x="116" y="351"/>
                    <a:pt x="83" y="319"/>
                    <a:pt x="66" y="256"/>
                  </a:cubicBezTo>
                  <a:lnTo>
                    <a:pt x="0" y="0"/>
                  </a:lnTo>
                  <a:lnTo>
                    <a:pt x="71" y="0"/>
                  </a:lnTo>
                  <a:lnTo>
                    <a:pt x="135" y="244"/>
                  </a:lnTo>
                  <a:cubicBezTo>
                    <a:pt x="142" y="273"/>
                    <a:pt x="157" y="287"/>
                    <a:pt x="179" y="287"/>
                  </a:cubicBezTo>
                  <a:lnTo>
                    <a:pt x="206" y="287"/>
                  </a:lnTo>
                  <a:cubicBezTo>
                    <a:pt x="228" y="287"/>
                    <a:pt x="244" y="273"/>
                    <a:pt x="251" y="244"/>
                  </a:cubicBezTo>
                  <a:cubicBezTo>
                    <a:pt x="251" y="244"/>
                    <a:pt x="267" y="193"/>
                    <a:pt x="318" y="193"/>
                  </a:cubicBezTo>
                  <a:cubicBezTo>
                    <a:pt x="318" y="193"/>
                    <a:pt x="367" y="188"/>
                    <a:pt x="384" y="242"/>
                  </a:cubicBezTo>
                  <a:lnTo>
                    <a:pt x="384" y="244"/>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13">
              <a:extLst>
                <a:ext uri="{FF2B5EF4-FFF2-40B4-BE49-F238E27FC236}">
                  <a16:creationId xmlns:a16="http://schemas.microsoft.com/office/drawing/2014/main" id="{799BD2D6-FBDF-4F1B-A924-994C8832AAF1}"/>
                </a:ext>
              </a:extLst>
            </p:cNvPr>
            <p:cNvSpPr>
              <a:spLocks/>
            </p:cNvSpPr>
            <p:nvPr/>
          </p:nvSpPr>
          <p:spPr bwMode="auto">
            <a:xfrm>
              <a:off x="5905501" y="212726"/>
              <a:ext cx="209550" cy="233363"/>
            </a:xfrm>
            <a:custGeom>
              <a:avLst/>
              <a:gdLst>
                <a:gd name="T0" fmla="*/ 67 w 319"/>
                <a:gd name="T1" fmla="*/ 244 h 351"/>
                <a:gd name="T2" fmla="*/ 67 w 319"/>
                <a:gd name="T3" fmla="*/ 244 h 351"/>
                <a:gd name="T4" fmla="*/ 113 w 319"/>
                <a:gd name="T5" fmla="*/ 287 h 351"/>
                <a:gd name="T6" fmla="*/ 140 w 319"/>
                <a:gd name="T7" fmla="*/ 287 h 351"/>
                <a:gd name="T8" fmla="*/ 185 w 319"/>
                <a:gd name="T9" fmla="*/ 244 h 351"/>
                <a:gd name="T10" fmla="*/ 248 w 319"/>
                <a:gd name="T11" fmla="*/ 0 h 351"/>
                <a:gd name="T12" fmla="*/ 319 w 319"/>
                <a:gd name="T13" fmla="*/ 0 h 351"/>
                <a:gd name="T14" fmla="*/ 252 w 319"/>
                <a:gd name="T15" fmla="*/ 256 h 351"/>
                <a:gd name="T16" fmla="*/ 149 w 319"/>
                <a:gd name="T17" fmla="*/ 351 h 351"/>
                <a:gd name="T18" fmla="*/ 103 w 319"/>
                <a:gd name="T19" fmla="*/ 351 h 351"/>
                <a:gd name="T20" fmla="*/ 0 w 319"/>
                <a:gd name="T21" fmla="*/ 256 h 351"/>
                <a:gd name="T22" fmla="*/ 67 w 319"/>
                <a:gd name="T23" fmla="*/ 244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351">
                  <a:moveTo>
                    <a:pt x="67" y="244"/>
                  </a:moveTo>
                  <a:lnTo>
                    <a:pt x="67" y="244"/>
                  </a:lnTo>
                  <a:cubicBezTo>
                    <a:pt x="74" y="272"/>
                    <a:pt x="91" y="287"/>
                    <a:pt x="113" y="287"/>
                  </a:cubicBezTo>
                  <a:lnTo>
                    <a:pt x="140" y="287"/>
                  </a:lnTo>
                  <a:cubicBezTo>
                    <a:pt x="162" y="287"/>
                    <a:pt x="178" y="273"/>
                    <a:pt x="185" y="244"/>
                  </a:cubicBezTo>
                  <a:lnTo>
                    <a:pt x="248" y="0"/>
                  </a:lnTo>
                  <a:lnTo>
                    <a:pt x="319" y="0"/>
                  </a:lnTo>
                  <a:lnTo>
                    <a:pt x="252" y="256"/>
                  </a:lnTo>
                  <a:cubicBezTo>
                    <a:pt x="236" y="319"/>
                    <a:pt x="202" y="351"/>
                    <a:pt x="149" y="351"/>
                  </a:cubicBezTo>
                  <a:lnTo>
                    <a:pt x="103" y="351"/>
                  </a:lnTo>
                  <a:cubicBezTo>
                    <a:pt x="51" y="351"/>
                    <a:pt x="17" y="319"/>
                    <a:pt x="0" y="256"/>
                  </a:cubicBezTo>
                  <a:lnTo>
                    <a:pt x="67" y="24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14">
              <a:extLst>
                <a:ext uri="{FF2B5EF4-FFF2-40B4-BE49-F238E27FC236}">
                  <a16:creationId xmlns:a16="http://schemas.microsoft.com/office/drawing/2014/main" id="{F86DECA0-3939-4906-A46C-027D5725A0AF}"/>
                </a:ext>
              </a:extLst>
            </p:cNvPr>
            <p:cNvSpPr>
              <a:spLocks noEditPoints="1"/>
            </p:cNvSpPr>
            <p:nvPr/>
          </p:nvSpPr>
          <p:spPr bwMode="auto">
            <a:xfrm>
              <a:off x="5199063" y="212726"/>
              <a:ext cx="279400" cy="234950"/>
            </a:xfrm>
            <a:custGeom>
              <a:avLst/>
              <a:gdLst>
                <a:gd name="T0" fmla="*/ 360 w 426"/>
                <a:gd name="T1" fmla="*/ 94 h 353"/>
                <a:gd name="T2" fmla="*/ 360 w 426"/>
                <a:gd name="T3" fmla="*/ 94 h 353"/>
                <a:gd name="T4" fmla="*/ 349 w 426"/>
                <a:gd name="T5" fmla="*/ 72 h 353"/>
                <a:gd name="T6" fmla="*/ 324 w 426"/>
                <a:gd name="T7" fmla="*/ 62 h 353"/>
                <a:gd name="T8" fmla="*/ 65 w 426"/>
                <a:gd name="T9" fmla="*/ 62 h 353"/>
                <a:gd name="T10" fmla="*/ 65 w 426"/>
                <a:gd name="T11" fmla="*/ 289 h 353"/>
                <a:gd name="T12" fmla="*/ 324 w 426"/>
                <a:gd name="T13" fmla="*/ 289 h 353"/>
                <a:gd name="T14" fmla="*/ 360 w 426"/>
                <a:gd name="T15" fmla="*/ 257 h 353"/>
                <a:gd name="T16" fmla="*/ 360 w 426"/>
                <a:gd name="T17" fmla="*/ 94 h 353"/>
                <a:gd name="T18" fmla="*/ 397 w 426"/>
                <a:gd name="T19" fmla="*/ 326 h 353"/>
                <a:gd name="T20" fmla="*/ 397 w 426"/>
                <a:gd name="T21" fmla="*/ 326 h 353"/>
                <a:gd name="T22" fmla="*/ 324 w 426"/>
                <a:gd name="T23" fmla="*/ 353 h 353"/>
                <a:gd name="T24" fmla="*/ 0 w 426"/>
                <a:gd name="T25" fmla="*/ 353 h 353"/>
                <a:gd name="T26" fmla="*/ 0 w 426"/>
                <a:gd name="T27" fmla="*/ 0 h 353"/>
                <a:gd name="T28" fmla="*/ 324 w 426"/>
                <a:gd name="T29" fmla="*/ 0 h 353"/>
                <a:gd name="T30" fmla="*/ 395 w 426"/>
                <a:gd name="T31" fmla="*/ 27 h 353"/>
                <a:gd name="T32" fmla="*/ 426 w 426"/>
                <a:gd name="T33" fmla="*/ 94 h 353"/>
                <a:gd name="T34" fmla="*/ 426 w 426"/>
                <a:gd name="T35" fmla="*/ 257 h 353"/>
                <a:gd name="T36" fmla="*/ 397 w 426"/>
                <a:gd name="T37" fmla="*/ 32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6" h="353">
                  <a:moveTo>
                    <a:pt x="360" y="94"/>
                  </a:moveTo>
                  <a:lnTo>
                    <a:pt x="360" y="94"/>
                  </a:lnTo>
                  <a:cubicBezTo>
                    <a:pt x="360" y="86"/>
                    <a:pt x="357" y="79"/>
                    <a:pt x="349" y="72"/>
                  </a:cubicBezTo>
                  <a:cubicBezTo>
                    <a:pt x="341" y="65"/>
                    <a:pt x="333" y="62"/>
                    <a:pt x="324" y="62"/>
                  </a:cubicBezTo>
                  <a:lnTo>
                    <a:pt x="65" y="62"/>
                  </a:lnTo>
                  <a:lnTo>
                    <a:pt x="65" y="289"/>
                  </a:lnTo>
                  <a:lnTo>
                    <a:pt x="324" y="289"/>
                  </a:lnTo>
                  <a:cubicBezTo>
                    <a:pt x="348" y="289"/>
                    <a:pt x="360" y="279"/>
                    <a:pt x="360" y="257"/>
                  </a:cubicBezTo>
                  <a:lnTo>
                    <a:pt x="360" y="94"/>
                  </a:lnTo>
                  <a:close/>
                  <a:moveTo>
                    <a:pt x="397" y="326"/>
                  </a:moveTo>
                  <a:lnTo>
                    <a:pt x="397" y="326"/>
                  </a:lnTo>
                  <a:cubicBezTo>
                    <a:pt x="377" y="344"/>
                    <a:pt x="353" y="353"/>
                    <a:pt x="324" y="353"/>
                  </a:cubicBezTo>
                  <a:lnTo>
                    <a:pt x="0" y="353"/>
                  </a:lnTo>
                  <a:lnTo>
                    <a:pt x="0" y="0"/>
                  </a:lnTo>
                  <a:lnTo>
                    <a:pt x="324" y="0"/>
                  </a:lnTo>
                  <a:cubicBezTo>
                    <a:pt x="351" y="0"/>
                    <a:pt x="374" y="8"/>
                    <a:pt x="395" y="27"/>
                  </a:cubicBezTo>
                  <a:cubicBezTo>
                    <a:pt x="416" y="46"/>
                    <a:pt x="426" y="68"/>
                    <a:pt x="426" y="94"/>
                  </a:cubicBezTo>
                  <a:lnTo>
                    <a:pt x="426" y="257"/>
                  </a:lnTo>
                  <a:cubicBezTo>
                    <a:pt x="426" y="285"/>
                    <a:pt x="417" y="308"/>
                    <a:pt x="397" y="32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15">
              <a:extLst>
                <a:ext uri="{FF2B5EF4-FFF2-40B4-BE49-F238E27FC236}">
                  <a16:creationId xmlns:a16="http://schemas.microsoft.com/office/drawing/2014/main" id="{46C6561B-466D-4324-8EBC-808B5690987E}"/>
                </a:ext>
              </a:extLst>
            </p:cNvPr>
            <p:cNvSpPr>
              <a:spLocks/>
            </p:cNvSpPr>
            <p:nvPr/>
          </p:nvSpPr>
          <p:spPr bwMode="auto">
            <a:xfrm>
              <a:off x="5200651" y="511176"/>
              <a:ext cx="68263" cy="80963"/>
            </a:xfrm>
            <a:custGeom>
              <a:avLst/>
              <a:gdLst>
                <a:gd name="T0" fmla="*/ 0 w 103"/>
                <a:gd name="T1" fmla="*/ 0 h 123"/>
                <a:gd name="T2" fmla="*/ 0 w 103"/>
                <a:gd name="T3" fmla="*/ 0 h 123"/>
                <a:gd name="T4" fmla="*/ 103 w 103"/>
                <a:gd name="T5" fmla="*/ 0 h 123"/>
                <a:gd name="T6" fmla="*/ 103 w 103"/>
                <a:gd name="T7" fmla="*/ 16 h 123"/>
                <a:gd name="T8" fmla="*/ 60 w 103"/>
                <a:gd name="T9" fmla="*/ 16 h 123"/>
                <a:gd name="T10" fmla="*/ 60 w 103"/>
                <a:gd name="T11" fmla="*/ 123 h 123"/>
                <a:gd name="T12" fmla="*/ 42 w 103"/>
                <a:gd name="T13" fmla="*/ 123 h 123"/>
                <a:gd name="T14" fmla="*/ 42 w 103"/>
                <a:gd name="T15" fmla="*/ 16 h 123"/>
                <a:gd name="T16" fmla="*/ 0 w 103"/>
                <a:gd name="T17" fmla="*/ 16 h 123"/>
                <a:gd name="T18" fmla="*/ 0 w 103"/>
                <a:gd name="T1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23">
                  <a:moveTo>
                    <a:pt x="0" y="0"/>
                  </a:moveTo>
                  <a:lnTo>
                    <a:pt x="0" y="0"/>
                  </a:lnTo>
                  <a:lnTo>
                    <a:pt x="103" y="0"/>
                  </a:lnTo>
                  <a:lnTo>
                    <a:pt x="103" y="16"/>
                  </a:lnTo>
                  <a:lnTo>
                    <a:pt x="60" y="16"/>
                  </a:lnTo>
                  <a:lnTo>
                    <a:pt x="60" y="123"/>
                  </a:lnTo>
                  <a:lnTo>
                    <a:pt x="42" y="123"/>
                  </a:lnTo>
                  <a:lnTo>
                    <a:pt x="42" y="16"/>
                  </a:lnTo>
                  <a:lnTo>
                    <a:pt x="0" y="1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6">
              <a:extLst>
                <a:ext uri="{FF2B5EF4-FFF2-40B4-BE49-F238E27FC236}">
                  <a16:creationId xmlns:a16="http://schemas.microsoft.com/office/drawing/2014/main" id="{A39330C5-1AA2-4B69-8086-B80AC6338C36}"/>
                </a:ext>
              </a:extLst>
            </p:cNvPr>
            <p:cNvSpPr>
              <a:spLocks/>
            </p:cNvSpPr>
            <p:nvPr/>
          </p:nvSpPr>
          <p:spPr bwMode="auto">
            <a:xfrm>
              <a:off x="5278438" y="511176"/>
              <a:ext cx="44450" cy="80963"/>
            </a:xfrm>
            <a:custGeom>
              <a:avLst/>
              <a:gdLst>
                <a:gd name="T0" fmla="*/ 0 w 68"/>
                <a:gd name="T1" fmla="*/ 0 h 123"/>
                <a:gd name="T2" fmla="*/ 0 w 68"/>
                <a:gd name="T3" fmla="*/ 0 h 123"/>
                <a:gd name="T4" fmla="*/ 16 w 68"/>
                <a:gd name="T5" fmla="*/ 0 h 123"/>
                <a:gd name="T6" fmla="*/ 16 w 68"/>
                <a:gd name="T7" fmla="*/ 52 h 123"/>
                <a:gd name="T8" fmla="*/ 41 w 68"/>
                <a:gd name="T9" fmla="*/ 40 h 123"/>
                <a:gd name="T10" fmla="*/ 55 w 68"/>
                <a:gd name="T11" fmla="*/ 44 h 123"/>
                <a:gd name="T12" fmla="*/ 65 w 68"/>
                <a:gd name="T13" fmla="*/ 55 h 123"/>
                <a:gd name="T14" fmla="*/ 68 w 68"/>
                <a:gd name="T15" fmla="*/ 77 h 123"/>
                <a:gd name="T16" fmla="*/ 68 w 68"/>
                <a:gd name="T17" fmla="*/ 123 h 123"/>
                <a:gd name="T18" fmla="*/ 52 w 68"/>
                <a:gd name="T19" fmla="*/ 123 h 123"/>
                <a:gd name="T20" fmla="*/ 52 w 68"/>
                <a:gd name="T21" fmla="*/ 73 h 123"/>
                <a:gd name="T22" fmla="*/ 48 w 68"/>
                <a:gd name="T23" fmla="*/ 58 h 123"/>
                <a:gd name="T24" fmla="*/ 36 w 68"/>
                <a:gd name="T25" fmla="*/ 53 h 123"/>
                <a:gd name="T26" fmla="*/ 26 w 68"/>
                <a:gd name="T27" fmla="*/ 56 h 123"/>
                <a:gd name="T28" fmla="*/ 16 w 68"/>
                <a:gd name="T29" fmla="*/ 65 h 123"/>
                <a:gd name="T30" fmla="*/ 16 w 68"/>
                <a:gd name="T31" fmla="*/ 123 h 123"/>
                <a:gd name="T32" fmla="*/ 0 w 68"/>
                <a:gd name="T33" fmla="*/ 123 h 123"/>
                <a:gd name="T34" fmla="*/ 0 w 68"/>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123">
                  <a:moveTo>
                    <a:pt x="0" y="0"/>
                  </a:moveTo>
                  <a:lnTo>
                    <a:pt x="0" y="0"/>
                  </a:lnTo>
                  <a:lnTo>
                    <a:pt x="16" y="0"/>
                  </a:lnTo>
                  <a:lnTo>
                    <a:pt x="16" y="52"/>
                  </a:lnTo>
                  <a:cubicBezTo>
                    <a:pt x="22" y="44"/>
                    <a:pt x="31" y="40"/>
                    <a:pt x="41" y="40"/>
                  </a:cubicBezTo>
                  <a:cubicBezTo>
                    <a:pt x="46" y="40"/>
                    <a:pt x="51" y="41"/>
                    <a:pt x="55" y="44"/>
                  </a:cubicBezTo>
                  <a:cubicBezTo>
                    <a:pt x="59" y="47"/>
                    <a:pt x="63" y="50"/>
                    <a:pt x="65" y="55"/>
                  </a:cubicBezTo>
                  <a:cubicBezTo>
                    <a:pt x="67" y="60"/>
                    <a:pt x="68" y="67"/>
                    <a:pt x="68" y="77"/>
                  </a:cubicBezTo>
                  <a:lnTo>
                    <a:pt x="68" y="123"/>
                  </a:lnTo>
                  <a:lnTo>
                    <a:pt x="52" y="123"/>
                  </a:lnTo>
                  <a:lnTo>
                    <a:pt x="52" y="73"/>
                  </a:lnTo>
                  <a:cubicBezTo>
                    <a:pt x="52" y="67"/>
                    <a:pt x="50" y="62"/>
                    <a:pt x="48" y="58"/>
                  </a:cubicBezTo>
                  <a:cubicBezTo>
                    <a:pt x="45" y="55"/>
                    <a:pt x="41" y="53"/>
                    <a:pt x="36" y="53"/>
                  </a:cubicBezTo>
                  <a:cubicBezTo>
                    <a:pt x="32" y="53"/>
                    <a:pt x="29" y="54"/>
                    <a:pt x="26" y="56"/>
                  </a:cubicBezTo>
                  <a:cubicBezTo>
                    <a:pt x="23" y="57"/>
                    <a:pt x="19" y="60"/>
                    <a:pt x="16" y="65"/>
                  </a:cubicBezTo>
                  <a:lnTo>
                    <a:pt x="16" y="123"/>
                  </a:lnTo>
                  <a:lnTo>
                    <a:pt x="0" y="12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17">
              <a:extLst>
                <a:ext uri="{FF2B5EF4-FFF2-40B4-BE49-F238E27FC236}">
                  <a16:creationId xmlns:a16="http://schemas.microsoft.com/office/drawing/2014/main" id="{F04FB755-4956-4C5F-B7AC-2E604412D4A7}"/>
                </a:ext>
              </a:extLst>
            </p:cNvPr>
            <p:cNvSpPr>
              <a:spLocks noEditPoints="1"/>
            </p:cNvSpPr>
            <p:nvPr/>
          </p:nvSpPr>
          <p:spPr bwMode="auto">
            <a:xfrm>
              <a:off x="5334001" y="536576"/>
              <a:ext cx="47625" cy="57150"/>
            </a:xfrm>
            <a:custGeom>
              <a:avLst/>
              <a:gdLst>
                <a:gd name="T0" fmla="*/ 16 w 73"/>
                <a:gd name="T1" fmla="*/ 34 h 84"/>
                <a:gd name="T2" fmla="*/ 16 w 73"/>
                <a:gd name="T3" fmla="*/ 34 h 84"/>
                <a:gd name="T4" fmla="*/ 57 w 73"/>
                <a:gd name="T5" fmla="*/ 34 h 84"/>
                <a:gd name="T6" fmla="*/ 51 w 73"/>
                <a:gd name="T7" fmla="*/ 19 h 84"/>
                <a:gd name="T8" fmla="*/ 37 w 73"/>
                <a:gd name="T9" fmla="*/ 14 h 84"/>
                <a:gd name="T10" fmla="*/ 23 w 73"/>
                <a:gd name="T11" fmla="*/ 19 h 84"/>
                <a:gd name="T12" fmla="*/ 16 w 73"/>
                <a:gd name="T13" fmla="*/ 34 h 84"/>
                <a:gd name="T14" fmla="*/ 73 w 73"/>
                <a:gd name="T15" fmla="*/ 44 h 84"/>
                <a:gd name="T16" fmla="*/ 73 w 73"/>
                <a:gd name="T17" fmla="*/ 44 h 84"/>
                <a:gd name="T18" fmla="*/ 16 w 73"/>
                <a:gd name="T19" fmla="*/ 44 h 84"/>
                <a:gd name="T20" fmla="*/ 23 w 73"/>
                <a:gd name="T21" fmla="*/ 62 h 84"/>
                <a:gd name="T22" fmla="*/ 42 w 73"/>
                <a:gd name="T23" fmla="*/ 69 h 84"/>
                <a:gd name="T24" fmla="*/ 71 w 73"/>
                <a:gd name="T25" fmla="*/ 59 h 84"/>
                <a:gd name="T26" fmla="*/ 71 w 73"/>
                <a:gd name="T27" fmla="*/ 75 h 84"/>
                <a:gd name="T28" fmla="*/ 57 w 73"/>
                <a:gd name="T29" fmla="*/ 82 h 84"/>
                <a:gd name="T30" fmla="*/ 40 w 73"/>
                <a:gd name="T31" fmla="*/ 84 h 84"/>
                <a:gd name="T32" fmla="*/ 18 w 73"/>
                <a:gd name="T33" fmla="*/ 79 h 84"/>
                <a:gd name="T34" fmla="*/ 5 w 73"/>
                <a:gd name="T35" fmla="*/ 64 h 84"/>
                <a:gd name="T36" fmla="*/ 0 w 73"/>
                <a:gd name="T37" fmla="*/ 42 h 84"/>
                <a:gd name="T38" fmla="*/ 10 w 73"/>
                <a:gd name="T39" fmla="*/ 12 h 84"/>
                <a:gd name="T40" fmla="*/ 37 w 73"/>
                <a:gd name="T41" fmla="*/ 0 h 84"/>
                <a:gd name="T42" fmla="*/ 63 w 73"/>
                <a:gd name="T43" fmla="*/ 11 h 84"/>
                <a:gd name="T44" fmla="*/ 73 w 73"/>
                <a:gd name="T45" fmla="*/ 42 h 84"/>
                <a:gd name="T46" fmla="*/ 73 w 73"/>
                <a:gd name="T47"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84">
                  <a:moveTo>
                    <a:pt x="16" y="34"/>
                  </a:moveTo>
                  <a:lnTo>
                    <a:pt x="16" y="34"/>
                  </a:lnTo>
                  <a:lnTo>
                    <a:pt x="57" y="34"/>
                  </a:lnTo>
                  <a:cubicBezTo>
                    <a:pt x="56" y="28"/>
                    <a:pt x="55" y="23"/>
                    <a:pt x="51" y="19"/>
                  </a:cubicBezTo>
                  <a:cubicBezTo>
                    <a:pt x="48" y="16"/>
                    <a:pt x="43" y="14"/>
                    <a:pt x="37" y="14"/>
                  </a:cubicBezTo>
                  <a:cubicBezTo>
                    <a:pt x="32" y="14"/>
                    <a:pt x="27" y="16"/>
                    <a:pt x="23" y="19"/>
                  </a:cubicBezTo>
                  <a:cubicBezTo>
                    <a:pt x="20" y="23"/>
                    <a:pt x="17" y="28"/>
                    <a:pt x="16" y="34"/>
                  </a:cubicBezTo>
                  <a:close/>
                  <a:moveTo>
                    <a:pt x="73" y="44"/>
                  </a:moveTo>
                  <a:lnTo>
                    <a:pt x="73" y="44"/>
                  </a:lnTo>
                  <a:lnTo>
                    <a:pt x="16" y="44"/>
                  </a:lnTo>
                  <a:cubicBezTo>
                    <a:pt x="16" y="52"/>
                    <a:pt x="19" y="58"/>
                    <a:pt x="23" y="62"/>
                  </a:cubicBezTo>
                  <a:cubicBezTo>
                    <a:pt x="28" y="67"/>
                    <a:pt x="34" y="69"/>
                    <a:pt x="42" y="69"/>
                  </a:cubicBezTo>
                  <a:cubicBezTo>
                    <a:pt x="53" y="69"/>
                    <a:pt x="62" y="66"/>
                    <a:pt x="71" y="59"/>
                  </a:cubicBezTo>
                  <a:lnTo>
                    <a:pt x="71" y="75"/>
                  </a:lnTo>
                  <a:cubicBezTo>
                    <a:pt x="66" y="78"/>
                    <a:pt x="61" y="81"/>
                    <a:pt x="57" y="82"/>
                  </a:cubicBezTo>
                  <a:cubicBezTo>
                    <a:pt x="52" y="83"/>
                    <a:pt x="46" y="84"/>
                    <a:pt x="40" y="84"/>
                  </a:cubicBezTo>
                  <a:cubicBezTo>
                    <a:pt x="31" y="84"/>
                    <a:pt x="23" y="82"/>
                    <a:pt x="18" y="79"/>
                  </a:cubicBezTo>
                  <a:cubicBezTo>
                    <a:pt x="12" y="75"/>
                    <a:pt x="8" y="70"/>
                    <a:pt x="5" y="64"/>
                  </a:cubicBezTo>
                  <a:cubicBezTo>
                    <a:pt x="1" y="57"/>
                    <a:pt x="0" y="50"/>
                    <a:pt x="0" y="42"/>
                  </a:cubicBezTo>
                  <a:cubicBezTo>
                    <a:pt x="0" y="29"/>
                    <a:pt x="3" y="19"/>
                    <a:pt x="10" y="12"/>
                  </a:cubicBezTo>
                  <a:cubicBezTo>
                    <a:pt x="17" y="4"/>
                    <a:pt x="26" y="0"/>
                    <a:pt x="37" y="0"/>
                  </a:cubicBezTo>
                  <a:cubicBezTo>
                    <a:pt x="48" y="0"/>
                    <a:pt x="57" y="4"/>
                    <a:pt x="63" y="11"/>
                  </a:cubicBezTo>
                  <a:cubicBezTo>
                    <a:pt x="69" y="19"/>
                    <a:pt x="73" y="29"/>
                    <a:pt x="73" y="42"/>
                  </a:cubicBezTo>
                  <a:lnTo>
                    <a:pt x="73" y="4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18">
              <a:extLst>
                <a:ext uri="{FF2B5EF4-FFF2-40B4-BE49-F238E27FC236}">
                  <a16:creationId xmlns:a16="http://schemas.microsoft.com/office/drawing/2014/main" id="{4F89560D-54F6-4101-B98D-52082C04D19F}"/>
                </a:ext>
              </a:extLst>
            </p:cNvPr>
            <p:cNvSpPr>
              <a:spLocks noEditPoints="1"/>
            </p:cNvSpPr>
            <p:nvPr/>
          </p:nvSpPr>
          <p:spPr bwMode="auto">
            <a:xfrm>
              <a:off x="5424488" y="509588"/>
              <a:ext cx="87313" cy="100013"/>
            </a:xfrm>
            <a:custGeom>
              <a:avLst/>
              <a:gdLst>
                <a:gd name="T0" fmla="*/ 66 w 133"/>
                <a:gd name="T1" fmla="*/ 17 h 150"/>
                <a:gd name="T2" fmla="*/ 66 w 133"/>
                <a:gd name="T3" fmla="*/ 17 h 150"/>
                <a:gd name="T4" fmla="*/ 32 w 133"/>
                <a:gd name="T5" fmla="*/ 30 h 150"/>
                <a:gd name="T6" fmla="*/ 18 w 133"/>
                <a:gd name="T7" fmla="*/ 64 h 150"/>
                <a:gd name="T8" fmla="*/ 32 w 133"/>
                <a:gd name="T9" fmla="*/ 97 h 150"/>
                <a:gd name="T10" fmla="*/ 66 w 133"/>
                <a:gd name="T11" fmla="*/ 110 h 150"/>
                <a:gd name="T12" fmla="*/ 100 w 133"/>
                <a:gd name="T13" fmla="*/ 97 h 150"/>
                <a:gd name="T14" fmla="*/ 114 w 133"/>
                <a:gd name="T15" fmla="*/ 63 h 150"/>
                <a:gd name="T16" fmla="*/ 101 w 133"/>
                <a:gd name="T17" fmla="*/ 30 h 150"/>
                <a:gd name="T18" fmla="*/ 66 w 133"/>
                <a:gd name="T19" fmla="*/ 17 h 150"/>
                <a:gd name="T20" fmla="*/ 130 w 133"/>
                <a:gd name="T21" fmla="*/ 133 h 150"/>
                <a:gd name="T22" fmla="*/ 130 w 133"/>
                <a:gd name="T23" fmla="*/ 133 h 150"/>
                <a:gd name="T24" fmla="*/ 112 w 133"/>
                <a:gd name="T25" fmla="*/ 150 h 150"/>
                <a:gd name="T26" fmla="*/ 95 w 133"/>
                <a:gd name="T27" fmla="*/ 147 h 150"/>
                <a:gd name="T28" fmla="*/ 76 w 133"/>
                <a:gd name="T29" fmla="*/ 140 h 150"/>
                <a:gd name="T30" fmla="*/ 52 w 133"/>
                <a:gd name="T31" fmla="*/ 125 h 150"/>
                <a:gd name="T32" fmla="*/ 15 w 133"/>
                <a:gd name="T33" fmla="*/ 104 h 150"/>
                <a:gd name="T34" fmla="*/ 0 w 133"/>
                <a:gd name="T35" fmla="*/ 64 h 150"/>
                <a:gd name="T36" fmla="*/ 19 w 133"/>
                <a:gd name="T37" fmla="*/ 18 h 150"/>
                <a:gd name="T38" fmla="*/ 66 w 133"/>
                <a:gd name="T39" fmla="*/ 0 h 150"/>
                <a:gd name="T40" fmla="*/ 114 w 133"/>
                <a:gd name="T41" fmla="*/ 18 h 150"/>
                <a:gd name="T42" fmla="*/ 133 w 133"/>
                <a:gd name="T43" fmla="*/ 63 h 150"/>
                <a:gd name="T44" fmla="*/ 118 w 133"/>
                <a:gd name="T45" fmla="*/ 103 h 150"/>
                <a:gd name="T46" fmla="*/ 81 w 133"/>
                <a:gd name="T47" fmla="*/ 125 h 150"/>
                <a:gd name="T48" fmla="*/ 86 w 133"/>
                <a:gd name="T49" fmla="*/ 127 h 150"/>
                <a:gd name="T50" fmla="*/ 117 w 133"/>
                <a:gd name="T51" fmla="*/ 135 h 150"/>
                <a:gd name="T52" fmla="*/ 130 w 133"/>
                <a:gd name="T53" fmla="*/ 13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50">
                  <a:moveTo>
                    <a:pt x="66" y="17"/>
                  </a:moveTo>
                  <a:lnTo>
                    <a:pt x="66" y="17"/>
                  </a:lnTo>
                  <a:cubicBezTo>
                    <a:pt x="52" y="17"/>
                    <a:pt x="41" y="21"/>
                    <a:pt x="32" y="30"/>
                  </a:cubicBezTo>
                  <a:cubicBezTo>
                    <a:pt x="23" y="39"/>
                    <a:pt x="18" y="50"/>
                    <a:pt x="18" y="64"/>
                  </a:cubicBezTo>
                  <a:cubicBezTo>
                    <a:pt x="18" y="77"/>
                    <a:pt x="23" y="88"/>
                    <a:pt x="32" y="97"/>
                  </a:cubicBezTo>
                  <a:cubicBezTo>
                    <a:pt x="41" y="106"/>
                    <a:pt x="52" y="110"/>
                    <a:pt x="66" y="110"/>
                  </a:cubicBezTo>
                  <a:cubicBezTo>
                    <a:pt x="80" y="110"/>
                    <a:pt x="91" y="106"/>
                    <a:pt x="100" y="97"/>
                  </a:cubicBezTo>
                  <a:cubicBezTo>
                    <a:pt x="110" y="88"/>
                    <a:pt x="114" y="76"/>
                    <a:pt x="114" y="63"/>
                  </a:cubicBezTo>
                  <a:cubicBezTo>
                    <a:pt x="114" y="50"/>
                    <a:pt x="110" y="39"/>
                    <a:pt x="101" y="30"/>
                  </a:cubicBezTo>
                  <a:cubicBezTo>
                    <a:pt x="91" y="21"/>
                    <a:pt x="80" y="17"/>
                    <a:pt x="66" y="17"/>
                  </a:cubicBezTo>
                  <a:close/>
                  <a:moveTo>
                    <a:pt x="130" y="133"/>
                  </a:moveTo>
                  <a:lnTo>
                    <a:pt x="130" y="133"/>
                  </a:lnTo>
                  <a:lnTo>
                    <a:pt x="112" y="150"/>
                  </a:lnTo>
                  <a:cubicBezTo>
                    <a:pt x="106" y="150"/>
                    <a:pt x="101" y="149"/>
                    <a:pt x="95" y="147"/>
                  </a:cubicBezTo>
                  <a:cubicBezTo>
                    <a:pt x="89" y="145"/>
                    <a:pt x="82" y="143"/>
                    <a:pt x="76" y="140"/>
                  </a:cubicBezTo>
                  <a:cubicBezTo>
                    <a:pt x="70" y="137"/>
                    <a:pt x="62" y="132"/>
                    <a:pt x="52" y="125"/>
                  </a:cubicBezTo>
                  <a:cubicBezTo>
                    <a:pt x="37" y="122"/>
                    <a:pt x="24" y="115"/>
                    <a:pt x="15" y="104"/>
                  </a:cubicBezTo>
                  <a:cubicBezTo>
                    <a:pt x="5" y="92"/>
                    <a:pt x="0" y="79"/>
                    <a:pt x="0" y="64"/>
                  </a:cubicBezTo>
                  <a:cubicBezTo>
                    <a:pt x="0" y="45"/>
                    <a:pt x="6" y="30"/>
                    <a:pt x="19" y="18"/>
                  </a:cubicBezTo>
                  <a:cubicBezTo>
                    <a:pt x="31" y="6"/>
                    <a:pt x="47" y="0"/>
                    <a:pt x="66" y="0"/>
                  </a:cubicBezTo>
                  <a:cubicBezTo>
                    <a:pt x="85" y="0"/>
                    <a:pt x="101" y="6"/>
                    <a:pt x="114" y="18"/>
                  </a:cubicBezTo>
                  <a:cubicBezTo>
                    <a:pt x="126" y="30"/>
                    <a:pt x="133" y="45"/>
                    <a:pt x="133" y="63"/>
                  </a:cubicBezTo>
                  <a:cubicBezTo>
                    <a:pt x="133" y="78"/>
                    <a:pt x="128" y="92"/>
                    <a:pt x="118" y="103"/>
                  </a:cubicBezTo>
                  <a:cubicBezTo>
                    <a:pt x="109" y="115"/>
                    <a:pt x="96" y="122"/>
                    <a:pt x="81" y="125"/>
                  </a:cubicBezTo>
                  <a:lnTo>
                    <a:pt x="86" y="127"/>
                  </a:lnTo>
                  <a:cubicBezTo>
                    <a:pt x="100" y="132"/>
                    <a:pt x="111" y="135"/>
                    <a:pt x="117" y="135"/>
                  </a:cubicBezTo>
                  <a:cubicBezTo>
                    <a:pt x="121" y="135"/>
                    <a:pt x="125" y="134"/>
                    <a:pt x="130" y="13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9" name="Freeform 19">
              <a:extLst>
                <a:ext uri="{FF2B5EF4-FFF2-40B4-BE49-F238E27FC236}">
                  <a16:creationId xmlns:a16="http://schemas.microsoft.com/office/drawing/2014/main" id="{E3D2423E-8926-43DC-A997-B1486C750CAC}"/>
                </a:ext>
              </a:extLst>
            </p:cNvPr>
            <p:cNvSpPr>
              <a:spLocks/>
            </p:cNvSpPr>
            <p:nvPr/>
          </p:nvSpPr>
          <p:spPr bwMode="auto">
            <a:xfrm>
              <a:off x="5524501" y="538163"/>
              <a:ext cx="44450" cy="55563"/>
            </a:xfrm>
            <a:custGeom>
              <a:avLst/>
              <a:gdLst>
                <a:gd name="T0" fmla="*/ 53 w 69"/>
                <a:gd name="T1" fmla="*/ 81 h 82"/>
                <a:gd name="T2" fmla="*/ 53 w 69"/>
                <a:gd name="T3" fmla="*/ 81 h 82"/>
                <a:gd name="T4" fmla="*/ 53 w 69"/>
                <a:gd name="T5" fmla="*/ 71 h 82"/>
                <a:gd name="T6" fmla="*/ 41 w 69"/>
                <a:gd name="T7" fmla="*/ 79 h 82"/>
                <a:gd name="T8" fmla="*/ 28 w 69"/>
                <a:gd name="T9" fmla="*/ 82 h 82"/>
                <a:gd name="T10" fmla="*/ 13 w 69"/>
                <a:gd name="T11" fmla="*/ 78 h 82"/>
                <a:gd name="T12" fmla="*/ 4 w 69"/>
                <a:gd name="T13" fmla="*/ 68 h 82"/>
                <a:gd name="T14" fmla="*/ 0 w 69"/>
                <a:gd name="T15" fmla="*/ 46 h 82"/>
                <a:gd name="T16" fmla="*/ 0 w 69"/>
                <a:gd name="T17" fmla="*/ 0 h 82"/>
                <a:gd name="T18" fmla="*/ 16 w 69"/>
                <a:gd name="T19" fmla="*/ 0 h 82"/>
                <a:gd name="T20" fmla="*/ 16 w 69"/>
                <a:gd name="T21" fmla="*/ 46 h 82"/>
                <a:gd name="T22" fmla="*/ 20 w 69"/>
                <a:gd name="T23" fmla="*/ 64 h 82"/>
                <a:gd name="T24" fmla="*/ 33 w 69"/>
                <a:gd name="T25" fmla="*/ 69 h 82"/>
                <a:gd name="T26" fmla="*/ 53 w 69"/>
                <a:gd name="T27" fmla="*/ 58 h 82"/>
                <a:gd name="T28" fmla="*/ 53 w 69"/>
                <a:gd name="T29" fmla="*/ 0 h 82"/>
                <a:gd name="T30" fmla="*/ 69 w 69"/>
                <a:gd name="T31" fmla="*/ 0 h 82"/>
                <a:gd name="T32" fmla="*/ 69 w 69"/>
                <a:gd name="T33" fmla="*/ 81 h 82"/>
                <a:gd name="T34" fmla="*/ 53 w 69"/>
                <a:gd name="T35"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82">
                  <a:moveTo>
                    <a:pt x="53" y="81"/>
                  </a:moveTo>
                  <a:lnTo>
                    <a:pt x="53" y="81"/>
                  </a:lnTo>
                  <a:lnTo>
                    <a:pt x="53" y="71"/>
                  </a:lnTo>
                  <a:cubicBezTo>
                    <a:pt x="49" y="74"/>
                    <a:pt x="45" y="77"/>
                    <a:pt x="41" y="79"/>
                  </a:cubicBezTo>
                  <a:cubicBezTo>
                    <a:pt x="36" y="81"/>
                    <a:pt x="32" y="82"/>
                    <a:pt x="28" y="82"/>
                  </a:cubicBezTo>
                  <a:cubicBezTo>
                    <a:pt x="23" y="82"/>
                    <a:pt x="18" y="81"/>
                    <a:pt x="13" y="78"/>
                  </a:cubicBezTo>
                  <a:cubicBezTo>
                    <a:pt x="9" y="76"/>
                    <a:pt x="6" y="72"/>
                    <a:pt x="4" y="68"/>
                  </a:cubicBezTo>
                  <a:cubicBezTo>
                    <a:pt x="1" y="64"/>
                    <a:pt x="0" y="56"/>
                    <a:pt x="0" y="46"/>
                  </a:cubicBezTo>
                  <a:lnTo>
                    <a:pt x="0" y="0"/>
                  </a:lnTo>
                  <a:lnTo>
                    <a:pt x="16" y="0"/>
                  </a:lnTo>
                  <a:lnTo>
                    <a:pt x="16" y="46"/>
                  </a:lnTo>
                  <a:cubicBezTo>
                    <a:pt x="16" y="55"/>
                    <a:pt x="17" y="61"/>
                    <a:pt x="20" y="64"/>
                  </a:cubicBezTo>
                  <a:cubicBezTo>
                    <a:pt x="22" y="67"/>
                    <a:pt x="27" y="69"/>
                    <a:pt x="33" y="69"/>
                  </a:cubicBezTo>
                  <a:cubicBezTo>
                    <a:pt x="41" y="69"/>
                    <a:pt x="47" y="65"/>
                    <a:pt x="53" y="58"/>
                  </a:cubicBezTo>
                  <a:lnTo>
                    <a:pt x="53" y="0"/>
                  </a:lnTo>
                  <a:lnTo>
                    <a:pt x="69" y="0"/>
                  </a:lnTo>
                  <a:lnTo>
                    <a:pt x="69" y="81"/>
                  </a:lnTo>
                  <a:lnTo>
                    <a:pt x="53" y="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0" name="Freeform 20">
              <a:extLst>
                <a:ext uri="{FF2B5EF4-FFF2-40B4-BE49-F238E27FC236}">
                  <a16:creationId xmlns:a16="http://schemas.microsoft.com/office/drawing/2014/main" id="{D527B9F1-22E0-4910-8457-EC93D1144AAA}"/>
                </a:ext>
              </a:extLst>
            </p:cNvPr>
            <p:cNvSpPr>
              <a:spLocks noEditPoints="1"/>
            </p:cNvSpPr>
            <p:nvPr/>
          </p:nvSpPr>
          <p:spPr bwMode="auto">
            <a:xfrm>
              <a:off x="5580063" y="536576"/>
              <a:ext cx="46038" cy="57150"/>
            </a:xfrm>
            <a:custGeom>
              <a:avLst/>
              <a:gdLst>
                <a:gd name="T0" fmla="*/ 42 w 69"/>
                <a:gd name="T1" fmla="*/ 67 h 84"/>
                <a:gd name="T2" fmla="*/ 42 w 69"/>
                <a:gd name="T3" fmla="*/ 67 h 84"/>
                <a:gd name="T4" fmla="*/ 42 w 69"/>
                <a:gd name="T5" fmla="*/ 43 h 84"/>
                <a:gd name="T6" fmla="*/ 31 w 69"/>
                <a:gd name="T7" fmla="*/ 47 h 84"/>
                <a:gd name="T8" fmla="*/ 19 w 69"/>
                <a:gd name="T9" fmla="*/ 53 h 84"/>
                <a:gd name="T10" fmla="*/ 16 w 69"/>
                <a:gd name="T11" fmla="*/ 62 h 84"/>
                <a:gd name="T12" fmla="*/ 19 w 69"/>
                <a:gd name="T13" fmla="*/ 70 h 84"/>
                <a:gd name="T14" fmla="*/ 27 w 69"/>
                <a:gd name="T15" fmla="*/ 73 h 84"/>
                <a:gd name="T16" fmla="*/ 42 w 69"/>
                <a:gd name="T17" fmla="*/ 67 h 84"/>
                <a:gd name="T18" fmla="*/ 57 w 69"/>
                <a:gd name="T19" fmla="*/ 34 h 84"/>
                <a:gd name="T20" fmla="*/ 57 w 69"/>
                <a:gd name="T21" fmla="*/ 34 h 84"/>
                <a:gd name="T22" fmla="*/ 57 w 69"/>
                <a:gd name="T23" fmla="*/ 68 h 84"/>
                <a:gd name="T24" fmla="*/ 60 w 69"/>
                <a:gd name="T25" fmla="*/ 73 h 84"/>
                <a:gd name="T26" fmla="*/ 69 w 69"/>
                <a:gd name="T27" fmla="*/ 68 h 84"/>
                <a:gd name="T28" fmla="*/ 69 w 69"/>
                <a:gd name="T29" fmla="*/ 78 h 84"/>
                <a:gd name="T30" fmla="*/ 61 w 69"/>
                <a:gd name="T31" fmla="*/ 83 h 84"/>
                <a:gd name="T32" fmla="*/ 54 w 69"/>
                <a:gd name="T33" fmla="*/ 84 h 84"/>
                <a:gd name="T34" fmla="*/ 42 w 69"/>
                <a:gd name="T35" fmla="*/ 76 h 84"/>
                <a:gd name="T36" fmla="*/ 20 w 69"/>
                <a:gd name="T37" fmla="*/ 84 h 84"/>
                <a:gd name="T38" fmla="*/ 6 w 69"/>
                <a:gd name="T39" fmla="*/ 78 h 84"/>
                <a:gd name="T40" fmla="*/ 0 w 69"/>
                <a:gd name="T41" fmla="*/ 64 h 84"/>
                <a:gd name="T42" fmla="*/ 5 w 69"/>
                <a:gd name="T43" fmla="*/ 51 h 84"/>
                <a:gd name="T44" fmla="*/ 21 w 69"/>
                <a:gd name="T45" fmla="*/ 41 h 84"/>
                <a:gd name="T46" fmla="*/ 42 w 69"/>
                <a:gd name="T47" fmla="*/ 34 h 84"/>
                <a:gd name="T48" fmla="*/ 42 w 69"/>
                <a:gd name="T49" fmla="*/ 30 h 84"/>
                <a:gd name="T50" fmla="*/ 27 w 69"/>
                <a:gd name="T51" fmla="*/ 15 h 84"/>
                <a:gd name="T52" fmla="*/ 1 w 69"/>
                <a:gd name="T53" fmla="*/ 28 h 84"/>
                <a:gd name="T54" fmla="*/ 1 w 69"/>
                <a:gd name="T55" fmla="*/ 11 h 84"/>
                <a:gd name="T56" fmla="*/ 28 w 69"/>
                <a:gd name="T57" fmla="*/ 0 h 84"/>
                <a:gd name="T58" fmla="*/ 49 w 69"/>
                <a:gd name="T59" fmla="*/ 7 h 84"/>
                <a:gd name="T60" fmla="*/ 54 w 69"/>
                <a:gd name="T61" fmla="*/ 13 h 84"/>
                <a:gd name="T62" fmla="*/ 57 w 69"/>
                <a:gd name="T63" fmla="*/ 20 h 84"/>
                <a:gd name="T64" fmla="*/ 57 w 69"/>
                <a:gd name="T65"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 h="84">
                  <a:moveTo>
                    <a:pt x="42" y="67"/>
                  </a:moveTo>
                  <a:lnTo>
                    <a:pt x="42" y="67"/>
                  </a:lnTo>
                  <a:lnTo>
                    <a:pt x="42" y="43"/>
                  </a:lnTo>
                  <a:lnTo>
                    <a:pt x="31" y="47"/>
                  </a:lnTo>
                  <a:cubicBezTo>
                    <a:pt x="25" y="49"/>
                    <a:pt x="22" y="51"/>
                    <a:pt x="19" y="53"/>
                  </a:cubicBezTo>
                  <a:cubicBezTo>
                    <a:pt x="17" y="56"/>
                    <a:pt x="16" y="58"/>
                    <a:pt x="16" y="62"/>
                  </a:cubicBezTo>
                  <a:cubicBezTo>
                    <a:pt x="16" y="65"/>
                    <a:pt x="17" y="68"/>
                    <a:pt x="19" y="70"/>
                  </a:cubicBezTo>
                  <a:cubicBezTo>
                    <a:pt x="21" y="72"/>
                    <a:pt x="24" y="73"/>
                    <a:pt x="27" y="73"/>
                  </a:cubicBezTo>
                  <a:cubicBezTo>
                    <a:pt x="33" y="73"/>
                    <a:pt x="37" y="71"/>
                    <a:pt x="42" y="67"/>
                  </a:cubicBezTo>
                  <a:close/>
                  <a:moveTo>
                    <a:pt x="57" y="34"/>
                  </a:moveTo>
                  <a:lnTo>
                    <a:pt x="57" y="34"/>
                  </a:lnTo>
                  <a:lnTo>
                    <a:pt x="57" y="68"/>
                  </a:lnTo>
                  <a:cubicBezTo>
                    <a:pt x="57" y="71"/>
                    <a:pt x="58" y="73"/>
                    <a:pt x="60" y="73"/>
                  </a:cubicBezTo>
                  <a:cubicBezTo>
                    <a:pt x="62" y="73"/>
                    <a:pt x="65" y="71"/>
                    <a:pt x="69" y="68"/>
                  </a:cubicBezTo>
                  <a:lnTo>
                    <a:pt x="69" y="78"/>
                  </a:lnTo>
                  <a:cubicBezTo>
                    <a:pt x="66" y="80"/>
                    <a:pt x="63" y="82"/>
                    <a:pt x="61" y="83"/>
                  </a:cubicBezTo>
                  <a:cubicBezTo>
                    <a:pt x="58" y="84"/>
                    <a:pt x="56" y="84"/>
                    <a:pt x="54" y="84"/>
                  </a:cubicBezTo>
                  <a:cubicBezTo>
                    <a:pt x="47" y="84"/>
                    <a:pt x="43" y="81"/>
                    <a:pt x="42" y="76"/>
                  </a:cubicBezTo>
                  <a:cubicBezTo>
                    <a:pt x="35" y="81"/>
                    <a:pt x="27" y="84"/>
                    <a:pt x="20" y="84"/>
                  </a:cubicBezTo>
                  <a:cubicBezTo>
                    <a:pt x="14" y="84"/>
                    <a:pt x="9" y="82"/>
                    <a:pt x="6" y="78"/>
                  </a:cubicBezTo>
                  <a:cubicBezTo>
                    <a:pt x="2" y="75"/>
                    <a:pt x="0" y="70"/>
                    <a:pt x="0" y="64"/>
                  </a:cubicBezTo>
                  <a:cubicBezTo>
                    <a:pt x="0" y="59"/>
                    <a:pt x="2" y="55"/>
                    <a:pt x="5" y="51"/>
                  </a:cubicBezTo>
                  <a:cubicBezTo>
                    <a:pt x="9" y="47"/>
                    <a:pt x="14" y="43"/>
                    <a:pt x="21" y="41"/>
                  </a:cubicBezTo>
                  <a:lnTo>
                    <a:pt x="42" y="34"/>
                  </a:lnTo>
                  <a:lnTo>
                    <a:pt x="42" y="30"/>
                  </a:lnTo>
                  <a:cubicBezTo>
                    <a:pt x="42" y="20"/>
                    <a:pt x="37" y="15"/>
                    <a:pt x="27" y="15"/>
                  </a:cubicBezTo>
                  <a:cubicBezTo>
                    <a:pt x="18" y="15"/>
                    <a:pt x="10" y="19"/>
                    <a:pt x="1" y="28"/>
                  </a:cubicBezTo>
                  <a:lnTo>
                    <a:pt x="1" y="11"/>
                  </a:lnTo>
                  <a:cubicBezTo>
                    <a:pt x="8" y="4"/>
                    <a:pt x="17" y="0"/>
                    <a:pt x="28" y="0"/>
                  </a:cubicBezTo>
                  <a:cubicBezTo>
                    <a:pt x="37" y="0"/>
                    <a:pt x="44" y="2"/>
                    <a:pt x="49" y="7"/>
                  </a:cubicBezTo>
                  <a:cubicBezTo>
                    <a:pt x="51" y="8"/>
                    <a:pt x="53" y="10"/>
                    <a:pt x="54" y="13"/>
                  </a:cubicBezTo>
                  <a:cubicBezTo>
                    <a:pt x="56" y="15"/>
                    <a:pt x="56" y="18"/>
                    <a:pt x="57" y="20"/>
                  </a:cubicBezTo>
                  <a:cubicBezTo>
                    <a:pt x="57" y="22"/>
                    <a:pt x="57" y="27"/>
                    <a:pt x="57" y="3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1" name="Freeform 21">
              <a:extLst>
                <a:ext uri="{FF2B5EF4-FFF2-40B4-BE49-F238E27FC236}">
                  <a16:creationId xmlns:a16="http://schemas.microsoft.com/office/drawing/2014/main" id="{3547AE43-AD3A-4716-A685-2BF3090A6439}"/>
                </a:ext>
              </a:extLst>
            </p:cNvPr>
            <p:cNvSpPr>
              <a:spLocks/>
            </p:cNvSpPr>
            <p:nvPr/>
          </p:nvSpPr>
          <p:spPr bwMode="auto">
            <a:xfrm>
              <a:off x="5634038" y="536576"/>
              <a:ext cx="44450" cy="55563"/>
            </a:xfrm>
            <a:custGeom>
              <a:avLst/>
              <a:gdLst>
                <a:gd name="T0" fmla="*/ 16 w 68"/>
                <a:gd name="T1" fmla="*/ 2 h 83"/>
                <a:gd name="T2" fmla="*/ 16 w 68"/>
                <a:gd name="T3" fmla="*/ 2 h 83"/>
                <a:gd name="T4" fmla="*/ 16 w 68"/>
                <a:gd name="T5" fmla="*/ 12 h 83"/>
                <a:gd name="T6" fmla="*/ 41 w 68"/>
                <a:gd name="T7" fmla="*/ 0 h 83"/>
                <a:gd name="T8" fmla="*/ 55 w 68"/>
                <a:gd name="T9" fmla="*/ 4 h 83"/>
                <a:gd name="T10" fmla="*/ 65 w 68"/>
                <a:gd name="T11" fmla="*/ 15 h 83"/>
                <a:gd name="T12" fmla="*/ 68 w 68"/>
                <a:gd name="T13" fmla="*/ 36 h 83"/>
                <a:gd name="T14" fmla="*/ 68 w 68"/>
                <a:gd name="T15" fmla="*/ 83 h 83"/>
                <a:gd name="T16" fmla="*/ 52 w 68"/>
                <a:gd name="T17" fmla="*/ 83 h 83"/>
                <a:gd name="T18" fmla="*/ 52 w 68"/>
                <a:gd name="T19" fmla="*/ 36 h 83"/>
                <a:gd name="T20" fmla="*/ 48 w 68"/>
                <a:gd name="T21" fmla="*/ 19 h 83"/>
                <a:gd name="T22" fmla="*/ 36 w 68"/>
                <a:gd name="T23" fmla="*/ 13 h 83"/>
                <a:gd name="T24" fmla="*/ 16 w 68"/>
                <a:gd name="T25" fmla="*/ 25 h 83"/>
                <a:gd name="T26" fmla="*/ 16 w 68"/>
                <a:gd name="T27" fmla="*/ 83 h 83"/>
                <a:gd name="T28" fmla="*/ 0 w 68"/>
                <a:gd name="T29" fmla="*/ 83 h 83"/>
                <a:gd name="T30" fmla="*/ 0 w 68"/>
                <a:gd name="T31" fmla="*/ 2 h 83"/>
                <a:gd name="T32" fmla="*/ 16 w 68"/>
                <a:gd name="T33"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83">
                  <a:moveTo>
                    <a:pt x="16" y="2"/>
                  </a:moveTo>
                  <a:lnTo>
                    <a:pt x="16" y="2"/>
                  </a:lnTo>
                  <a:lnTo>
                    <a:pt x="16" y="12"/>
                  </a:lnTo>
                  <a:cubicBezTo>
                    <a:pt x="23" y="4"/>
                    <a:pt x="32" y="0"/>
                    <a:pt x="41" y="0"/>
                  </a:cubicBezTo>
                  <a:cubicBezTo>
                    <a:pt x="46" y="0"/>
                    <a:pt x="50" y="1"/>
                    <a:pt x="55" y="4"/>
                  </a:cubicBezTo>
                  <a:cubicBezTo>
                    <a:pt x="59" y="6"/>
                    <a:pt x="62" y="10"/>
                    <a:pt x="65" y="15"/>
                  </a:cubicBezTo>
                  <a:cubicBezTo>
                    <a:pt x="67" y="19"/>
                    <a:pt x="68" y="26"/>
                    <a:pt x="68" y="36"/>
                  </a:cubicBezTo>
                  <a:lnTo>
                    <a:pt x="68" y="83"/>
                  </a:lnTo>
                  <a:lnTo>
                    <a:pt x="52" y="83"/>
                  </a:lnTo>
                  <a:lnTo>
                    <a:pt x="52" y="36"/>
                  </a:lnTo>
                  <a:cubicBezTo>
                    <a:pt x="52" y="28"/>
                    <a:pt x="51" y="22"/>
                    <a:pt x="48" y="19"/>
                  </a:cubicBezTo>
                  <a:cubicBezTo>
                    <a:pt x="46" y="15"/>
                    <a:pt x="42" y="13"/>
                    <a:pt x="36" y="13"/>
                  </a:cubicBezTo>
                  <a:cubicBezTo>
                    <a:pt x="28" y="13"/>
                    <a:pt x="21" y="17"/>
                    <a:pt x="16" y="25"/>
                  </a:cubicBezTo>
                  <a:lnTo>
                    <a:pt x="16" y="83"/>
                  </a:lnTo>
                  <a:lnTo>
                    <a:pt x="0" y="83"/>
                  </a:lnTo>
                  <a:lnTo>
                    <a:pt x="0" y="2"/>
                  </a:lnTo>
                  <a:lnTo>
                    <a:pt x="16" y="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2" name="Freeform 22">
              <a:extLst>
                <a:ext uri="{FF2B5EF4-FFF2-40B4-BE49-F238E27FC236}">
                  <a16:creationId xmlns:a16="http://schemas.microsoft.com/office/drawing/2014/main" id="{615A164D-D09D-454C-B8E1-328C99170E2D}"/>
                </a:ext>
              </a:extLst>
            </p:cNvPr>
            <p:cNvSpPr>
              <a:spLocks/>
            </p:cNvSpPr>
            <p:nvPr/>
          </p:nvSpPr>
          <p:spPr bwMode="auto">
            <a:xfrm>
              <a:off x="5686426" y="527051"/>
              <a:ext cx="39688" cy="66675"/>
            </a:xfrm>
            <a:custGeom>
              <a:avLst/>
              <a:gdLst>
                <a:gd name="T0" fmla="*/ 0 w 60"/>
                <a:gd name="T1" fmla="*/ 30 h 99"/>
                <a:gd name="T2" fmla="*/ 0 w 60"/>
                <a:gd name="T3" fmla="*/ 30 h 99"/>
                <a:gd name="T4" fmla="*/ 30 w 60"/>
                <a:gd name="T5" fmla="*/ 0 h 99"/>
                <a:gd name="T6" fmla="*/ 30 w 60"/>
                <a:gd name="T7" fmla="*/ 17 h 99"/>
                <a:gd name="T8" fmla="*/ 56 w 60"/>
                <a:gd name="T9" fmla="*/ 17 h 99"/>
                <a:gd name="T10" fmla="*/ 56 w 60"/>
                <a:gd name="T11" fmla="*/ 31 h 99"/>
                <a:gd name="T12" fmla="*/ 30 w 60"/>
                <a:gd name="T13" fmla="*/ 31 h 99"/>
                <a:gd name="T14" fmla="*/ 30 w 60"/>
                <a:gd name="T15" fmla="*/ 71 h 99"/>
                <a:gd name="T16" fmla="*/ 42 w 60"/>
                <a:gd name="T17" fmla="*/ 85 h 99"/>
                <a:gd name="T18" fmla="*/ 60 w 60"/>
                <a:gd name="T19" fmla="*/ 79 h 99"/>
                <a:gd name="T20" fmla="*/ 60 w 60"/>
                <a:gd name="T21" fmla="*/ 94 h 99"/>
                <a:gd name="T22" fmla="*/ 40 w 60"/>
                <a:gd name="T23" fmla="*/ 99 h 99"/>
                <a:gd name="T24" fmla="*/ 21 w 60"/>
                <a:gd name="T25" fmla="*/ 93 h 99"/>
                <a:gd name="T26" fmla="*/ 17 w 60"/>
                <a:gd name="T27" fmla="*/ 89 h 99"/>
                <a:gd name="T28" fmla="*/ 15 w 60"/>
                <a:gd name="T29" fmla="*/ 82 h 99"/>
                <a:gd name="T30" fmla="*/ 14 w 60"/>
                <a:gd name="T31" fmla="*/ 67 h 99"/>
                <a:gd name="T32" fmla="*/ 14 w 60"/>
                <a:gd name="T33" fmla="*/ 31 h 99"/>
                <a:gd name="T34" fmla="*/ 0 w 60"/>
                <a:gd name="T35" fmla="*/ 31 h 99"/>
                <a:gd name="T36" fmla="*/ 0 w 60"/>
                <a:gd name="T37" fmla="*/ 3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0" y="30"/>
                  </a:moveTo>
                  <a:lnTo>
                    <a:pt x="0" y="30"/>
                  </a:lnTo>
                  <a:lnTo>
                    <a:pt x="30" y="0"/>
                  </a:lnTo>
                  <a:lnTo>
                    <a:pt x="30" y="17"/>
                  </a:lnTo>
                  <a:lnTo>
                    <a:pt x="56" y="17"/>
                  </a:lnTo>
                  <a:lnTo>
                    <a:pt x="56" y="31"/>
                  </a:lnTo>
                  <a:lnTo>
                    <a:pt x="30" y="31"/>
                  </a:lnTo>
                  <a:lnTo>
                    <a:pt x="30" y="71"/>
                  </a:lnTo>
                  <a:cubicBezTo>
                    <a:pt x="30" y="80"/>
                    <a:pt x="34" y="85"/>
                    <a:pt x="42" y="85"/>
                  </a:cubicBezTo>
                  <a:cubicBezTo>
                    <a:pt x="47" y="85"/>
                    <a:pt x="53" y="83"/>
                    <a:pt x="60" y="79"/>
                  </a:cubicBezTo>
                  <a:lnTo>
                    <a:pt x="60" y="94"/>
                  </a:lnTo>
                  <a:cubicBezTo>
                    <a:pt x="54" y="98"/>
                    <a:pt x="47" y="99"/>
                    <a:pt x="40" y="99"/>
                  </a:cubicBezTo>
                  <a:cubicBezTo>
                    <a:pt x="32" y="99"/>
                    <a:pt x="26" y="97"/>
                    <a:pt x="21" y="93"/>
                  </a:cubicBezTo>
                  <a:cubicBezTo>
                    <a:pt x="20" y="92"/>
                    <a:pt x="18" y="90"/>
                    <a:pt x="17" y="89"/>
                  </a:cubicBezTo>
                  <a:cubicBezTo>
                    <a:pt x="16" y="87"/>
                    <a:pt x="16" y="85"/>
                    <a:pt x="15" y="82"/>
                  </a:cubicBezTo>
                  <a:cubicBezTo>
                    <a:pt x="14" y="80"/>
                    <a:pt x="14" y="75"/>
                    <a:pt x="14" y="67"/>
                  </a:cubicBezTo>
                  <a:lnTo>
                    <a:pt x="14" y="31"/>
                  </a:lnTo>
                  <a:lnTo>
                    <a:pt x="0" y="31"/>
                  </a:lnTo>
                  <a:lnTo>
                    <a:pt x="0" y="3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3" name="Freeform 23">
              <a:extLst>
                <a:ext uri="{FF2B5EF4-FFF2-40B4-BE49-F238E27FC236}">
                  <a16:creationId xmlns:a16="http://schemas.microsoft.com/office/drawing/2014/main" id="{7E9A9373-A737-496D-9FFE-A3BEB53AD000}"/>
                </a:ext>
              </a:extLst>
            </p:cNvPr>
            <p:cNvSpPr>
              <a:spLocks/>
            </p:cNvSpPr>
            <p:nvPr/>
          </p:nvSpPr>
          <p:spPr bwMode="auto">
            <a:xfrm>
              <a:off x="5732463" y="538163"/>
              <a:ext cx="46038" cy="55563"/>
            </a:xfrm>
            <a:custGeom>
              <a:avLst/>
              <a:gdLst>
                <a:gd name="T0" fmla="*/ 53 w 69"/>
                <a:gd name="T1" fmla="*/ 81 h 82"/>
                <a:gd name="T2" fmla="*/ 53 w 69"/>
                <a:gd name="T3" fmla="*/ 81 h 82"/>
                <a:gd name="T4" fmla="*/ 53 w 69"/>
                <a:gd name="T5" fmla="*/ 71 h 82"/>
                <a:gd name="T6" fmla="*/ 41 w 69"/>
                <a:gd name="T7" fmla="*/ 79 h 82"/>
                <a:gd name="T8" fmla="*/ 28 w 69"/>
                <a:gd name="T9" fmla="*/ 82 h 82"/>
                <a:gd name="T10" fmla="*/ 13 w 69"/>
                <a:gd name="T11" fmla="*/ 78 h 82"/>
                <a:gd name="T12" fmla="*/ 4 w 69"/>
                <a:gd name="T13" fmla="*/ 68 h 82"/>
                <a:gd name="T14" fmla="*/ 0 w 69"/>
                <a:gd name="T15" fmla="*/ 46 h 82"/>
                <a:gd name="T16" fmla="*/ 0 w 69"/>
                <a:gd name="T17" fmla="*/ 0 h 82"/>
                <a:gd name="T18" fmla="*/ 16 w 69"/>
                <a:gd name="T19" fmla="*/ 0 h 82"/>
                <a:gd name="T20" fmla="*/ 16 w 69"/>
                <a:gd name="T21" fmla="*/ 46 h 82"/>
                <a:gd name="T22" fmla="*/ 20 w 69"/>
                <a:gd name="T23" fmla="*/ 64 h 82"/>
                <a:gd name="T24" fmla="*/ 33 w 69"/>
                <a:gd name="T25" fmla="*/ 69 h 82"/>
                <a:gd name="T26" fmla="*/ 53 w 69"/>
                <a:gd name="T27" fmla="*/ 58 h 82"/>
                <a:gd name="T28" fmla="*/ 53 w 69"/>
                <a:gd name="T29" fmla="*/ 0 h 82"/>
                <a:gd name="T30" fmla="*/ 69 w 69"/>
                <a:gd name="T31" fmla="*/ 0 h 82"/>
                <a:gd name="T32" fmla="*/ 69 w 69"/>
                <a:gd name="T33" fmla="*/ 81 h 82"/>
                <a:gd name="T34" fmla="*/ 53 w 69"/>
                <a:gd name="T35"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82">
                  <a:moveTo>
                    <a:pt x="53" y="81"/>
                  </a:moveTo>
                  <a:lnTo>
                    <a:pt x="53" y="81"/>
                  </a:lnTo>
                  <a:lnTo>
                    <a:pt x="53" y="71"/>
                  </a:lnTo>
                  <a:cubicBezTo>
                    <a:pt x="49" y="74"/>
                    <a:pt x="45" y="77"/>
                    <a:pt x="41" y="79"/>
                  </a:cubicBezTo>
                  <a:cubicBezTo>
                    <a:pt x="36" y="81"/>
                    <a:pt x="32" y="82"/>
                    <a:pt x="28" y="82"/>
                  </a:cubicBezTo>
                  <a:cubicBezTo>
                    <a:pt x="22" y="82"/>
                    <a:pt x="18" y="81"/>
                    <a:pt x="13" y="78"/>
                  </a:cubicBezTo>
                  <a:cubicBezTo>
                    <a:pt x="9" y="76"/>
                    <a:pt x="6" y="72"/>
                    <a:pt x="4" y="68"/>
                  </a:cubicBezTo>
                  <a:cubicBezTo>
                    <a:pt x="1" y="64"/>
                    <a:pt x="0" y="56"/>
                    <a:pt x="0" y="46"/>
                  </a:cubicBezTo>
                  <a:lnTo>
                    <a:pt x="0" y="0"/>
                  </a:lnTo>
                  <a:lnTo>
                    <a:pt x="16" y="0"/>
                  </a:lnTo>
                  <a:lnTo>
                    <a:pt x="16" y="46"/>
                  </a:lnTo>
                  <a:cubicBezTo>
                    <a:pt x="16" y="55"/>
                    <a:pt x="17" y="61"/>
                    <a:pt x="20" y="64"/>
                  </a:cubicBezTo>
                  <a:cubicBezTo>
                    <a:pt x="22" y="67"/>
                    <a:pt x="27" y="69"/>
                    <a:pt x="33" y="69"/>
                  </a:cubicBezTo>
                  <a:cubicBezTo>
                    <a:pt x="41" y="69"/>
                    <a:pt x="47" y="65"/>
                    <a:pt x="53" y="58"/>
                  </a:cubicBezTo>
                  <a:lnTo>
                    <a:pt x="53" y="0"/>
                  </a:lnTo>
                  <a:lnTo>
                    <a:pt x="69" y="0"/>
                  </a:lnTo>
                  <a:lnTo>
                    <a:pt x="69" y="81"/>
                  </a:lnTo>
                  <a:lnTo>
                    <a:pt x="53" y="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4" name="Freeform 24">
              <a:extLst>
                <a:ext uri="{FF2B5EF4-FFF2-40B4-BE49-F238E27FC236}">
                  <a16:creationId xmlns:a16="http://schemas.microsoft.com/office/drawing/2014/main" id="{5B2E0F20-AA72-418B-84DB-F3607F5E76D4}"/>
                </a:ext>
              </a:extLst>
            </p:cNvPr>
            <p:cNvSpPr>
              <a:spLocks/>
            </p:cNvSpPr>
            <p:nvPr/>
          </p:nvSpPr>
          <p:spPr bwMode="auto">
            <a:xfrm>
              <a:off x="5791201" y="536576"/>
              <a:ext cx="77788" cy="55563"/>
            </a:xfrm>
            <a:custGeom>
              <a:avLst/>
              <a:gdLst>
                <a:gd name="T0" fmla="*/ 67 w 118"/>
                <a:gd name="T1" fmla="*/ 24 h 83"/>
                <a:gd name="T2" fmla="*/ 67 w 118"/>
                <a:gd name="T3" fmla="*/ 24 h 83"/>
                <a:gd name="T4" fmla="*/ 67 w 118"/>
                <a:gd name="T5" fmla="*/ 83 h 83"/>
                <a:gd name="T6" fmla="*/ 51 w 118"/>
                <a:gd name="T7" fmla="*/ 83 h 83"/>
                <a:gd name="T8" fmla="*/ 51 w 118"/>
                <a:gd name="T9" fmla="*/ 38 h 83"/>
                <a:gd name="T10" fmla="*/ 47 w 118"/>
                <a:gd name="T11" fmla="*/ 19 h 83"/>
                <a:gd name="T12" fmla="*/ 35 w 118"/>
                <a:gd name="T13" fmla="*/ 13 h 83"/>
                <a:gd name="T14" fmla="*/ 26 w 118"/>
                <a:gd name="T15" fmla="*/ 16 h 83"/>
                <a:gd name="T16" fmla="*/ 16 w 118"/>
                <a:gd name="T17" fmla="*/ 24 h 83"/>
                <a:gd name="T18" fmla="*/ 16 w 118"/>
                <a:gd name="T19" fmla="*/ 83 h 83"/>
                <a:gd name="T20" fmla="*/ 0 w 118"/>
                <a:gd name="T21" fmla="*/ 83 h 83"/>
                <a:gd name="T22" fmla="*/ 0 w 118"/>
                <a:gd name="T23" fmla="*/ 2 h 83"/>
                <a:gd name="T24" fmla="*/ 16 w 118"/>
                <a:gd name="T25" fmla="*/ 2 h 83"/>
                <a:gd name="T26" fmla="*/ 16 w 118"/>
                <a:gd name="T27" fmla="*/ 12 h 83"/>
                <a:gd name="T28" fmla="*/ 40 w 118"/>
                <a:gd name="T29" fmla="*/ 0 h 83"/>
                <a:gd name="T30" fmla="*/ 64 w 118"/>
                <a:gd name="T31" fmla="*/ 15 h 83"/>
                <a:gd name="T32" fmla="*/ 91 w 118"/>
                <a:gd name="T33" fmla="*/ 0 h 83"/>
                <a:gd name="T34" fmla="*/ 110 w 118"/>
                <a:gd name="T35" fmla="*/ 9 h 83"/>
                <a:gd name="T36" fmla="*/ 118 w 118"/>
                <a:gd name="T37" fmla="*/ 35 h 83"/>
                <a:gd name="T38" fmla="*/ 118 w 118"/>
                <a:gd name="T39" fmla="*/ 83 h 83"/>
                <a:gd name="T40" fmla="*/ 102 w 118"/>
                <a:gd name="T41" fmla="*/ 83 h 83"/>
                <a:gd name="T42" fmla="*/ 102 w 118"/>
                <a:gd name="T43" fmla="*/ 35 h 83"/>
                <a:gd name="T44" fmla="*/ 98 w 118"/>
                <a:gd name="T45" fmla="*/ 19 h 83"/>
                <a:gd name="T46" fmla="*/ 86 w 118"/>
                <a:gd name="T47" fmla="*/ 14 h 83"/>
                <a:gd name="T48" fmla="*/ 67 w 118"/>
                <a:gd name="T49" fmla="*/ 2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83">
                  <a:moveTo>
                    <a:pt x="67" y="24"/>
                  </a:moveTo>
                  <a:lnTo>
                    <a:pt x="67" y="24"/>
                  </a:lnTo>
                  <a:lnTo>
                    <a:pt x="67" y="83"/>
                  </a:lnTo>
                  <a:lnTo>
                    <a:pt x="51" y="83"/>
                  </a:lnTo>
                  <a:lnTo>
                    <a:pt x="51" y="38"/>
                  </a:lnTo>
                  <a:cubicBezTo>
                    <a:pt x="51" y="28"/>
                    <a:pt x="50" y="22"/>
                    <a:pt x="47" y="19"/>
                  </a:cubicBezTo>
                  <a:cubicBezTo>
                    <a:pt x="45" y="15"/>
                    <a:pt x="41" y="13"/>
                    <a:pt x="35" y="13"/>
                  </a:cubicBezTo>
                  <a:cubicBezTo>
                    <a:pt x="31" y="13"/>
                    <a:pt x="28" y="14"/>
                    <a:pt x="26" y="16"/>
                  </a:cubicBezTo>
                  <a:cubicBezTo>
                    <a:pt x="23" y="17"/>
                    <a:pt x="20" y="20"/>
                    <a:pt x="16" y="24"/>
                  </a:cubicBezTo>
                  <a:lnTo>
                    <a:pt x="16" y="83"/>
                  </a:lnTo>
                  <a:lnTo>
                    <a:pt x="0" y="83"/>
                  </a:lnTo>
                  <a:lnTo>
                    <a:pt x="0" y="2"/>
                  </a:lnTo>
                  <a:lnTo>
                    <a:pt x="16" y="2"/>
                  </a:lnTo>
                  <a:lnTo>
                    <a:pt x="16" y="12"/>
                  </a:lnTo>
                  <a:cubicBezTo>
                    <a:pt x="24" y="4"/>
                    <a:pt x="32" y="0"/>
                    <a:pt x="40" y="0"/>
                  </a:cubicBezTo>
                  <a:cubicBezTo>
                    <a:pt x="50" y="0"/>
                    <a:pt x="58" y="5"/>
                    <a:pt x="64" y="15"/>
                  </a:cubicBezTo>
                  <a:cubicBezTo>
                    <a:pt x="72" y="5"/>
                    <a:pt x="81" y="0"/>
                    <a:pt x="91" y="0"/>
                  </a:cubicBezTo>
                  <a:cubicBezTo>
                    <a:pt x="99" y="0"/>
                    <a:pt x="105" y="3"/>
                    <a:pt x="110" y="9"/>
                  </a:cubicBezTo>
                  <a:cubicBezTo>
                    <a:pt x="115" y="14"/>
                    <a:pt x="118" y="23"/>
                    <a:pt x="118" y="35"/>
                  </a:cubicBezTo>
                  <a:lnTo>
                    <a:pt x="118" y="83"/>
                  </a:lnTo>
                  <a:lnTo>
                    <a:pt x="102" y="83"/>
                  </a:lnTo>
                  <a:lnTo>
                    <a:pt x="102" y="35"/>
                  </a:lnTo>
                  <a:cubicBezTo>
                    <a:pt x="102" y="28"/>
                    <a:pt x="100" y="23"/>
                    <a:pt x="98" y="19"/>
                  </a:cubicBezTo>
                  <a:cubicBezTo>
                    <a:pt x="95" y="15"/>
                    <a:pt x="91" y="14"/>
                    <a:pt x="86" y="14"/>
                  </a:cubicBezTo>
                  <a:cubicBezTo>
                    <a:pt x="79" y="14"/>
                    <a:pt x="73" y="17"/>
                    <a:pt x="67" y="2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5" name="Freeform 25">
              <a:extLst>
                <a:ext uri="{FF2B5EF4-FFF2-40B4-BE49-F238E27FC236}">
                  <a16:creationId xmlns:a16="http://schemas.microsoft.com/office/drawing/2014/main" id="{A9BD1AFD-3586-4030-A62D-144FF4B8519E}"/>
                </a:ext>
              </a:extLst>
            </p:cNvPr>
            <p:cNvSpPr>
              <a:spLocks/>
            </p:cNvSpPr>
            <p:nvPr/>
          </p:nvSpPr>
          <p:spPr bwMode="auto">
            <a:xfrm>
              <a:off x="5915026" y="509588"/>
              <a:ext cx="73025" cy="84138"/>
            </a:xfrm>
            <a:custGeom>
              <a:avLst/>
              <a:gdLst>
                <a:gd name="T0" fmla="*/ 111 w 111"/>
                <a:gd name="T1" fmla="*/ 96 h 126"/>
                <a:gd name="T2" fmla="*/ 111 w 111"/>
                <a:gd name="T3" fmla="*/ 96 h 126"/>
                <a:gd name="T4" fmla="*/ 111 w 111"/>
                <a:gd name="T5" fmla="*/ 116 h 126"/>
                <a:gd name="T6" fmla="*/ 66 w 111"/>
                <a:gd name="T7" fmla="*/ 126 h 126"/>
                <a:gd name="T8" fmla="*/ 31 w 111"/>
                <a:gd name="T9" fmla="*/ 118 h 126"/>
                <a:gd name="T10" fmla="*/ 8 w 111"/>
                <a:gd name="T11" fmla="*/ 95 h 126"/>
                <a:gd name="T12" fmla="*/ 0 w 111"/>
                <a:gd name="T13" fmla="*/ 64 h 126"/>
                <a:gd name="T14" fmla="*/ 19 w 111"/>
                <a:gd name="T15" fmla="*/ 18 h 126"/>
                <a:gd name="T16" fmla="*/ 66 w 111"/>
                <a:gd name="T17" fmla="*/ 0 h 126"/>
                <a:gd name="T18" fmla="*/ 109 w 111"/>
                <a:gd name="T19" fmla="*/ 10 h 126"/>
                <a:gd name="T20" fmla="*/ 109 w 111"/>
                <a:gd name="T21" fmla="*/ 29 h 126"/>
                <a:gd name="T22" fmla="*/ 67 w 111"/>
                <a:gd name="T23" fmla="*/ 17 h 126"/>
                <a:gd name="T24" fmla="*/ 32 w 111"/>
                <a:gd name="T25" fmla="*/ 30 h 126"/>
                <a:gd name="T26" fmla="*/ 18 w 111"/>
                <a:gd name="T27" fmla="*/ 64 h 126"/>
                <a:gd name="T28" fmla="*/ 32 w 111"/>
                <a:gd name="T29" fmla="*/ 97 h 126"/>
                <a:gd name="T30" fmla="*/ 67 w 111"/>
                <a:gd name="T31" fmla="*/ 110 h 126"/>
                <a:gd name="T32" fmla="*/ 111 w 111"/>
                <a:gd name="T33" fmla="*/ 9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26">
                  <a:moveTo>
                    <a:pt x="111" y="96"/>
                  </a:moveTo>
                  <a:lnTo>
                    <a:pt x="111" y="96"/>
                  </a:lnTo>
                  <a:lnTo>
                    <a:pt x="111" y="116"/>
                  </a:lnTo>
                  <a:cubicBezTo>
                    <a:pt x="98" y="123"/>
                    <a:pt x="83" y="126"/>
                    <a:pt x="66" y="126"/>
                  </a:cubicBezTo>
                  <a:cubicBezTo>
                    <a:pt x="52" y="126"/>
                    <a:pt x="41" y="124"/>
                    <a:pt x="31" y="118"/>
                  </a:cubicBezTo>
                  <a:cubicBezTo>
                    <a:pt x="21" y="112"/>
                    <a:pt x="14" y="105"/>
                    <a:pt x="8" y="95"/>
                  </a:cubicBezTo>
                  <a:cubicBezTo>
                    <a:pt x="3" y="85"/>
                    <a:pt x="0" y="75"/>
                    <a:pt x="0" y="64"/>
                  </a:cubicBezTo>
                  <a:cubicBezTo>
                    <a:pt x="0" y="46"/>
                    <a:pt x="6" y="31"/>
                    <a:pt x="19" y="18"/>
                  </a:cubicBezTo>
                  <a:cubicBezTo>
                    <a:pt x="32" y="6"/>
                    <a:pt x="48" y="0"/>
                    <a:pt x="66" y="0"/>
                  </a:cubicBezTo>
                  <a:cubicBezTo>
                    <a:pt x="79" y="0"/>
                    <a:pt x="94" y="3"/>
                    <a:pt x="109" y="10"/>
                  </a:cubicBezTo>
                  <a:lnTo>
                    <a:pt x="109" y="29"/>
                  </a:lnTo>
                  <a:cubicBezTo>
                    <a:pt x="95" y="21"/>
                    <a:pt x="81" y="17"/>
                    <a:pt x="67" y="17"/>
                  </a:cubicBezTo>
                  <a:cubicBezTo>
                    <a:pt x="53" y="17"/>
                    <a:pt x="41" y="21"/>
                    <a:pt x="32" y="30"/>
                  </a:cubicBezTo>
                  <a:cubicBezTo>
                    <a:pt x="23" y="39"/>
                    <a:pt x="18" y="50"/>
                    <a:pt x="18" y="64"/>
                  </a:cubicBezTo>
                  <a:cubicBezTo>
                    <a:pt x="18" y="77"/>
                    <a:pt x="23" y="88"/>
                    <a:pt x="32" y="97"/>
                  </a:cubicBezTo>
                  <a:cubicBezTo>
                    <a:pt x="41" y="106"/>
                    <a:pt x="53" y="110"/>
                    <a:pt x="67" y="110"/>
                  </a:cubicBezTo>
                  <a:cubicBezTo>
                    <a:pt x="82" y="110"/>
                    <a:pt x="97" y="105"/>
                    <a:pt x="111" y="9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6" name="Freeform 26">
              <a:extLst>
                <a:ext uri="{FF2B5EF4-FFF2-40B4-BE49-F238E27FC236}">
                  <a16:creationId xmlns:a16="http://schemas.microsoft.com/office/drawing/2014/main" id="{A5912E92-7BA1-41B9-8F85-B757610B82D8}"/>
                </a:ext>
              </a:extLst>
            </p:cNvPr>
            <p:cNvSpPr>
              <a:spLocks noEditPoints="1"/>
            </p:cNvSpPr>
            <p:nvPr/>
          </p:nvSpPr>
          <p:spPr bwMode="auto">
            <a:xfrm>
              <a:off x="5997576" y="538163"/>
              <a:ext cx="55563" cy="55563"/>
            </a:xfrm>
            <a:custGeom>
              <a:avLst/>
              <a:gdLst>
                <a:gd name="T0" fmla="*/ 42 w 86"/>
                <a:gd name="T1" fmla="*/ 15 h 83"/>
                <a:gd name="T2" fmla="*/ 42 w 86"/>
                <a:gd name="T3" fmla="*/ 15 h 83"/>
                <a:gd name="T4" fmla="*/ 23 w 86"/>
                <a:gd name="T5" fmla="*/ 23 h 83"/>
                <a:gd name="T6" fmla="*/ 16 w 86"/>
                <a:gd name="T7" fmla="*/ 42 h 83"/>
                <a:gd name="T8" fmla="*/ 23 w 86"/>
                <a:gd name="T9" fmla="*/ 61 h 83"/>
                <a:gd name="T10" fmla="*/ 43 w 86"/>
                <a:gd name="T11" fmla="*/ 68 h 83"/>
                <a:gd name="T12" fmla="*/ 62 w 86"/>
                <a:gd name="T13" fmla="*/ 61 h 83"/>
                <a:gd name="T14" fmla="*/ 70 w 86"/>
                <a:gd name="T15" fmla="*/ 42 h 83"/>
                <a:gd name="T16" fmla="*/ 62 w 86"/>
                <a:gd name="T17" fmla="*/ 23 h 83"/>
                <a:gd name="T18" fmla="*/ 42 w 86"/>
                <a:gd name="T19" fmla="*/ 15 h 83"/>
                <a:gd name="T20" fmla="*/ 43 w 86"/>
                <a:gd name="T21" fmla="*/ 0 h 83"/>
                <a:gd name="T22" fmla="*/ 43 w 86"/>
                <a:gd name="T23" fmla="*/ 0 h 83"/>
                <a:gd name="T24" fmla="*/ 74 w 86"/>
                <a:gd name="T25" fmla="*/ 12 h 83"/>
                <a:gd name="T26" fmla="*/ 86 w 86"/>
                <a:gd name="T27" fmla="*/ 43 h 83"/>
                <a:gd name="T28" fmla="*/ 73 w 86"/>
                <a:gd name="T29" fmla="*/ 72 h 83"/>
                <a:gd name="T30" fmla="*/ 42 w 86"/>
                <a:gd name="T31" fmla="*/ 83 h 83"/>
                <a:gd name="T32" fmla="*/ 12 w 86"/>
                <a:gd name="T33" fmla="*/ 72 h 83"/>
                <a:gd name="T34" fmla="*/ 0 w 86"/>
                <a:gd name="T35" fmla="*/ 42 h 83"/>
                <a:gd name="T36" fmla="*/ 12 w 86"/>
                <a:gd name="T37" fmla="*/ 12 h 83"/>
                <a:gd name="T38" fmla="*/ 43 w 86"/>
                <a:gd name="T3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83">
                  <a:moveTo>
                    <a:pt x="42" y="15"/>
                  </a:moveTo>
                  <a:lnTo>
                    <a:pt x="42" y="15"/>
                  </a:lnTo>
                  <a:cubicBezTo>
                    <a:pt x="34" y="15"/>
                    <a:pt x="28" y="17"/>
                    <a:pt x="23" y="23"/>
                  </a:cubicBezTo>
                  <a:cubicBezTo>
                    <a:pt x="18" y="28"/>
                    <a:pt x="16" y="34"/>
                    <a:pt x="16" y="42"/>
                  </a:cubicBezTo>
                  <a:cubicBezTo>
                    <a:pt x="16" y="50"/>
                    <a:pt x="18" y="56"/>
                    <a:pt x="23" y="61"/>
                  </a:cubicBezTo>
                  <a:cubicBezTo>
                    <a:pt x="28" y="66"/>
                    <a:pt x="35" y="68"/>
                    <a:pt x="43" y="68"/>
                  </a:cubicBezTo>
                  <a:cubicBezTo>
                    <a:pt x="51" y="68"/>
                    <a:pt x="57" y="66"/>
                    <a:pt x="62" y="61"/>
                  </a:cubicBezTo>
                  <a:cubicBezTo>
                    <a:pt x="67" y="56"/>
                    <a:pt x="70" y="49"/>
                    <a:pt x="70" y="42"/>
                  </a:cubicBezTo>
                  <a:cubicBezTo>
                    <a:pt x="70" y="34"/>
                    <a:pt x="67" y="28"/>
                    <a:pt x="62" y="23"/>
                  </a:cubicBezTo>
                  <a:cubicBezTo>
                    <a:pt x="57" y="17"/>
                    <a:pt x="50" y="15"/>
                    <a:pt x="42" y="15"/>
                  </a:cubicBezTo>
                  <a:close/>
                  <a:moveTo>
                    <a:pt x="43" y="0"/>
                  </a:moveTo>
                  <a:lnTo>
                    <a:pt x="43" y="0"/>
                  </a:lnTo>
                  <a:cubicBezTo>
                    <a:pt x="55" y="0"/>
                    <a:pt x="65" y="4"/>
                    <a:pt x="74" y="12"/>
                  </a:cubicBezTo>
                  <a:cubicBezTo>
                    <a:pt x="82" y="20"/>
                    <a:pt x="86" y="30"/>
                    <a:pt x="86" y="43"/>
                  </a:cubicBezTo>
                  <a:cubicBezTo>
                    <a:pt x="86" y="54"/>
                    <a:pt x="82" y="64"/>
                    <a:pt x="73" y="72"/>
                  </a:cubicBezTo>
                  <a:cubicBezTo>
                    <a:pt x="65" y="79"/>
                    <a:pt x="55" y="83"/>
                    <a:pt x="42" y="83"/>
                  </a:cubicBezTo>
                  <a:cubicBezTo>
                    <a:pt x="30" y="83"/>
                    <a:pt x="20" y="79"/>
                    <a:pt x="12" y="72"/>
                  </a:cubicBezTo>
                  <a:cubicBezTo>
                    <a:pt x="4" y="64"/>
                    <a:pt x="0" y="54"/>
                    <a:pt x="0" y="42"/>
                  </a:cubicBezTo>
                  <a:cubicBezTo>
                    <a:pt x="0" y="30"/>
                    <a:pt x="4" y="20"/>
                    <a:pt x="12" y="12"/>
                  </a:cubicBezTo>
                  <a:cubicBezTo>
                    <a:pt x="20" y="4"/>
                    <a:pt x="31" y="0"/>
                    <a:pt x="43"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7" name="Freeform 27">
              <a:extLst>
                <a:ext uri="{FF2B5EF4-FFF2-40B4-BE49-F238E27FC236}">
                  <a16:creationId xmlns:a16="http://schemas.microsoft.com/office/drawing/2014/main" id="{F736C289-80B6-4C36-9613-F378D57FC2EB}"/>
                </a:ext>
              </a:extLst>
            </p:cNvPr>
            <p:cNvSpPr>
              <a:spLocks/>
            </p:cNvSpPr>
            <p:nvPr/>
          </p:nvSpPr>
          <p:spPr bwMode="auto">
            <a:xfrm>
              <a:off x="6064251" y="536576"/>
              <a:ext cx="77788" cy="55563"/>
            </a:xfrm>
            <a:custGeom>
              <a:avLst/>
              <a:gdLst>
                <a:gd name="T0" fmla="*/ 67 w 118"/>
                <a:gd name="T1" fmla="*/ 24 h 83"/>
                <a:gd name="T2" fmla="*/ 67 w 118"/>
                <a:gd name="T3" fmla="*/ 24 h 83"/>
                <a:gd name="T4" fmla="*/ 67 w 118"/>
                <a:gd name="T5" fmla="*/ 83 h 83"/>
                <a:gd name="T6" fmla="*/ 51 w 118"/>
                <a:gd name="T7" fmla="*/ 83 h 83"/>
                <a:gd name="T8" fmla="*/ 51 w 118"/>
                <a:gd name="T9" fmla="*/ 38 h 83"/>
                <a:gd name="T10" fmla="*/ 47 w 118"/>
                <a:gd name="T11" fmla="*/ 19 h 83"/>
                <a:gd name="T12" fmla="*/ 35 w 118"/>
                <a:gd name="T13" fmla="*/ 13 h 83"/>
                <a:gd name="T14" fmla="*/ 26 w 118"/>
                <a:gd name="T15" fmla="*/ 16 h 83"/>
                <a:gd name="T16" fmla="*/ 16 w 118"/>
                <a:gd name="T17" fmla="*/ 24 h 83"/>
                <a:gd name="T18" fmla="*/ 16 w 118"/>
                <a:gd name="T19" fmla="*/ 83 h 83"/>
                <a:gd name="T20" fmla="*/ 0 w 118"/>
                <a:gd name="T21" fmla="*/ 83 h 83"/>
                <a:gd name="T22" fmla="*/ 0 w 118"/>
                <a:gd name="T23" fmla="*/ 2 h 83"/>
                <a:gd name="T24" fmla="*/ 16 w 118"/>
                <a:gd name="T25" fmla="*/ 2 h 83"/>
                <a:gd name="T26" fmla="*/ 16 w 118"/>
                <a:gd name="T27" fmla="*/ 12 h 83"/>
                <a:gd name="T28" fmla="*/ 40 w 118"/>
                <a:gd name="T29" fmla="*/ 0 h 83"/>
                <a:gd name="T30" fmla="*/ 64 w 118"/>
                <a:gd name="T31" fmla="*/ 15 h 83"/>
                <a:gd name="T32" fmla="*/ 91 w 118"/>
                <a:gd name="T33" fmla="*/ 0 h 83"/>
                <a:gd name="T34" fmla="*/ 110 w 118"/>
                <a:gd name="T35" fmla="*/ 9 h 83"/>
                <a:gd name="T36" fmla="*/ 118 w 118"/>
                <a:gd name="T37" fmla="*/ 35 h 83"/>
                <a:gd name="T38" fmla="*/ 118 w 118"/>
                <a:gd name="T39" fmla="*/ 83 h 83"/>
                <a:gd name="T40" fmla="*/ 102 w 118"/>
                <a:gd name="T41" fmla="*/ 83 h 83"/>
                <a:gd name="T42" fmla="*/ 102 w 118"/>
                <a:gd name="T43" fmla="*/ 35 h 83"/>
                <a:gd name="T44" fmla="*/ 98 w 118"/>
                <a:gd name="T45" fmla="*/ 19 h 83"/>
                <a:gd name="T46" fmla="*/ 86 w 118"/>
                <a:gd name="T47" fmla="*/ 14 h 83"/>
                <a:gd name="T48" fmla="*/ 67 w 118"/>
                <a:gd name="T49" fmla="*/ 2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83">
                  <a:moveTo>
                    <a:pt x="67" y="24"/>
                  </a:moveTo>
                  <a:lnTo>
                    <a:pt x="67" y="24"/>
                  </a:lnTo>
                  <a:lnTo>
                    <a:pt x="67" y="83"/>
                  </a:lnTo>
                  <a:lnTo>
                    <a:pt x="51" y="83"/>
                  </a:lnTo>
                  <a:lnTo>
                    <a:pt x="51" y="38"/>
                  </a:lnTo>
                  <a:cubicBezTo>
                    <a:pt x="51" y="28"/>
                    <a:pt x="50" y="22"/>
                    <a:pt x="47" y="19"/>
                  </a:cubicBezTo>
                  <a:cubicBezTo>
                    <a:pt x="45" y="15"/>
                    <a:pt x="41" y="13"/>
                    <a:pt x="35" y="13"/>
                  </a:cubicBezTo>
                  <a:cubicBezTo>
                    <a:pt x="31" y="13"/>
                    <a:pt x="28" y="14"/>
                    <a:pt x="26" y="16"/>
                  </a:cubicBezTo>
                  <a:cubicBezTo>
                    <a:pt x="23" y="17"/>
                    <a:pt x="20" y="20"/>
                    <a:pt x="16" y="24"/>
                  </a:cubicBezTo>
                  <a:lnTo>
                    <a:pt x="16" y="83"/>
                  </a:lnTo>
                  <a:lnTo>
                    <a:pt x="0" y="83"/>
                  </a:lnTo>
                  <a:lnTo>
                    <a:pt x="0" y="2"/>
                  </a:lnTo>
                  <a:lnTo>
                    <a:pt x="16" y="2"/>
                  </a:lnTo>
                  <a:lnTo>
                    <a:pt x="16" y="12"/>
                  </a:lnTo>
                  <a:cubicBezTo>
                    <a:pt x="24" y="4"/>
                    <a:pt x="32" y="0"/>
                    <a:pt x="40" y="0"/>
                  </a:cubicBezTo>
                  <a:cubicBezTo>
                    <a:pt x="50" y="0"/>
                    <a:pt x="58" y="5"/>
                    <a:pt x="64" y="15"/>
                  </a:cubicBezTo>
                  <a:cubicBezTo>
                    <a:pt x="72" y="5"/>
                    <a:pt x="81" y="0"/>
                    <a:pt x="91" y="0"/>
                  </a:cubicBezTo>
                  <a:cubicBezTo>
                    <a:pt x="99" y="0"/>
                    <a:pt x="105" y="3"/>
                    <a:pt x="110" y="9"/>
                  </a:cubicBezTo>
                  <a:cubicBezTo>
                    <a:pt x="115" y="14"/>
                    <a:pt x="118" y="23"/>
                    <a:pt x="118" y="35"/>
                  </a:cubicBezTo>
                  <a:lnTo>
                    <a:pt x="118" y="83"/>
                  </a:lnTo>
                  <a:lnTo>
                    <a:pt x="102" y="83"/>
                  </a:lnTo>
                  <a:lnTo>
                    <a:pt x="102" y="35"/>
                  </a:lnTo>
                  <a:cubicBezTo>
                    <a:pt x="102" y="28"/>
                    <a:pt x="100" y="23"/>
                    <a:pt x="98" y="19"/>
                  </a:cubicBezTo>
                  <a:cubicBezTo>
                    <a:pt x="95" y="15"/>
                    <a:pt x="91" y="14"/>
                    <a:pt x="86" y="14"/>
                  </a:cubicBezTo>
                  <a:cubicBezTo>
                    <a:pt x="79" y="14"/>
                    <a:pt x="73" y="17"/>
                    <a:pt x="67" y="2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8" name="Freeform 28">
              <a:extLst>
                <a:ext uri="{FF2B5EF4-FFF2-40B4-BE49-F238E27FC236}">
                  <a16:creationId xmlns:a16="http://schemas.microsoft.com/office/drawing/2014/main" id="{EC9D3D94-4FBF-4A5A-A14A-597AE06C1F45}"/>
                </a:ext>
              </a:extLst>
            </p:cNvPr>
            <p:cNvSpPr>
              <a:spLocks noEditPoints="1"/>
            </p:cNvSpPr>
            <p:nvPr/>
          </p:nvSpPr>
          <p:spPr bwMode="auto">
            <a:xfrm>
              <a:off x="6156326" y="538163"/>
              <a:ext cx="47625" cy="82550"/>
            </a:xfrm>
            <a:custGeom>
              <a:avLst/>
              <a:gdLst>
                <a:gd name="T0" fmla="*/ 27 w 73"/>
                <a:gd name="T1" fmla="*/ 15 h 122"/>
                <a:gd name="T2" fmla="*/ 27 w 73"/>
                <a:gd name="T3" fmla="*/ 15 h 122"/>
                <a:gd name="T4" fmla="*/ 16 w 73"/>
                <a:gd name="T5" fmla="*/ 15 h 122"/>
                <a:gd name="T6" fmla="*/ 16 w 73"/>
                <a:gd name="T7" fmla="*/ 65 h 122"/>
                <a:gd name="T8" fmla="*/ 32 w 73"/>
                <a:gd name="T9" fmla="*/ 69 h 122"/>
                <a:gd name="T10" fmla="*/ 50 w 73"/>
                <a:gd name="T11" fmla="*/ 61 h 122"/>
                <a:gd name="T12" fmla="*/ 57 w 73"/>
                <a:gd name="T13" fmla="*/ 41 h 122"/>
                <a:gd name="T14" fmla="*/ 54 w 73"/>
                <a:gd name="T15" fmla="*/ 26 h 122"/>
                <a:gd name="T16" fmla="*/ 45 w 73"/>
                <a:gd name="T17" fmla="*/ 18 h 122"/>
                <a:gd name="T18" fmla="*/ 27 w 73"/>
                <a:gd name="T19" fmla="*/ 15 h 122"/>
                <a:gd name="T20" fmla="*/ 0 w 73"/>
                <a:gd name="T21" fmla="*/ 122 h 122"/>
                <a:gd name="T22" fmla="*/ 0 w 73"/>
                <a:gd name="T23" fmla="*/ 122 h 122"/>
                <a:gd name="T24" fmla="*/ 0 w 73"/>
                <a:gd name="T25" fmla="*/ 0 h 122"/>
                <a:gd name="T26" fmla="*/ 28 w 73"/>
                <a:gd name="T27" fmla="*/ 0 h 122"/>
                <a:gd name="T28" fmla="*/ 61 w 73"/>
                <a:gd name="T29" fmla="*/ 10 h 122"/>
                <a:gd name="T30" fmla="*/ 73 w 73"/>
                <a:gd name="T31" fmla="*/ 41 h 122"/>
                <a:gd name="T32" fmla="*/ 62 w 73"/>
                <a:gd name="T33" fmla="*/ 71 h 122"/>
                <a:gd name="T34" fmla="*/ 33 w 73"/>
                <a:gd name="T35" fmla="*/ 82 h 122"/>
                <a:gd name="T36" fmla="*/ 16 w 73"/>
                <a:gd name="T37" fmla="*/ 79 h 122"/>
                <a:gd name="T38" fmla="*/ 16 w 73"/>
                <a:gd name="T39" fmla="*/ 122 h 122"/>
                <a:gd name="T40" fmla="*/ 0 w 73"/>
                <a:gd name="T41"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22">
                  <a:moveTo>
                    <a:pt x="27" y="15"/>
                  </a:moveTo>
                  <a:lnTo>
                    <a:pt x="27" y="15"/>
                  </a:lnTo>
                  <a:lnTo>
                    <a:pt x="16" y="15"/>
                  </a:lnTo>
                  <a:lnTo>
                    <a:pt x="16" y="65"/>
                  </a:lnTo>
                  <a:cubicBezTo>
                    <a:pt x="21" y="67"/>
                    <a:pt x="26" y="69"/>
                    <a:pt x="32" y="69"/>
                  </a:cubicBezTo>
                  <a:cubicBezTo>
                    <a:pt x="39" y="69"/>
                    <a:pt x="45" y="66"/>
                    <a:pt x="50" y="61"/>
                  </a:cubicBezTo>
                  <a:cubicBezTo>
                    <a:pt x="55" y="55"/>
                    <a:pt x="57" y="49"/>
                    <a:pt x="57" y="41"/>
                  </a:cubicBezTo>
                  <a:cubicBezTo>
                    <a:pt x="57" y="35"/>
                    <a:pt x="56" y="31"/>
                    <a:pt x="54" y="26"/>
                  </a:cubicBezTo>
                  <a:cubicBezTo>
                    <a:pt x="52" y="22"/>
                    <a:pt x="48" y="19"/>
                    <a:pt x="45" y="18"/>
                  </a:cubicBezTo>
                  <a:cubicBezTo>
                    <a:pt x="41" y="16"/>
                    <a:pt x="35" y="15"/>
                    <a:pt x="27" y="15"/>
                  </a:cubicBezTo>
                  <a:close/>
                  <a:moveTo>
                    <a:pt x="0" y="122"/>
                  </a:moveTo>
                  <a:lnTo>
                    <a:pt x="0" y="122"/>
                  </a:lnTo>
                  <a:lnTo>
                    <a:pt x="0" y="0"/>
                  </a:lnTo>
                  <a:lnTo>
                    <a:pt x="28" y="0"/>
                  </a:lnTo>
                  <a:cubicBezTo>
                    <a:pt x="42" y="0"/>
                    <a:pt x="53" y="3"/>
                    <a:pt x="61" y="10"/>
                  </a:cubicBezTo>
                  <a:cubicBezTo>
                    <a:pt x="69" y="18"/>
                    <a:pt x="73" y="28"/>
                    <a:pt x="73" y="41"/>
                  </a:cubicBezTo>
                  <a:cubicBezTo>
                    <a:pt x="73" y="53"/>
                    <a:pt x="70" y="63"/>
                    <a:pt x="62" y="71"/>
                  </a:cubicBezTo>
                  <a:cubicBezTo>
                    <a:pt x="55" y="78"/>
                    <a:pt x="45" y="82"/>
                    <a:pt x="33" y="82"/>
                  </a:cubicBezTo>
                  <a:cubicBezTo>
                    <a:pt x="28" y="82"/>
                    <a:pt x="22" y="81"/>
                    <a:pt x="16" y="79"/>
                  </a:cubicBezTo>
                  <a:lnTo>
                    <a:pt x="16" y="122"/>
                  </a:lnTo>
                  <a:lnTo>
                    <a:pt x="0" y="12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9" name="Freeform 29">
              <a:extLst>
                <a:ext uri="{FF2B5EF4-FFF2-40B4-BE49-F238E27FC236}">
                  <a16:creationId xmlns:a16="http://schemas.microsoft.com/office/drawing/2014/main" id="{340F55A1-7CAF-448A-8868-A8A55EE5544B}"/>
                </a:ext>
              </a:extLst>
            </p:cNvPr>
            <p:cNvSpPr>
              <a:spLocks/>
            </p:cNvSpPr>
            <p:nvPr/>
          </p:nvSpPr>
          <p:spPr bwMode="auto">
            <a:xfrm>
              <a:off x="6215063" y="538163"/>
              <a:ext cx="46038" cy="55563"/>
            </a:xfrm>
            <a:custGeom>
              <a:avLst/>
              <a:gdLst>
                <a:gd name="T0" fmla="*/ 53 w 69"/>
                <a:gd name="T1" fmla="*/ 81 h 82"/>
                <a:gd name="T2" fmla="*/ 53 w 69"/>
                <a:gd name="T3" fmla="*/ 81 h 82"/>
                <a:gd name="T4" fmla="*/ 53 w 69"/>
                <a:gd name="T5" fmla="*/ 71 h 82"/>
                <a:gd name="T6" fmla="*/ 41 w 69"/>
                <a:gd name="T7" fmla="*/ 79 h 82"/>
                <a:gd name="T8" fmla="*/ 28 w 69"/>
                <a:gd name="T9" fmla="*/ 82 h 82"/>
                <a:gd name="T10" fmla="*/ 13 w 69"/>
                <a:gd name="T11" fmla="*/ 78 h 82"/>
                <a:gd name="T12" fmla="*/ 4 w 69"/>
                <a:gd name="T13" fmla="*/ 68 h 82"/>
                <a:gd name="T14" fmla="*/ 0 w 69"/>
                <a:gd name="T15" fmla="*/ 46 h 82"/>
                <a:gd name="T16" fmla="*/ 0 w 69"/>
                <a:gd name="T17" fmla="*/ 0 h 82"/>
                <a:gd name="T18" fmla="*/ 16 w 69"/>
                <a:gd name="T19" fmla="*/ 0 h 82"/>
                <a:gd name="T20" fmla="*/ 16 w 69"/>
                <a:gd name="T21" fmla="*/ 46 h 82"/>
                <a:gd name="T22" fmla="*/ 20 w 69"/>
                <a:gd name="T23" fmla="*/ 64 h 82"/>
                <a:gd name="T24" fmla="*/ 33 w 69"/>
                <a:gd name="T25" fmla="*/ 69 h 82"/>
                <a:gd name="T26" fmla="*/ 53 w 69"/>
                <a:gd name="T27" fmla="*/ 58 h 82"/>
                <a:gd name="T28" fmla="*/ 53 w 69"/>
                <a:gd name="T29" fmla="*/ 0 h 82"/>
                <a:gd name="T30" fmla="*/ 69 w 69"/>
                <a:gd name="T31" fmla="*/ 0 h 82"/>
                <a:gd name="T32" fmla="*/ 69 w 69"/>
                <a:gd name="T33" fmla="*/ 81 h 82"/>
                <a:gd name="T34" fmla="*/ 53 w 69"/>
                <a:gd name="T35"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82">
                  <a:moveTo>
                    <a:pt x="53" y="81"/>
                  </a:moveTo>
                  <a:lnTo>
                    <a:pt x="53" y="81"/>
                  </a:lnTo>
                  <a:lnTo>
                    <a:pt x="53" y="71"/>
                  </a:lnTo>
                  <a:cubicBezTo>
                    <a:pt x="49" y="74"/>
                    <a:pt x="45" y="77"/>
                    <a:pt x="41" y="79"/>
                  </a:cubicBezTo>
                  <a:cubicBezTo>
                    <a:pt x="36" y="81"/>
                    <a:pt x="32" y="82"/>
                    <a:pt x="28" y="82"/>
                  </a:cubicBezTo>
                  <a:cubicBezTo>
                    <a:pt x="22" y="82"/>
                    <a:pt x="18" y="81"/>
                    <a:pt x="13" y="78"/>
                  </a:cubicBezTo>
                  <a:cubicBezTo>
                    <a:pt x="9" y="76"/>
                    <a:pt x="6" y="72"/>
                    <a:pt x="4" y="68"/>
                  </a:cubicBezTo>
                  <a:cubicBezTo>
                    <a:pt x="1" y="64"/>
                    <a:pt x="0" y="56"/>
                    <a:pt x="0" y="46"/>
                  </a:cubicBezTo>
                  <a:lnTo>
                    <a:pt x="0" y="0"/>
                  </a:lnTo>
                  <a:lnTo>
                    <a:pt x="16" y="0"/>
                  </a:lnTo>
                  <a:lnTo>
                    <a:pt x="16" y="46"/>
                  </a:lnTo>
                  <a:cubicBezTo>
                    <a:pt x="16" y="55"/>
                    <a:pt x="17" y="61"/>
                    <a:pt x="20" y="64"/>
                  </a:cubicBezTo>
                  <a:cubicBezTo>
                    <a:pt x="22" y="67"/>
                    <a:pt x="27" y="69"/>
                    <a:pt x="33" y="69"/>
                  </a:cubicBezTo>
                  <a:cubicBezTo>
                    <a:pt x="41" y="69"/>
                    <a:pt x="47" y="65"/>
                    <a:pt x="53" y="58"/>
                  </a:cubicBezTo>
                  <a:lnTo>
                    <a:pt x="53" y="0"/>
                  </a:lnTo>
                  <a:lnTo>
                    <a:pt x="69" y="0"/>
                  </a:lnTo>
                  <a:lnTo>
                    <a:pt x="69" y="81"/>
                  </a:lnTo>
                  <a:lnTo>
                    <a:pt x="53" y="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0" name="Freeform 30">
              <a:extLst>
                <a:ext uri="{FF2B5EF4-FFF2-40B4-BE49-F238E27FC236}">
                  <a16:creationId xmlns:a16="http://schemas.microsoft.com/office/drawing/2014/main" id="{EF372D33-A4E1-4B5D-B79D-B371523CC8F6}"/>
                </a:ext>
              </a:extLst>
            </p:cNvPr>
            <p:cNvSpPr>
              <a:spLocks/>
            </p:cNvSpPr>
            <p:nvPr/>
          </p:nvSpPr>
          <p:spPr bwMode="auto">
            <a:xfrm>
              <a:off x="6267451" y="527051"/>
              <a:ext cx="39688" cy="66675"/>
            </a:xfrm>
            <a:custGeom>
              <a:avLst/>
              <a:gdLst>
                <a:gd name="T0" fmla="*/ 0 w 60"/>
                <a:gd name="T1" fmla="*/ 30 h 99"/>
                <a:gd name="T2" fmla="*/ 0 w 60"/>
                <a:gd name="T3" fmla="*/ 30 h 99"/>
                <a:gd name="T4" fmla="*/ 30 w 60"/>
                <a:gd name="T5" fmla="*/ 0 h 99"/>
                <a:gd name="T6" fmla="*/ 30 w 60"/>
                <a:gd name="T7" fmla="*/ 17 h 99"/>
                <a:gd name="T8" fmla="*/ 56 w 60"/>
                <a:gd name="T9" fmla="*/ 17 h 99"/>
                <a:gd name="T10" fmla="*/ 56 w 60"/>
                <a:gd name="T11" fmla="*/ 31 h 99"/>
                <a:gd name="T12" fmla="*/ 30 w 60"/>
                <a:gd name="T13" fmla="*/ 31 h 99"/>
                <a:gd name="T14" fmla="*/ 30 w 60"/>
                <a:gd name="T15" fmla="*/ 71 h 99"/>
                <a:gd name="T16" fmla="*/ 42 w 60"/>
                <a:gd name="T17" fmla="*/ 85 h 99"/>
                <a:gd name="T18" fmla="*/ 60 w 60"/>
                <a:gd name="T19" fmla="*/ 79 h 99"/>
                <a:gd name="T20" fmla="*/ 60 w 60"/>
                <a:gd name="T21" fmla="*/ 94 h 99"/>
                <a:gd name="T22" fmla="*/ 40 w 60"/>
                <a:gd name="T23" fmla="*/ 99 h 99"/>
                <a:gd name="T24" fmla="*/ 22 w 60"/>
                <a:gd name="T25" fmla="*/ 93 h 99"/>
                <a:gd name="T26" fmla="*/ 18 w 60"/>
                <a:gd name="T27" fmla="*/ 89 h 99"/>
                <a:gd name="T28" fmla="*/ 15 w 60"/>
                <a:gd name="T29" fmla="*/ 82 h 99"/>
                <a:gd name="T30" fmla="*/ 14 w 60"/>
                <a:gd name="T31" fmla="*/ 67 h 99"/>
                <a:gd name="T32" fmla="*/ 14 w 60"/>
                <a:gd name="T33" fmla="*/ 31 h 99"/>
                <a:gd name="T34" fmla="*/ 0 w 60"/>
                <a:gd name="T35" fmla="*/ 31 h 99"/>
                <a:gd name="T36" fmla="*/ 0 w 60"/>
                <a:gd name="T37" fmla="*/ 3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0" y="30"/>
                  </a:moveTo>
                  <a:lnTo>
                    <a:pt x="0" y="30"/>
                  </a:lnTo>
                  <a:lnTo>
                    <a:pt x="30" y="0"/>
                  </a:lnTo>
                  <a:lnTo>
                    <a:pt x="30" y="17"/>
                  </a:lnTo>
                  <a:lnTo>
                    <a:pt x="56" y="17"/>
                  </a:lnTo>
                  <a:lnTo>
                    <a:pt x="56" y="31"/>
                  </a:lnTo>
                  <a:lnTo>
                    <a:pt x="30" y="31"/>
                  </a:lnTo>
                  <a:lnTo>
                    <a:pt x="30" y="71"/>
                  </a:lnTo>
                  <a:cubicBezTo>
                    <a:pt x="30" y="80"/>
                    <a:pt x="34" y="85"/>
                    <a:pt x="42" y="85"/>
                  </a:cubicBezTo>
                  <a:cubicBezTo>
                    <a:pt x="48" y="85"/>
                    <a:pt x="54" y="83"/>
                    <a:pt x="60" y="79"/>
                  </a:cubicBezTo>
                  <a:lnTo>
                    <a:pt x="60" y="94"/>
                  </a:lnTo>
                  <a:cubicBezTo>
                    <a:pt x="54" y="98"/>
                    <a:pt x="47" y="99"/>
                    <a:pt x="40" y="99"/>
                  </a:cubicBezTo>
                  <a:cubicBezTo>
                    <a:pt x="33" y="99"/>
                    <a:pt x="26" y="97"/>
                    <a:pt x="22" y="93"/>
                  </a:cubicBezTo>
                  <a:cubicBezTo>
                    <a:pt x="20" y="92"/>
                    <a:pt x="19" y="90"/>
                    <a:pt x="18" y="89"/>
                  </a:cubicBezTo>
                  <a:cubicBezTo>
                    <a:pt x="17" y="87"/>
                    <a:pt x="16" y="85"/>
                    <a:pt x="15" y="82"/>
                  </a:cubicBezTo>
                  <a:cubicBezTo>
                    <a:pt x="15" y="80"/>
                    <a:pt x="14" y="75"/>
                    <a:pt x="14" y="67"/>
                  </a:cubicBezTo>
                  <a:lnTo>
                    <a:pt x="14" y="31"/>
                  </a:lnTo>
                  <a:lnTo>
                    <a:pt x="0" y="31"/>
                  </a:lnTo>
                  <a:lnTo>
                    <a:pt x="0" y="3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1" name="Freeform 31">
              <a:extLst>
                <a:ext uri="{FF2B5EF4-FFF2-40B4-BE49-F238E27FC236}">
                  <a16:creationId xmlns:a16="http://schemas.microsoft.com/office/drawing/2014/main" id="{C02684B8-6FF8-4201-A34B-25B77596B520}"/>
                </a:ext>
              </a:extLst>
            </p:cNvPr>
            <p:cNvSpPr>
              <a:spLocks noEditPoints="1"/>
            </p:cNvSpPr>
            <p:nvPr/>
          </p:nvSpPr>
          <p:spPr bwMode="auto">
            <a:xfrm>
              <a:off x="6315076" y="515938"/>
              <a:ext cx="12700" cy="76200"/>
            </a:xfrm>
            <a:custGeom>
              <a:avLst/>
              <a:gdLst>
                <a:gd name="T0" fmla="*/ 1 w 19"/>
                <a:gd name="T1" fmla="*/ 34 h 115"/>
                <a:gd name="T2" fmla="*/ 1 w 19"/>
                <a:gd name="T3" fmla="*/ 34 h 115"/>
                <a:gd name="T4" fmla="*/ 17 w 19"/>
                <a:gd name="T5" fmla="*/ 34 h 115"/>
                <a:gd name="T6" fmla="*/ 17 w 19"/>
                <a:gd name="T7" fmla="*/ 115 h 115"/>
                <a:gd name="T8" fmla="*/ 1 w 19"/>
                <a:gd name="T9" fmla="*/ 115 h 115"/>
                <a:gd name="T10" fmla="*/ 1 w 19"/>
                <a:gd name="T11" fmla="*/ 34 h 115"/>
                <a:gd name="T12" fmla="*/ 9 w 19"/>
                <a:gd name="T13" fmla="*/ 0 h 115"/>
                <a:gd name="T14" fmla="*/ 9 w 19"/>
                <a:gd name="T15" fmla="*/ 0 h 115"/>
                <a:gd name="T16" fmla="*/ 16 w 19"/>
                <a:gd name="T17" fmla="*/ 2 h 115"/>
                <a:gd name="T18" fmla="*/ 19 w 19"/>
                <a:gd name="T19" fmla="*/ 9 h 115"/>
                <a:gd name="T20" fmla="*/ 16 w 19"/>
                <a:gd name="T21" fmla="*/ 16 h 115"/>
                <a:gd name="T22" fmla="*/ 9 w 19"/>
                <a:gd name="T23" fmla="*/ 19 h 115"/>
                <a:gd name="T24" fmla="*/ 2 w 19"/>
                <a:gd name="T25" fmla="*/ 16 h 115"/>
                <a:gd name="T26" fmla="*/ 0 w 19"/>
                <a:gd name="T27" fmla="*/ 9 h 115"/>
                <a:gd name="T28" fmla="*/ 2 w 19"/>
                <a:gd name="T29" fmla="*/ 3 h 115"/>
                <a:gd name="T30" fmla="*/ 9 w 19"/>
                <a:gd name="T3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115">
                  <a:moveTo>
                    <a:pt x="1" y="34"/>
                  </a:moveTo>
                  <a:lnTo>
                    <a:pt x="1" y="34"/>
                  </a:lnTo>
                  <a:lnTo>
                    <a:pt x="17" y="34"/>
                  </a:lnTo>
                  <a:lnTo>
                    <a:pt x="17" y="115"/>
                  </a:lnTo>
                  <a:lnTo>
                    <a:pt x="1" y="115"/>
                  </a:lnTo>
                  <a:lnTo>
                    <a:pt x="1" y="34"/>
                  </a:lnTo>
                  <a:close/>
                  <a:moveTo>
                    <a:pt x="9" y="0"/>
                  </a:moveTo>
                  <a:lnTo>
                    <a:pt x="9" y="0"/>
                  </a:lnTo>
                  <a:cubicBezTo>
                    <a:pt x="12" y="0"/>
                    <a:pt x="14" y="1"/>
                    <a:pt x="16" y="2"/>
                  </a:cubicBezTo>
                  <a:cubicBezTo>
                    <a:pt x="18" y="4"/>
                    <a:pt x="19" y="6"/>
                    <a:pt x="19" y="9"/>
                  </a:cubicBezTo>
                  <a:cubicBezTo>
                    <a:pt x="19" y="12"/>
                    <a:pt x="18" y="14"/>
                    <a:pt x="16" y="16"/>
                  </a:cubicBezTo>
                  <a:cubicBezTo>
                    <a:pt x="14" y="18"/>
                    <a:pt x="12" y="19"/>
                    <a:pt x="9" y="19"/>
                  </a:cubicBezTo>
                  <a:cubicBezTo>
                    <a:pt x="6" y="19"/>
                    <a:pt x="4" y="18"/>
                    <a:pt x="2" y="16"/>
                  </a:cubicBezTo>
                  <a:cubicBezTo>
                    <a:pt x="1" y="14"/>
                    <a:pt x="0" y="12"/>
                    <a:pt x="0" y="9"/>
                  </a:cubicBezTo>
                  <a:cubicBezTo>
                    <a:pt x="0" y="7"/>
                    <a:pt x="1" y="4"/>
                    <a:pt x="2" y="3"/>
                  </a:cubicBezTo>
                  <a:cubicBezTo>
                    <a:pt x="4" y="1"/>
                    <a:pt x="6" y="0"/>
                    <a:pt x="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2" name="Freeform 32">
              <a:extLst>
                <a:ext uri="{FF2B5EF4-FFF2-40B4-BE49-F238E27FC236}">
                  <a16:creationId xmlns:a16="http://schemas.microsoft.com/office/drawing/2014/main" id="{2CE6152E-C78B-43E7-A77A-40A19F62398B}"/>
                </a:ext>
              </a:extLst>
            </p:cNvPr>
            <p:cNvSpPr>
              <a:spLocks/>
            </p:cNvSpPr>
            <p:nvPr/>
          </p:nvSpPr>
          <p:spPr bwMode="auto">
            <a:xfrm>
              <a:off x="6340476" y="536576"/>
              <a:ext cx="46038" cy="55563"/>
            </a:xfrm>
            <a:custGeom>
              <a:avLst/>
              <a:gdLst>
                <a:gd name="T0" fmla="*/ 17 w 69"/>
                <a:gd name="T1" fmla="*/ 2 h 83"/>
                <a:gd name="T2" fmla="*/ 17 w 69"/>
                <a:gd name="T3" fmla="*/ 2 h 83"/>
                <a:gd name="T4" fmla="*/ 17 w 69"/>
                <a:gd name="T5" fmla="*/ 12 h 83"/>
                <a:gd name="T6" fmla="*/ 41 w 69"/>
                <a:gd name="T7" fmla="*/ 0 h 83"/>
                <a:gd name="T8" fmla="*/ 56 w 69"/>
                <a:gd name="T9" fmla="*/ 4 h 83"/>
                <a:gd name="T10" fmla="*/ 65 w 69"/>
                <a:gd name="T11" fmla="*/ 15 h 83"/>
                <a:gd name="T12" fmla="*/ 69 w 69"/>
                <a:gd name="T13" fmla="*/ 36 h 83"/>
                <a:gd name="T14" fmla="*/ 69 w 69"/>
                <a:gd name="T15" fmla="*/ 83 h 83"/>
                <a:gd name="T16" fmla="*/ 53 w 69"/>
                <a:gd name="T17" fmla="*/ 83 h 83"/>
                <a:gd name="T18" fmla="*/ 53 w 69"/>
                <a:gd name="T19" fmla="*/ 36 h 83"/>
                <a:gd name="T20" fmla="*/ 49 w 69"/>
                <a:gd name="T21" fmla="*/ 19 h 83"/>
                <a:gd name="T22" fmla="*/ 36 w 69"/>
                <a:gd name="T23" fmla="*/ 13 h 83"/>
                <a:gd name="T24" fmla="*/ 17 w 69"/>
                <a:gd name="T25" fmla="*/ 25 h 83"/>
                <a:gd name="T26" fmla="*/ 17 w 69"/>
                <a:gd name="T27" fmla="*/ 83 h 83"/>
                <a:gd name="T28" fmla="*/ 0 w 69"/>
                <a:gd name="T29" fmla="*/ 83 h 83"/>
                <a:gd name="T30" fmla="*/ 0 w 69"/>
                <a:gd name="T31" fmla="*/ 2 h 83"/>
                <a:gd name="T32" fmla="*/ 17 w 69"/>
                <a:gd name="T33"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83">
                  <a:moveTo>
                    <a:pt x="17" y="2"/>
                  </a:moveTo>
                  <a:lnTo>
                    <a:pt x="17" y="2"/>
                  </a:lnTo>
                  <a:lnTo>
                    <a:pt x="17" y="12"/>
                  </a:lnTo>
                  <a:cubicBezTo>
                    <a:pt x="24" y="4"/>
                    <a:pt x="32" y="0"/>
                    <a:pt x="41" y="0"/>
                  </a:cubicBezTo>
                  <a:cubicBezTo>
                    <a:pt x="46" y="0"/>
                    <a:pt x="51" y="1"/>
                    <a:pt x="56" y="4"/>
                  </a:cubicBezTo>
                  <a:cubicBezTo>
                    <a:pt x="60" y="6"/>
                    <a:pt x="63" y="10"/>
                    <a:pt x="65" y="15"/>
                  </a:cubicBezTo>
                  <a:cubicBezTo>
                    <a:pt x="68" y="19"/>
                    <a:pt x="69" y="26"/>
                    <a:pt x="69" y="36"/>
                  </a:cubicBezTo>
                  <a:lnTo>
                    <a:pt x="69" y="83"/>
                  </a:lnTo>
                  <a:lnTo>
                    <a:pt x="53" y="83"/>
                  </a:lnTo>
                  <a:lnTo>
                    <a:pt x="53" y="36"/>
                  </a:lnTo>
                  <a:cubicBezTo>
                    <a:pt x="53" y="28"/>
                    <a:pt x="52" y="22"/>
                    <a:pt x="49" y="19"/>
                  </a:cubicBezTo>
                  <a:cubicBezTo>
                    <a:pt x="46" y="15"/>
                    <a:pt x="42" y="13"/>
                    <a:pt x="36" y="13"/>
                  </a:cubicBezTo>
                  <a:cubicBezTo>
                    <a:pt x="29" y="13"/>
                    <a:pt x="22" y="17"/>
                    <a:pt x="17" y="25"/>
                  </a:cubicBezTo>
                  <a:lnTo>
                    <a:pt x="17" y="83"/>
                  </a:lnTo>
                  <a:lnTo>
                    <a:pt x="0" y="83"/>
                  </a:lnTo>
                  <a:lnTo>
                    <a:pt x="0" y="2"/>
                  </a:lnTo>
                  <a:lnTo>
                    <a:pt x="17" y="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3" name="Freeform 33">
              <a:extLst>
                <a:ext uri="{FF2B5EF4-FFF2-40B4-BE49-F238E27FC236}">
                  <a16:creationId xmlns:a16="http://schemas.microsoft.com/office/drawing/2014/main" id="{CC7A60E6-6618-4989-9E3B-3866ED687EFA}"/>
                </a:ext>
              </a:extLst>
            </p:cNvPr>
            <p:cNvSpPr>
              <a:spLocks noEditPoints="1"/>
            </p:cNvSpPr>
            <p:nvPr/>
          </p:nvSpPr>
          <p:spPr bwMode="auto">
            <a:xfrm>
              <a:off x="6392863" y="538163"/>
              <a:ext cx="49213" cy="82550"/>
            </a:xfrm>
            <a:custGeom>
              <a:avLst/>
              <a:gdLst>
                <a:gd name="T0" fmla="*/ 37 w 76"/>
                <a:gd name="T1" fmla="*/ 14 h 123"/>
                <a:gd name="T2" fmla="*/ 37 w 76"/>
                <a:gd name="T3" fmla="*/ 14 h 123"/>
                <a:gd name="T4" fmla="*/ 26 w 76"/>
                <a:gd name="T5" fmla="*/ 18 h 123"/>
                <a:gd name="T6" fmla="*/ 22 w 76"/>
                <a:gd name="T7" fmla="*/ 29 h 123"/>
                <a:gd name="T8" fmla="*/ 26 w 76"/>
                <a:gd name="T9" fmla="*/ 39 h 123"/>
                <a:gd name="T10" fmla="*/ 37 w 76"/>
                <a:gd name="T11" fmla="*/ 43 h 123"/>
                <a:gd name="T12" fmla="*/ 49 w 76"/>
                <a:gd name="T13" fmla="*/ 39 h 123"/>
                <a:gd name="T14" fmla="*/ 53 w 76"/>
                <a:gd name="T15" fmla="*/ 29 h 123"/>
                <a:gd name="T16" fmla="*/ 49 w 76"/>
                <a:gd name="T17" fmla="*/ 18 h 123"/>
                <a:gd name="T18" fmla="*/ 37 w 76"/>
                <a:gd name="T19" fmla="*/ 14 h 123"/>
                <a:gd name="T20" fmla="*/ 33 w 76"/>
                <a:gd name="T21" fmla="*/ 85 h 123"/>
                <a:gd name="T22" fmla="*/ 33 w 76"/>
                <a:gd name="T23" fmla="*/ 85 h 123"/>
                <a:gd name="T24" fmla="*/ 20 w 76"/>
                <a:gd name="T25" fmla="*/ 88 h 123"/>
                <a:gd name="T26" fmla="*/ 15 w 76"/>
                <a:gd name="T27" fmla="*/ 97 h 123"/>
                <a:gd name="T28" fmla="*/ 38 w 76"/>
                <a:gd name="T29" fmla="*/ 110 h 123"/>
                <a:gd name="T30" fmla="*/ 54 w 76"/>
                <a:gd name="T31" fmla="*/ 107 h 123"/>
                <a:gd name="T32" fmla="*/ 60 w 76"/>
                <a:gd name="T33" fmla="*/ 98 h 123"/>
                <a:gd name="T34" fmla="*/ 53 w 76"/>
                <a:gd name="T35" fmla="*/ 88 h 123"/>
                <a:gd name="T36" fmla="*/ 33 w 76"/>
                <a:gd name="T37" fmla="*/ 85 h 123"/>
                <a:gd name="T38" fmla="*/ 7 w 76"/>
                <a:gd name="T39" fmla="*/ 28 h 123"/>
                <a:gd name="T40" fmla="*/ 7 w 76"/>
                <a:gd name="T41" fmla="*/ 28 h 123"/>
                <a:gd name="T42" fmla="*/ 17 w 76"/>
                <a:gd name="T43" fmla="*/ 7 h 123"/>
                <a:gd name="T44" fmla="*/ 43 w 76"/>
                <a:gd name="T45" fmla="*/ 0 h 123"/>
                <a:gd name="T46" fmla="*/ 76 w 76"/>
                <a:gd name="T47" fmla="*/ 0 h 123"/>
                <a:gd name="T48" fmla="*/ 76 w 76"/>
                <a:gd name="T49" fmla="*/ 12 h 123"/>
                <a:gd name="T50" fmla="*/ 60 w 76"/>
                <a:gd name="T51" fmla="*/ 12 h 123"/>
                <a:gd name="T52" fmla="*/ 66 w 76"/>
                <a:gd name="T53" fmla="*/ 21 h 123"/>
                <a:gd name="T54" fmla="*/ 68 w 76"/>
                <a:gd name="T55" fmla="*/ 30 h 123"/>
                <a:gd name="T56" fmla="*/ 64 w 76"/>
                <a:gd name="T57" fmla="*/ 43 h 123"/>
                <a:gd name="T58" fmla="*/ 55 w 76"/>
                <a:gd name="T59" fmla="*/ 52 h 123"/>
                <a:gd name="T60" fmla="*/ 36 w 76"/>
                <a:gd name="T61" fmla="*/ 57 h 123"/>
                <a:gd name="T62" fmla="*/ 27 w 76"/>
                <a:gd name="T63" fmla="*/ 64 h 123"/>
                <a:gd name="T64" fmla="*/ 31 w 76"/>
                <a:gd name="T65" fmla="*/ 68 h 123"/>
                <a:gd name="T66" fmla="*/ 43 w 76"/>
                <a:gd name="T67" fmla="*/ 72 h 123"/>
                <a:gd name="T68" fmla="*/ 62 w 76"/>
                <a:gd name="T69" fmla="*/ 77 h 123"/>
                <a:gd name="T70" fmla="*/ 70 w 76"/>
                <a:gd name="T71" fmla="*/ 83 h 123"/>
                <a:gd name="T72" fmla="*/ 76 w 76"/>
                <a:gd name="T73" fmla="*/ 97 h 123"/>
                <a:gd name="T74" fmla="*/ 65 w 76"/>
                <a:gd name="T75" fmla="*/ 116 h 123"/>
                <a:gd name="T76" fmla="*/ 38 w 76"/>
                <a:gd name="T77" fmla="*/ 123 h 123"/>
                <a:gd name="T78" fmla="*/ 10 w 76"/>
                <a:gd name="T79" fmla="*/ 116 h 123"/>
                <a:gd name="T80" fmla="*/ 0 w 76"/>
                <a:gd name="T81" fmla="*/ 97 h 123"/>
                <a:gd name="T82" fmla="*/ 20 w 76"/>
                <a:gd name="T83" fmla="*/ 76 h 123"/>
                <a:gd name="T84" fmla="*/ 12 w 76"/>
                <a:gd name="T85" fmla="*/ 65 h 123"/>
                <a:gd name="T86" fmla="*/ 16 w 76"/>
                <a:gd name="T87" fmla="*/ 58 h 123"/>
                <a:gd name="T88" fmla="*/ 25 w 76"/>
                <a:gd name="T89" fmla="*/ 54 h 123"/>
                <a:gd name="T90" fmla="*/ 7 w 76"/>
                <a:gd name="T91" fmla="*/ 2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6" h="123">
                  <a:moveTo>
                    <a:pt x="37" y="14"/>
                  </a:moveTo>
                  <a:lnTo>
                    <a:pt x="37" y="14"/>
                  </a:lnTo>
                  <a:cubicBezTo>
                    <a:pt x="33" y="14"/>
                    <a:pt x="29" y="15"/>
                    <a:pt x="26" y="18"/>
                  </a:cubicBezTo>
                  <a:cubicBezTo>
                    <a:pt x="23" y="21"/>
                    <a:pt x="22" y="25"/>
                    <a:pt x="22" y="29"/>
                  </a:cubicBezTo>
                  <a:cubicBezTo>
                    <a:pt x="22" y="33"/>
                    <a:pt x="23" y="36"/>
                    <a:pt x="26" y="39"/>
                  </a:cubicBezTo>
                  <a:cubicBezTo>
                    <a:pt x="29" y="42"/>
                    <a:pt x="33" y="43"/>
                    <a:pt x="37" y="43"/>
                  </a:cubicBezTo>
                  <a:cubicBezTo>
                    <a:pt x="42" y="43"/>
                    <a:pt x="46" y="42"/>
                    <a:pt x="49" y="39"/>
                  </a:cubicBezTo>
                  <a:cubicBezTo>
                    <a:pt x="52" y="36"/>
                    <a:pt x="53" y="33"/>
                    <a:pt x="53" y="29"/>
                  </a:cubicBezTo>
                  <a:cubicBezTo>
                    <a:pt x="53" y="24"/>
                    <a:pt x="52" y="21"/>
                    <a:pt x="49" y="18"/>
                  </a:cubicBezTo>
                  <a:cubicBezTo>
                    <a:pt x="46" y="15"/>
                    <a:pt x="42" y="14"/>
                    <a:pt x="37" y="14"/>
                  </a:cubicBezTo>
                  <a:close/>
                  <a:moveTo>
                    <a:pt x="33" y="85"/>
                  </a:moveTo>
                  <a:lnTo>
                    <a:pt x="33" y="85"/>
                  </a:lnTo>
                  <a:cubicBezTo>
                    <a:pt x="28" y="85"/>
                    <a:pt x="24" y="86"/>
                    <a:pt x="20" y="88"/>
                  </a:cubicBezTo>
                  <a:cubicBezTo>
                    <a:pt x="17" y="91"/>
                    <a:pt x="15" y="94"/>
                    <a:pt x="15" y="97"/>
                  </a:cubicBezTo>
                  <a:cubicBezTo>
                    <a:pt x="15" y="105"/>
                    <a:pt x="23" y="110"/>
                    <a:pt x="38" y="110"/>
                  </a:cubicBezTo>
                  <a:cubicBezTo>
                    <a:pt x="45" y="110"/>
                    <a:pt x="50" y="109"/>
                    <a:pt x="54" y="107"/>
                  </a:cubicBezTo>
                  <a:cubicBezTo>
                    <a:pt x="58" y="104"/>
                    <a:pt x="60" y="101"/>
                    <a:pt x="60" y="98"/>
                  </a:cubicBezTo>
                  <a:cubicBezTo>
                    <a:pt x="60" y="94"/>
                    <a:pt x="57" y="91"/>
                    <a:pt x="53" y="88"/>
                  </a:cubicBezTo>
                  <a:cubicBezTo>
                    <a:pt x="48" y="86"/>
                    <a:pt x="41" y="85"/>
                    <a:pt x="33" y="85"/>
                  </a:cubicBezTo>
                  <a:close/>
                  <a:moveTo>
                    <a:pt x="7" y="28"/>
                  </a:moveTo>
                  <a:lnTo>
                    <a:pt x="7" y="28"/>
                  </a:lnTo>
                  <a:cubicBezTo>
                    <a:pt x="7" y="19"/>
                    <a:pt x="10" y="12"/>
                    <a:pt x="17" y="7"/>
                  </a:cubicBezTo>
                  <a:cubicBezTo>
                    <a:pt x="23" y="2"/>
                    <a:pt x="32" y="0"/>
                    <a:pt x="43" y="0"/>
                  </a:cubicBezTo>
                  <a:lnTo>
                    <a:pt x="76" y="0"/>
                  </a:lnTo>
                  <a:lnTo>
                    <a:pt x="76" y="12"/>
                  </a:lnTo>
                  <a:lnTo>
                    <a:pt x="60" y="12"/>
                  </a:lnTo>
                  <a:cubicBezTo>
                    <a:pt x="63" y="16"/>
                    <a:pt x="65" y="19"/>
                    <a:pt x="66" y="21"/>
                  </a:cubicBezTo>
                  <a:cubicBezTo>
                    <a:pt x="67" y="24"/>
                    <a:pt x="68" y="27"/>
                    <a:pt x="68" y="30"/>
                  </a:cubicBezTo>
                  <a:cubicBezTo>
                    <a:pt x="68" y="35"/>
                    <a:pt x="67" y="39"/>
                    <a:pt x="64" y="43"/>
                  </a:cubicBezTo>
                  <a:cubicBezTo>
                    <a:pt x="62" y="47"/>
                    <a:pt x="59" y="50"/>
                    <a:pt x="55" y="52"/>
                  </a:cubicBezTo>
                  <a:cubicBezTo>
                    <a:pt x="51" y="54"/>
                    <a:pt x="45" y="56"/>
                    <a:pt x="36" y="57"/>
                  </a:cubicBezTo>
                  <a:cubicBezTo>
                    <a:pt x="30" y="58"/>
                    <a:pt x="27" y="60"/>
                    <a:pt x="27" y="64"/>
                  </a:cubicBezTo>
                  <a:cubicBezTo>
                    <a:pt x="27" y="66"/>
                    <a:pt x="28" y="67"/>
                    <a:pt x="31" y="68"/>
                  </a:cubicBezTo>
                  <a:cubicBezTo>
                    <a:pt x="33" y="70"/>
                    <a:pt x="37" y="71"/>
                    <a:pt x="43" y="72"/>
                  </a:cubicBezTo>
                  <a:cubicBezTo>
                    <a:pt x="53" y="74"/>
                    <a:pt x="59" y="76"/>
                    <a:pt x="62" y="77"/>
                  </a:cubicBezTo>
                  <a:cubicBezTo>
                    <a:pt x="65" y="78"/>
                    <a:pt x="68" y="80"/>
                    <a:pt x="70" y="83"/>
                  </a:cubicBezTo>
                  <a:cubicBezTo>
                    <a:pt x="74" y="86"/>
                    <a:pt x="76" y="91"/>
                    <a:pt x="76" y="97"/>
                  </a:cubicBezTo>
                  <a:cubicBezTo>
                    <a:pt x="76" y="105"/>
                    <a:pt x="72" y="111"/>
                    <a:pt x="65" y="116"/>
                  </a:cubicBezTo>
                  <a:cubicBezTo>
                    <a:pt x="59" y="120"/>
                    <a:pt x="49" y="123"/>
                    <a:pt x="38" y="123"/>
                  </a:cubicBezTo>
                  <a:cubicBezTo>
                    <a:pt x="26" y="123"/>
                    <a:pt x="17" y="120"/>
                    <a:pt x="10" y="116"/>
                  </a:cubicBezTo>
                  <a:cubicBezTo>
                    <a:pt x="3" y="111"/>
                    <a:pt x="0" y="105"/>
                    <a:pt x="0" y="97"/>
                  </a:cubicBezTo>
                  <a:cubicBezTo>
                    <a:pt x="0" y="86"/>
                    <a:pt x="7" y="79"/>
                    <a:pt x="20" y="76"/>
                  </a:cubicBezTo>
                  <a:cubicBezTo>
                    <a:pt x="15" y="72"/>
                    <a:pt x="12" y="69"/>
                    <a:pt x="12" y="65"/>
                  </a:cubicBezTo>
                  <a:cubicBezTo>
                    <a:pt x="12" y="63"/>
                    <a:pt x="13" y="60"/>
                    <a:pt x="16" y="58"/>
                  </a:cubicBezTo>
                  <a:cubicBezTo>
                    <a:pt x="18" y="56"/>
                    <a:pt x="21" y="55"/>
                    <a:pt x="25" y="54"/>
                  </a:cubicBezTo>
                  <a:cubicBezTo>
                    <a:pt x="13" y="48"/>
                    <a:pt x="7" y="40"/>
                    <a:pt x="7" y="2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4" name="Freeform 34">
              <a:extLst>
                <a:ext uri="{FF2B5EF4-FFF2-40B4-BE49-F238E27FC236}">
                  <a16:creationId xmlns:a16="http://schemas.microsoft.com/office/drawing/2014/main" id="{67B4395C-1E0B-4336-979C-0D32E303C1D1}"/>
                </a:ext>
              </a:extLst>
            </p:cNvPr>
            <p:cNvSpPr>
              <a:spLocks/>
            </p:cNvSpPr>
            <p:nvPr/>
          </p:nvSpPr>
          <p:spPr bwMode="auto">
            <a:xfrm>
              <a:off x="6481763" y="509588"/>
              <a:ext cx="73025" cy="84138"/>
            </a:xfrm>
            <a:custGeom>
              <a:avLst/>
              <a:gdLst>
                <a:gd name="T0" fmla="*/ 111 w 111"/>
                <a:gd name="T1" fmla="*/ 96 h 126"/>
                <a:gd name="T2" fmla="*/ 111 w 111"/>
                <a:gd name="T3" fmla="*/ 96 h 126"/>
                <a:gd name="T4" fmla="*/ 111 w 111"/>
                <a:gd name="T5" fmla="*/ 116 h 126"/>
                <a:gd name="T6" fmla="*/ 66 w 111"/>
                <a:gd name="T7" fmla="*/ 126 h 126"/>
                <a:gd name="T8" fmla="*/ 31 w 111"/>
                <a:gd name="T9" fmla="*/ 118 h 126"/>
                <a:gd name="T10" fmla="*/ 8 w 111"/>
                <a:gd name="T11" fmla="*/ 95 h 126"/>
                <a:gd name="T12" fmla="*/ 0 w 111"/>
                <a:gd name="T13" fmla="*/ 64 h 126"/>
                <a:gd name="T14" fmla="*/ 19 w 111"/>
                <a:gd name="T15" fmla="*/ 18 h 126"/>
                <a:gd name="T16" fmla="*/ 67 w 111"/>
                <a:gd name="T17" fmla="*/ 0 h 126"/>
                <a:gd name="T18" fmla="*/ 110 w 111"/>
                <a:gd name="T19" fmla="*/ 10 h 126"/>
                <a:gd name="T20" fmla="*/ 110 w 111"/>
                <a:gd name="T21" fmla="*/ 29 h 126"/>
                <a:gd name="T22" fmla="*/ 68 w 111"/>
                <a:gd name="T23" fmla="*/ 17 h 126"/>
                <a:gd name="T24" fmla="*/ 32 w 111"/>
                <a:gd name="T25" fmla="*/ 30 h 126"/>
                <a:gd name="T26" fmla="*/ 18 w 111"/>
                <a:gd name="T27" fmla="*/ 64 h 126"/>
                <a:gd name="T28" fmla="*/ 32 w 111"/>
                <a:gd name="T29" fmla="*/ 97 h 126"/>
                <a:gd name="T30" fmla="*/ 67 w 111"/>
                <a:gd name="T31" fmla="*/ 110 h 126"/>
                <a:gd name="T32" fmla="*/ 111 w 111"/>
                <a:gd name="T33" fmla="*/ 9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26">
                  <a:moveTo>
                    <a:pt x="111" y="96"/>
                  </a:moveTo>
                  <a:lnTo>
                    <a:pt x="111" y="96"/>
                  </a:lnTo>
                  <a:lnTo>
                    <a:pt x="111" y="116"/>
                  </a:lnTo>
                  <a:cubicBezTo>
                    <a:pt x="98" y="123"/>
                    <a:pt x="83" y="126"/>
                    <a:pt x="66" y="126"/>
                  </a:cubicBezTo>
                  <a:cubicBezTo>
                    <a:pt x="53" y="126"/>
                    <a:pt x="41" y="124"/>
                    <a:pt x="31" y="118"/>
                  </a:cubicBezTo>
                  <a:cubicBezTo>
                    <a:pt x="22" y="112"/>
                    <a:pt x="14" y="105"/>
                    <a:pt x="8" y="95"/>
                  </a:cubicBezTo>
                  <a:cubicBezTo>
                    <a:pt x="3" y="85"/>
                    <a:pt x="0" y="75"/>
                    <a:pt x="0" y="64"/>
                  </a:cubicBezTo>
                  <a:cubicBezTo>
                    <a:pt x="0" y="46"/>
                    <a:pt x="6" y="31"/>
                    <a:pt x="19" y="18"/>
                  </a:cubicBezTo>
                  <a:cubicBezTo>
                    <a:pt x="32" y="6"/>
                    <a:pt x="48" y="0"/>
                    <a:pt x="67" y="0"/>
                  </a:cubicBezTo>
                  <a:cubicBezTo>
                    <a:pt x="80" y="0"/>
                    <a:pt x="94" y="3"/>
                    <a:pt x="110" y="10"/>
                  </a:cubicBezTo>
                  <a:lnTo>
                    <a:pt x="110" y="29"/>
                  </a:lnTo>
                  <a:cubicBezTo>
                    <a:pt x="95" y="21"/>
                    <a:pt x="81" y="17"/>
                    <a:pt x="68" y="17"/>
                  </a:cubicBezTo>
                  <a:cubicBezTo>
                    <a:pt x="53" y="17"/>
                    <a:pt x="42" y="21"/>
                    <a:pt x="32" y="30"/>
                  </a:cubicBezTo>
                  <a:cubicBezTo>
                    <a:pt x="23" y="39"/>
                    <a:pt x="18" y="50"/>
                    <a:pt x="18" y="64"/>
                  </a:cubicBezTo>
                  <a:cubicBezTo>
                    <a:pt x="18" y="77"/>
                    <a:pt x="23" y="88"/>
                    <a:pt x="32" y="97"/>
                  </a:cubicBezTo>
                  <a:cubicBezTo>
                    <a:pt x="41" y="106"/>
                    <a:pt x="53" y="110"/>
                    <a:pt x="67" y="110"/>
                  </a:cubicBezTo>
                  <a:cubicBezTo>
                    <a:pt x="82" y="110"/>
                    <a:pt x="97" y="105"/>
                    <a:pt x="111" y="9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5" name="Freeform 35">
              <a:extLst>
                <a:ext uri="{FF2B5EF4-FFF2-40B4-BE49-F238E27FC236}">
                  <a16:creationId xmlns:a16="http://schemas.microsoft.com/office/drawing/2014/main" id="{4D57CD33-FCA4-4559-8267-DE57DBF60455}"/>
                </a:ext>
              </a:extLst>
            </p:cNvPr>
            <p:cNvSpPr>
              <a:spLocks noEditPoints="1"/>
            </p:cNvSpPr>
            <p:nvPr/>
          </p:nvSpPr>
          <p:spPr bwMode="auto">
            <a:xfrm>
              <a:off x="6564313" y="538163"/>
              <a:ext cx="55563" cy="55563"/>
            </a:xfrm>
            <a:custGeom>
              <a:avLst/>
              <a:gdLst>
                <a:gd name="T0" fmla="*/ 42 w 86"/>
                <a:gd name="T1" fmla="*/ 15 h 83"/>
                <a:gd name="T2" fmla="*/ 42 w 86"/>
                <a:gd name="T3" fmla="*/ 15 h 83"/>
                <a:gd name="T4" fmla="*/ 24 w 86"/>
                <a:gd name="T5" fmla="*/ 23 h 83"/>
                <a:gd name="T6" fmla="*/ 16 w 86"/>
                <a:gd name="T7" fmla="*/ 42 h 83"/>
                <a:gd name="T8" fmla="*/ 24 w 86"/>
                <a:gd name="T9" fmla="*/ 61 h 83"/>
                <a:gd name="T10" fmla="*/ 43 w 86"/>
                <a:gd name="T11" fmla="*/ 68 h 83"/>
                <a:gd name="T12" fmla="*/ 62 w 86"/>
                <a:gd name="T13" fmla="*/ 61 h 83"/>
                <a:gd name="T14" fmla="*/ 70 w 86"/>
                <a:gd name="T15" fmla="*/ 42 h 83"/>
                <a:gd name="T16" fmla="*/ 62 w 86"/>
                <a:gd name="T17" fmla="*/ 23 h 83"/>
                <a:gd name="T18" fmla="*/ 42 w 86"/>
                <a:gd name="T19" fmla="*/ 15 h 83"/>
                <a:gd name="T20" fmla="*/ 43 w 86"/>
                <a:gd name="T21" fmla="*/ 0 h 83"/>
                <a:gd name="T22" fmla="*/ 43 w 86"/>
                <a:gd name="T23" fmla="*/ 0 h 83"/>
                <a:gd name="T24" fmla="*/ 74 w 86"/>
                <a:gd name="T25" fmla="*/ 12 h 83"/>
                <a:gd name="T26" fmla="*/ 86 w 86"/>
                <a:gd name="T27" fmla="*/ 43 h 83"/>
                <a:gd name="T28" fmla="*/ 74 w 86"/>
                <a:gd name="T29" fmla="*/ 72 h 83"/>
                <a:gd name="T30" fmla="*/ 43 w 86"/>
                <a:gd name="T31" fmla="*/ 83 h 83"/>
                <a:gd name="T32" fmla="*/ 12 w 86"/>
                <a:gd name="T33" fmla="*/ 72 h 83"/>
                <a:gd name="T34" fmla="*/ 0 w 86"/>
                <a:gd name="T35" fmla="*/ 42 h 83"/>
                <a:gd name="T36" fmla="*/ 12 w 86"/>
                <a:gd name="T37" fmla="*/ 12 h 83"/>
                <a:gd name="T38" fmla="*/ 43 w 86"/>
                <a:gd name="T3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83">
                  <a:moveTo>
                    <a:pt x="42" y="15"/>
                  </a:moveTo>
                  <a:lnTo>
                    <a:pt x="42" y="15"/>
                  </a:lnTo>
                  <a:cubicBezTo>
                    <a:pt x="35" y="15"/>
                    <a:pt x="28" y="17"/>
                    <a:pt x="24" y="23"/>
                  </a:cubicBezTo>
                  <a:cubicBezTo>
                    <a:pt x="19" y="28"/>
                    <a:pt x="16" y="34"/>
                    <a:pt x="16" y="42"/>
                  </a:cubicBezTo>
                  <a:cubicBezTo>
                    <a:pt x="16" y="50"/>
                    <a:pt x="19" y="56"/>
                    <a:pt x="24" y="61"/>
                  </a:cubicBezTo>
                  <a:cubicBezTo>
                    <a:pt x="29" y="66"/>
                    <a:pt x="35" y="68"/>
                    <a:pt x="43" y="68"/>
                  </a:cubicBezTo>
                  <a:cubicBezTo>
                    <a:pt x="51" y="68"/>
                    <a:pt x="57" y="66"/>
                    <a:pt x="62" y="61"/>
                  </a:cubicBezTo>
                  <a:cubicBezTo>
                    <a:pt x="67" y="56"/>
                    <a:pt x="70" y="49"/>
                    <a:pt x="70" y="42"/>
                  </a:cubicBezTo>
                  <a:cubicBezTo>
                    <a:pt x="70" y="34"/>
                    <a:pt x="67" y="28"/>
                    <a:pt x="62" y="23"/>
                  </a:cubicBezTo>
                  <a:cubicBezTo>
                    <a:pt x="57" y="17"/>
                    <a:pt x="50" y="15"/>
                    <a:pt x="42" y="15"/>
                  </a:cubicBezTo>
                  <a:close/>
                  <a:moveTo>
                    <a:pt x="43" y="0"/>
                  </a:moveTo>
                  <a:lnTo>
                    <a:pt x="43" y="0"/>
                  </a:lnTo>
                  <a:cubicBezTo>
                    <a:pt x="56" y="0"/>
                    <a:pt x="66" y="4"/>
                    <a:pt x="74" y="12"/>
                  </a:cubicBezTo>
                  <a:cubicBezTo>
                    <a:pt x="82" y="20"/>
                    <a:pt x="86" y="30"/>
                    <a:pt x="86" y="43"/>
                  </a:cubicBezTo>
                  <a:cubicBezTo>
                    <a:pt x="86" y="54"/>
                    <a:pt x="82" y="64"/>
                    <a:pt x="74" y="72"/>
                  </a:cubicBezTo>
                  <a:cubicBezTo>
                    <a:pt x="66" y="79"/>
                    <a:pt x="55" y="83"/>
                    <a:pt x="43" y="83"/>
                  </a:cubicBezTo>
                  <a:cubicBezTo>
                    <a:pt x="30" y="83"/>
                    <a:pt x="20" y="79"/>
                    <a:pt x="12" y="72"/>
                  </a:cubicBezTo>
                  <a:cubicBezTo>
                    <a:pt x="4" y="64"/>
                    <a:pt x="0" y="54"/>
                    <a:pt x="0" y="42"/>
                  </a:cubicBezTo>
                  <a:cubicBezTo>
                    <a:pt x="0" y="30"/>
                    <a:pt x="4" y="20"/>
                    <a:pt x="12" y="12"/>
                  </a:cubicBezTo>
                  <a:cubicBezTo>
                    <a:pt x="21" y="4"/>
                    <a:pt x="31" y="0"/>
                    <a:pt x="43"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6" name="Freeform 36">
              <a:extLst>
                <a:ext uri="{FF2B5EF4-FFF2-40B4-BE49-F238E27FC236}">
                  <a16:creationId xmlns:a16="http://schemas.microsoft.com/office/drawing/2014/main" id="{015BF94E-23EF-477D-9750-B4B8364DA39D}"/>
                </a:ext>
              </a:extLst>
            </p:cNvPr>
            <p:cNvSpPr>
              <a:spLocks/>
            </p:cNvSpPr>
            <p:nvPr/>
          </p:nvSpPr>
          <p:spPr bwMode="auto">
            <a:xfrm>
              <a:off x="6630988" y="536576"/>
              <a:ext cx="77788" cy="55563"/>
            </a:xfrm>
            <a:custGeom>
              <a:avLst/>
              <a:gdLst>
                <a:gd name="T0" fmla="*/ 67 w 118"/>
                <a:gd name="T1" fmla="*/ 24 h 83"/>
                <a:gd name="T2" fmla="*/ 67 w 118"/>
                <a:gd name="T3" fmla="*/ 24 h 83"/>
                <a:gd name="T4" fmla="*/ 67 w 118"/>
                <a:gd name="T5" fmla="*/ 83 h 83"/>
                <a:gd name="T6" fmla="*/ 51 w 118"/>
                <a:gd name="T7" fmla="*/ 83 h 83"/>
                <a:gd name="T8" fmla="*/ 51 w 118"/>
                <a:gd name="T9" fmla="*/ 38 h 83"/>
                <a:gd name="T10" fmla="*/ 48 w 118"/>
                <a:gd name="T11" fmla="*/ 19 h 83"/>
                <a:gd name="T12" fmla="*/ 35 w 118"/>
                <a:gd name="T13" fmla="*/ 13 h 83"/>
                <a:gd name="T14" fmla="*/ 26 w 118"/>
                <a:gd name="T15" fmla="*/ 16 h 83"/>
                <a:gd name="T16" fmla="*/ 16 w 118"/>
                <a:gd name="T17" fmla="*/ 24 h 83"/>
                <a:gd name="T18" fmla="*/ 16 w 118"/>
                <a:gd name="T19" fmla="*/ 83 h 83"/>
                <a:gd name="T20" fmla="*/ 0 w 118"/>
                <a:gd name="T21" fmla="*/ 83 h 83"/>
                <a:gd name="T22" fmla="*/ 0 w 118"/>
                <a:gd name="T23" fmla="*/ 2 h 83"/>
                <a:gd name="T24" fmla="*/ 16 w 118"/>
                <a:gd name="T25" fmla="*/ 2 h 83"/>
                <a:gd name="T26" fmla="*/ 16 w 118"/>
                <a:gd name="T27" fmla="*/ 12 h 83"/>
                <a:gd name="T28" fmla="*/ 40 w 118"/>
                <a:gd name="T29" fmla="*/ 0 h 83"/>
                <a:gd name="T30" fmla="*/ 64 w 118"/>
                <a:gd name="T31" fmla="*/ 15 h 83"/>
                <a:gd name="T32" fmla="*/ 91 w 118"/>
                <a:gd name="T33" fmla="*/ 0 h 83"/>
                <a:gd name="T34" fmla="*/ 110 w 118"/>
                <a:gd name="T35" fmla="*/ 9 h 83"/>
                <a:gd name="T36" fmla="*/ 118 w 118"/>
                <a:gd name="T37" fmla="*/ 35 h 83"/>
                <a:gd name="T38" fmla="*/ 118 w 118"/>
                <a:gd name="T39" fmla="*/ 83 h 83"/>
                <a:gd name="T40" fmla="*/ 102 w 118"/>
                <a:gd name="T41" fmla="*/ 83 h 83"/>
                <a:gd name="T42" fmla="*/ 102 w 118"/>
                <a:gd name="T43" fmla="*/ 35 h 83"/>
                <a:gd name="T44" fmla="*/ 98 w 118"/>
                <a:gd name="T45" fmla="*/ 19 h 83"/>
                <a:gd name="T46" fmla="*/ 86 w 118"/>
                <a:gd name="T47" fmla="*/ 14 h 83"/>
                <a:gd name="T48" fmla="*/ 67 w 118"/>
                <a:gd name="T49" fmla="*/ 2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83">
                  <a:moveTo>
                    <a:pt x="67" y="24"/>
                  </a:moveTo>
                  <a:lnTo>
                    <a:pt x="67" y="24"/>
                  </a:lnTo>
                  <a:lnTo>
                    <a:pt x="67" y="83"/>
                  </a:lnTo>
                  <a:lnTo>
                    <a:pt x="51" y="83"/>
                  </a:lnTo>
                  <a:lnTo>
                    <a:pt x="51" y="38"/>
                  </a:lnTo>
                  <a:cubicBezTo>
                    <a:pt x="51" y="28"/>
                    <a:pt x="50" y="22"/>
                    <a:pt x="48" y="19"/>
                  </a:cubicBezTo>
                  <a:cubicBezTo>
                    <a:pt x="45" y="15"/>
                    <a:pt x="41" y="13"/>
                    <a:pt x="35" y="13"/>
                  </a:cubicBezTo>
                  <a:cubicBezTo>
                    <a:pt x="32" y="13"/>
                    <a:pt x="29" y="14"/>
                    <a:pt x="26" y="16"/>
                  </a:cubicBezTo>
                  <a:cubicBezTo>
                    <a:pt x="23" y="17"/>
                    <a:pt x="20" y="20"/>
                    <a:pt x="16" y="24"/>
                  </a:cubicBezTo>
                  <a:lnTo>
                    <a:pt x="16" y="83"/>
                  </a:lnTo>
                  <a:lnTo>
                    <a:pt x="0" y="83"/>
                  </a:lnTo>
                  <a:lnTo>
                    <a:pt x="0" y="2"/>
                  </a:lnTo>
                  <a:lnTo>
                    <a:pt x="16" y="2"/>
                  </a:lnTo>
                  <a:lnTo>
                    <a:pt x="16" y="12"/>
                  </a:lnTo>
                  <a:cubicBezTo>
                    <a:pt x="24" y="4"/>
                    <a:pt x="32" y="0"/>
                    <a:pt x="40" y="0"/>
                  </a:cubicBezTo>
                  <a:cubicBezTo>
                    <a:pt x="51" y="0"/>
                    <a:pt x="59" y="5"/>
                    <a:pt x="64" y="15"/>
                  </a:cubicBezTo>
                  <a:cubicBezTo>
                    <a:pt x="73" y="5"/>
                    <a:pt x="82" y="0"/>
                    <a:pt x="91" y="0"/>
                  </a:cubicBezTo>
                  <a:cubicBezTo>
                    <a:pt x="99" y="0"/>
                    <a:pt x="105" y="3"/>
                    <a:pt x="110" y="9"/>
                  </a:cubicBezTo>
                  <a:cubicBezTo>
                    <a:pt x="116" y="14"/>
                    <a:pt x="118" y="23"/>
                    <a:pt x="118" y="35"/>
                  </a:cubicBezTo>
                  <a:lnTo>
                    <a:pt x="118" y="83"/>
                  </a:lnTo>
                  <a:lnTo>
                    <a:pt x="102" y="83"/>
                  </a:lnTo>
                  <a:lnTo>
                    <a:pt x="102" y="35"/>
                  </a:lnTo>
                  <a:cubicBezTo>
                    <a:pt x="102" y="28"/>
                    <a:pt x="101" y="23"/>
                    <a:pt x="98" y="19"/>
                  </a:cubicBezTo>
                  <a:cubicBezTo>
                    <a:pt x="95" y="15"/>
                    <a:pt x="91" y="14"/>
                    <a:pt x="86" y="14"/>
                  </a:cubicBezTo>
                  <a:cubicBezTo>
                    <a:pt x="79" y="14"/>
                    <a:pt x="73" y="17"/>
                    <a:pt x="67" y="2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7" name="Freeform 37">
              <a:extLst>
                <a:ext uri="{FF2B5EF4-FFF2-40B4-BE49-F238E27FC236}">
                  <a16:creationId xmlns:a16="http://schemas.microsoft.com/office/drawing/2014/main" id="{3C71F616-E8A9-4C1F-A9C4-3013BCE2B857}"/>
                </a:ext>
              </a:extLst>
            </p:cNvPr>
            <p:cNvSpPr>
              <a:spLocks noEditPoints="1"/>
            </p:cNvSpPr>
            <p:nvPr/>
          </p:nvSpPr>
          <p:spPr bwMode="auto">
            <a:xfrm>
              <a:off x="6723063" y="538163"/>
              <a:ext cx="49213" cy="82550"/>
            </a:xfrm>
            <a:custGeom>
              <a:avLst/>
              <a:gdLst>
                <a:gd name="T0" fmla="*/ 28 w 74"/>
                <a:gd name="T1" fmla="*/ 15 h 122"/>
                <a:gd name="T2" fmla="*/ 28 w 74"/>
                <a:gd name="T3" fmla="*/ 15 h 122"/>
                <a:gd name="T4" fmla="*/ 16 w 74"/>
                <a:gd name="T5" fmla="*/ 15 h 122"/>
                <a:gd name="T6" fmla="*/ 16 w 74"/>
                <a:gd name="T7" fmla="*/ 65 h 122"/>
                <a:gd name="T8" fmla="*/ 32 w 74"/>
                <a:gd name="T9" fmla="*/ 69 h 122"/>
                <a:gd name="T10" fmla="*/ 50 w 74"/>
                <a:gd name="T11" fmla="*/ 61 h 122"/>
                <a:gd name="T12" fmla="*/ 58 w 74"/>
                <a:gd name="T13" fmla="*/ 41 h 122"/>
                <a:gd name="T14" fmla="*/ 54 w 74"/>
                <a:gd name="T15" fmla="*/ 26 h 122"/>
                <a:gd name="T16" fmla="*/ 45 w 74"/>
                <a:gd name="T17" fmla="*/ 18 h 122"/>
                <a:gd name="T18" fmla="*/ 28 w 74"/>
                <a:gd name="T19" fmla="*/ 15 h 122"/>
                <a:gd name="T20" fmla="*/ 0 w 74"/>
                <a:gd name="T21" fmla="*/ 122 h 122"/>
                <a:gd name="T22" fmla="*/ 0 w 74"/>
                <a:gd name="T23" fmla="*/ 122 h 122"/>
                <a:gd name="T24" fmla="*/ 0 w 74"/>
                <a:gd name="T25" fmla="*/ 0 h 122"/>
                <a:gd name="T26" fmla="*/ 28 w 74"/>
                <a:gd name="T27" fmla="*/ 0 h 122"/>
                <a:gd name="T28" fmla="*/ 62 w 74"/>
                <a:gd name="T29" fmla="*/ 10 h 122"/>
                <a:gd name="T30" fmla="*/ 74 w 74"/>
                <a:gd name="T31" fmla="*/ 41 h 122"/>
                <a:gd name="T32" fmla="*/ 62 w 74"/>
                <a:gd name="T33" fmla="*/ 71 h 122"/>
                <a:gd name="T34" fmla="*/ 34 w 74"/>
                <a:gd name="T35" fmla="*/ 82 h 122"/>
                <a:gd name="T36" fmla="*/ 16 w 74"/>
                <a:gd name="T37" fmla="*/ 79 h 122"/>
                <a:gd name="T38" fmla="*/ 16 w 74"/>
                <a:gd name="T39" fmla="*/ 122 h 122"/>
                <a:gd name="T40" fmla="*/ 0 w 74"/>
                <a:gd name="T41"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22">
                  <a:moveTo>
                    <a:pt x="28" y="15"/>
                  </a:moveTo>
                  <a:lnTo>
                    <a:pt x="28" y="15"/>
                  </a:lnTo>
                  <a:lnTo>
                    <a:pt x="16" y="15"/>
                  </a:lnTo>
                  <a:lnTo>
                    <a:pt x="16" y="65"/>
                  </a:lnTo>
                  <a:cubicBezTo>
                    <a:pt x="21" y="67"/>
                    <a:pt x="27" y="69"/>
                    <a:pt x="32" y="69"/>
                  </a:cubicBezTo>
                  <a:cubicBezTo>
                    <a:pt x="39" y="69"/>
                    <a:pt x="46" y="66"/>
                    <a:pt x="50" y="61"/>
                  </a:cubicBezTo>
                  <a:cubicBezTo>
                    <a:pt x="55" y="55"/>
                    <a:pt x="58" y="49"/>
                    <a:pt x="58" y="41"/>
                  </a:cubicBezTo>
                  <a:cubicBezTo>
                    <a:pt x="58" y="35"/>
                    <a:pt x="56" y="31"/>
                    <a:pt x="54" y="26"/>
                  </a:cubicBezTo>
                  <a:cubicBezTo>
                    <a:pt x="52" y="22"/>
                    <a:pt x="49" y="19"/>
                    <a:pt x="45" y="18"/>
                  </a:cubicBezTo>
                  <a:cubicBezTo>
                    <a:pt x="41" y="16"/>
                    <a:pt x="35" y="15"/>
                    <a:pt x="28" y="15"/>
                  </a:cubicBezTo>
                  <a:close/>
                  <a:moveTo>
                    <a:pt x="0" y="122"/>
                  </a:moveTo>
                  <a:lnTo>
                    <a:pt x="0" y="122"/>
                  </a:lnTo>
                  <a:lnTo>
                    <a:pt x="0" y="0"/>
                  </a:lnTo>
                  <a:lnTo>
                    <a:pt x="28" y="0"/>
                  </a:lnTo>
                  <a:cubicBezTo>
                    <a:pt x="43" y="0"/>
                    <a:pt x="54" y="3"/>
                    <a:pt x="62" y="10"/>
                  </a:cubicBezTo>
                  <a:cubicBezTo>
                    <a:pt x="70" y="18"/>
                    <a:pt x="74" y="28"/>
                    <a:pt x="74" y="41"/>
                  </a:cubicBezTo>
                  <a:cubicBezTo>
                    <a:pt x="74" y="53"/>
                    <a:pt x="70" y="63"/>
                    <a:pt x="62" y="71"/>
                  </a:cubicBezTo>
                  <a:cubicBezTo>
                    <a:pt x="55" y="78"/>
                    <a:pt x="45" y="82"/>
                    <a:pt x="34" y="82"/>
                  </a:cubicBezTo>
                  <a:cubicBezTo>
                    <a:pt x="28" y="82"/>
                    <a:pt x="23" y="81"/>
                    <a:pt x="16" y="79"/>
                  </a:cubicBezTo>
                  <a:lnTo>
                    <a:pt x="16" y="122"/>
                  </a:lnTo>
                  <a:lnTo>
                    <a:pt x="0" y="12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8" name="Freeform 38">
              <a:extLst>
                <a:ext uri="{FF2B5EF4-FFF2-40B4-BE49-F238E27FC236}">
                  <a16:creationId xmlns:a16="http://schemas.microsoft.com/office/drawing/2014/main" id="{D1648D3C-AF38-4491-9FC1-6073AE471262}"/>
                </a:ext>
              </a:extLst>
            </p:cNvPr>
            <p:cNvSpPr>
              <a:spLocks noEditPoints="1"/>
            </p:cNvSpPr>
            <p:nvPr/>
          </p:nvSpPr>
          <p:spPr bwMode="auto">
            <a:xfrm>
              <a:off x="6780213" y="536576"/>
              <a:ext cx="44450" cy="57150"/>
            </a:xfrm>
            <a:custGeom>
              <a:avLst/>
              <a:gdLst>
                <a:gd name="T0" fmla="*/ 41 w 69"/>
                <a:gd name="T1" fmla="*/ 67 h 84"/>
                <a:gd name="T2" fmla="*/ 41 w 69"/>
                <a:gd name="T3" fmla="*/ 67 h 84"/>
                <a:gd name="T4" fmla="*/ 41 w 69"/>
                <a:gd name="T5" fmla="*/ 43 h 84"/>
                <a:gd name="T6" fmla="*/ 31 w 69"/>
                <a:gd name="T7" fmla="*/ 47 h 84"/>
                <a:gd name="T8" fmla="*/ 19 w 69"/>
                <a:gd name="T9" fmla="*/ 53 h 84"/>
                <a:gd name="T10" fmla="*/ 16 w 69"/>
                <a:gd name="T11" fmla="*/ 62 h 84"/>
                <a:gd name="T12" fmla="*/ 19 w 69"/>
                <a:gd name="T13" fmla="*/ 70 h 84"/>
                <a:gd name="T14" fmla="*/ 27 w 69"/>
                <a:gd name="T15" fmla="*/ 73 h 84"/>
                <a:gd name="T16" fmla="*/ 41 w 69"/>
                <a:gd name="T17" fmla="*/ 67 h 84"/>
                <a:gd name="T18" fmla="*/ 57 w 69"/>
                <a:gd name="T19" fmla="*/ 34 h 84"/>
                <a:gd name="T20" fmla="*/ 57 w 69"/>
                <a:gd name="T21" fmla="*/ 34 h 84"/>
                <a:gd name="T22" fmla="*/ 57 w 69"/>
                <a:gd name="T23" fmla="*/ 68 h 84"/>
                <a:gd name="T24" fmla="*/ 60 w 69"/>
                <a:gd name="T25" fmla="*/ 73 h 84"/>
                <a:gd name="T26" fmla="*/ 69 w 69"/>
                <a:gd name="T27" fmla="*/ 68 h 84"/>
                <a:gd name="T28" fmla="*/ 69 w 69"/>
                <a:gd name="T29" fmla="*/ 78 h 84"/>
                <a:gd name="T30" fmla="*/ 60 w 69"/>
                <a:gd name="T31" fmla="*/ 83 h 84"/>
                <a:gd name="T32" fmla="*/ 54 w 69"/>
                <a:gd name="T33" fmla="*/ 84 h 84"/>
                <a:gd name="T34" fmla="*/ 41 w 69"/>
                <a:gd name="T35" fmla="*/ 76 h 84"/>
                <a:gd name="T36" fmla="*/ 20 w 69"/>
                <a:gd name="T37" fmla="*/ 84 h 84"/>
                <a:gd name="T38" fmla="*/ 5 w 69"/>
                <a:gd name="T39" fmla="*/ 78 h 84"/>
                <a:gd name="T40" fmla="*/ 0 w 69"/>
                <a:gd name="T41" fmla="*/ 64 h 84"/>
                <a:gd name="T42" fmla="*/ 5 w 69"/>
                <a:gd name="T43" fmla="*/ 51 h 84"/>
                <a:gd name="T44" fmla="*/ 21 w 69"/>
                <a:gd name="T45" fmla="*/ 41 h 84"/>
                <a:gd name="T46" fmla="*/ 41 w 69"/>
                <a:gd name="T47" fmla="*/ 34 h 84"/>
                <a:gd name="T48" fmla="*/ 41 w 69"/>
                <a:gd name="T49" fmla="*/ 30 h 84"/>
                <a:gd name="T50" fmla="*/ 27 w 69"/>
                <a:gd name="T51" fmla="*/ 15 h 84"/>
                <a:gd name="T52" fmla="*/ 1 w 69"/>
                <a:gd name="T53" fmla="*/ 28 h 84"/>
                <a:gd name="T54" fmla="*/ 1 w 69"/>
                <a:gd name="T55" fmla="*/ 11 h 84"/>
                <a:gd name="T56" fmla="*/ 28 w 69"/>
                <a:gd name="T57" fmla="*/ 0 h 84"/>
                <a:gd name="T58" fmla="*/ 49 w 69"/>
                <a:gd name="T59" fmla="*/ 7 h 84"/>
                <a:gd name="T60" fmla="*/ 54 w 69"/>
                <a:gd name="T61" fmla="*/ 13 h 84"/>
                <a:gd name="T62" fmla="*/ 57 w 69"/>
                <a:gd name="T63" fmla="*/ 20 h 84"/>
                <a:gd name="T64" fmla="*/ 57 w 69"/>
                <a:gd name="T65"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 h="84">
                  <a:moveTo>
                    <a:pt x="41" y="67"/>
                  </a:moveTo>
                  <a:lnTo>
                    <a:pt x="41" y="67"/>
                  </a:lnTo>
                  <a:lnTo>
                    <a:pt x="41" y="43"/>
                  </a:lnTo>
                  <a:lnTo>
                    <a:pt x="31" y="47"/>
                  </a:lnTo>
                  <a:cubicBezTo>
                    <a:pt x="25" y="49"/>
                    <a:pt x="21" y="51"/>
                    <a:pt x="19" y="53"/>
                  </a:cubicBezTo>
                  <a:cubicBezTo>
                    <a:pt x="17" y="56"/>
                    <a:pt x="16" y="58"/>
                    <a:pt x="16" y="62"/>
                  </a:cubicBezTo>
                  <a:cubicBezTo>
                    <a:pt x="16" y="65"/>
                    <a:pt x="17" y="68"/>
                    <a:pt x="19" y="70"/>
                  </a:cubicBezTo>
                  <a:cubicBezTo>
                    <a:pt x="21" y="72"/>
                    <a:pt x="24" y="73"/>
                    <a:pt x="27" y="73"/>
                  </a:cubicBezTo>
                  <a:cubicBezTo>
                    <a:pt x="32" y="73"/>
                    <a:pt x="37" y="71"/>
                    <a:pt x="41" y="67"/>
                  </a:cubicBezTo>
                  <a:close/>
                  <a:moveTo>
                    <a:pt x="57" y="34"/>
                  </a:moveTo>
                  <a:lnTo>
                    <a:pt x="57" y="34"/>
                  </a:lnTo>
                  <a:lnTo>
                    <a:pt x="57" y="68"/>
                  </a:lnTo>
                  <a:cubicBezTo>
                    <a:pt x="57" y="71"/>
                    <a:pt x="58" y="73"/>
                    <a:pt x="60" y="73"/>
                  </a:cubicBezTo>
                  <a:cubicBezTo>
                    <a:pt x="62" y="73"/>
                    <a:pt x="65" y="71"/>
                    <a:pt x="69" y="68"/>
                  </a:cubicBezTo>
                  <a:lnTo>
                    <a:pt x="69" y="78"/>
                  </a:lnTo>
                  <a:cubicBezTo>
                    <a:pt x="66" y="80"/>
                    <a:pt x="63" y="82"/>
                    <a:pt x="60" y="83"/>
                  </a:cubicBezTo>
                  <a:cubicBezTo>
                    <a:pt x="58" y="84"/>
                    <a:pt x="56" y="84"/>
                    <a:pt x="54" y="84"/>
                  </a:cubicBezTo>
                  <a:cubicBezTo>
                    <a:pt x="47" y="84"/>
                    <a:pt x="43" y="81"/>
                    <a:pt x="41" y="76"/>
                  </a:cubicBezTo>
                  <a:cubicBezTo>
                    <a:pt x="35" y="81"/>
                    <a:pt x="27" y="84"/>
                    <a:pt x="20" y="84"/>
                  </a:cubicBezTo>
                  <a:cubicBezTo>
                    <a:pt x="14" y="84"/>
                    <a:pt x="9" y="82"/>
                    <a:pt x="5" y="78"/>
                  </a:cubicBezTo>
                  <a:cubicBezTo>
                    <a:pt x="2" y="75"/>
                    <a:pt x="0" y="70"/>
                    <a:pt x="0" y="64"/>
                  </a:cubicBezTo>
                  <a:cubicBezTo>
                    <a:pt x="0" y="59"/>
                    <a:pt x="2" y="55"/>
                    <a:pt x="5" y="51"/>
                  </a:cubicBezTo>
                  <a:cubicBezTo>
                    <a:pt x="9" y="47"/>
                    <a:pt x="14" y="43"/>
                    <a:pt x="21" y="41"/>
                  </a:cubicBezTo>
                  <a:lnTo>
                    <a:pt x="41" y="34"/>
                  </a:lnTo>
                  <a:lnTo>
                    <a:pt x="41" y="30"/>
                  </a:lnTo>
                  <a:cubicBezTo>
                    <a:pt x="41" y="20"/>
                    <a:pt x="37" y="15"/>
                    <a:pt x="27" y="15"/>
                  </a:cubicBezTo>
                  <a:cubicBezTo>
                    <a:pt x="18" y="15"/>
                    <a:pt x="10" y="19"/>
                    <a:pt x="1" y="28"/>
                  </a:cubicBezTo>
                  <a:lnTo>
                    <a:pt x="1" y="11"/>
                  </a:lnTo>
                  <a:cubicBezTo>
                    <a:pt x="7" y="4"/>
                    <a:pt x="16" y="0"/>
                    <a:pt x="28" y="0"/>
                  </a:cubicBezTo>
                  <a:cubicBezTo>
                    <a:pt x="37" y="0"/>
                    <a:pt x="44" y="2"/>
                    <a:pt x="49" y="7"/>
                  </a:cubicBezTo>
                  <a:cubicBezTo>
                    <a:pt x="51" y="8"/>
                    <a:pt x="53" y="10"/>
                    <a:pt x="54" y="13"/>
                  </a:cubicBezTo>
                  <a:cubicBezTo>
                    <a:pt x="55" y="15"/>
                    <a:pt x="56" y="18"/>
                    <a:pt x="57" y="20"/>
                  </a:cubicBezTo>
                  <a:cubicBezTo>
                    <a:pt x="57" y="22"/>
                    <a:pt x="57" y="27"/>
                    <a:pt x="57" y="3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9" name="Freeform 39">
              <a:extLst>
                <a:ext uri="{FF2B5EF4-FFF2-40B4-BE49-F238E27FC236}">
                  <a16:creationId xmlns:a16="http://schemas.microsoft.com/office/drawing/2014/main" id="{5CA28A29-B06F-41EF-A2B5-C3428ED5C2BE}"/>
                </a:ext>
              </a:extLst>
            </p:cNvPr>
            <p:cNvSpPr>
              <a:spLocks/>
            </p:cNvSpPr>
            <p:nvPr/>
          </p:nvSpPr>
          <p:spPr bwMode="auto">
            <a:xfrm>
              <a:off x="6834188" y="536576"/>
              <a:ext cx="44450" cy="55563"/>
            </a:xfrm>
            <a:custGeom>
              <a:avLst/>
              <a:gdLst>
                <a:gd name="T0" fmla="*/ 16 w 68"/>
                <a:gd name="T1" fmla="*/ 2 h 83"/>
                <a:gd name="T2" fmla="*/ 16 w 68"/>
                <a:gd name="T3" fmla="*/ 2 h 83"/>
                <a:gd name="T4" fmla="*/ 16 w 68"/>
                <a:gd name="T5" fmla="*/ 12 h 83"/>
                <a:gd name="T6" fmla="*/ 40 w 68"/>
                <a:gd name="T7" fmla="*/ 0 h 83"/>
                <a:gd name="T8" fmla="*/ 55 w 68"/>
                <a:gd name="T9" fmla="*/ 4 h 83"/>
                <a:gd name="T10" fmla="*/ 65 w 68"/>
                <a:gd name="T11" fmla="*/ 15 h 83"/>
                <a:gd name="T12" fmla="*/ 68 w 68"/>
                <a:gd name="T13" fmla="*/ 36 h 83"/>
                <a:gd name="T14" fmla="*/ 68 w 68"/>
                <a:gd name="T15" fmla="*/ 83 h 83"/>
                <a:gd name="T16" fmla="*/ 52 w 68"/>
                <a:gd name="T17" fmla="*/ 83 h 83"/>
                <a:gd name="T18" fmla="*/ 52 w 68"/>
                <a:gd name="T19" fmla="*/ 36 h 83"/>
                <a:gd name="T20" fmla="*/ 48 w 68"/>
                <a:gd name="T21" fmla="*/ 19 h 83"/>
                <a:gd name="T22" fmla="*/ 35 w 68"/>
                <a:gd name="T23" fmla="*/ 13 h 83"/>
                <a:gd name="T24" fmla="*/ 16 w 68"/>
                <a:gd name="T25" fmla="*/ 25 h 83"/>
                <a:gd name="T26" fmla="*/ 16 w 68"/>
                <a:gd name="T27" fmla="*/ 83 h 83"/>
                <a:gd name="T28" fmla="*/ 0 w 68"/>
                <a:gd name="T29" fmla="*/ 83 h 83"/>
                <a:gd name="T30" fmla="*/ 0 w 68"/>
                <a:gd name="T31" fmla="*/ 2 h 83"/>
                <a:gd name="T32" fmla="*/ 16 w 68"/>
                <a:gd name="T33"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83">
                  <a:moveTo>
                    <a:pt x="16" y="2"/>
                  </a:moveTo>
                  <a:lnTo>
                    <a:pt x="16" y="2"/>
                  </a:lnTo>
                  <a:lnTo>
                    <a:pt x="16" y="12"/>
                  </a:lnTo>
                  <a:cubicBezTo>
                    <a:pt x="23" y="4"/>
                    <a:pt x="31" y="0"/>
                    <a:pt x="40" y="0"/>
                  </a:cubicBezTo>
                  <a:cubicBezTo>
                    <a:pt x="46" y="0"/>
                    <a:pt x="50" y="1"/>
                    <a:pt x="55" y="4"/>
                  </a:cubicBezTo>
                  <a:cubicBezTo>
                    <a:pt x="59" y="6"/>
                    <a:pt x="62" y="10"/>
                    <a:pt x="65" y="15"/>
                  </a:cubicBezTo>
                  <a:cubicBezTo>
                    <a:pt x="67" y="19"/>
                    <a:pt x="68" y="26"/>
                    <a:pt x="68" y="36"/>
                  </a:cubicBezTo>
                  <a:lnTo>
                    <a:pt x="68" y="83"/>
                  </a:lnTo>
                  <a:lnTo>
                    <a:pt x="52" y="83"/>
                  </a:lnTo>
                  <a:lnTo>
                    <a:pt x="52" y="36"/>
                  </a:lnTo>
                  <a:cubicBezTo>
                    <a:pt x="52" y="28"/>
                    <a:pt x="51" y="22"/>
                    <a:pt x="48" y="19"/>
                  </a:cubicBezTo>
                  <a:cubicBezTo>
                    <a:pt x="46" y="15"/>
                    <a:pt x="41" y="13"/>
                    <a:pt x="35" y="13"/>
                  </a:cubicBezTo>
                  <a:cubicBezTo>
                    <a:pt x="28" y="13"/>
                    <a:pt x="21" y="17"/>
                    <a:pt x="16" y="25"/>
                  </a:cubicBezTo>
                  <a:lnTo>
                    <a:pt x="16" y="83"/>
                  </a:lnTo>
                  <a:lnTo>
                    <a:pt x="0" y="83"/>
                  </a:lnTo>
                  <a:lnTo>
                    <a:pt x="0" y="2"/>
                  </a:lnTo>
                  <a:lnTo>
                    <a:pt x="16" y="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40" name="Freeform 40">
              <a:extLst>
                <a:ext uri="{FF2B5EF4-FFF2-40B4-BE49-F238E27FC236}">
                  <a16:creationId xmlns:a16="http://schemas.microsoft.com/office/drawing/2014/main" id="{3320EF85-70A7-47AF-B591-0BC1BF8C8D5B}"/>
                </a:ext>
              </a:extLst>
            </p:cNvPr>
            <p:cNvSpPr>
              <a:spLocks/>
            </p:cNvSpPr>
            <p:nvPr/>
          </p:nvSpPr>
          <p:spPr bwMode="auto">
            <a:xfrm>
              <a:off x="6883401" y="538163"/>
              <a:ext cx="52388" cy="82550"/>
            </a:xfrm>
            <a:custGeom>
              <a:avLst/>
              <a:gdLst>
                <a:gd name="T0" fmla="*/ 61 w 79"/>
                <a:gd name="T1" fmla="*/ 0 h 122"/>
                <a:gd name="T2" fmla="*/ 61 w 79"/>
                <a:gd name="T3" fmla="*/ 0 h 122"/>
                <a:gd name="T4" fmla="*/ 79 w 79"/>
                <a:gd name="T5" fmla="*/ 0 h 122"/>
                <a:gd name="T6" fmla="*/ 22 w 79"/>
                <a:gd name="T7" fmla="*/ 122 h 122"/>
                <a:gd name="T8" fmla="*/ 4 w 79"/>
                <a:gd name="T9" fmla="*/ 122 h 122"/>
                <a:gd name="T10" fmla="*/ 32 w 79"/>
                <a:gd name="T11" fmla="*/ 64 h 122"/>
                <a:gd name="T12" fmla="*/ 0 w 79"/>
                <a:gd name="T13" fmla="*/ 0 h 122"/>
                <a:gd name="T14" fmla="*/ 19 w 79"/>
                <a:gd name="T15" fmla="*/ 0 h 122"/>
                <a:gd name="T16" fmla="*/ 40 w 79"/>
                <a:gd name="T17" fmla="*/ 45 h 122"/>
                <a:gd name="T18" fmla="*/ 61 w 79"/>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22">
                  <a:moveTo>
                    <a:pt x="61" y="0"/>
                  </a:moveTo>
                  <a:lnTo>
                    <a:pt x="61" y="0"/>
                  </a:lnTo>
                  <a:lnTo>
                    <a:pt x="79" y="0"/>
                  </a:lnTo>
                  <a:lnTo>
                    <a:pt x="22" y="122"/>
                  </a:lnTo>
                  <a:lnTo>
                    <a:pt x="4" y="122"/>
                  </a:lnTo>
                  <a:lnTo>
                    <a:pt x="32" y="64"/>
                  </a:lnTo>
                  <a:lnTo>
                    <a:pt x="0" y="0"/>
                  </a:lnTo>
                  <a:lnTo>
                    <a:pt x="19" y="0"/>
                  </a:lnTo>
                  <a:lnTo>
                    <a:pt x="40" y="45"/>
                  </a:lnTo>
                  <a:lnTo>
                    <a:pt x="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41" name="Freeform 41">
              <a:extLst>
                <a:ext uri="{FF2B5EF4-FFF2-40B4-BE49-F238E27FC236}">
                  <a16:creationId xmlns:a16="http://schemas.microsoft.com/office/drawing/2014/main" id="{9AA93A78-216F-4C42-B7F6-8E2177B50475}"/>
                </a:ext>
              </a:extLst>
            </p:cNvPr>
            <p:cNvSpPr>
              <a:spLocks noEditPoints="1"/>
            </p:cNvSpPr>
            <p:nvPr/>
          </p:nvSpPr>
          <p:spPr bwMode="auto">
            <a:xfrm>
              <a:off x="6943726" y="539751"/>
              <a:ext cx="57150" cy="30163"/>
            </a:xfrm>
            <a:custGeom>
              <a:avLst/>
              <a:gdLst>
                <a:gd name="T0" fmla="*/ 50 w 88"/>
                <a:gd name="T1" fmla="*/ 46 h 46"/>
                <a:gd name="T2" fmla="*/ 50 w 88"/>
                <a:gd name="T3" fmla="*/ 46 h 46"/>
                <a:gd name="T4" fmla="*/ 43 w 88"/>
                <a:gd name="T5" fmla="*/ 46 h 46"/>
                <a:gd name="T6" fmla="*/ 43 w 88"/>
                <a:gd name="T7" fmla="*/ 0 h 46"/>
                <a:gd name="T8" fmla="*/ 54 w 88"/>
                <a:gd name="T9" fmla="*/ 0 h 46"/>
                <a:gd name="T10" fmla="*/ 66 w 88"/>
                <a:gd name="T11" fmla="*/ 37 h 46"/>
                <a:gd name="T12" fmla="*/ 77 w 88"/>
                <a:gd name="T13" fmla="*/ 0 h 46"/>
                <a:gd name="T14" fmla="*/ 88 w 88"/>
                <a:gd name="T15" fmla="*/ 0 h 46"/>
                <a:gd name="T16" fmla="*/ 88 w 88"/>
                <a:gd name="T17" fmla="*/ 46 h 46"/>
                <a:gd name="T18" fmla="*/ 81 w 88"/>
                <a:gd name="T19" fmla="*/ 46 h 46"/>
                <a:gd name="T20" fmla="*/ 81 w 88"/>
                <a:gd name="T21" fmla="*/ 7 h 46"/>
                <a:gd name="T22" fmla="*/ 69 w 88"/>
                <a:gd name="T23" fmla="*/ 46 h 46"/>
                <a:gd name="T24" fmla="*/ 62 w 88"/>
                <a:gd name="T25" fmla="*/ 46 h 46"/>
                <a:gd name="T26" fmla="*/ 50 w 88"/>
                <a:gd name="T27" fmla="*/ 7 h 46"/>
                <a:gd name="T28" fmla="*/ 50 w 88"/>
                <a:gd name="T29" fmla="*/ 46 h 46"/>
                <a:gd name="T30" fmla="*/ 23 w 88"/>
                <a:gd name="T31" fmla="*/ 46 h 46"/>
                <a:gd name="T32" fmla="*/ 23 w 88"/>
                <a:gd name="T33" fmla="*/ 46 h 46"/>
                <a:gd name="T34" fmla="*/ 15 w 88"/>
                <a:gd name="T35" fmla="*/ 46 h 46"/>
                <a:gd name="T36" fmla="*/ 15 w 88"/>
                <a:gd name="T37" fmla="*/ 7 h 46"/>
                <a:gd name="T38" fmla="*/ 0 w 88"/>
                <a:gd name="T39" fmla="*/ 7 h 46"/>
                <a:gd name="T40" fmla="*/ 0 w 88"/>
                <a:gd name="T41" fmla="*/ 0 h 46"/>
                <a:gd name="T42" fmla="*/ 38 w 88"/>
                <a:gd name="T43" fmla="*/ 0 h 46"/>
                <a:gd name="T44" fmla="*/ 38 w 88"/>
                <a:gd name="T45" fmla="*/ 7 h 46"/>
                <a:gd name="T46" fmla="*/ 23 w 88"/>
                <a:gd name="T47" fmla="*/ 7 h 46"/>
                <a:gd name="T48" fmla="*/ 23 w 88"/>
                <a:gd name="T4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46">
                  <a:moveTo>
                    <a:pt x="50" y="46"/>
                  </a:moveTo>
                  <a:lnTo>
                    <a:pt x="50" y="46"/>
                  </a:lnTo>
                  <a:lnTo>
                    <a:pt x="43" y="46"/>
                  </a:lnTo>
                  <a:lnTo>
                    <a:pt x="43" y="0"/>
                  </a:lnTo>
                  <a:lnTo>
                    <a:pt x="54" y="0"/>
                  </a:lnTo>
                  <a:lnTo>
                    <a:pt x="66" y="37"/>
                  </a:lnTo>
                  <a:lnTo>
                    <a:pt x="77" y="0"/>
                  </a:lnTo>
                  <a:lnTo>
                    <a:pt x="88" y="0"/>
                  </a:lnTo>
                  <a:lnTo>
                    <a:pt x="88" y="46"/>
                  </a:lnTo>
                  <a:lnTo>
                    <a:pt x="81" y="46"/>
                  </a:lnTo>
                  <a:lnTo>
                    <a:pt x="81" y="7"/>
                  </a:lnTo>
                  <a:lnTo>
                    <a:pt x="69" y="46"/>
                  </a:lnTo>
                  <a:lnTo>
                    <a:pt x="62" y="46"/>
                  </a:lnTo>
                  <a:lnTo>
                    <a:pt x="50" y="7"/>
                  </a:lnTo>
                  <a:lnTo>
                    <a:pt x="50" y="46"/>
                  </a:lnTo>
                  <a:close/>
                  <a:moveTo>
                    <a:pt x="23" y="46"/>
                  </a:moveTo>
                  <a:lnTo>
                    <a:pt x="23" y="46"/>
                  </a:lnTo>
                  <a:lnTo>
                    <a:pt x="15" y="46"/>
                  </a:lnTo>
                  <a:lnTo>
                    <a:pt x="15" y="7"/>
                  </a:lnTo>
                  <a:lnTo>
                    <a:pt x="0" y="7"/>
                  </a:lnTo>
                  <a:lnTo>
                    <a:pt x="0" y="0"/>
                  </a:lnTo>
                  <a:lnTo>
                    <a:pt x="38" y="0"/>
                  </a:lnTo>
                  <a:lnTo>
                    <a:pt x="38" y="7"/>
                  </a:lnTo>
                  <a:lnTo>
                    <a:pt x="23" y="7"/>
                  </a:lnTo>
                  <a:lnTo>
                    <a:pt x="23" y="46"/>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337714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lterna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712F3E5B-6772-45C1-963E-668B7EF63C90}"/>
              </a:ext>
            </a:extLst>
          </p:cNvPr>
          <p:cNvSpPr/>
          <p:nvPr userDrawn="1"/>
        </p:nvSpPr>
        <p:spPr>
          <a:xfrm>
            <a:off x="0" y="0"/>
            <a:ext cx="12192000" cy="6858000"/>
          </a:xfrm>
          <a:prstGeom prst="rect">
            <a:avLst/>
          </a:prstGeom>
          <a:gradFill>
            <a:gsLst>
              <a:gs pos="0">
                <a:srgbClr val="134683">
                  <a:alpha val="49804"/>
                </a:srgbClr>
              </a:gs>
              <a:gs pos="75000">
                <a:srgbClr val="1A61B6">
                  <a:lumMod val="25000"/>
                  <a:alpha val="9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CC94E883-B865-4A59-8112-CE95E055F018}"/>
              </a:ext>
            </a:extLst>
          </p:cNvPr>
          <p:cNvSpPr>
            <a:spLocks noGrp="1"/>
          </p:cNvSpPr>
          <p:nvPr>
            <p:ph type="title"/>
          </p:nvPr>
        </p:nvSpPr>
        <p:spPr>
          <a:xfrm>
            <a:off x="838200" y="2831879"/>
            <a:ext cx="10515600" cy="750205"/>
          </a:xfrm>
          <a:prstGeom prst="rect">
            <a:avLst/>
          </a:prstGeom>
        </p:spPr>
        <p:txBody>
          <a:bodyPr wrap="square" lIns="0" tIns="0" rIns="0" bIns="0">
            <a:spAutoFit/>
          </a:bodyPr>
          <a:lstStyle>
            <a:lvl1pPr algn="ctr">
              <a:defRPr sz="4875"/>
            </a:lvl1pPr>
          </a:lstStyle>
          <a:p>
            <a:r>
              <a:rPr lang="en-US"/>
              <a:t>Click to edit Master title style</a:t>
            </a:r>
          </a:p>
        </p:txBody>
      </p:sp>
      <p:grpSp>
        <p:nvGrpSpPr>
          <p:cNvPr id="43" name="Graphic 4">
            <a:extLst>
              <a:ext uri="{FF2B5EF4-FFF2-40B4-BE49-F238E27FC236}">
                <a16:creationId xmlns:a16="http://schemas.microsoft.com/office/drawing/2014/main" id="{CBCADC6A-B7FC-447C-A2CE-F7368132008C}"/>
              </a:ext>
            </a:extLst>
          </p:cNvPr>
          <p:cNvGrpSpPr>
            <a:grpSpLocks noChangeAspect="1"/>
          </p:cNvGrpSpPr>
          <p:nvPr userDrawn="1"/>
        </p:nvGrpSpPr>
        <p:grpSpPr>
          <a:xfrm>
            <a:off x="11279756" y="6649559"/>
            <a:ext cx="791947" cy="104040"/>
            <a:chOff x="6833004" y="1159094"/>
            <a:chExt cx="3638973" cy="478061"/>
          </a:xfrm>
        </p:grpSpPr>
        <p:sp>
          <p:nvSpPr>
            <p:cNvPr id="44" name="Freeform: Shape 43">
              <a:extLst>
                <a:ext uri="{FF2B5EF4-FFF2-40B4-BE49-F238E27FC236}">
                  <a16:creationId xmlns:a16="http://schemas.microsoft.com/office/drawing/2014/main" id="{A49890C5-BAE2-47B8-B3BA-4F64D4423EFC}"/>
                </a:ext>
              </a:extLst>
            </p:cNvPr>
            <p:cNvSpPr/>
            <p:nvPr/>
          </p:nvSpPr>
          <p:spPr>
            <a:xfrm>
              <a:off x="8729771" y="1159562"/>
              <a:ext cx="552450" cy="476250"/>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bg1"/>
            </a:solidFill>
            <a:ln w="9525"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FF6FDD78-E849-4447-9063-C6E9D1F259E7}"/>
                </a:ext>
              </a:extLst>
            </p:cNvPr>
            <p:cNvSpPr/>
            <p:nvPr/>
          </p:nvSpPr>
          <p:spPr>
            <a:xfrm>
              <a:off x="9313124" y="1159571"/>
              <a:ext cx="571500" cy="476250"/>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bg1"/>
            </a:solidFill>
            <a:ln w="9525" cap="flat">
              <a:noFill/>
              <a:prstDash val="solid"/>
              <a:miter/>
            </a:ln>
          </p:spPr>
          <p:txBody>
            <a:bodyPr rtlCol="0" anchor="ctr"/>
            <a:lstStyle/>
            <a:p>
              <a:endParaRPr lang="en-US" sz="1350"/>
            </a:p>
          </p:txBody>
        </p:sp>
        <p:sp>
          <p:nvSpPr>
            <p:cNvPr id="46" name="Freeform: Shape 45">
              <a:extLst>
                <a:ext uri="{FF2B5EF4-FFF2-40B4-BE49-F238E27FC236}">
                  <a16:creationId xmlns:a16="http://schemas.microsoft.com/office/drawing/2014/main" id="{E7EE8B9B-A192-43B7-9DD6-4A8AB6D3A644}"/>
                </a:ext>
              </a:extLst>
            </p:cNvPr>
            <p:cNvSpPr/>
            <p:nvPr/>
          </p:nvSpPr>
          <p:spPr>
            <a:xfrm>
              <a:off x="9910002" y="1159544"/>
              <a:ext cx="561975" cy="476250"/>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bg1"/>
            </a:solidFill>
            <a:ln w="9525" cap="flat">
              <a:noFill/>
              <a:prstDash val="solid"/>
              <a:miter/>
            </a:ln>
          </p:spPr>
          <p:txBody>
            <a:bodyPr rtlCol="0" anchor="ctr"/>
            <a:lstStyle/>
            <a:p>
              <a:endParaRPr lang="en-US" sz="1350"/>
            </a:p>
          </p:txBody>
        </p:sp>
        <p:sp>
          <p:nvSpPr>
            <p:cNvPr id="47" name="Freeform: Shape 46">
              <a:extLst>
                <a:ext uri="{FF2B5EF4-FFF2-40B4-BE49-F238E27FC236}">
                  <a16:creationId xmlns:a16="http://schemas.microsoft.com/office/drawing/2014/main" id="{81CD8596-E557-4B6B-AEBF-E18B37867BC9}"/>
                </a:ext>
              </a:extLst>
            </p:cNvPr>
            <p:cNvSpPr>
              <a:spLocks noChangeAspect="1"/>
            </p:cNvSpPr>
            <p:nvPr/>
          </p:nvSpPr>
          <p:spPr>
            <a:xfrm>
              <a:off x="7492039" y="1336164"/>
              <a:ext cx="123825" cy="123825"/>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chemeClr val="bg1"/>
            </a:solidFill>
            <a:ln w="9525" cap="flat">
              <a:noFill/>
              <a:prstDash val="solid"/>
              <a:miter/>
            </a:ln>
          </p:spPr>
          <p:txBody>
            <a:bodyPr rtlCol="0" anchor="ctr"/>
            <a:lstStyle/>
            <a:p>
              <a:endParaRPr lang="en-US" sz="1350"/>
            </a:p>
          </p:txBody>
        </p:sp>
        <p:sp>
          <p:nvSpPr>
            <p:cNvPr id="48" name="Freeform: Shape 47">
              <a:extLst>
                <a:ext uri="{FF2B5EF4-FFF2-40B4-BE49-F238E27FC236}">
                  <a16:creationId xmlns:a16="http://schemas.microsoft.com/office/drawing/2014/main" id="{3F06B542-6A35-4DAF-9199-1370A323CCA8}"/>
                </a:ext>
              </a:extLst>
            </p:cNvPr>
            <p:cNvSpPr/>
            <p:nvPr/>
          </p:nvSpPr>
          <p:spPr>
            <a:xfrm>
              <a:off x="7492039" y="1159094"/>
              <a:ext cx="123825" cy="123825"/>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chemeClr val="bg1"/>
            </a:solidFill>
            <a:ln w="9525"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4645849E-41C2-4A30-B79F-FA88290B93DE}"/>
                </a:ext>
              </a:extLst>
            </p:cNvPr>
            <p:cNvSpPr/>
            <p:nvPr/>
          </p:nvSpPr>
          <p:spPr>
            <a:xfrm>
              <a:off x="7676538" y="1513330"/>
              <a:ext cx="123825" cy="123825"/>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chemeClr val="bg1"/>
            </a:solidFill>
            <a:ln w="9525"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464F81B1-4E21-46CF-9853-C79F6919A222}"/>
                </a:ext>
              </a:extLst>
            </p:cNvPr>
            <p:cNvSpPr/>
            <p:nvPr/>
          </p:nvSpPr>
          <p:spPr>
            <a:xfrm>
              <a:off x="7676538" y="1336164"/>
              <a:ext cx="123825" cy="123825"/>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DF967A0C-7573-4900-B0B7-C24AC2C09BE0}"/>
                </a:ext>
              </a:extLst>
            </p:cNvPr>
            <p:cNvSpPr/>
            <p:nvPr/>
          </p:nvSpPr>
          <p:spPr>
            <a:xfrm>
              <a:off x="7836273" y="1159666"/>
              <a:ext cx="847725" cy="476250"/>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bg1"/>
            </a:solidFill>
            <a:ln w="9525" cap="flat">
              <a:noFill/>
              <a:prstDash val="solid"/>
              <a:miter/>
            </a:ln>
          </p:spPr>
          <p:txBody>
            <a:bodyPr rtlCol="0" anchor="ctr"/>
            <a:lstStyle/>
            <a:p>
              <a:endParaRPr lang="en-US" sz="1350"/>
            </a:p>
          </p:txBody>
        </p:sp>
        <p:sp>
          <p:nvSpPr>
            <p:cNvPr id="52" name="Freeform: Shape 51">
              <a:extLst>
                <a:ext uri="{FF2B5EF4-FFF2-40B4-BE49-F238E27FC236}">
                  <a16:creationId xmlns:a16="http://schemas.microsoft.com/office/drawing/2014/main" id="{FB0FE03C-D701-40BF-AE81-5E2A50EFEFC2}"/>
                </a:ext>
              </a:extLst>
            </p:cNvPr>
            <p:cNvSpPr/>
            <p:nvPr/>
          </p:nvSpPr>
          <p:spPr>
            <a:xfrm>
              <a:off x="6833004" y="1159189"/>
              <a:ext cx="571500" cy="476250"/>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bg1"/>
            </a:solidFill>
            <a:ln w="9525" cap="flat">
              <a:noFill/>
              <a:prstDash val="solid"/>
              <a:miter/>
            </a:ln>
          </p:spPr>
          <p:txBody>
            <a:bodyPr rtlCol="0" anchor="ctr"/>
            <a:lstStyle/>
            <a:p>
              <a:endParaRPr lang="en-US" sz="1350"/>
            </a:p>
          </p:txBody>
        </p:sp>
      </p:grpSp>
      <p:sp>
        <p:nvSpPr>
          <p:cNvPr id="53" name="TextBox 52">
            <a:extLst>
              <a:ext uri="{FF2B5EF4-FFF2-40B4-BE49-F238E27FC236}">
                <a16:creationId xmlns:a16="http://schemas.microsoft.com/office/drawing/2014/main" id="{3920080B-742F-4D03-A1B9-4C46E13D1EFF}"/>
              </a:ext>
            </a:extLst>
          </p:cNvPr>
          <p:cNvSpPr txBox="1"/>
          <p:nvPr userDrawn="1"/>
        </p:nvSpPr>
        <p:spPr>
          <a:xfrm>
            <a:off x="120300" y="6640026"/>
            <a:ext cx="1075615" cy="92333"/>
          </a:xfrm>
          <a:prstGeom prst="rect">
            <a:avLst/>
          </a:prstGeom>
          <a:noFill/>
        </p:spPr>
        <p:txBody>
          <a:bodyPr wrap="none" lIns="0" tIns="0" rIns="0" bIns="0" rtlCol="0">
            <a:spAutoFit/>
          </a:bodyPr>
          <a:lstStyle/>
          <a:p>
            <a:pPr algn="l"/>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p:txBody>
      </p:sp>
    </p:spTree>
    <p:extLst>
      <p:ext uri="{BB962C8B-B14F-4D97-AF65-F5344CB8AC3E}">
        <p14:creationId xmlns:p14="http://schemas.microsoft.com/office/powerpoint/2010/main" val="212144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80B598B-DC15-4934-B07F-2AB62F4E22B6}"/>
              </a:ext>
            </a:extLst>
          </p:cNvPr>
          <p:cNvGrpSpPr/>
          <p:nvPr userDrawn="1"/>
        </p:nvGrpSpPr>
        <p:grpSpPr>
          <a:xfrm>
            <a:off x="11279756" y="6649559"/>
            <a:ext cx="791947" cy="104040"/>
            <a:chOff x="11279756" y="6649559"/>
            <a:chExt cx="791946" cy="104040"/>
          </a:xfrm>
        </p:grpSpPr>
        <p:sp>
          <p:nvSpPr>
            <p:cNvPr id="4" name="Freeform: Shape 3">
              <a:extLst>
                <a:ext uri="{FF2B5EF4-FFF2-40B4-BE49-F238E27FC236}">
                  <a16:creationId xmlns:a16="http://schemas.microsoft.com/office/drawing/2014/main" id="{36003385-136B-4F2B-84C3-737B0E4C4ABF}"/>
                </a:ext>
              </a:extLst>
            </p:cNvPr>
            <p:cNvSpPr/>
            <p:nvPr/>
          </p:nvSpPr>
          <p:spPr>
            <a:xfrm>
              <a:off x="11692547" y="6649661"/>
              <a:ext cx="120229" cy="103646"/>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5" name="Freeform: Shape 4">
              <a:extLst>
                <a:ext uri="{FF2B5EF4-FFF2-40B4-BE49-F238E27FC236}">
                  <a16:creationId xmlns:a16="http://schemas.microsoft.com/office/drawing/2014/main" id="{5A8A98F2-D34B-4153-8879-E6E22D7C009F}"/>
                </a:ext>
              </a:extLst>
            </p:cNvPr>
            <p:cNvSpPr/>
            <p:nvPr/>
          </p:nvSpPr>
          <p:spPr>
            <a:xfrm>
              <a:off x="11819502" y="6649663"/>
              <a:ext cx="124375" cy="103646"/>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6" name="Freeform: Shape 5">
              <a:extLst>
                <a:ext uri="{FF2B5EF4-FFF2-40B4-BE49-F238E27FC236}">
                  <a16:creationId xmlns:a16="http://schemas.microsoft.com/office/drawing/2014/main" id="{07801ECF-BE4E-4F35-9A37-70A62378AEC4}"/>
                </a:ext>
              </a:extLst>
            </p:cNvPr>
            <p:cNvSpPr/>
            <p:nvPr/>
          </p:nvSpPr>
          <p:spPr>
            <a:xfrm>
              <a:off x="11949400" y="6649657"/>
              <a:ext cx="122302" cy="103646"/>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50E2F0B2-1739-4A36-B5B4-7A94B3307636}"/>
                </a:ext>
              </a:extLst>
            </p:cNvPr>
            <p:cNvSpPr>
              <a:spLocks noChangeAspect="1"/>
            </p:cNvSpPr>
            <p:nvPr/>
          </p:nvSpPr>
          <p:spPr>
            <a:xfrm>
              <a:off x="11423181" y="6688095"/>
              <a:ext cx="26948" cy="26948"/>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rgbClr val="2A7DE1"/>
            </a:solidFill>
            <a:ln w="9525"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7D69C326-0672-4F4C-B1AC-92CCD82BB00C}"/>
                </a:ext>
              </a:extLst>
            </p:cNvPr>
            <p:cNvSpPr/>
            <p:nvPr/>
          </p:nvSpPr>
          <p:spPr>
            <a:xfrm>
              <a:off x="11423181" y="6649559"/>
              <a:ext cx="26948" cy="26948"/>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rgbClr val="2A7DE1"/>
            </a:solidFill>
            <a:ln w="952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F87B3B1F-9309-4C85-8397-2851B8A339B0}"/>
                </a:ext>
              </a:extLst>
            </p:cNvPr>
            <p:cNvSpPr/>
            <p:nvPr/>
          </p:nvSpPr>
          <p:spPr>
            <a:xfrm>
              <a:off x="11463333" y="6726651"/>
              <a:ext cx="26948" cy="26948"/>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rgbClr val="2A7DE1"/>
            </a:solidFill>
            <a:ln w="952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EC9EA403-6C17-45B9-9132-03A764378B64}"/>
                </a:ext>
              </a:extLst>
            </p:cNvPr>
            <p:cNvSpPr/>
            <p:nvPr/>
          </p:nvSpPr>
          <p:spPr>
            <a:xfrm>
              <a:off x="11463333" y="6688095"/>
              <a:ext cx="26948" cy="26948"/>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90F6B11B-E4CE-4A26-9CA0-C586364CC61B}"/>
                </a:ext>
              </a:extLst>
            </p:cNvPr>
            <p:cNvSpPr/>
            <p:nvPr/>
          </p:nvSpPr>
          <p:spPr>
            <a:xfrm>
              <a:off x="11498096" y="6649683"/>
              <a:ext cx="184490" cy="103646"/>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12" name="Freeform: Shape 11">
              <a:extLst>
                <a:ext uri="{FF2B5EF4-FFF2-40B4-BE49-F238E27FC236}">
                  <a16:creationId xmlns:a16="http://schemas.microsoft.com/office/drawing/2014/main" id="{3EC745E0-C9BA-4506-BE06-764DE7BAC9CA}"/>
                </a:ext>
              </a:extLst>
            </p:cNvPr>
            <p:cNvSpPr/>
            <p:nvPr/>
          </p:nvSpPr>
          <p:spPr>
            <a:xfrm>
              <a:off x="11279756" y="6649580"/>
              <a:ext cx="124375" cy="103646"/>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tx1">
                <a:lumMod val="65000"/>
                <a:lumOff val="35000"/>
              </a:schemeClr>
            </a:solidFill>
            <a:ln w="9525" cap="flat">
              <a:noFill/>
              <a:prstDash val="solid"/>
              <a:miter/>
            </a:ln>
          </p:spPr>
          <p:txBody>
            <a:bodyPr rtlCol="0" anchor="ctr"/>
            <a:lstStyle/>
            <a:p>
              <a:endParaRPr lang="en-US" sz="1350" baseline="-25000"/>
            </a:p>
          </p:txBody>
        </p:sp>
      </p:grpSp>
      <p:sp>
        <p:nvSpPr>
          <p:cNvPr id="13" name="TextBox 12">
            <a:extLst>
              <a:ext uri="{FF2B5EF4-FFF2-40B4-BE49-F238E27FC236}">
                <a16:creationId xmlns:a16="http://schemas.microsoft.com/office/drawing/2014/main" id="{1FD5D393-8131-4418-BD0B-32F13A28AC15}"/>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spTree>
    <p:extLst>
      <p:ext uri="{BB962C8B-B14F-4D97-AF65-F5344CB8AC3E}">
        <p14:creationId xmlns:p14="http://schemas.microsoft.com/office/powerpoint/2010/main" val="396775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 Title &amp; Tex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9CC1E1-0532-4B70-8B9D-C9A93942F49B}"/>
              </a:ext>
            </a:extLst>
          </p:cNvPr>
          <p:cNvSpPr>
            <a:spLocks noGrp="1"/>
          </p:cNvSpPr>
          <p:nvPr>
            <p:ph type="title"/>
          </p:nvPr>
        </p:nvSpPr>
        <p:spPr>
          <a:xfrm>
            <a:off x="432391" y="365127"/>
            <a:ext cx="7022509" cy="1279377"/>
          </a:xfrm>
          <a:prstGeom prst="rect">
            <a:avLst/>
          </a:prstGeom>
        </p:spPr>
        <p:txBody>
          <a:bodyPr lIns="0" tIns="0" rIns="0" bIns="0"/>
          <a:lstStyle>
            <a:lvl1pPr>
              <a:defRPr sz="3600">
                <a:solidFill>
                  <a:srgbClr val="2A7DE1"/>
                </a:solidFill>
              </a:defRPr>
            </a:lvl1pPr>
          </a:lstStyle>
          <a:p>
            <a:r>
              <a:rPr lang="en-US"/>
              <a:t>Click to edit Master title style</a:t>
            </a:r>
          </a:p>
        </p:txBody>
      </p:sp>
      <p:sp>
        <p:nvSpPr>
          <p:cNvPr id="4" name="TextBox 3">
            <a:extLst>
              <a:ext uri="{FF2B5EF4-FFF2-40B4-BE49-F238E27FC236}">
                <a16:creationId xmlns:a16="http://schemas.microsoft.com/office/drawing/2014/main" id="{56411BA3-60EB-4397-9643-06975240666D}"/>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grpSp>
        <p:nvGrpSpPr>
          <p:cNvPr id="2" name="Group 1">
            <a:extLst>
              <a:ext uri="{FF2B5EF4-FFF2-40B4-BE49-F238E27FC236}">
                <a16:creationId xmlns:a16="http://schemas.microsoft.com/office/drawing/2014/main" id="{28627003-606C-4F09-913F-B5D809D2D020}"/>
              </a:ext>
            </a:extLst>
          </p:cNvPr>
          <p:cNvGrpSpPr/>
          <p:nvPr userDrawn="1"/>
        </p:nvGrpSpPr>
        <p:grpSpPr>
          <a:xfrm>
            <a:off x="11279756" y="6649559"/>
            <a:ext cx="791947" cy="104040"/>
            <a:chOff x="11279756" y="6649559"/>
            <a:chExt cx="791946" cy="104040"/>
          </a:xfrm>
        </p:grpSpPr>
        <p:sp>
          <p:nvSpPr>
            <p:cNvPr id="16" name="Freeform: Shape 15">
              <a:extLst>
                <a:ext uri="{FF2B5EF4-FFF2-40B4-BE49-F238E27FC236}">
                  <a16:creationId xmlns:a16="http://schemas.microsoft.com/office/drawing/2014/main" id="{37C29866-98AB-4AA3-BC74-46275DA0CDEA}"/>
                </a:ext>
              </a:extLst>
            </p:cNvPr>
            <p:cNvSpPr/>
            <p:nvPr/>
          </p:nvSpPr>
          <p:spPr>
            <a:xfrm>
              <a:off x="11692547" y="6649661"/>
              <a:ext cx="120229" cy="103646"/>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C89E6704-97F3-4E56-AF9B-C8A7A8737348}"/>
                </a:ext>
              </a:extLst>
            </p:cNvPr>
            <p:cNvSpPr/>
            <p:nvPr/>
          </p:nvSpPr>
          <p:spPr>
            <a:xfrm>
              <a:off x="11819502" y="6649663"/>
              <a:ext cx="124375" cy="103646"/>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13556803-5901-4B2E-848A-A66DA20B5514}"/>
                </a:ext>
              </a:extLst>
            </p:cNvPr>
            <p:cNvSpPr/>
            <p:nvPr/>
          </p:nvSpPr>
          <p:spPr>
            <a:xfrm>
              <a:off x="11949400" y="6649657"/>
              <a:ext cx="122302" cy="103646"/>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BB44F85F-B6DE-440C-B771-71458CC1D890}"/>
                </a:ext>
              </a:extLst>
            </p:cNvPr>
            <p:cNvSpPr>
              <a:spLocks noChangeAspect="1"/>
            </p:cNvSpPr>
            <p:nvPr/>
          </p:nvSpPr>
          <p:spPr>
            <a:xfrm>
              <a:off x="11423181" y="6688095"/>
              <a:ext cx="26948" cy="26948"/>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rgbClr val="2A7DE1"/>
            </a:solidFill>
            <a:ln w="9525" cap="flat">
              <a:noFill/>
              <a:prstDash val="solid"/>
              <a:miter/>
            </a:ln>
          </p:spPr>
          <p:txBody>
            <a:bodyPr rtlCol="0" anchor="ctr"/>
            <a:lstStyle/>
            <a:p>
              <a:endParaRPr lang="en-US" sz="1350"/>
            </a:p>
          </p:txBody>
        </p:sp>
        <p:sp>
          <p:nvSpPr>
            <p:cNvPr id="20" name="Freeform: Shape 19">
              <a:extLst>
                <a:ext uri="{FF2B5EF4-FFF2-40B4-BE49-F238E27FC236}">
                  <a16:creationId xmlns:a16="http://schemas.microsoft.com/office/drawing/2014/main" id="{76C75015-44B6-4FC4-9E12-F6302F073A57}"/>
                </a:ext>
              </a:extLst>
            </p:cNvPr>
            <p:cNvSpPr/>
            <p:nvPr/>
          </p:nvSpPr>
          <p:spPr>
            <a:xfrm>
              <a:off x="11423181" y="6649559"/>
              <a:ext cx="26948" cy="26948"/>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rgbClr val="2A7DE1"/>
            </a:solidFill>
            <a:ln w="9525"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8DED5020-3663-4798-9EDE-857BD688B7DD}"/>
                </a:ext>
              </a:extLst>
            </p:cNvPr>
            <p:cNvSpPr/>
            <p:nvPr/>
          </p:nvSpPr>
          <p:spPr>
            <a:xfrm>
              <a:off x="11463333" y="6726651"/>
              <a:ext cx="26948" cy="26948"/>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rgbClr val="2A7DE1"/>
            </a:solidFill>
            <a:ln w="9525" cap="flat">
              <a:noFill/>
              <a:prstDash val="solid"/>
              <a:miter/>
            </a:ln>
          </p:spPr>
          <p:txBody>
            <a:bodyPr rtlCol="0" anchor="ctr"/>
            <a:lstStyle/>
            <a:p>
              <a:endParaRPr lang="en-US" sz="1350"/>
            </a:p>
          </p:txBody>
        </p:sp>
        <p:sp>
          <p:nvSpPr>
            <p:cNvPr id="22" name="Freeform: Shape 21">
              <a:extLst>
                <a:ext uri="{FF2B5EF4-FFF2-40B4-BE49-F238E27FC236}">
                  <a16:creationId xmlns:a16="http://schemas.microsoft.com/office/drawing/2014/main" id="{5617AB35-258A-4E1E-A7DF-0E3E811F78AD}"/>
                </a:ext>
              </a:extLst>
            </p:cNvPr>
            <p:cNvSpPr/>
            <p:nvPr/>
          </p:nvSpPr>
          <p:spPr>
            <a:xfrm>
              <a:off x="11463333" y="6688095"/>
              <a:ext cx="26948" cy="26948"/>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23" name="Freeform: Shape 22">
              <a:extLst>
                <a:ext uri="{FF2B5EF4-FFF2-40B4-BE49-F238E27FC236}">
                  <a16:creationId xmlns:a16="http://schemas.microsoft.com/office/drawing/2014/main" id="{D4C0314E-F706-4AD1-B5CF-B57B9ADD84FC}"/>
                </a:ext>
              </a:extLst>
            </p:cNvPr>
            <p:cNvSpPr/>
            <p:nvPr/>
          </p:nvSpPr>
          <p:spPr>
            <a:xfrm>
              <a:off x="11498096" y="6649683"/>
              <a:ext cx="184490" cy="103646"/>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52C842FC-AC1B-4DE7-8C1C-962CF83253C8}"/>
                </a:ext>
              </a:extLst>
            </p:cNvPr>
            <p:cNvSpPr/>
            <p:nvPr/>
          </p:nvSpPr>
          <p:spPr>
            <a:xfrm>
              <a:off x="11279756" y="6649580"/>
              <a:ext cx="124375" cy="103646"/>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tx1">
                <a:lumMod val="65000"/>
                <a:lumOff val="35000"/>
              </a:schemeClr>
            </a:solidFill>
            <a:ln w="9525" cap="flat">
              <a:noFill/>
              <a:prstDash val="solid"/>
              <a:miter/>
            </a:ln>
          </p:spPr>
          <p:txBody>
            <a:bodyPr rtlCol="0" anchor="ctr"/>
            <a:lstStyle/>
            <a:p>
              <a:endParaRPr lang="en-US" sz="1350" baseline="-25000"/>
            </a:p>
          </p:txBody>
        </p:sp>
      </p:grpSp>
      <p:sp>
        <p:nvSpPr>
          <p:cNvPr id="5" name="Text Placeholder 4">
            <a:extLst>
              <a:ext uri="{FF2B5EF4-FFF2-40B4-BE49-F238E27FC236}">
                <a16:creationId xmlns:a16="http://schemas.microsoft.com/office/drawing/2014/main" id="{684399E1-5387-4062-8660-53FD84DE21D3}"/>
              </a:ext>
            </a:extLst>
          </p:cNvPr>
          <p:cNvSpPr>
            <a:spLocks noGrp="1"/>
          </p:cNvSpPr>
          <p:nvPr userDrawn="1">
            <p:ph type="body" sz="quarter" idx="10"/>
          </p:nvPr>
        </p:nvSpPr>
        <p:spPr>
          <a:xfrm>
            <a:off x="4900616" y="2234881"/>
            <a:ext cx="6689725" cy="3814763"/>
          </a:xfrm>
          <a:prstGeom prst="rect">
            <a:avLst/>
          </a:prstGeom>
        </p:spPr>
        <p:txBody>
          <a:bodyPr lIns="0" tIns="0" rIns="0" bIns="0"/>
          <a:lstStyle>
            <a:lvl1pPr marL="54530" indent="0">
              <a:buNone/>
              <a:defRPr sz="1800" b="0">
                <a:solidFill>
                  <a:schemeClr val="tx1">
                    <a:lumMod val="75000"/>
                    <a:lumOff val="25000"/>
                  </a:schemeClr>
                </a:solidFill>
              </a:defRPr>
            </a:lvl1pPr>
            <a:lvl2pPr>
              <a:defRPr sz="1500">
                <a:solidFill>
                  <a:schemeClr val="tx1">
                    <a:lumMod val="75000"/>
                    <a:lumOff val="25000"/>
                  </a:schemeClr>
                </a:solidFill>
              </a:defRPr>
            </a:lvl2pPr>
            <a:lvl3pPr>
              <a:defRPr sz="1350">
                <a:solidFill>
                  <a:schemeClr val="tx1">
                    <a:lumMod val="75000"/>
                    <a:lumOff val="25000"/>
                  </a:schemeClr>
                </a:solidFill>
              </a:defRPr>
            </a:lvl3pPr>
            <a:lvl4pPr>
              <a:defRPr sz="120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95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 Title, Text &amp; Im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9CC1E1-0532-4B70-8B9D-C9A93942F49B}"/>
              </a:ext>
            </a:extLst>
          </p:cNvPr>
          <p:cNvSpPr>
            <a:spLocks noGrp="1"/>
          </p:cNvSpPr>
          <p:nvPr>
            <p:ph type="title"/>
          </p:nvPr>
        </p:nvSpPr>
        <p:spPr>
          <a:xfrm>
            <a:off x="432391" y="365127"/>
            <a:ext cx="7505109" cy="1279377"/>
          </a:xfrm>
          <a:prstGeom prst="rect">
            <a:avLst/>
          </a:prstGeom>
        </p:spPr>
        <p:txBody>
          <a:bodyPr lIns="0" tIns="0" rIns="0" bIns="0"/>
          <a:lstStyle>
            <a:lvl1pPr>
              <a:defRPr sz="3600">
                <a:solidFill>
                  <a:srgbClr val="2A7DE1"/>
                </a:solidFill>
              </a:defRPr>
            </a:lvl1pPr>
          </a:lstStyle>
          <a:p>
            <a:r>
              <a:rPr lang="en-US"/>
              <a:t>Click to edit Master title style</a:t>
            </a:r>
          </a:p>
        </p:txBody>
      </p:sp>
      <p:sp>
        <p:nvSpPr>
          <p:cNvPr id="4" name="TextBox 3">
            <a:extLst>
              <a:ext uri="{FF2B5EF4-FFF2-40B4-BE49-F238E27FC236}">
                <a16:creationId xmlns:a16="http://schemas.microsoft.com/office/drawing/2014/main" id="{56411BA3-60EB-4397-9643-06975240666D}"/>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sp>
        <p:nvSpPr>
          <p:cNvPr id="25" name="Picture Placeholder 3">
            <a:extLst>
              <a:ext uri="{FF2B5EF4-FFF2-40B4-BE49-F238E27FC236}">
                <a16:creationId xmlns:a16="http://schemas.microsoft.com/office/drawing/2014/main" id="{0E3CBEE9-95F9-4205-88C2-3F8334EF5DDE}"/>
              </a:ext>
            </a:extLst>
          </p:cNvPr>
          <p:cNvSpPr>
            <a:spLocks noGrp="1"/>
          </p:cNvSpPr>
          <p:nvPr>
            <p:ph type="pic" sz="quarter" idx="10"/>
          </p:nvPr>
        </p:nvSpPr>
        <p:spPr>
          <a:xfrm>
            <a:off x="5842771" y="1310568"/>
            <a:ext cx="5241925" cy="4625975"/>
          </a:xfrm>
          <a:prstGeom prst="rect">
            <a:avLst/>
          </a:prstGeom>
          <a:effectLst>
            <a:outerShdw blurRad="63500" algn="ctr" rotWithShape="0">
              <a:prstClr val="black">
                <a:alpha val="40000"/>
              </a:prstClr>
            </a:outerShdw>
          </a:effectLst>
        </p:spPr>
        <p:txBody>
          <a:bodyPr/>
          <a:lstStyle>
            <a:lvl1pPr marL="54530" indent="0" algn="ctr">
              <a:buFontTx/>
              <a:buNone/>
              <a:defRPr sz="1800" b="0">
                <a:solidFill>
                  <a:schemeClr val="tx1">
                    <a:lumMod val="75000"/>
                    <a:lumOff val="25000"/>
                  </a:schemeClr>
                </a:solidFill>
                <a:effectLst/>
              </a:defRPr>
            </a:lvl1pPr>
          </a:lstStyle>
          <a:p>
            <a:endParaRPr lang="en-US"/>
          </a:p>
        </p:txBody>
      </p:sp>
      <p:sp>
        <p:nvSpPr>
          <p:cNvPr id="6" name="Text Placeholder 5">
            <a:extLst>
              <a:ext uri="{FF2B5EF4-FFF2-40B4-BE49-F238E27FC236}">
                <a16:creationId xmlns:a16="http://schemas.microsoft.com/office/drawing/2014/main" id="{B06341AE-274D-45AD-83B1-2826F9EF2ECD}"/>
              </a:ext>
            </a:extLst>
          </p:cNvPr>
          <p:cNvSpPr>
            <a:spLocks noGrp="1"/>
          </p:cNvSpPr>
          <p:nvPr>
            <p:ph type="body" sz="quarter" idx="11" hasCustomPrompt="1"/>
          </p:nvPr>
        </p:nvSpPr>
        <p:spPr>
          <a:xfrm>
            <a:off x="1245194" y="5551822"/>
            <a:ext cx="4429125" cy="288541"/>
          </a:xfrm>
          <a:prstGeom prst="rect">
            <a:avLst/>
          </a:prstGeom>
        </p:spPr>
        <p:txBody>
          <a:bodyPr lIns="0" tIns="0" rIns="0" bIns="0">
            <a:spAutoFit/>
          </a:bodyPr>
          <a:lstStyle>
            <a:lvl1pPr marL="54530" indent="0" algn="r">
              <a:spcBef>
                <a:spcPts val="0"/>
              </a:spcBef>
              <a:buFontTx/>
              <a:buNone/>
              <a:defRPr sz="1050">
                <a:solidFill>
                  <a:srgbClr val="2A7DE1"/>
                </a:solidFill>
              </a:defRPr>
            </a:lvl1pPr>
            <a:lvl2pPr marL="180975" indent="0" algn="r">
              <a:spcBef>
                <a:spcPts val="0"/>
              </a:spcBef>
              <a:buFontTx/>
              <a:buNone/>
              <a:defRPr sz="825"/>
            </a:lvl2pPr>
            <a:lvl3pPr marL="403622" indent="0" algn="r">
              <a:buFontTx/>
              <a:buNone/>
              <a:defRPr sz="825"/>
            </a:lvl3pPr>
            <a:lvl4pPr marL="604838" indent="0" algn="r">
              <a:buFontTx/>
              <a:buNone/>
              <a:defRPr sz="825"/>
            </a:lvl4pPr>
            <a:lvl5pPr marL="877490" indent="0" algn="r">
              <a:buFontTx/>
              <a:buNone/>
              <a:defRPr sz="825"/>
            </a:lvl5pPr>
          </a:lstStyle>
          <a:p>
            <a:pPr lvl="0"/>
            <a:r>
              <a:rPr lang="en-US"/>
              <a:t>Picture Title Goes Here</a:t>
            </a:r>
          </a:p>
          <a:p>
            <a:pPr lvl="1"/>
            <a:r>
              <a:rPr lang="en-US"/>
              <a:t>Picture description goes here</a:t>
            </a:r>
          </a:p>
        </p:txBody>
      </p:sp>
      <p:sp>
        <p:nvSpPr>
          <p:cNvPr id="27" name="Text Placeholder 4">
            <a:extLst>
              <a:ext uri="{FF2B5EF4-FFF2-40B4-BE49-F238E27FC236}">
                <a16:creationId xmlns:a16="http://schemas.microsoft.com/office/drawing/2014/main" id="{60A34F7F-8ECF-47DA-9463-C4F9090D5A65}"/>
              </a:ext>
            </a:extLst>
          </p:cNvPr>
          <p:cNvSpPr>
            <a:spLocks noGrp="1"/>
          </p:cNvSpPr>
          <p:nvPr>
            <p:ph type="body" sz="quarter" idx="12" hasCustomPrompt="1"/>
          </p:nvPr>
        </p:nvSpPr>
        <p:spPr>
          <a:xfrm>
            <a:off x="432393" y="2234881"/>
            <a:ext cx="4501116" cy="3037667"/>
          </a:xfrm>
          <a:prstGeom prst="rect">
            <a:avLst/>
          </a:prstGeom>
        </p:spPr>
        <p:txBody>
          <a:bodyPr lIns="0" tIns="0" rIns="0" bIns="0"/>
          <a:lstStyle>
            <a:lvl1pPr marL="54530" indent="0">
              <a:buNone/>
              <a:defRPr sz="1800" b="0">
                <a:solidFill>
                  <a:schemeClr val="tx1">
                    <a:lumMod val="75000"/>
                    <a:lumOff val="25000"/>
                  </a:schemeClr>
                </a:solidFill>
              </a:defRPr>
            </a:lvl1pPr>
            <a:lvl2pPr marL="180975" indent="0">
              <a:buNone/>
              <a:defRPr sz="1350">
                <a:solidFill>
                  <a:schemeClr val="tx1">
                    <a:lumMod val="75000"/>
                    <a:lumOff val="25000"/>
                  </a:schemeClr>
                </a:solidFill>
              </a:defRPr>
            </a:lvl2pPr>
            <a:lvl3pPr marL="403622" indent="0">
              <a:buNone/>
              <a:defRPr sz="1350">
                <a:solidFill>
                  <a:schemeClr val="tx1">
                    <a:lumMod val="75000"/>
                    <a:lumOff val="25000"/>
                  </a:schemeClr>
                </a:solidFill>
              </a:defRPr>
            </a:lvl3pPr>
            <a:lvl4pPr marL="604838" indent="0">
              <a:buNone/>
              <a:defRPr>
                <a:solidFill>
                  <a:schemeClr val="tx1">
                    <a:lumMod val="75000"/>
                    <a:lumOff val="25000"/>
                  </a:schemeClr>
                </a:solidFill>
              </a:defRPr>
            </a:lvl4pPr>
            <a:lvl5pPr marL="877490" indent="0">
              <a:buNone/>
              <a:defRPr>
                <a:solidFill>
                  <a:schemeClr val="tx1">
                    <a:lumMod val="75000"/>
                    <a:lumOff val="25000"/>
                  </a:schemeClr>
                </a:solidFill>
              </a:defRPr>
            </a:lvl5pPr>
          </a:lstStyle>
          <a:p>
            <a:pPr lvl="0"/>
            <a:r>
              <a:rPr lang="en-US"/>
              <a:t>Paragraph Title</a:t>
            </a:r>
          </a:p>
          <a:p>
            <a:pPr lvl="1"/>
            <a:r>
              <a:rPr lang="en-US"/>
              <a:t>Paragraph text</a:t>
            </a:r>
          </a:p>
        </p:txBody>
      </p:sp>
      <p:grpSp>
        <p:nvGrpSpPr>
          <p:cNvPr id="26" name="Group 25">
            <a:extLst>
              <a:ext uri="{FF2B5EF4-FFF2-40B4-BE49-F238E27FC236}">
                <a16:creationId xmlns:a16="http://schemas.microsoft.com/office/drawing/2014/main" id="{980CA691-6547-4F80-832B-DA6FDC454352}"/>
              </a:ext>
            </a:extLst>
          </p:cNvPr>
          <p:cNvGrpSpPr/>
          <p:nvPr userDrawn="1"/>
        </p:nvGrpSpPr>
        <p:grpSpPr>
          <a:xfrm>
            <a:off x="11279756" y="6649559"/>
            <a:ext cx="791947" cy="104040"/>
            <a:chOff x="11279756" y="6649559"/>
            <a:chExt cx="791946" cy="104040"/>
          </a:xfrm>
        </p:grpSpPr>
        <p:sp>
          <p:nvSpPr>
            <p:cNvPr id="28" name="Freeform: Shape 27">
              <a:extLst>
                <a:ext uri="{FF2B5EF4-FFF2-40B4-BE49-F238E27FC236}">
                  <a16:creationId xmlns:a16="http://schemas.microsoft.com/office/drawing/2014/main" id="{B757C34D-100F-465C-BDD6-EBA48A9A6ADD}"/>
                </a:ext>
              </a:extLst>
            </p:cNvPr>
            <p:cNvSpPr/>
            <p:nvPr/>
          </p:nvSpPr>
          <p:spPr>
            <a:xfrm>
              <a:off x="11692547" y="6649661"/>
              <a:ext cx="120229" cy="103646"/>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C0755F62-E6F1-420A-84FB-3776875305EF}"/>
                </a:ext>
              </a:extLst>
            </p:cNvPr>
            <p:cNvSpPr/>
            <p:nvPr/>
          </p:nvSpPr>
          <p:spPr>
            <a:xfrm>
              <a:off x="11819502" y="6649663"/>
              <a:ext cx="124375" cy="103646"/>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0FD58C3A-3C69-40B2-8763-C0BBE78DDBFB}"/>
                </a:ext>
              </a:extLst>
            </p:cNvPr>
            <p:cNvSpPr/>
            <p:nvPr/>
          </p:nvSpPr>
          <p:spPr>
            <a:xfrm>
              <a:off x="11949400" y="6649657"/>
              <a:ext cx="122302" cy="103646"/>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E81F95EB-DB97-4114-9DBE-DAAF3CA38067}"/>
                </a:ext>
              </a:extLst>
            </p:cNvPr>
            <p:cNvSpPr>
              <a:spLocks noChangeAspect="1"/>
            </p:cNvSpPr>
            <p:nvPr/>
          </p:nvSpPr>
          <p:spPr>
            <a:xfrm>
              <a:off x="11423181" y="6688095"/>
              <a:ext cx="26948" cy="26948"/>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rgbClr val="2A7DE1"/>
            </a:solidFill>
            <a:ln w="9525"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9E82FBE2-CA40-43C5-A321-A754AB564AC2}"/>
                </a:ext>
              </a:extLst>
            </p:cNvPr>
            <p:cNvSpPr/>
            <p:nvPr/>
          </p:nvSpPr>
          <p:spPr>
            <a:xfrm>
              <a:off x="11423181" y="6649559"/>
              <a:ext cx="26948" cy="26948"/>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rgbClr val="2A7DE1"/>
            </a:solidFill>
            <a:ln w="9525" cap="flat">
              <a:noFill/>
              <a:prstDash val="solid"/>
              <a:miter/>
            </a:ln>
          </p:spPr>
          <p:txBody>
            <a:bodyPr rtlCol="0" anchor="ctr"/>
            <a:lstStyle/>
            <a:p>
              <a:endParaRPr lang="en-US" sz="1350"/>
            </a:p>
          </p:txBody>
        </p:sp>
        <p:sp>
          <p:nvSpPr>
            <p:cNvPr id="33" name="Freeform: Shape 32">
              <a:extLst>
                <a:ext uri="{FF2B5EF4-FFF2-40B4-BE49-F238E27FC236}">
                  <a16:creationId xmlns:a16="http://schemas.microsoft.com/office/drawing/2014/main" id="{7AFE71B7-0FF2-433C-9332-7FEDA53E743B}"/>
                </a:ext>
              </a:extLst>
            </p:cNvPr>
            <p:cNvSpPr/>
            <p:nvPr/>
          </p:nvSpPr>
          <p:spPr>
            <a:xfrm>
              <a:off x="11463333" y="6726651"/>
              <a:ext cx="26948" cy="26948"/>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rgbClr val="2A7DE1"/>
            </a:solidFill>
            <a:ln w="9525" cap="flat">
              <a:noFill/>
              <a:prstDash val="solid"/>
              <a:miter/>
            </a:ln>
          </p:spPr>
          <p:txBody>
            <a:bodyPr rtlCol="0" anchor="ctr"/>
            <a:lstStyle/>
            <a:p>
              <a:endParaRPr lang="en-US" sz="1350"/>
            </a:p>
          </p:txBody>
        </p:sp>
        <p:sp>
          <p:nvSpPr>
            <p:cNvPr id="34" name="Freeform: Shape 33">
              <a:extLst>
                <a:ext uri="{FF2B5EF4-FFF2-40B4-BE49-F238E27FC236}">
                  <a16:creationId xmlns:a16="http://schemas.microsoft.com/office/drawing/2014/main" id="{D9F835BE-AC4A-4CF7-B591-B97BCA14F8BD}"/>
                </a:ext>
              </a:extLst>
            </p:cNvPr>
            <p:cNvSpPr/>
            <p:nvPr/>
          </p:nvSpPr>
          <p:spPr>
            <a:xfrm>
              <a:off x="11463333" y="6688095"/>
              <a:ext cx="26948" cy="26948"/>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35" name="Freeform: Shape 34">
              <a:extLst>
                <a:ext uri="{FF2B5EF4-FFF2-40B4-BE49-F238E27FC236}">
                  <a16:creationId xmlns:a16="http://schemas.microsoft.com/office/drawing/2014/main" id="{82326DFA-6578-44EE-BB49-4E74160086B9}"/>
                </a:ext>
              </a:extLst>
            </p:cNvPr>
            <p:cNvSpPr/>
            <p:nvPr/>
          </p:nvSpPr>
          <p:spPr>
            <a:xfrm>
              <a:off x="11498096" y="6649683"/>
              <a:ext cx="184490" cy="103646"/>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36" name="Freeform: Shape 35">
              <a:extLst>
                <a:ext uri="{FF2B5EF4-FFF2-40B4-BE49-F238E27FC236}">
                  <a16:creationId xmlns:a16="http://schemas.microsoft.com/office/drawing/2014/main" id="{2A013C79-B6E9-4E91-8113-B2AF4FFBCDC2}"/>
                </a:ext>
              </a:extLst>
            </p:cNvPr>
            <p:cNvSpPr/>
            <p:nvPr/>
          </p:nvSpPr>
          <p:spPr>
            <a:xfrm>
              <a:off x="11279756" y="6649580"/>
              <a:ext cx="124375" cy="103646"/>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tx1">
                <a:lumMod val="65000"/>
                <a:lumOff val="35000"/>
              </a:schemeClr>
            </a:solidFill>
            <a:ln w="9525" cap="flat">
              <a:noFill/>
              <a:prstDash val="solid"/>
              <a:miter/>
            </a:ln>
          </p:spPr>
          <p:txBody>
            <a:bodyPr rtlCol="0" anchor="ctr"/>
            <a:lstStyle/>
            <a:p>
              <a:endParaRPr lang="en-US" sz="1350" baseline="-25000"/>
            </a:p>
          </p:txBody>
        </p:sp>
      </p:grpSp>
    </p:spTree>
    <p:extLst>
      <p:ext uri="{BB962C8B-B14F-4D97-AF65-F5344CB8AC3E}">
        <p14:creationId xmlns:p14="http://schemas.microsoft.com/office/powerpoint/2010/main" val="361040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gled - Title &amp; Text">
    <p:spTree>
      <p:nvGrpSpPr>
        <p:cNvPr id="1" name=""/>
        <p:cNvGrpSpPr/>
        <p:nvPr/>
      </p:nvGrpSpPr>
      <p:grpSpPr>
        <a:xfrm>
          <a:off x="0" y="0"/>
          <a:ext cx="0" cy="0"/>
          <a:chOff x="0" y="0"/>
          <a:chExt cx="0" cy="0"/>
        </a:xfrm>
      </p:grpSpPr>
      <p:sp>
        <p:nvSpPr>
          <p:cNvPr id="4" name="Isosceles Triangle 1">
            <a:extLst>
              <a:ext uri="{FF2B5EF4-FFF2-40B4-BE49-F238E27FC236}">
                <a16:creationId xmlns:a16="http://schemas.microsoft.com/office/drawing/2014/main" id="{2E2F61AB-452A-4A69-8468-D16B83D9A543}"/>
              </a:ext>
            </a:extLst>
          </p:cNvPr>
          <p:cNvSpPr/>
          <p:nvPr userDrawn="1"/>
        </p:nvSpPr>
        <p:spPr>
          <a:xfrm>
            <a:off x="-56" y="-5818"/>
            <a:ext cx="8661123" cy="4130143"/>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 name="connsiteX0" fmla="*/ 6347 w 8836179"/>
              <a:gd name="connsiteY0" fmla="*/ 4199475 h 4199475"/>
              <a:gd name="connsiteX1" fmla="*/ 0 w 8836179"/>
              <a:gd name="connsiteY1" fmla="*/ 0 h 4199475"/>
              <a:gd name="connsiteX2" fmla="*/ 8836179 w 8836179"/>
              <a:gd name="connsiteY2" fmla="*/ 5821 h 4199475"/>
              <a:gd name="connsiteX3" fmla="*/ 6347 w 8836179"/>
              <a:gd name="connsiteY3" fmla="*/ 4199475 h 4199475"/>
              <a:gd name="connsiteX0" fmla="*/ 6347 w 8836179"/>
              <a:gd name="connsiteY0" fmla="*/ 4199475 h 4199475"/>
              <a:gd name="connsiteX1" fmla="*/ 0 w 8836179"/>
              <a:gd name="connsiteY1" fmla="*/ 0 h 4199475"/>
              <a:gd name="connsiteX2" fmla="*/ 8836179 w 8836179"/>
              <a:gd name="connsiteY2" fmla="*/ 3439 h 4199475"/>
              <a:gd name="connsiteX3" fmla="*/ 6347 w 8836179"/>
              <a:gd name="connsiteY3" fmla="*/ 4199475 h 4199475"/>
              <a:gd name="connsiteX0" fmla="*/ 379 w 8836234"/>
              <a:gd name="connsiteY0" fmla="*/ 4211514 h 4211514"/>
              <a:gd name="connsiteX1" fmla="*/ 55 w 8836234"/>
              <a:gd name="connsiteY1" fmla="*/ 0 h 4211514"/>
              <a:gd name="connsiteX2" fmla="*/ 8836234 w 8836234"/>
              <a:gd name="connsiteY2" fmla="*/ 3439 h 4211514"/>
              <a:gd name="connsiteX3" fmla="*/ 379 w 8836234"/>
              <a:gd name="connsiteY3" fmla="*/ 4211514 h 4211514"/>
            </a:gdLst>
            <a:ahLst/>
            <a:cxnLst>
              <a:cxn ang="0">
                <a:pos x="connsiteX0" y="connsiteY0"/>
              </a:cxn>
              <a:cxn ang="0">
                <a:pos x="connsiteX1" y="connsiteY1"/>
              </a:cxn>
              <a:cxn ang="0">
                <a:pos x="connsiteX2" y="connsiteY2"/>
              </a:cxn>
              <a:cxn ang="0">
                <a:pos x="connsiteX3" y="connsiteY3"/>
              </a:cxn>
            </a:cxnLst>
            <a:rect l="l" t="t" r="r" b="b"/>
            <a:pathLst>
              <a:path w="8836234" h="4211514">
                <a:moveTo>
                  <a:pt x="379" y="4211514"/>
                </a:moveTo>
                <a:cubicBezTo>
                  <a:pt x="-789" y="2508679"/>
                  <a:pt x="1223" y="1702835"/>
                  <a:pt x="55" y="0"/>
                </a:cubicBezTo>
                <a:lnTo>
                  <a:pt x="8836234" y="3439"/>
                </a:lnTo>
                <a:lnTo>
                  <a:pt x="379" y="4211514"/>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Isosceles Triangle 1">
            <a:extLst>
              <a:ext uri="{FF2B5EF4-FFF2-40B4-BE49-F238E27FC236}">
                <a16:creationId xmlns:a16="http://schemas.microsoft.com/office/drawing/2014/main" id="{33C3FEA8-E9A9-4E88-A061-CEEE0C074933}"/>
              </a:ext>
            </a:extLst>
          </p:cNvPr>
          <p:cNvSpPr/>
          <p:nvPr userDrawn="1"/>
        </p:nvSpPr>
        <p:spPr>
          <a:xfrm>
            <a:off x="-56" y="-5818"/>
            <a:ext cx="8661123" cy="4130143"/>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 name="connsiteX0" fmla="*/ 6347 w 8836179"/>
              <a:gd name="connsiteY0" fmla="*/ 4199475 h 4199475"/>
              <a:gd name="connsiteX1" fmla="*/ 0 w 8836179"/>
              <a:gd name="connsiteY1" fmla="*/ 0 h 4199475"/>
              <a:gd name="connsiteX2" fmla="*/ 8836179 w 8836179"/>
              <a:gd name="connsiteY2" fmla="*/ 5821 h 4199475"/>
              <a:gd name="connsiteX3" fmla="*/ 6347 w 8836179"/>
              <a:gd name="connsiteY3" fmla="*/ 4199475 h 4199475"/>
              <a:gd name="connsiteX0" fmla="*/ 6347 w 8836179"/>
              <a:gd name="connsiteY0" fmla="*/ 4199475 h 4199475"/>
              <a:gd name="connsiteX1" fmla="*/ 0 w 8836179"/>
              <a:gd name="connsiteY1" fmla="*/ 0 h 4199475"/>
              <a:gd name="connsiteX2" fmla="*/ 8836179 w 8836179"/>
              <a:gd name="connsiteY2" fmla="*/ 3439 h 4199475"/>
              <a:gd name="connsiteX3" fmla="*/ 6347 w 8836179"/>
              <a:gd name="connsiteY3" fmla="*/ 4199475 h 4199475"/>
              <a:gd name="connsiteX0" fmla="*/ 379 w 8836234"/>
              <a:gd name="connsiteY0" fmla="*/ 4211514 h 4211514"/>
              <a:gd name="connsiteX1" fmla="*/ 55 w 8836234"/>
              <a:gd name="connsiteY1" fmla="*/ 0 h 4211514"/>
              <a:gd name="connsiteX2" fmla="*/ 8836234 w 8836234"/>
              <a:gd name="connsiteY2" fmla="*/ 3439 h 4211514"/>
              <a:gd name="connsiteX3" fmla="*/ 379 w 8836234"/>
              <a:gd name="connsiteY3" fmla="*/ 4211514 h 4211514"/>
            </a:gdLst>
            <a:ahLst/>
            <a:cxnLst>
              <a:cxn ang="0">
                <a:pos x="connsiteX0" y="connsiteY0"/>
              </a:cxn>
              <a:cxn ang="0">
                <a:pos x="connsiteX1" y="connsiteY1"/>
              </a:cxn>
              <a:cxn ang="0">
                <a:pos x="connsiteX2" y="connsiteY2"/>
              </a:cxn>
              <a:cxn ang="0">
                <a:pos x="connsiteX3" y="connsiteY3"/>
              </a:cxn>
            </a:cxnLst>
            <a:rect l="l" t="t" r="r" b="b"/>
            <a:pathLst>
              <a:path w="8836234" h="4211514">
                <a:moveTo>
                  <a:pt x="379" y="4211514"/>
                </a:moveTo>
                <a:cubicBezTo>
                  <a:pt x="-789" y="2508679"/>
                  <a:pt x="1223" y="1702835"/>
                  <a:pt x="55" y="0"/>
                </a:cubicBezTo>
                <a:lnTo>
                  <a:pt x="8836234" y="3439"/>
                </a:lnTo>
                <a:lnTo>
                  <a:pt x="379" y="4211514"/>
                </a:lnTo>
                <a:close/>
              </a:path>
            </a:pathLst>
          </a:custGeom>
          <a:gradFill>
            <a:gsLst>
              <a:gs pos="0">
                <a:srgbClr val="2A7DE1">
                  <a:lumMod val="70000"/>
                  <a:alpha val="70000"/>
                </a:srgbClr>
              </a:gs>
              <a:gs pos="100000">
                <a:srgbClr val="1A61B6">
                  <a:lumMod val="50000"/>
                  <a:alpha val="9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354C9053-82A2-45C1-9BE9-E54A7636D689}"/>
              </a:ext>
            </a:extLst>
          </p:cNvPr>
          <p:cNvSpPr>
            <a:spLocks noGrp="1"/>
          </p:cNvSpPr>
          <p:nvPr>
            <p:ph type="title"/>
          </p:nvPr>
        </p:nvSpPr>
        <p:spPr>
          <a:xfrm>
            <a:off x="432392" y="365127"/>
            <a:ext cx="6146209" cy="1279377"/>
          </a:xfrm>
          <a:prstGeom prst="rect">
            <a:avLst/>
          </a:prstGeom>
        </p:spPr>
        <p:txBody>
          <a:bodyPr lIns="0" tIns="0" rIns="0" bIns="0"/>
          <a:lstStyle>
            <a:lvl1pPr>
              <a:defRPr sz="3600">
                <a:solidFill>
                  <a:schemeClr val="bg1"/>
                </a:solidFill>
              </a:defRPr>
            </a:lvl1pPr>
          </a:lstStyle>
          <a:p>
            <a:r>
              <a:rPr lang="en-US"/>
              <a:t>Click to edit Master title style</a:t>
            </a:r>
          </a:p>
        </p:txBody>
      </p:sp>
      <p:sp>
        <p:nvSpPr>
          <p:cNvPr id="3" name="Isosceles Triangle 1">
            <a:extLst>
              <a:ext uri="{FF2B5EF4-FFF2-40B4-BE49-F238E27FC236}">
                <a16:creationId xmlns:a16="http://schemas.microsoft.com/office/drawing/2014/main" id="{A26A78A4-1C3F-4F05-BEA5-269B8978B444}"/>
              </a:ext>
            </a:extLst>
          </p:cNvPr>
          <p:cNvSpPr/>
          <p:nvPr userDrawn="1"/>
        </p:nvSpPr>
        <p:spPr>
          <a:xfrm flipH="1" flipV="1">
            <a:off x="8267700" y="4994583"/>
            <a:ext cx="3924299" cy="1863417"/>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Lst>
            <a:ahLst/>
            <a:cxnLst>
              <a:cxn ang="0">
                <a:pos x="connsiteX0" y="connsiteY0"/>
              </a:cxn>
              <a:cxn ang="0">
                <a:pos x="connsiteX1" y="connsiteY1"/>
              </a:cxn>
              <a:cxn ang="0">
                <a:pos x="connsiteX2" y="connsiteY2"/>
              </a:cxn>
              <a:cxn ang="0">
                <a:pos x="connsiteX3" y="connsiteY3"/>
              </a:cxn>
            </a:cxnLst>
            <a:rect l="l" t="t" r="r" b="b"/>
            <a:pathLst>
              <a:path w="8836179" h="4193654">
                <a:moveTo>
                  <a:pt x="6347" y="4193654"/>
                </a:moveTo>
                <a:cubicBezTo>
                  <a:pt x="5179" y="2490819"/>
                  <a:pt x="1168" y="1708926"/>
                  <a:pt x="0" y="6091"/>
                </a:cubicBezTo>
                <a:lnTo>
                  <a:pt x="8836179" y="0"/>
                </a:lnTo>
                <a:lnTo>
                  <a:pt x="6347" y="4193654"/>
                </a:lnTo>
                <a:close/>
              </a:path>
            </a:pathLst>
          </a:custGeom>
          <a:gradFill>
            <a:gsLst>
              <a:gs pos="0">
                <a:srgbClr val="2A7DE1"/>
              </a:gs>
              <a:gs pos="100000">
                <a:srgbClr val="1A61B6"/>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a:extLst>
              <a:ext uri="{FF2B5EF4-FFF2-40B4-BE49-F238E27FC236}">
                <a16:creationId xmlns:a16="http://schemas.microsoft.com/office/drawing/2014/main" id="{3DE36D20-6A87-48A6-8588-F8F910A8A11E}"/>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grpSp>
        <p:nvGrpSpPr>
          <p:cNvPr id="7" name="Graphic 4">
            <a:extLst>
              <a:ext uri="{FF2B5EF4-FFF2-40B4-BE49-F238E27FC236}">
                <a16:creationId xmlns:a16="http://schemas.microsoft.com/office/drawing/2014/main" id="{A24189FA-3B65-4B35-A667-77709CE4B77B}"/>
              </a:ext>
            </a:extLst>
          </p:cNvPr>
          <p:cNvGrpSpPr>
            <a:grpSpLocks noChangeAspect="1"/>
          </p:cNvGrpSpPr>
          <p:nvPr userDrawn="1"/>
        </p:nvGrpSpPr>
        <p:grpSpPr>
          <a:xfrm>
            <a:off x="11279756" y="6649559"/>
            <a:ext cx="791947" cy="104040"/>
            <a:chOff x="6833004" y="1159094"/>
            <a:chExt cx="3638973" cy="478061"/>
          </a:xfrm>
        </p:grpSpPr>
        <p:sp>
          <p:nvSpPr>
            <p:cNvPr id="8" name="Freeform: Shape 7">
              <a:extLst>
                <a:ext uri="{FF2B5EF4-FFF2-40B4-BE49-F238E27FC236}">
                  <a16:creationId xmlns:a16="http://schemas.microsoft.com/office/drawing/2014/main" id="{6503E20D-B720-4A27-A8E9-0EA79F7A5779}"/>
                </a:ext>
              </a:extLst>
            </p:cNvPr>
            <p:cNvSpPr/>
            <p:nvPr/>
          </p:nvSpPr>
          <p:spPr>
            <a:xfrm>
              <a:off x="8729771" y="1159562"/>
              <a:ext cx="552450" cy="476250"/>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bg1"/>
            </a:solidFill>
            <a:ln w="952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CD55B622-6433-4241-B12A-BA987C321386}"/>
                </a:ext>
              </a:extLst>
            </p:cNvPr>
            <p:cNvSpPr/>
            <p:nvPr/>
          </p:nvSpPr>
          <p:spPr>
            <a:xfrm>
              <a:off x="9313124" y="1159571"/>
              <a:ext cx="571500" cy="476250"/>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bg1"/>
            </a:solidFill>
            <a:ln w="952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9551D0CF-3742-4942-9BAB-28E8F64D813E}"/>
                </a:ext>
              </a:extLst>
            </p:cNvPr>
            <p:cNvSpPr/>
            <p:nvPr/>
          </p:nvSpPr>
          <p:spPr>
            <a:xfrm>
              <a:off x="9910002" y="1159544"/>
              <a:ext cx="561975" cy="476250"/>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bg1"/>
            </a:solidFill>
            <a:ln w="952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19202D4B-03F4-442D-8AA0-11AA299421F4}"/>
                </a:ext>
              </a:extLst>
            </p:cNvPr>
            <p:cNvSpPr>
              <a:spLocks noChangeAspect="1"/>
            </p:cNvSpPr>
            <p:nvPr/>
          </p:nvSpPr>
          <p:spPr>
            <a:xfrm>
              <a:off x="7492039" y="1336164"/>
              <a:ext cx="123825" cy="123825"/>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chemeClr val="bg1"/>
            </a:solidFill>
            <a:ln w="9525" cap="flat">
              <a:noFill/>
              <a:prstDash val="solid"/>
              <a:miter/>
            </a:ln>
          </p:spPr>
          <p:txBody>
            <a:bodyPr rtlCol="0" anchor="ctr"/>
            <a:lstStyle/>
            <a:p>
              <a:endParaRPr lang="en-US" sz="1350"/>
            </a:p>
          </p:txBody>
        </p:sp>
        <p:sp>
          <p:nvSpPr>
            <p:cNvPr id="12" name="Freeform: Shape 11">
              <a:extLst>
                <a:ext uri="{FF2B5EF4-FFF2-40B4-BE49-F238E27FC236}">
                  <a16:creationId xmlns:a16="http://schemas.microsoft.com/office/drawing/2014/main" id="{29DB39ED-99A1-4A2A-A433-3511A5C1A5B6}"/>
                </a:ext>
              </a:extLst>
            </p:cNvPr>
            <p:cNvSpPr/>
            <p:nvPr/>
          </p:nvSpPr>
          <p:spPr>
            <a:xfrm>
              <a:off x="7492039" y="1159094"/>
              <a:ext cx="123825" cy="123825"/>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chemeClr val="bg1"/>
            </a:solidFill>
            <a:ln w="9525"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1F49F678-3597-4795-9114-3499D8127DD1}"/>
                </a:ext>
              </a:extLst>
            </p:cNvPr>
            <p:cNvSpPr/>
            <p:nvPr/>
          </p:nvSpPr>
          <p:spPr>
            <a:xfrm>
              <a:off x="7676538" y="1513330"/>
              <a:ext cx="123825" cy="123825"/>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chemeClr val="bg1"/>
            </a:solidFill>
            <a:ln w="9525" cap="flat">
              <a:noFill/>
              <a:prstDash val="solid"/>
              <a:miter/>
            </a:ln>
          </p:spPr>
          <p:txBody>
            <a:bodyPr rtlCol="0" anchor="ctr"/>
            <a:lstStyle/>
            <a:p>
              <a:endParaRPr lang="en-US" sz="1350"/>
            </a:p>
          </p:txBody>
        </p:sp>
        <p:sp>
          <p:nvSpPr>
            <p:cNvPr id="14" name="Freeform: Shape 13">
              <a:extLst>
                <a:ext uri="{FF2B5EF4-FFF2-40B4-BE49-F238E27FC236}">
                  <a16:creationId xmlns:a16="http://schemas.microsoft.com/office/drawing/2014/main" id="{90253A67-622E-4238-9615-6378EA60734E}"/>
                </a:ext>
              </a:extLst>
            </p:cNvPr>
            <p:cNvSpPr/>
            <p:nvPr/>
          </p:nvSpPr>
          <p:spPr>
            <a:xfrm>
              <a:off x="7676538" y="1336164"/>
              <a:ext cx="123825" cy="123825"/>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80A4BFBB-87F1-45C5-A0C6-4473527E6222}"/>
                </a:ext>
              </a:extLst>
            </p:cNvPr>
            <p:cNvSpPr/>
            <p:nvPr/>
          </p:nvSpPr>
          <p:spPr>
            <a:xfrm>
              <a:off x="7836273" y="1159666"/>
              <a:ext cx="847725" cy="476250"/>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bg1"/>
            </a:solid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948B7E1D-91BD-4540-AFD3-AFD70C774EF1}"/>
                </a:ext>
              </a:extLst>
            </p:cNvPr>
            <p:cNvSpPr/>
            <p:nvPr/>
          </p:nvSpPr>
          <p:spPr>
            <a:xfrm>
              <a:off x="6833004" y="1159189"/>
              <a:ext cx="571500" cy="476250"/>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bg1"/>
            </a:solidFill>
            <a:ln w="9525" cap="flat">
              <a:noFill/>
              <a:prstDash val="solid"/>
              <a:miter/>
            </a:ln>
          </p:spPr>
          <p:txBody>
            <a:bodyPr rtlCol="0" anchor="ctr"/>
            <a:lstStyle/>
            <a:p>
              <a:endParaRPr lang="en-US" sz="1350"/>
            </a:p>
          </p:txBody>
        </p:sp>
      </p:grpSp>
      <p:sp>
        <p:nvSpPr>
          <p:cNvPr id="18" name="Text Placeholder 4">
            <a:extLst>
              <a:ext uri="{FF2B5EF4-FFF2-40B4-BE49-F238E27FC236}">
                <a16:creationId xmlns:a16="http://schemas.microsoft.com/office/drawing/2014/main" id="{5AC52CBF-D7A1-4CA0-8D82-CB649010C725}"/>
              </a:ext>
            </a:extLst>
          </p:cNvPr>
          <p:cNvSpPr>
            <a:spLocks noGrp="1"/>
          </p:cNvSpPr>
          <p:nvPr>
            <p:ph type="body" sz="quarter" idx="10"/>
          </p:nvPr>
        </p:nvSpPr>
        <p:spPr>
          <a:xfrm>
            <a:off x="4900616" y="2234881"/>
            <a:ext cx="6689725" cy="3814763"/>
          </a:xfrm>
          <a:prstGeom prst="rect">
            <a:avLst/>
          </a:prstGeom>
        </p:spPr>
        <p:txBody>
          <a:bodyPr lIns="0" tIns="0" rIns="0" bIns="0"/>
          <a:lstStyle>
            <a:lvl1pPr marL="54530" indent="0">
              <a:buNone/>
              <a:defRPr sz="1800" b="0">
                <a:solidFill>
                  <a:schemeClr val="tx1">
                    <a:lumMod val="75000"/>
                    <a:lumOff val="25000"/>
                  </a:schemeClr>
                </a:solidFill>
              </a:defRPr>
            </a:lvl1pPr>
            <a:lvl2pPr>
              <a:defRPr sz="1500">
                <a:solidFill>
                  <a:schemeClr val="tx1">
                    <a:lumMod val="75000"/>
                    <a:lumOff val="25000"/>
                  </a:schemeClr>
                </a:solidFill>
              </a:defRPr>
            </a:lvl2pPr>
            <a:lvl3pPr>
              <a:defRPr sz="1350">
                <a:solidFill>
                  <a:schemeClr val="tx1">
                    <a:lumMod val="75000"/>
                    <a:lumOff val="25000"/>
                  </a:schemeClr>
                </a:solidFill>
              </a:defRPr>
            </a:lvl3pPr>
            <a:lvl4pPr>
              <a:defRPr sz="120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633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gled - Title &amp; Text - Alt">
    <p:spTree>
      <p:nvGrpSpPr>
        <p:cNvPr id="1" name=""/>
        <p:cNvGrpSpPr/>
        <p:nvPr/>
      </p:nvGrpSpPr>
      <p:grpSpPr>
        <a:xfrm>
          <a:off x="0" y="0"/>
          <a:ext cx="0" cy="0"/>
          <a:chOff x="0" y="0"/>
          <a:chExt cx="0" cy="0"/>
        </a:xfrm>
      </p:grpSpPr>
      <p:sp>
        <p:nvSpPr>
          <p:cNvPr id="4" name="Isosceles Triangle 1">
            <a:extLst>
              <a:ext uri="{FF2B5EF4-FFF2-40B4-BE49-F238E27FC236}">
                <a16:creationId xmlns:a16="http://schemas.microsoft.com/office/drawing/2014/main" id="{2E2F61AB-452A-4A69-8468-D16B83D9A543}"/>
              </a:ext>
            </a:extLst>
          </p:cNvPr>
          <p:cNvSpPr/>
          <p:nvPr userDrawn="1"/>
        </p:nvSpPr>
        <p:spPr>
          <a:xfrm>
            <a:off x="-56" y="-5818"/>
            <a:ext cx="8661123" cy="4130143"/>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 name="connsiteX0" fmla="*/ 6347 w 8836179"/>
              <a:gd name="connsiteY0" fmla="*/ 4199475 h 4199475"/>
              <a:gd name="connsiteX1" fmla="*/ 0 w 8836179"/>
              <a:gd name="connsiteY1" fmla="*/ 0 h 4199475"/>
              <a:gd name="connsiteX2" fmla="*/ 8836179 w 8836179"/>
              <a:gd name="connsiteY2" fmla="*/ 5821 h 4199475"/>
              <a:gd name="connsiteX3" fmla="*/ 6347 w 8836179"/>
              <a:gd name="connsiteY3" fmla="*/ 4199475 h 4199475"/>
              <a:gd name="connsiteX0" fmla="*/ 6347 w 8836179"/>
              <a:gd name="connsiteY0" fmla="*/ 4199475 h 4199475"/>
              <a:gd name="connsiteX1" fmla="*/ 0 w 8836179"/>
              <a:gd name="connsiteY1" fmla="*/ 0 h 4199475"/>
              <a:gd name="connsiteX2" fmla="*/ 8836179 w 8836179"/>
              <a:gd name="connsiteY2" fmla="*/ 3439 h 4199475"/>
              <a:gd name="connsiteX3" fmla="*/ 6347 w 8836179"/>
              <a:gd name="connsiteY3" fmla="*/ 4199475 h 4199475"/>
              <a:gd name="connsiteX0" fmla="*/ 379 w 8836234"/>
              <a:gd name="connsiteY0" fmla="*/ 4211514 h 4211514"/>
              <a:gd name="connsiteX1" fmla="*/ 55 w 8836234"/>
              <a:gd name="connsiteY1" fmla="*/ 0 h 4211514"/>
              <a:gd name="connsiteX2" fmla="*/ 8836234 w 8836234"/>
              <a:gd name="connsiteY2" fmla="*/ 3439 h 4211514"/>
              <a:gd name="connsiteX3" fmla="*/ 379 w 8836234"/>
              <a:gd name="connsiteY3" fmla="*/ 4211514 h 4211514"/>
            </a:gdLst>
            <a:ahLst/>
            <a:cxnLst>
              <a:cxn ang="0">
                <a:pos x="connsiteX0" y="connsiteY0"/>
              </a:cxn>
              <a:cxn ang="0">
                <a:pos x="connsiteX1" y="connsiteY1"/>
              </a:cxn>
              <a:cxn ang="0">
                <a:pos x="connsiteX2" y="connsiteY2"/>
              </a:cxn>
              <a:cxn ang="0">
                <a:pos x="connsiteX3" y="connsiteY3"/>
              </a:cxn>
            </a:cxnLst>
            <a:rect l="l" t="t" r="r" b="b"/>
            <a:pathLst>
              <a:path w="8836234" h="4211514">
                <a:moveTo>
                  <a:pt x="379" y="4211514"/>
                </a:moveTo>
                <a:cubicBezTo>
                  <a:pt x="-789" y="2508679"/>
                  <a:pt x="1223" y="1702835"/>
                  <a:pt x="55" y="0"/>
                </a:cubicBezTo>
                <a:lnTo>
                  <a:pt x="8836234" y="3439"/>
                </a:lnTo>
                <a:lnTo>
                  <a:pt x="379" y="4211514"/>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Isosceles Triangle 1">
            <a:extLst>
              <a:ext uri="{FF2B5EF4-FFF2-40B4-BE49-F238E27FC236}">
                <a16:creationId xmlns:a16="http://schemas.microsoft.com/office/drawing/2014/main" id="{33C3FEA8-E9A9-4E88-A061-CEEE0C074933}"/>
              </a:ext>
            </a:extLst>
          </p:cNvPr>
          <p:cNvSpPr/>
          <p:nvPr userDrawn="1"/>
        </p:nvSpPr>
        <p:spPr>
          <a:xfrm>
            <a:off x="-56" y="-10614"/>
            <a:ext cx="8661123" cy="4130143"/>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 name="connsiteX0" fmla="*/ 6347 w 8836179"/>
              <a:gd name="connsiteY0" fmla="*/ 4199475 h 4199475"/>
              <a:gd name="connsiteX1" fmla="*/ 0 w 8836179"/>
              <a:gd name="connsiteY1" fmla="*/ 0 h 4199475"/>
              <a:gd name="connsiteX2" fmla="*/ 8836179 w 8836179"/>
              <a:gd name="connsiteY2" fmla="*/ 5821 h 4199475"/>
              <a:gd name="connsiteX3" fmla="*/ 6347 w 8836179"/>
              <a:gd name="connsiteY3" fmla="*/ 4199475 h 4199475"/>
              <a:gd name="connsiteX0" fmla="*/ 6347 w 8836179"/>
              <a:gd name="connsiteY0" fmla="*/ 4199475 h 4199475"/>
              <a:gd name="connsiteX1" fmla="*/ 0 w 8836179"/>
              <a:gd name="connsiteY1" fmla="*/ 0 h 4199475"/>
              <a:gd name="connsiteX2" fmla="*/ 8836179 w 8836179"/>
              <a:gd name="connsiteY2" fmla="*/ 3439 h 4199475"/>
              <a:gd name="connsiteX3" fmla="*/ 6347 w 8836179"/>
              <a:gd name="connsiteY3" fmla="*/ 4199475 h 4199475"/>
              <a:gd name="connsiteX0" fmla="*/ 379 w 8836234"/>
              <a:gd name="connsiteY0" fmla="*/ 4211514 h 4211514"/>
              <a:gd name="connsiteX1" fmla="*/ 55 w 8836234"/>
              <a:gd name="connsiteY1" fmla="*/ 0 h 4211514"/>
              <a:gd name="connsiteX2" fmla="*/ 8836234 w 8836234"/>
              <a:gd name="connsiteY2" fmla="*/ 3439 h 4211514"/>
              <a:gd name="connsiteX3" fmla="*/ 379 w 8836234"/>
              <a:gd name="connsiteY3" fmla="*/ 4211514 h 4211514"/>
            </a:gdLst>
            <a:ahLst/>
            <a:cxnLst>
              <a:cxn ang="0">
                <a:pos x="connsiteX0" y="connsiteY0"/>
              </a:cxn>
              <a:cxn ang="0">
                <a:pos x="connsiteX1" y="connsiteY1"/>
              </a:cxn>
              <a:cxn ang="0">
                <a:pos x="connsiteX2" y="connsiteY2"/>
              </a:cxn>
              <a:cxn ang="0">
                <a:pos x="connsiteX3" y="connsiteY3"/>
              </a:cxn>
            </a:cxnLst>
            <a:rect l="l" t="t" r="r" b="b"/>
            <a:pathLst>
              <a:path w="8836234" h="4211514">
                <a:moveTo>
                  <a:pt x="379" y="4211514"/>
                </a:moveTo>
                <a:cubicBezTo>
                  <a:pt x="-789" y="2508679"/>
                  <a:pt x="1223" y="1702835"/>
                  <a:pt x="55" y="0"/>
                </a:cubicBezTo>
                <a:lnTo>
                  <a:pt x="8836234" y="3439"/>
                </a:lnTo>
                <a:lnTo>
                  <a:pt x="379" y="4211514"/>
                </a:lnTo>
                <a:close/>
              </a:path>
            </a:pathLst>
          </a:custGeom>
          <a:gradFill>
            <a:gsLst>
              <a:gs pos="0">
                <a:srgbClr val="2A7DE1">
                  <a:lumMod val="70000"/>
                  <a:alpha val="70000"/>
                </a:srgbClr>
              </a:gs>
              <a:gs pos="100000">
                <a:srgbClr val="1A61B6">
                  <a:lumMod val="50000"/>
                  <a:alpha val="9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354C9053-82A2-45C1-9BE9-E54A7636D689}"/>
              </a:ext>
            </a:extLst>
          </p:cNvPr>
          <p:cNvSpPr>
            <a:spLocks noGrp="1"/>
          </p:cNvSpPr>
          <p:nvPr>
            <p:ph type="title"/>
          </p:nvPr>
        </p:nvSpPr>
        <p:spPr>
          <a:xfrm>
            <a:off x="432392" y="365127"/>
            <a:ext cx="5765209" cy="1279377"/>
          </a:xfrm>
          <a:prstGeom prst="rect">
            <a:avLst/>
          </a:prstGeom>
        </p:spPr>
        <p:txBody>
          <a:bodyPr lIns="0" tIns="0" rIns="0" bIns="0"/>
          <a:lstStyle>
            <a:lvl1pPr>
              <a:defRPr sz="3600">
                <a:solidFill>
                  <a:schemeClr val="bg1"/>
                </a:solidFill>
              </a:defRPr>
            </a:lvl1pPr>
          </a:lstStyle>
          <a:p>
            <a:r>
              <a:rPr lang="en-US"/>
              <a:t>Click to edit Master title style</a:t>
            </a:r>
          </a:p>
        </p:txBody>
      </p:sp>
      <p:sp>
        <p:nvSpPr>
          <p:cNvPr id="6" name="TextBox 5">
            <a:extLst>
              <a:ext uri="{FF2B5EF4-FFF2-40B4-BE49-F238E27FC236}">
                <a16:creationId xmlns:a16="http://schemas.microsoft.com/office/drawing/2014/main" id="{3DE36D20-6A87-48A6-8588-F8F910A8A11E}"/>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grpSp>
        <p:nvGrpSpPr>
          <p:cNvPr id="7" name="Graphic 4">
            <a:extLst>
              <a:ext uri="{FF2B5EF4-FFF2-40B4-BE49-F238E27FC236}">
                <a16:creationId xmlns:a16="http://schemas.microsoft.com/office/drawing/2014/main" id="{A24189FA-3B65-4B35-A667-77709CE4B77B}"/>
              </a:ext>
            </a:extLst>
          </p:cNvPr>
          <p:cNvGrpSpPr>
            <a:grpSpLocks noChangeAspect="1"/>
          </p:cNvGrpSpPr>
          <p:nvPr userDrawn="1"/>
        </p:nvGrpSpPr>
        <p:grpSpPr>
          <a:xfrm>
            <a:off x="11279756" y="6649559"/>
            <a:ext cx="791947" cy="104040"/>
            <a:chOff x="6833004" y="1159094"/>
            <a:chExt cx="3638973" cy="478061"/>
          </a:xfrm>
        </p:grpSpPr>
        <p:sp>
          <p:nvSpPr>
            <p:cNvPr id="8" name="Freeform: Shape 7">
              <a:extLst>
                <a:ext uri="{FF2B5EF4-FFF2-40B4-BE49-F238E27FC236}">
                  <a16:creationId xmlns:a16="http://schemas.microsoft.com/office/drawing/2014/main" id="{6503E20D-B720-4A27-A8E9-0EA79F7A5779}"/>
                </a:ext>
              </a:extLst>
            </p:cNvPr>
            <p:cNvSpPr/>
            <p:nvPr/>
          </p:nvSpPr>
          <p:spPr>
            <a:xfrm>
              <a:off x="8729771" y="1159562"/>
              <a:ext cx="552450" cy="476250"/>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bg1"/>
            </a:solidFill>
            <a:ln w="952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CD55B622-6433-4241-B12A-BA987C321386}"/>
                </a:ext>
              </a:extLst>
            </p:cNvPr>
            <p:cNvSpPr/>
            <p:nvPr/>
          </p:nvSpPr>
          <p:spPr>
            <a:xfrm>
              <a:off x="9313124" y="1159571"/>
              <a:ext cx="571500" cy="476250"/>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bg1"/>
            </a:solidFill>
            <a:ln w="952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9551D0CF-3742-4942-9BAB-28E8F64D813E}"/>
                </a:ext>
              </a:extLst>
            </p:cNvPr>
            <p:cNvSpPr/>
            <p:nvPr/>
          </p:nvSpPr>
          <p:spPr>
            <a:xfrm>
              <a:off x="9910002" y="1159544"/>
              <a:ext cx="561975" cy="476250"/>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bg1"/>
            </a:solidFill>
            <a:ln w="952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19202D4B-03F4-442D-8AA0-11AA299421F4}"/>
                </a:ext>
              </a:extLst>
            </p:cNvPr>
            <p:cNvSpPr>
              <a:spLocks noChangeAspect="1"/>
            </p:cNvSpPr>
            <p:nvPr/>
          </p:nvSpPr>
          <p:spPr>
            <a:xfrm>
              <a:off x="7492039" y="1336164"/>
              <a:ext cx="123825" cy="123825"/>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chemeClr val="bg1"/>
            </a:solidFill>
            <a:ln w="9525" cap="flat">
              <a:noFill/>
              <a:prstDash val="solid"/>
              <a:miter/>
            </a:ln>
          </p:spPr>
          <p:txBody>
            <a:bodyPr rtlCol="0" anchor="ctr"/>
            <a:lstStyle/>
            <a:p>
              <a:endParaRPr lang="en-US" sz="1350"/>
            </a:p>
          </p:txBody>
        </p:sp>
        <p:sp>
          <p:nvSpPr>
            <p:cNvPr id="12" name="Freeform: Shape 11">
              <a:extLst>
                <a:ext uri="{FF2B5EF4-FFF2-40B4-BE49-F238E27FC236}">
                  <a16:creationId xmlns:a16="http://schemas.microsoft.com/office/drawing/2014/main" id="{29DB39ED-99A1-4A2A-A433-3511A5C1A5B6}"/>
                </a:ext>
              </a:extLst>
            </p:cNvPr>
            <p:cNvSpPr/>
            <p:nvPr/>
          </p:nvSpPr>
          <p:spPr>
            <a:xfrm>
              <a:off x="7492039" y="1159094"/>
              <a:ext cx="123825" cy="123825"/>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chemeClr val="bg1"/>
            </a:solidFill>
            <a:ln w="9525"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1F49F678-3597-4795-9114-3499D8127DD1}"/>
                </a:ext>
              </a:extLst>
            </p:cNvPr>
            <p:cNvSpPr/>
            <p:nvPr/>
          </p:nvSpPr>
          <p:spPr>
            <a:xfrm>
              <a:off x="7676538" y="1513330"/>
              <a:ext cx="123825" cy="123825"/>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chemeClr val="bg1"/>
            </a:solidFill>
            <a:ln w="9525" cap="flat">
              <a:noFill/>
              <a:prstDash val="solid"/>
              <a:miter/>
            </a:ln>
          </p:spPr>
          <p:txBody>
            <a:bodyPr rtlCol="0" anchor="ctr"/>
            <a:lstStyle/>
            <a:p>
              <a:endParaRPr lang="en-US" sz="1350"/>
            </a:p>
          </p:txBody>
        </p:sp>
        <p:sp>
          <p:nvSpPr>
            <p:cNvPr id="14" name="Freeform: Shape 13">
              <a:extLst>
                <a:ext uri="{FF2B5EF4-FFF2-40B4-BE49-F238E27FC236}">
                  <a16:creationId xmlns:a16="http://schemas.microsoft.com/office/drawing/2014/main" id="{90253A67-622E-4238-9615-6378EA60734E}"/>
                </a:ext>
              </a:extLst>
            </p:cNvPr>
            <p:cNvSpPr/>
            <p:nvPr/>
          </p:nvSpPr>
          <p:spPr>
            <a:xfrm>
              <a:off x="7676538" y="1336164"/>
              <a:ext cx="123825" cy="123825"/>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80A4BFBB-87F1-45C5-A0C6-4473527E6222}"/>
                </a:ext>
              </a:extLst>
            </p:cNvPr>
            <p:cNvSpPr/>
            <p:nvPr/>
          </p:nvSpPr>
          <p:spPr>
            <a:xfrm>
              <a:off x="7836273" y="1159666"/>
              <a:ext cx="847725" cy="476250"/>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bg1"/>
            </a:solid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948B7E1D-91BD-4540-AFD3-AFD70C774EF1}"/>
                </a:ext>
              </a:extLst>
            </p:cNvPr>
            <p:cNvSpPr/>
            <p:nvPr/>
          </p:nvSpPr>
          <p:spPr>
            <a:xfrm>
              <a:off x="6833004" y="1159189"/>
              <a:ext cx="571500" cy="476250"/>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bg1"/>
            </a:solidFill>
            <a:ln w="9525" cap="flat">
              <a:noFill/>
              <a:prstDash val="solid"/>
              <a:miter/>
            </a:ln>
          </p:spPr>
          <p:txBody>
            <a:bodyPr rtlCol="0" anchor="ctr"/>
            <a:lstStyle/>
            <a:p>
              <a:endParaRPr lang="en-US" sz="1350"/>
            </a:p>
          </p:txBody>
        </p:sp>
      </p:grpSp>
      <p:sp>
        <p:nvSpPr>
          <p:cNvPr id="19" name="Isosceles Triangle 1">
            <a:extLst>
              <a:ext uri="{FF2B5EF4-FFF2-40B4-BE49-F238E27FC236}">
                <a16:creationId xmlns:a16="http://schemas.microsoft.com/office/drawing/2014/main" id="{221697CF-893E-446B-855E-BE1C67C48E8F}"/>
              </a:ext>
            </a:extLst>
          </p:cNvPr>
          <p:cNvSpPr/>
          <p:nvPr userDrawn="1"/>
        </p:nvSpPr>
        <p:spPr>
          <a:xfrm flipH="1" flipV="1">
            <a:off x="8267701" y="4994583"/>
            <a:ext cx="3924299" cy="1863417"/>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Lst>
            <a:ahLst/>
            <a:cxnLst>
              <a:cxn ang="0">
                <a:pos x="connsiteX0" y="connsiteY0"/>
              </a:cxn>
              <a:cxn ang="0">
                <a:pos x="connsiteX1" y="connsiteY1"/>
              </a:cxn>
              <a:cxn ang="0">
                <a:pos x="connsiteX2" y="connsiteY2"/>
              </a:cxn>
              <a:cxn ang="0">
                <a:pos x="connsiteX3" y="connsiteY3"/>
              </a:cxn>
            </a:cxnLst>
            <a:rect l="l" t="t" r="r" b="b"/>
            <a:pathLst>
              <a:path w="8836179" h="4193654">
                <a:moveTo>
                  <a:pt x="6347" y="4193654"/>
                </a:moveTo>
                <a:cubicBezTo>
                  <a:pt x="5179" y="2490819"/>
                  <a:pt x="1168" y="1708926"/>
                  <a:pt x="0" y="6091"/>
                </a:cubicBezTo>
                <a:lnTo>
                  <a:pt x="8836179" y="0"/>
                </a:lnTo>
                <a:lnTo>
                  <a:pt x="6347" y="4193654"/>
                </a:ln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Isosceles Triangle 1">
            <a:extLst>
              <a:ext uri="{FF2B5EF4-FFF2-40B4-BE49-F238E27FC236}">
                <a16:creationId xmlns:a16="http://schemas.microsoft.com/office/drawing/2014/main" id="{A26A78A4-1C3F-4F05-BEA5-269B8978B444}"/>
              </a:ext>
            </a:extLst>
          </p:cNvPr>
          <p:cNvSpPr/>
          <p:nvPr userDrawn="1"/>
        </p:nvSpPr>
        <p:spPr>
          <a:xfrm flipH="1" flipV="1">
            <a:off x="8267701" y="4994583"/>
            <a:ext cx="3924299" cy="1863417"/>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Lst>
            <a:ahLst/>
            <a:cxnLst>
              <a:cxn ang="0">
                <a:pos x="connsiteX0" y="connsiteY0"/>
              </a:cxn>
              <a:cxn ang="0">
                <a:pos x="connsiteX1" y="connsiteY1"/>
              </a:cxn>
              <a:cxn ang="0">
                <a:pos x="connsiteX2" y="connsiteY2"/>
              </a:cxn>
              <a:cxn ang="0">
                <a:pos x="connsiteX3" y="connsiteY3"/>
              </a:cxn>
            </a:cxnLst>
            <a:rect l="l" t="t" r="r" b="b"/>
            <a:pathLst>
              <a:path w="8836179" h="4193654">
                <a:moveTo>
                  <a:pt x="6347" y="4193654"/>
                </a:moveTo>
                <a:cubicBezTo>
                  <a:pt x="5179" y="2490819"/>
                  <a:pt x="1168" y="1708926"/>
                  <a:pt x="0" y="6091"/>
                </a:cubicBezTo>
                <a:lnTo>
                  <a:pt x="8836179" y="0"/>
                </a:lnTo>
                <a:lnTo>
                  <a:pt x="6347" y="4193654"/>
                </a:lnTo>
                <a:close/>
              </a:path>
            </a:pathLst>
          </a:custGeom>
          <a:gradFill>
            <a:gsLst>
              <a:gs pos="0">
                <a:srgbClr val="2A7DE1">
                  <a:alpha val="70000"/>
                </a:srgbClr>
              </a:gs>
              <a:gs pos="100000">
                <a:srgbClr val="1A61B6">
                  <a:alpha val="7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ext Placeholder 4">
            <a:extLst>
              <a:ext uri="{FF2B5EF4-FFF2-40B4-BE49-F238E27FC236}">
                <a16:creationId xmlns:a16="http://schemas.microsoft.com/office/drawing/2014/main" id="{5AC52CBF-D7A1-4CA0-8D82-CB649010C725}"/>
              </a:ext>
            </a:extLst>
          </p:cNvPr>
          <p:cNvSpPr>
            <a:spLocks noGrp="1"/>
          </p:cNvSpPr>
          <p:nvPr>
            <p:ph type="body" sz="quarter" idx="10"/>
          </p:nvPr>
        </p:nvSpPr>
        <p:spPr>
          <a:xfrm>
            <a:off x="4900616" y="2234881"/>
            <a:ext cx="6689725" cy="3814763"/>
          </a:xfrm>
          <a:prstGeom prst="rect">
            <a:avLst/>
          </a:prstGeom>
        </p:spPr>
        <p:txBody>
          <a:bodyPr lIns="0" tIns="0" rIns="0" bIns="0"/>
          <a:lstStyle>
            <a:lvl1pPr marL="54530" indent="0">
              <a:buNone/>
              <a:defRPr sz="1800" b="0">
                <a:solidFill>
                  <a:schemeClr val="tx1">
                    <a:lumMod val="75000"/>
                    <a:lumOff val="25000"/>
                  </a:schemeClr>
                </a:solidFill>
              </a:defRPr>
            </a:lvl1pPr>
            <a:lvl2pPr>
              <a:defRPr sz="1500">
                <a:solidFill>
                  <a:schemeClr val="tx1">
                    <a:lumMod val="75000"/>
                    <a:lumOff val="25000"/>
                  </a:schemeClr>
                </a:solidFill>
              </a:defRPr>
            </a:lvl2pPr>
            <a:lvl3pPr>
              <a:defRPr sz="1350">
                <a:solidFill>
                  <a:schemeClr val="tx1">
                    <a:lumMod val="75000"/>
                    <a:lumOff val="25000"/>
                  </a:schemeClr>
                </a:solidFill>
              </a:defRPr>
            </a:lvl3pPr>
            <a:lvl4pPr>
              <a:defRPr sz="120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3468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219A94-3AD1-4EEF-A552-75DEB9590B1D}"/>
              </a:ext>
            </a:extLst>
          </p:cNvPr>
          <p:cNvSpPr/>
          <p:nvPr userDrawn="1"/>
        </p:nvSpPr>
        <p:spPr>
          <a:xfrm>
            <a:off x="6474" y="0"/>
            <a:ext cx="6089527" cy="6858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864DD3FB-1865-4530-96A9-FB7B44B81705}"/>
              </a:ext>
            </a:extLst>
          </p:cNvPr>
          <p:cNvSpPr/>
          <p:nvPr userDrawn="1"/>
        </p:nvSpPr>
        <p:spPr>
          <a:xfrm>
            <a:off x="6474" y="0"/>
            <a:ext cx="6089527" cy="6858000"/>
          </a:xfrm>
          <a:prstGeom prst="rect">
            <a:avLst/>
          </a:prstGeom>
          <a:gradFill>
            <a:gsLst>
              <a:gs pos="0">
                <a:srgbClr val="2A7DE1">
                  <a:lumMod val="70000"/>
                  <a:alpha val="2000"/>
                </a:srgbClr>
              </a:gs>
              <a:gs pos="75000">
                <a:srgbClr val="1A61B6">
                  <a:lumMod val="25000"/>
                  <a:alpha val="9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354C9053-82A2-45C1-9BE9-E54A7636D689}"/>
              </a:ext>
            </a:extLst>
          </p:cNvPr>
          <p:cNvSpPr>
            <a:spLocks noGrp="1"/>
          </p:cNvSpPr>
          <p:nvPr>
            <p:ph type="title"/>
          </p:nvPr>
        </p:nvSpPr>
        <p:spPr>
          <a:xfrm>
            <a:off x="800679" y="365127"/>
            <a:ext cx="4501116" cy="1279377"/>
          </a:xfrm>
          <a:prstGeom prst="rect">
            <a:avLst/>
          </a:prstGeom>
        </p:spPr>
        <p:txBody>
          <a:bodyPr lIns="0" tIns="0" rIns="0" bIns="0"/>
          <a:lstStyle>
            <a:lvl1pPr algn="ctr">
              <a:defRPr sz="36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E3059492-89E6-4078-A9B3-DB6989E00846}"/>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sp>
        <p:nvSpPr>
          <p:cNvPr id="4" name="Picture Placeholder 3">
            <a:extLst>
              <a:ext uri="{FF2B5EF4-FFF2-40B4-BE49-F238E27FC236}">
                <a16:creationId xmlns:a16="http://schemas.microsoft.com/office/drawing/2014/main" id="{D01E3970-A37E-4404-B04C-72B6627553F6}"/>
              </a:ext>
            </a:extLst>
          </p:cNvPr>
          <p:cNvSpPr>
            <a:spLocks noGrp="1"/>
          </p:cNvSpPr>
          <p:nvPr>
            <p:ph type="pic" sz="quarter" idx="10"/>
          </p:nvPr>
        </p:nvSpPr>
        <p:spPr>
          <a:xfrm>
            <a:off x="6510736" y="1116015"/>
            <a:ext cx="5241925" cy="4625975"/>
          </a:xfrm>
          <a:prstGeom prst="rect">
            <a:avLst/>
          </a:prstGeom>
          <a:effectLst>
            <a:outerShdw blurRad="63500" algn="ctr" rotWithShape="0">
              <a:prstClr val="black">
                <a:alpha val="40000"/>
              </a:prstClr>
            </a:outerShdw>
          </a:effectLst>
        </p:spPr>
        <p:txBody>
          <a:bodyPr/>
          <a:lstStyle>
            <a:lvl1pPr marL="54530" indent="0" algn="ctr">
              <a:buFontTx/>
              <a:buNone/>
              <a:defRPr sz="1800" b="0">
                <a:solidFill>
                  <a:schemeClr val="tx1">
                    <a:lumMod val="75000"/>
                    <a:lumOff val="25000"/>
                  </a:schemeClr>
                </a:solidFill>
                <a:effectLst/>
              </a:defRPr>
            </a:lvl1pPr>
          </a:lstStyle>
          <a:p>
            <a:endParaRPr lang="en-US"/>
          </a:p>
        </p:txBody>
      </p:sp>
      <p:sp>
        <p:nvSpPr>
          <p:cNvPr id="19" name="Text Placeholder 4">
            <a:extLst>
              <a:ext uri="{FF2B5EF4-FFF2-40B4-BE49-F238E27FC236}">
                <a16:creationId xmlns:a16="http://schemas.microsoft.com/office/drawing/2014/main" id="{759D7B7F-2A76-43C1-A8D2-0AC47AB60877}"/>
              </a:ext>
            </a:extLst>
          </p:cNvPr>
          <p:cNvSpPr>
            <a:spLocks noGrp="1"/>
          </p:cNvSpPr>
          <p:nvPr>
            <p:ph type="body" sz="quarter" idx="12" hasCustomPrompt="1"/>
          </p:nvPr>
        </p:nvSpPr>
        <p:spPr>
          <a:xfrm>
            <a:off x="795663" y="2234881"/>
            <a:ext cx="4501116" cy="3037667"/>
          </a:xfrm>
          <a:prstGeom prst="rect">
            <a:avLst/>
          </a:prstGeom>
        </p:spPr>
        <p:txBody>
          <a:bodyPr lIns="0" tIns="0" rIns="0" bIns="0"/>
          <a:lstStyle>
            <a:lvl1pPr marL="54530" indent="0">
              <a:buNone/>
              <a:defRPr sz="1800" b="0">
                <a:solidFill>
                  <a:schemeClr val="bg1"/>
                </a:solidFill>
              </a:defRPr>
            </a:lvl1pPr>
            <a:lvl2pPr marL="180975" indent="0">
              <a:buNone/>
              <a:defRPr sz="1350">
                <a:solidFill>
                  <a:schemeClr val="bg1"/>
                </a:solidFill>
              </a:defRPr>
            </a:lvl2pPr>
            <a:lvl3pPr marL="403622" indent="0">
              <a:buNone/>
              <a:defRPr sz="1350">
                <a:solidFill>
                  <a:schemeClr val="tx1">
                    <a:lumMod val="75000"/>
                    <a:lumOff val="25000"/>
                  </a:schemeClr>
                </a:solidFill>
              </a:defRPr>
            </a:lvl3pPr>
            <a:lvl4pPr marL="604838" indent="0">
              <a:buNone/>
              <a:defRPr>
                <a:solidFill>
                  <a:schemeClr val="tx1">
                    <a:lumMod val="75000"/>
                    <a:lumOff val="25000"/>
                  </a:schemeClr>
                </a:solidFill>
              </a:defRPr>
            </a:lvl4pPr>
            <a:lvl5pPr marL="877490" indent="0">
              <a:buNone/>
              <a:defRPr>
                <a:solidFill>
                  <a:schemeClr val="tx1">
                    <a:lumMod val="75000"/>
                    <a:lumOff val="25000"/>
                  </a:schemeClr>
                </a:solidFill>
              </a:defRPr>
            </a:lvl5pPr>
          </a:lstStyle>
          <a:p>
            <a:pPr lvl="0"/>
            <a:r>
              <a:rPr lang="en-US"/>
              <a:t>Paragraph Title</a:t>
            </a:r>
          </a:p>
          <a:p>
            <a:pPr lvl="1"/>
            <a:r>
              <a:rPr lang="en-US"/>
              <a:t>Paragraph text</a:t>
            </a:r>
          </a:p>
        </p:txBody>
      </p:sp>
      <p:grpSp>
        <p:nvGrpSpPr>
          <p:cNvPr id="20" name="Group 19">
            <a:extLst>
              <a:ext uri="{FF2B5EF4-FFF2-40B4-BE49-F238E27FC236}">
                <a16:creationId xmlns:a16="http://schemas.microsoft.com/office/drawing/2014/main" id="{1E68AACC-78CC-4A40-9353-928881FA60E5}"/>
              </a:ext>
            </a:extLst>
          </p:cNvPr>
          <p:cNvGrpSpPr/>
          <p:nvPr userDrawn="1"/>
        </p:nvGrpSpPr>
        <p:grpSpPr>
          <a:xfrm>
            <a:off x="11279756" y="6649559"/>
            <a:ext cx="791947" cy="104040"/>
            <a:chOff x="11279756" y="6649559"/>
            <a:chExt cx="791946" cy="104040"/>
          </a:xfrm>
        </p:grpSpPr>
        <p:sp>
          <p:nvSpPr>
            <p:cNvPr id="21" name="Freeform: Shape 20">
              <a:extLst>
                <a:ext uri="{FF2B5EF4-FFF2-40B4-BE49-F238E27FC236}">
                  <a16:creationId xmlns:a16="http://schemas.microsoft.com/office/drawing/2014/main" id="{84AAD1C6-F1D3-43C2-8361-30EACEE28DAE}"/>
                </a:ext>
              </a:extLst>
            </p:cNvPr>
            <p:cNvSpPr/>
            <p:nvPr/>
          </p:nvSpPr>
          <p:spPr>
            <a:xfrm>
              <a:off x="11692547" y="6649661"/>
              <a:ext cx="120229" cy="103646"/>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22" name="Freeform: Shape 21">
              <a:extLst>
                <a:ext uri="{FF2B5EF4-FFF2-40B4-BE49-F238E27FC236}">
                  <a16:creationId xmlns:a16="http://schemas.microsoft.com/office/drawing/2014/main" id="{57077377-7333-45D1-A8A9-667566BDFD61}"/>
                </a:ext>
              </a:extLst>
            </p:cNvPr>
            <p:cNvSpPr/>
            <p:nvPr/>
          </p:nvSpPr>
          <p:spPr>
            <a:xfrm>
              <a:off x="11819502" y="6649663"/>
              <a:ext cx="124375" cy="103646"/>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23" name="Freeform: Shape 22">
              <a:extLst>
                <a:ext uri="{FF2B5EF4-FFF2-40B4-BE49-F238E27FC236}">
                  <a16:creationId xmlns:a16="http://schemas.microsoft.com/office/drawing/2014/main" id="{3D186A27-ADAF-47B7-840A-720BD0C2D933}"/>
                </a:ext>
              </a:extLst>
            </p:cNvPr>
            <p:cNvSpPr/>
            <p:nvPr/>
          </p:nvSpPr>
          <p:spPr>
            <a:xfrm>
              <a:off x="11949400" y="6649657"/>
              <a:ext cx="122302" cy="103646"/>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6F8B131A-0F1F-4E29-B111-FE0A59F2E77B}"/>
                </a:ext>
              </a:extLst>
            </p:cNvPr>
            <p:cNvSpPr>
              <a:spLocks noChangeAspect="1"/>
            </p:cNvSpPr>
            <p:nvPr/>
          </p:nvSpPr>
          <p:spPr>
            <a:xfrm>
              <a:off x="11423181" y="6688095"/>
              <a:ext cx="26948" cy="26948"/>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rgbClr val="2A7DE1"/>
            </a:solidFill>
            <a:ln w="9525"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41EC316A-C9C5-4410-A386-DE6A305E82CC}"/>
                </a:ext>
              </a:extLst>
            </p:cNvPr>
            <p:cNvSpPr/>
            <p:nvPr/>
          </p:nvSpPr>
          <p:spPr>
            <a:xfrm>
              <a:off x="11423181" y="6649559"/>
              <a:ext cx="26948" cy="26948"/>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rgbClr val="2A7DE1"/>
            </a:solidFill>
            <a:ln w="9525"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36FEDE4A-1253-4018-911F-C9CED10E9C5E}"/>
                </a:ext>
              </a:extLst>
            </p:cNvPr>
            <p:cNvSpPr/>
            <p:nvPr/>
          </p:nvSpPr>
          <p:spPr>
            <a:xfrm>
              <a:off x="11463333" y="6726651"/>
              <a:ext cx="26948" cy="26948"/>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rgbClr val="2A7DE1"/>
            </a:solidFill>
            <a:ln w="9525"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FC3C288C-39C4-4F57-95B1-07F4E06C48AA}"/>
                </a:ext>
              </a:extLst>
            </p:cNvPr>
            <p:cNvSpPr/>
            <p:nvPr/>
          </p:nvSpPr>
          <p:spPr>
            <a:xfrm>
              <a:off x="11463333" y="6688095"/>
              <a:ext cx="26948" cy="26948"/>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F828DE9D-53D4-4783-BEFE-1211683E6C17}"/>
                </a:ext>
              </a:extLst>
            </p:cNvPr>
            <p:cNvSpPr/>
            <p:nvPr/>
          </p:nvSpPr>
          <p:spPr>
            <a:xfrm>
              <a:off x="11498096" y="6649683"/>
              <a:ext cx="184490" cy="103646"/>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32B7E3D2-1A87-47BE-92C2-6A9AEEFB194A}"/>
                </a:ext>
              </a:extLst>
            </p:cNvPr>
            <p:cNvSpPr/>
            <p:nvPr/>
          </p:nvSpPr>
          <p:spPr>
            <a:xfrm>
              <a:off x="11279756" y="6649580"/>
              <a:ext cx="124375" cy="103646"/>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tx1">
                <a:lumMod val="65000"/>
                <a:lumOff val="35000"/>
              </a:schemeClr>
            </a:solidFill>
            <a:ln w="9525" cap="flat">
              <a:noFill/>
              <a:prstDash val="solid"/>
              <a:miter/>
            </a:ln>
          </p:spPr>
          <p:txBody>
            <a:bodyPr rtlCol="0" anchor="ctr"/>
            <a:lstStyle/>
            <a:p>
              <a:endParaRPr lang="en-US" sz="1350" baseline="-25000"/>
            </a:p>
          </p:txBody>
        </p:sp>
      </p:grpSp>
    </p:spTree>
    <p:extLst>
      <p:ext uri="{BB962C8B-B14F-4D97-AF65-F5344CB8AC3E}">
        <p14:creationId xmlns:p14="http://schemas.microsoft.com/office/powerpoint/2010/main" val="734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Al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219A94-3AD1-4EEF-A552-75DEB9590B1D}"/>
              </a:ext>
            </a:extLst>
          </p:cNvPr>
          <p:cNvSpPr/>
          <p:nvPr userDrawn="1"/>
        </p:nvSpPr>
        <p:spPr>
          <a:xfrm>
            <a:off x="6102474" y="0"/>
            <a:ext cx="6089527" cy="6858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31825EEF-0C3C-404B-8408-C3E6875BB5D5}"/>
              </a:ext>
            </a:extLst>
          </p:cNvPr>
          <p:cNvSpPr/>
          <p:nvPr userDrawn="1"/>
        </p:nvSpPr>
        <p:spPr>
          <a:xfrm>
            <a:off x="6096001" y="-4399"/>
            <a:ext cx="6096001" cy="6866798"/>
          </a:xfrm>
          <a:prstGeom prst="rect">
            <a:avLst/>
          </a:prstGeom>
          <a:gradFill>
            <a:gsLst>
              <a:gs pos="0">
                <a:srgbClr val="2A7DE1">
                  <a:lumMod val="70000"/>
                  <a:alpha val="70000"/>
                </a:srgbClr>
              </a:gs>
              <a:gs pos="100000">
                <a:srgbClr val="1A61B6">
                  <a:lumMod val="50000"/>
                  <a:alpha val="9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1">
            <a:extLst>
              <a:ext uri="{FF2B5EF4-FFF2-40B4-BE49-F238E27FC236}">
                <a16:creationId xmlns:a16="http://schemas.microsoft.com/office/drawing/2014/main" id="{78CD1E41-5165-4460-842B-A078B15FEC17}"/>
              </a:ext>
            </a:extLst>
          </p:cNvPr>
          <p:cNvSpPr>
            <a:spLocks noGrp="1"/>
          </p:cNvSpPr>
          <p:nvPr>
            <p:ph type="title"/>
          </p:nvPr>
        </p:nvSpPr>
        <p:spPr>
          <a:xfrm>
            <a:off x="740719" y="365127"/>
            <a:ext cx="4501116" cy="1279377"/>
          </a:xfrm>
          <a:prstGeom prst="rect">
            <a:avLst/>
          </a:prstGeom>
        </p:spPr>
        <p:txBody>
          <a:bodyPr lIns="0" tIns="0" rIns="0" bIns="0"/>
          <a:lstStyle>
            <a:lvl1pPr algn="ctr">
              <a:defRPr sz="3600">
                <a:solidFill>
                  <a:srgbClr val="2A7DE1"/>
                </a:solidFill>
              </a:defRPr>
            </a:lvl1pPr>
          </a:lstStyle>
          <a:p>
            <a:r>
              <a:rPr lang="en-US"/>
              <a:t>Click to edit Master title style</a:t>
            </a:r>
          </a:p>
        </p:txBody>
      </p:sp>
      <p:sp>
        <p:nvSpPr>
          <p:cNvPr id="9" name="TextBox 8">
            <a:extLst>
              <a:ext uri="{FF2B5EF4-FFF2-40B4-BE49-F238E27FC236}">
                <a16:creationId xmlns:a16="http://schemas.microsoft.com/office/drawing/2014/main" id="{2B8D3B12-E46B-4C54-8450-689F092B72C2}"/>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grpSp>
        <p:nvGrpSpPr>
          <p:cNvPr id="10" name="Graphic 4">
            <a:extLst>
              <a:ext uri="{FF2B5EF4-FFF2-40B4-BE49-F238E27FC236}">
                <a16:creationId xmlns:a16="http://schemas.microsoft.com/office/drawing/2014/main" id="{B3575EA4-65DC-4799-A363-164220371EC9}"/>
              </a:ext>
            </a:extLst>
          </p:cNvPr>
          <p:cNvGrpSpPr>
            <a:grpSpLocks noChangeAspect="1"/>
          </p:cNvGrpSpPr>
          <p:nvPr userDrawn="1"/>
        </p:nvGrpSpPr>
        <p:grpSpPr>
          <a:xfrm>
            <a:off x="11279756" y="6649559"/>
            <a:ext cx="791947" cy="104040"/>
            <a:chOff x="6833004" y="1159094"/>
            <a:chExt cx="3638973" cy="478061"/>
          </a:xfrm>
        </p:grpSpPr>
        <p:sp>
          <p:nvSpPr>
            <p:cNvPr id="11" name="Freeform: Shape 10">
              <a:extLst>
                <a:ext uri="{FF2B5EF4-FFF2-40B4-BE49-F238E27FC236}">
                  <a16:creationId xmlns:a16="http://schemas.microsoft.com/office/drawing/2014/main" id="{C74BCFDE-8D84-4A8E-BA0E-0BA4680619B3}"/>
                </a:ext>
              </a:extLst>
            </p:cNvPr>
            <p:cNvSpPr/>
            <p:nvPr/>
          </p:nvSpPr>
          <p:spPr>
            <a:xfrm>
              <a:off x="8729771" y="1159562"/>
              <a:ext cx="552450" cy="476250"/>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bg1"/>
            </a:solidFill>
            <a:ln w="9525" cap="flat">
              <a:noFill/>
              <a:prstDash val="solid"/>
              <a:miter/>
            </a:ln>
          </p:spPr>
          <p:txBody>
            <a:bodyPr rtlCol="0" anchor="ctr"/>
            <a:lstStyle/>
            <a:p>
              <a:endParaRPr lang="en-US" sz="1350"/>
            </a:p>
          </p:txBody>
        </p:sp>
        <p:sp>
          <p:nvSpPr>
            <p:cNvPr id="12" name="Freeform: Shape 11">
              <a:extLst>
                <a:ext uri="{FF2B5EF4-FFF2-40B4-BE49-F238E27FC236}">
                  <a16:creationId xmlns:a16="http://schemas.microsoft.com/office/drawing/2014/main" id="{CEB29E4B-4630-4F21-BC81-24D6D008C049}"/>
                </a:ext>
              </a:extLst>
            </p:cNvPr>
            <p:cNvSpPr/>
            <p:nvPr/>
          </p:nvSpPr>
          <p:spPr>
            <a:xfrm>
              <a:off x="9313124" y="1159571"/>
              <a:ext cx="571500" cy="476250"/>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bg1"/>
            </a:solidFill>
            <a:ln w="9525"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BE82E22A-9DE8-4815-A8F0-45C3922B06BE}"/>
                </a:ext>
              </a:extLst>
            </p:cNvPr>
            <p:cNvSpPr/>
            <p:nvPr/>
          </p:nvSpPr>
          <p:spPr>
            <a:xfrm>
              <a:off x="9910002" y="1159544"/>
              <a:ext cx="561975" cy="476250"/>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bg1"/>
            </a:solidFill>
            <a:ln w="9525" cap="flat">
              <a:noFill/>
              <a:prstDash val="solid"/>
              <a:miter/>
            </a:ln>
          </p:spPr>
          <p:txBody>
            <a:bodyPr rtlCol="0" anchor="ctr"/>
            <a:lstStyle/>
            <a:p>
              <a:endParaRPr lang="en-US" sz="1350"/>
            </a:p>
          </p:txBody>
        </p:sp>
        <p:sp>
          <p:nvSpPr>
            <p:cNvPr id="14" name="Freeform: Shape 13">
              <a:extLst>
                <a:ext uri="{FF2B5EF4-FFF2-40B4-BE49-F238E27FC236}">
                  <a16:creationId xmlns:a16="http://schemas.microsoft.com/office/drawing/2014/main" id="{F61FA961-85C5-4F19-932C-4B57949975EE}"/>
                </a:ext>
              </a:extLst>
            </p:cNvPr>
            <p:cNvSpPr>
              <a:spLocks noChangeAspect="1"/>
            </p:cNvSpPr>
            <p:nvPr/>
          </p:nvSpPr>
          <p:spPr>
            <a:xfrm>
              <a:off x="7492039" y="1336164"/>
              <a:ext cx="123825" cy="123825"/>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chemeClr val="bg1"/>
            </a:solid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E7570AE8-A0E9-43F8-8C7C-C82430DD826C}"/>
                </a:ext>
              </a:extLst>
            </p:cNvPr>
            <p:cNvSpPr/>
            <p:nvPr/>
          </p:nvSpPr>
          <p:spPr>
            <a:xfrm>
              <a:off x="7492039" y="1159094"/>
              <a:ext cx="123825" cy="123825"/>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chemeClr val="bg1"/>
            </a:solid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3AD4D56E-C615-455B-9976-B101A8F18600}"/>
                </a:ext>
              </a:extLst>
            </p:cNvPr>
            <p:cNvSpPr/>
            <p:nvPr/>
          </p:nvSpPr>
          <p:spPr>
            <a:xfrm>
              <a:off x="7676538" y="1513330"/>
              <a:ext cx="123825" cy="123825"/>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chemeClr val="bg1"/>
            </a:solid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BFE3D0E7-ABDF-4AEC-A746-108C788B7D46}"/>
                </a:ext>
              </a:extLst>
            </p:cNvPr>
            <p:cNvSpPr/>
            <p:nvPr/>
          </p:nvSpPr>
          <p:spPr>
            <a:xfrm>
              <a:off x="7676538" y="1336164"/>
              <a:ext cx="123825" cy="123825"/>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4EF4147F-B0C5-4803-B503-14E3C3E48C57}"/>
                </a:ext>
              </a:extLst>
            </p:cNvPr>
            <p:cNvSpPr/>
            <p:nvPr/>
          </p:nvSpPr>
          <p:spPr>
            <a:xfrm>
              <a:off x="7836273" y="1159666"/>
              <a:ext cx="847725" cy="476250"/>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bg1"/>
            </a:solidFill>
            <a:ln w="952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173A1845-6FAC-48FA-9C13-6872AF800130}"/>
                </a:ext>
              </a:extLst>
            </p:cNvPr>
            <p:cNvSpPr/>
            <p:nvPr/>
          </p:nvSpPr>
          <p:spPr>
            <a:xfrm>
              <a:off x="6833004" y="1159189"/>
              <a:ext cx="571500" cy="476250"/>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bg1"/>
            </a:solidFill>
            <a:ln w="9525" cap="flat">
              <a:noFill/>
              <a:prstDash val="solid"/>
              <a:miter/>
            </a:ln>
          </p:spPr>
          <p:txBody>
            <a:bodyPr rtlCol="0" anchor="ctr"/>
            <a:lstStyle/>
            <a:p>
              <a:endParaRPr lang="en-US" sz="1350"/>
            </a:p>
          </p:txBody>
        </p:sp>
      </p:grpSp>
      <p:sp>
        <p:nvSpPr>
          <p:cNvPr id="20" name="Picture Placeholder 3">
            <a:extLst>
              <a:ext uri="{FF2B5EF4-FFF2-40B4-BE49-F238E27FC236}">
                <a16:creationId xmlns:a16="http://schemas.microsoft.com/office/drawing/2014/main" id="{3D4B9D50-3D9D-4367-BBC7-70E60BE50872}"/>
              </a:ext>
            </a:extLst>
          </p:cNvPr>
          <p:cNvSpPr>
            <a:spLocks noGrp="1"/>
          </p:cNvSpPr>
          <p:nvPr>
            <p:ph type="pic" sz="quarter" idx="10"/>
          </p:nvPr>
        </p:nvSpPr>
        <p:spPr>
          <a:xfrm>
            <a:off x="6510736" y="1116015"/>
            <a:ext cx="5241925" cy="4625975"/>
          </a:xfrm>
          <a:prstGeom prst="rect">
            <a:avLst/>
          </a:prstGeom>
          <a:effectLst>
            <a:outerShdw blurRad="63500" algn="ctr" rotWithShape="0">
              <a:prstClr val="black">
                <a:alpha val="40000"/>
              </a:prstClr>
            </a:outerShdw>
          </a:effectLst>
        </p:spPr>
        <p:txBody>
          <a:bodyPr/>
          <a:lstStyle>
            <a:lvl1pPr marL="54530" indent="0" algn="ctr">
              <a:buFontTx/>
              <a:buNone/>
              <a:defRPr sz="1800" b="0">
                <a:solidFill>
                  <a:schemeClr val="bg1"/>
                </a:solidFill>
                <a:effectLst/>
              </a:defRPr>
            </a:lvl1pPr>
          </a:lstStyle>
          <a:p>
            <a:endParaRPr lang="en-US"/>
          </a:p>
        </p:txBody>
      </p:sp>
      <p:sp>
        <p:nvSpPr>
          <p:cNvPr id="21" name="Text Placeholder 4">
            <a:extLst>
              <a:ext uri="{FF2B5EF4-FFF2-40B4-BE49-F238E27FC236}">
                <a16:creationId xmlns:a16="http://schemas.microsoft.com/office/drawing/2014/main" id="{A50D828C-D80A-4734-9AA2-F8FD0461411C}"/>
              </a:ext>
            </a:extLst>
          </p:cNvPr>
          <p:cNvSpPr>
            <a:spLocks noGrp="1"/>
          </p:cNvSpPr>
          <p:nvPr>
            <p:ph type="body" sz="quarter" idx="12" hasCustomPrompt="1"/>
          </p:nvPr>
        </p:nvSpPr>
        <p:spPr>
          <a:xfrm>
            <a:off x="740719" y="2234881"/>
            <a:ext cx="4501116" cy="3037667"/>
          </a:xfrm>
          <a:prstGeom prst="rect">
            <a:avLst/>
          </a:prstGeom>
        </p:spPr>
        <p:txBody>
          <a:bodyPr lIns="0" tIns="0" rIns="0" bIns="0"/>
          <a:lstStyle>
            <a:lvl1pPr marL="54530" indent="0">
              <a:buNone/>
              <a:defRPr sz="1800" b="0">
                <a:solidFill>
                  <a:schemeClr val="tx1">
                    <a:lumMod val="75000"/>
                    <a:lumOff val="25000"/>
                  </a:schemeClr>
                </a:solidFill>
              </a:defRPr>
            </a:lvl1pPr>
            <a:lvl2pPr marL="180975" indent="0">
              <a:buNone/>
              <a:defRPr sz="1350">
                <a:solidFill>
                  <a:schemeClr val="tx1">
                    <a:lumMod val="75000"/>
                    <a:lumOff val="25000"/>
                  </a:schemeClr>
                </a:solidFill>
              </a:defRPr>
            </a:lvl2pPr>
            <a:lvl3pPr marL="403622" indent="0">
              <a:buNone/>
              <a:defRPr sz="1350">
                <a:solidFill>
                  <a:schemeClr val="tx1">
                    <a:lumMod val="75000"/>
                    <a:lumOff val="25000"/>
                  </a:schemeClr>
                </a:solidFill>
              </a:defRPr>
            </a:lvl3pPr>
            <a:lvl4pPr marL="604838" indent="0">
              <a:buNone/>
              <a:defRPr>
                <a:solidFill>
                  <a:schemeClr val="tx1">
                    <a:lumMod val="75000"/>
                    <a:lumOff val="25000"/>
                  </a:schemeClr>
                </a:solidFill>
              </a:defRPr>
            </a:lvl4pPr>
            <a:lvl5pPr marL="877490" indent="0">
              <a:buNone/>
              <a:defRPr>
                <a:solidFill>
                  <a:schemeClr val="tx1">
                    <a:lumMod val="75000"/>
                    <a:lumOff val="25000"/>
                  </a:schemeClr>
                </a:solidFill>
              </a:defRPr>
            </a:lvl5pPr>
          </a:lstStyle>
          <a:p>
            <a:pPr lvl="0"/>
            <a:r>
              <a:rPr lang="en-US"/>
              <a:t>Paragraph Title</a:t>
            </a:r>
          </a:p>
          <a:p>
            <a:pPr lvl="1"/>
            <a:r>
              <a:rPr lang="en-US"/>
              <a:t>Paragraph text</a:t>
            </a:r>
          </a:p>
        </p:txBody>
      </p:sp>
    </p:spTree>
    <p:extLst>
      <p:ext uri="{BB962C8B-B14F-4D97-AF65-F5344CB8AC3E}">
        <p14:creationId xmlns:p14="http://schemas.microsoft.com/office/powerpoint/2010/main" val="243740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1">
          <a:blip r:embed="rId11">
            <a:alphaModFix amt="25000"/>
            <a:lum/>
          </a:blip>
          <a:srcRect/>
          <a:stretch>
            <a:fillRect t="-1000" b="-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AFAFCD-239F-49CB-AD93-8C16984609F1}"/>
              </a:ext>
            </a:extLst>
          </p:cNvPr>
          <p:cNvSpPr/>
          <p:nvPr userDrawn="1"/>
        </p:nvSpPr>
        <p:spPr>
          <a:xfrm>
            <a:off x="-538163" y="-7787148"/>
            <a:ext cx="13268325" cy="6186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B803479E-162E-47F7-A11C-B91E26F0BDE5}"/>
              </a:ext>
            </a:extLst>
          </p:cNvPr>
          <p:cNvSpPr/>
          <p:nvPr userDrawn="1"/>
        </p:nvSpPr>
        <p:spPr>
          <a:xfrm>
            <a:off x="-538163" y="8305800"/>
            <a:ext cx="13268325" cy="7091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E767784-5740-40AE-B44B-FBF928A61CE1}"/>
              </a:ext>
            </a:extLst>
          </p:cNvPr>
          <p:cNvSpPr/>
          <p:nvPr userDrawn="1"/>
        </p:nvSpPr>
        <p:spPr>
          <a:xfrm>
            <a:off x="2" y="0"/>
            <a:ext cx="12191999" cy="6858000"/>
          </a:xfrm>
          <a:prstGeom prst="rect">
            <a:avLst/>
          </a:prstGeom>
          <a:gradFill flip="none" rotWithShape="1">
            <a:gsLst>
              <a:gs pos="0">
                <a:schemeClr val="bg1">
                  <a:lumMod val="0"/>
                  <a:lumOff val="100000"/>
                  <a:alpha val="0"/>
                </a:schemeClr>
              </a:gs>
              <a:gs pos="75000">
                <a:schemeClr val="bg1">
                  <a:lumMod val="0"/>
                  <a:lumOff val="100000"/>
                  <a:alpha val="9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53036454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9" r:id="rId3"/>
    <p:sldLayoutId id="2147483735" r:id="rId4"/>
    <p:sldLayoutId id="2147483738" r:id="rId5"/>
    <p:sldLayoutId id="2147483732" r:id="rId6"/>
    <p:sldLayoutId id="2147483740" r:id="rId7"/>
    <p:sldLayoutId id="2147483733" r:id="rId8"/>
    <p:sldLayoutId id="2147483734" r:id="rId9"/>
  </p:sldLayoutIdLst>
  <p:hf hdr="0" dt="0"/>
  <p:txStyles>
    <p:titleStyle>
      <a:lvl1pPr algn="l" defTabSz="685800" rtl="0" eaLnBrk="1" latinLnBrk="0" hangingPunct="1">
        <a:spcBef>
          <a:spcPct val="0"/>
        </a:spcBef>
        <a:buNone/>
        <a:defRPr sz="2100" b="1" kern="1200">
          <a:solidFill>
            <a:schemeClr val="bg1"/>
          </a:solidFill>
          <a:latin typeface="+mj-lt"/>
          <a:ea typeface="+mj-ea"/>
          <a:cs typeface="+mj-cs"/>
        </a:defRPr>
      </a:lvl1pPr>
    </p:titleStyle>
    <p:bodyStyle>
      <a:lvl1pPr marL="205740" indent="-151210" algn="l" defTabSz="685800" rtl="0" eaLnBrk="1" latinLnBrk="0" hangingPunct="1">
        <a:spcBef>
          <a:spcPts val="750"/>
        </a:spcBef>
        <a:buFont typeface="Arial" pitchFamily="34" charset="0"/>
        <a:buChar char="•"/>
        <a:defRPr lang="en-US" sz="2100" b="1" kern="1200" noProof="0" dirty="0" smtClean="0">
          <a:solidFill>
            <a:schemeClr val="accent4"/>
          </a:solidFill>
          <a:latin typeface="+mn-lt"/>
          <a:ea typeface="+mn-ea"/>
          <a:cs typeface="+mn-cs"/>
        </a:defRPr>
      </a:lvl1pPr>
      <a:lvl2pPr marL="403622" indent="-222647" algn="l" defTabSz="685800" rtl="0" eaLnBrk="1" latinLnBrk="0" hangingPunct="1">
        <a:spcBef>
          <a:spcPts val="750"/>
        </a:spcBef>
        <a:buFont typeface="Arial" pitchFamily="34" charset="0"/>
        <a:buChar char="–"/>
        <a:defRPr lang="en-US" sz="2100" kern="1200" noProof="0" dirty="0" smtClean="0">
          <a:solidFill>
            <a:schemeClr val="tx1"/>
          </a:solidFill>
          <a:latin typeface="+mn-lt"/>
          <a:ea typeface="+mn-ea"/>
          <a:cs typeface="+mn-cs"/>
        </a:defRPr>
      </a:lvl2pPr>
      <a:lvl3pPr marL="604838" indent="-201216" algn="l" defTabSz="685800" rtl="0" eaLnBrk="1" latinLnBrk="0" hangingPunct="1">
        <a:spcBef>
          <a:spcPts val="750"/>
        </a:spcBef>
        <a:buFont typeface="Arial" pitchFamily="34" charset="0"/>
        <a:buChar char="•"/>
        <a:defRPr lang="en-US" sz="1500" kern="1200" noProof="0" dirty="0" smtClean="0">
          <a:solidFill>
            <a:schemeClr val="tx1"/>
          </a:solidFill>
          <a:latin typeface="+mn-lt"/>
          <a:ea typeface="+mn-ea"/>
          <a:cs typeface="+mn-cs"/>
        </a:defRPr>
      </a:lvl3pPr>
      <a:lvl4pPr marL="877491" indent="-272654" algn="l" defTabSz="685800" rtl="0" eaLnBrk="1" latinLnBrk="0" hangingPunct="1">
        <a:spcBef>
          <a:spcPts val="750"/>
        </a:spcBef>
        <a:buFont typeface="Arial" pitchFamily="34" charset="0"/>
        <a:buChar char="–"/>
        <a:defRPr lang="en-US" sz="1350" kern="1200" noProof="0" dirty="0" smtClean="0">
          <a:solidFill>
            <a:schemeClr val="tx1"/>
          </a:solidFill>
          <a:latin typeface="+mn-lt"/>
          <a:ea typeface="+mn-ea"/>
          <a:cs typeface="+mn-cs"/>
        </a:defRPr>
      </a:lvl4pPr>
      <a:lvl5pPr marL="1078706" indent="-201216" algn="l" defTabSz="685800" rtl="0" eaLnBrk="1" latinLnBrk="0" hangingPunct="1">
        <a:spcBef>
          <a:spcPts val="750"/>
        </a:spcBef>
        <a:buFont typeface="Arial" pitchFamily="34" charset="0"/>
        <a:buChar char="»"/>
        <a:defRPr lang="en-US" sz="1350" kern="1200" noProof="0" dirty="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5749-1160-4607-9271-D7346BB37B72}"/>
              </a:ext>
            </a:extLst>
          </p:cNvPr>
          <p:cNvSpPr>
            <a:spLocks noGrp="1"/>
          </p:cNvSpPr>
          <p:nvPr>
            <p:ph type="title"/>
          </p:nvPr>
        </p:nvSpPr>
        <p:spPr/>
        <p:txBody>
          <a:bodyPr/>
          <a:lstStyle/>
          <a:p>
            <a:r>
              <a:rPr lang="en-US" dirty="0"/>
              <a:t>Exercise: Maximum Cut</a:t>
            </a:r>
          </a:p>
        </p:txBody>
      </p:sp>
    </p:spTree>
    <p:extLst>
      <p:ext uri="{BB962C8B-B14F-4D97-AF65-F5344CB8AC3E}">
        <p14:creationId xmlns:p14="http://schemas.microsoft.com/office/powerpoint/2010/main" val="38489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2655-B132-49BF-A37C-47B0AD805476}"/>
              </a:ext>
            </a:extLst>
          </p:cNvPr>
          <p:cNvSpPr>
            <a:spLocks noGrp="1"/>
          </p:cNvSpPr>
          <p:nvPr>
            <p:ph type="title"/>
          </p:nvPr>
        </p:nvSpPr>
        <p:spPr/>
        <p:txBody>
          <a:bodyPr/>
          <a:lstStyle/>
          <a:p>
            <a:r>
              <a:rPr lang="en-US"/>
              <a:t>Building blocks of  QUBOs</a:t>
            </a:r>
          </a:p>
        </p:txBody>
      </p:sp>
      <p:sp>
        <p:nvSpPr>
          <p:cNvPr id="3" name="Text Placeholder 2">
            <a:extLst>
              <a:ext uri="{FF2B5EF4-FFF2-40B4-BE49-F238E27FC236}">
                <a16:creationId xmlns:a16="http://schemas.microsoft.com/office/drawing/2014/main" id="{5AB83781-FE86-4C03-857C-FBB51165255F}"/>
              </a:ext>
            </a:extLst>
          </p:cNvPr>
          <p:cNvSpPr>
            <a:spLocks noGrp="1"/>
          </p:cNvSpPr>
          <p:nvPr>
            <p:ph type="body" sz="quarter" idx="10"/>
          </p:nvPr>
        </p:nvSpPr>
        <p:spPr>
          <a:xfrm>
            <a:off x="3585350" y="2633018"/>
            <a:ext cx="5504049" cy="969958"/>
          </a:xfrm>
        </p:spPr>
        <p:txBody>
          <a:bodyPr/>
          <a:lstStyle/>
          <a:p>
            <a:r>
              <a:rPr lang="en-US" dirty="0"/>
              <a:t>To construct a QUBO for a particular problem you need to define a few things about that problem</a:t>
            </a:r>
          </a:p>
        </p:txBody>
      </p:sp>
      <p:sp>
        <p:nvSpPr>
          <p:cNvPr id="4" name="Rectangle: Rounded Corners 3">
            <a:extLst>
              <a:ext uri="{FF2B5EF4-FFF2-40B4-BE49-F238E27FC236}">
                <a16:creationId xmlns:a16="http://schemas.microsoft.com/office/drawing/2014/main" id="{71292F45-AC1C-4DB3-8B3E-AF1A2067CAAD}"/>
              </a:ext>
            </a:extLst>
          </p:cNvPr>
          <p:cNvSpPr/>
          <p:nvPr/>
        </p:nvSpPr>
        <p:spPr>
          <a:xfrm>
            <a:off x="4773227" y="3941684"/>
            <a:ext cx="2645546" cy="1953087"/>
          </a:xfrm>
          <a:prstGeom prst="roundRect">
            <a:avLst/>
          </a:prstGeom>
          <a:solidFill>
            <a:srgbClr val="0070C0"/>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Objective</a:t>
            </a:r>
          </a:p>
          <a:p>
            <a:pPr algn="ctr"/>
            <a:r>
              <a:rPr lang="en-US"/>
              <a:t>The overall goal of the problem – what we’re trying to minimize or maximize</a:t>
            </a:r>
          </a:p>
        </p:txBody>
      </p:sp>
      <p:sp>
        <p:nvSpPr>
          <p:cNvPr id="5" name="Rectangle: Rounded Corners 4">
            <a:extLst>
              <a:ext uri="{FF2B5EF4-FFF2-40B4-BE49-F238E27FC236}">
                <a16:creationId xmlns:a16="http://schemas.microsoft.com/office/drawing/2014/main" id="{324C72AB-193F-4AEF-AAB1-844DA22BE9AC}"/>
              </a:ext>
            </a:extLst>
          </p:cNvPr>
          <p:cNvSpPr/>
          <p:nvPr/>
        </p:nvSpPr>
        <p:spPr>
          <a:xfrm>
            <a:off x="7766626" y="3941685"/>
            <a:ext cx="2645546" cy="1953087"/>
          </a:xfrm>
          <a:prstGeom prst="roundRect">
            <a:avLst/>
          </a:prstGeom>
          <a:solidFill>
            <a:srgbClr val="0070C0"/>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Constraints</a:t>
            </a:r>
          </a:p>
          <a:p>
            <a:pPr algn="ctr"/>
            <a:r>
              <a:rPr lang="en-US"/>
              <a:t>Rules that define what solutions are acceptable and which are not</a:t>
            </a:r>
          </a:p>
        </p:txBody>
      </p:sp>
      <p:sp>
        <p:nvSpPr>
          <p:cNvPr id="6" name="Rectangle: Rounded Corners 5">
            <a:extLst>
              <a:ext uri="{FF2B5EF4-FFF2-40B4-BE49-F238E27FC236}">
                <a16:creationId xmlns:a16="http://schemas.microsoft.com/office/drawing/2014/main" id="{7DBD6063-A8BA-44E8-8EAD-868110F766ED}"/>
              </a:ext>
            </a:extLst>
          </p:cNvPr>
          <p:cNvSpPr/>
          <p:nvPr/>
        </p:nvSpPr>
        <p:spPr>
          <a:xfrm>
            <a:off x="1779828" y="3903884"/>
            <a:ext cx="2645546" cy="1953087"/>
          </a:xfrm>
          <a:prstGeom prst="roundRect">
            <a:avLst/>
          </a:prstGeom>
          <a:solidFill>
            <a:srgbClr val="0070C0"/>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Binary Variables</a:t>
            </a:r>
          </a:p>
          <a:p>
            <a:pPr algn="ctr"/>
            <a:r>
              <a:rPr lang="en-US"/>
              <a:t>Each state of the binary variables must be assigned a meaning</a:t>
            </a:r>
          </a:p>
        </p:txBody>
      </p:sp>
    </p:spTree>
    <p:extLst>
      <p:ext uri="{BB962C8B-B14F-4D97-AF65-F5344CB8AC3E}">
        <p14:creationId xmlns:p14="http://schemas.microsoft.com/office/powerpoint/2010/main" val="1372271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15431" y="2728076"/>
            <a:ext cx="6502154" cy="2308324"/>
          </a:xfrm>
          <a:prstGeom prst="rect">
            <a:avLst/>
          </a:prstGeom>
          <a:noFill/>
        </p:spPr>
        <p:txBody>
          <a:bodyPr wrap="square" rtlCol="0">
            <a:spAutoFit/>
          </a:bodyPr>
          <a:lstStyle/>
          <a:p>
            <a:r>
              <a:rPr lang="en-US" b="1" dirty="0"/>
              <a:t>Step 1. </a:t>
            </a:r>
            <a:r>
              <a:rPr lang="en-US" dirty="0"/>
              <a:t>Write out the objective and constraints in your problem domain</a:t>
            </a:r>
          </a:p>
          <a:p>
            <a:r>
              <a:rPr lang="en-US" dirty="0"/>
              <a:t> </a:t>
            </a:r>
          </a:p>
          <a:p>
            <a:r>
              <a:rPr lang="en-US" b="1" dirty="0"/>
              <a:t>Objective</a:t>
            </a:r>
            <a:r>
              <a:rPr lang="en-US" dirty="0"/>
              <a:t>:</a:t>
            </a:r>
          </a:p>
          <a:p>
            <a:endParaRPr lang="en-US" dirty="0"/>
          </a:p>
          <a:p>
            <a:endParaRPr lang="en-US" dirty="0"/>
          </a:p>
          <a:p>
            <a:r>
              <a:rPr lang="en-US" b="1" dirty="0"/>
              <a:t>Constraints:</a:t>
            </a:r>
            <a:endParaRPr lang="en-US" dirty="0"/>
          </a:p>
          <a:p>
            <a:endParaRPr lang="en-US" dirty="0"/>
          </a:p>
        </p:txBody>
      </p:sp>
    </p:spTree>
    <p:extLst>
      <p:ext uri="{BB962C8B-B14F-4D97-AF65-F5344CB8AC3E}">
        <p14:creationId xmlns:p14="http://schemas.microsoft.com/office/powerpoint/2010/main" val="396967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18A167C-8147-4810-BE77-E4A10725FD21}"/>
                  </a:ext>
                </a:extLst>
              </p:cNvPr>
              <p:cNvSpPr txBox="1"/>
              <p:nvPr/>
            </p:nvSpPr>
            <p:spPr>
              <a:xfrm>
                <a:off x="3642064" y="3228332"/>
                <a:ext cx="6502154" cy="3203185"/>
              </a:xfrm>
              <a:prstGeom prst="rect">
                <a:avLst/>
              </a:prstGeom>
              <a:noFill/>
            </p:spPr>
            <p:txBody>
              <a:bodyPr wrap="square" rtlCol="0">
                <a:spAutoFit/>
              </a:bodyPr>
              <a:lstStyle/>
              <a:p>
                <a:r>
                  <a:rPr lang="en-US" b="1" dirty="0"/>
                  <a:t>Step 2. </a:t>
                </a:r>
                <a:r>
                  <a:rPr lang="en-US" dirty="0"/>
                  <a:t>Define the binary values</a:t>
                </a:r>
              </a:p>
              <a:p>
                <a:endParaRPr lang="en-US" dirty="0"/>
              </a:p>
              <a:p>
                <a:endParaRPr lang="en-US" dirty="0"/>
              </a:p>
              <a:p>
                <a:endParaRPr lang="en-US" dirty="0"/>
              </a:p>
              <a:p>
                <a:endParaRPr lang="en-US" dirty="0"/>
              </a:p>
              <a:p>
                <a:r>
                  <a:rPr lang="en-US" dirty="0"/>
                  <a:t>We’re working in QUBO so our binary variables are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 1}</m:t>
                    </m:r>
                  </m:oMath>
                </a14:m>
                <a:endParaRPr lang="en-US" dirty="0"/>
              </a:p>
              <a:p>
                <a:endParaRPr lang="en-US" dirty="0"/>
              </a:p>
              <a:p>
                <a:r>
                  <a:rPr lang="en-US" dirty="0"/>
                  <a:t>Let’s define them as</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 </m:t>
                                </m:r>
                                <m:r>
                                  <a:rPr lang="en-US" b="0" i="1" smtClean="0">
                                    <a:latin typeface="Cambria Math" panose="02040503050406030204" pitchFamily="18" charset="0"/>
                                  </a:rPr>
                                  <m:t>_________________</m:t>
                                </m:r>
                              </m:e>
                            </m:mr>
                            <m:mr>
                              <m:e>
                                <m:r>
                                  <a:rPr lang="en-US" i="1">
                                    <a:latin typeface="Cambria Math" panose="02040503050406030204" pitchFamily="18" charset="0"/>
                                  </a:rPr>
                                  <m:t>0</m:t>
                                </m:r>
                              </m:e>
                              <m:e>
                                <m:r>
                                  <a:rPr lang="en-US" b="0" i="1" smtClean="0">
                                    <a:latin typeface="Cambria Math" panose="02040503050406030204" pitchFamily="18" charset="0"/>
                                  </a:rPr>
                                  <m:t>_________________</m:t>
                                </m:r>
                              </m:e>
                            </m:mr>
                          </m:m>
                        </m:e>
                      </m:d>
                    </m:oMath>
                  </m:oMathPara>
                </a14:m>
                <a:endParaRPr lang="en-US" dirty="0"/>
              </a:p>
              <a:p>
                <a:endParaRPr lang="en-US" dirty="0"/>
              </a:p>
            </p:txBody>
          </p:sp>
        </mc:Choice>
        <mc:Fallback>
          <p:sp>
            <p:nvSpPr>
              <p:cNvPr id="4" name="TextBox 3">
                <a:extLst>
                  <a:ext uri="{FF2B5EF4-FFF2-40B4-BE49-F238E27FC236}">
                    <a16:creationId xmlns:a16="http://schemas.microsoft.com/office/drawing/2014/main" id="{118A167C-8147-4810-BE77-E4A10725FD21}"/>
                  </a:ext>
                </a:extLst>
              </p:cNvPr>
              <p:cNvSpPr txBox="1">
                <a:spLocks noRot="1" noChangeAspect="1" noMove="1" noResize="1" noEditPoints="1" noAdjustHandles="1" noChangeArrowheads="1" noChangeShapeType="1" noTextEdit="1"/>
              </p:cNvSpPr>
              <p:nvPr/>
            </p:nvSpPr>
            <p:spPr>
              <a:xfrm>
                <a:off x="3642064" y="3228332"/>
                <a:ext cx="6502154" cy="3203185"/>
              </a:xfrm>
              <a:prstGeom prst="rect">
                <a:avLst/>
              </a:prstGeom>
              <a:blipFill>
                <a:blip r:embed="rId2"/>
                <a:stretch>
                  <a:fillRect l="-750" t="-1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801DD22-9AF0-430A-B891-5BE37FD00D93}"/>
                  </a:ext>
                </a:extLst>
              </p:cNvPr>
              <p:cNvSpPr txBox="1"/>
              <p:nvPr/>
            </p:nvSpPr>
            <p:spPr>
              <a:xfrm>
                <a:off x="4604656" y="3737996"/>
                <a:ext cx="3175805"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e>
                      </m:nary>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nary>
                    </m:oMath>
                  </m:oMathPara>
                </a14:m>
                <a:endParaRPr lang="en-US" dirty="0"/>
              </a:p>
            </p:txBody>
          </p:sp>
        </mc:Choice>
        <mc:Fallback xmlns="">
          <p:sp>
            <p:nvSpPr>
              <p:cNvPr id="7" name="TextBox 6">
                <a:extLst>
                  <a:ext uri="{FF2B5EF4-FFF2-40B4-BE49-F238E27FC236}">
                    <a16:creationId xmlns:a16="http://schemas.microsoft.com/office/drawing/2014/main" id="{B801DD22-9AF0-430A-B891-5BE37FD00D93}"/>
                  </a:ext>
                </a:extLst>
              </p:cNvPr>
              <p:cNvSpPr txBox="1">
                <a:spLocks noRot="1" noChangeAspect="1" noMove="1" noResize="1" noEditPoints="1" noAdjustHandles="1" noChangeArrowheads="1" noChangeShapeType="1" noTextEdit="1"/>
              </p:cNvSpPr>
              <p:nvPr/>
            </p:nvSpPr>
            <p:spPr>
              <a:xfrm>
                <a:off x="4604656" y="3737996"/>
                <a:ext cx="3175805" cy="672235"/>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284BA1F-D1D6-480D-86F8-EE235774F4FF}"/>
              </a:ext>
            </a:extLst>
          </p:cNvPr>
          <p:cNvSpPr txBox="1"/>
          <p:nvPr/>
        </p:nvSpPr>
        <p:spPr>
          <a:xfrm>
            <a:off x="8838758" y="5473701"/>
            <a:ext cx="1365692" cy="523220"/>
          </a:xfrm>
          <a:prstGeom prst="rect">
            <a:avLst/>
          </a:prstGeom>
          <a:noFill/>
          <a:ln>
            <a:solidFill>
              <a:srgbClr val="FF0000"/>
            </a:solidFill>
          </a:ln>
        </p:spPr>
        <p:txBody>
          <a:bodyPr wrap="square" rtlCol="0">
            <a:spAutoFit/>
          </a:bodyPr>
          <a:lstStyle/>
          <a:p>
            <a:r>
              <a:rPr lang="en-US" sz="1400" dirty="0">
                <a:solidFill>
                  <a:srgbClr val="FF0000"/>
                </a:solidFill>
              </a:rPr>
              <a:t>Assign meaning to binary values</a:t>
            </a:r>
          </a:p>
        </p:txBody>
      </p:sp>
      <p:cxnSp>
        <p:nvCxnSpPr>
          <p:cNvPr id="8" name="Straight Arrow Connector 7">
            <a:extLst>
              <a:ext uri="{FF2B5EF4-FFF2-40B4-BE49-F238E27FC236}">
                <a16:creationId xmlns:a16="http://schemas.microsoft.com/office/drawing/2014/main" id="{37743523-BFA3-41C2-9EF7-1CFEF939A384}"/>
              </a:ext>
            </a:extLst>
          </p:cNvPr>
          <p:cNvCxnSpPr>
            <a:cxnSpLocks/>
            <a:stCxn id="5" idx="1"/>
          </p:cNvCxnSpPr>
          <p:nvPr/>
        </p:nvCxnSpPr>
        <p:spPr>
          <a:xfrm flipH="1">
            <a:off x="8337108" y="5735311"/>
            <a:ext cx="501650" cy="50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64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923330"/>
          </a:xfrm>
          <a:prstGeom prst="rect">
            <a:avLst/>
          </a:prstGeom>
          <a:noFill/>
        </p:spPr>
        <p:txBody>
          <a:bodyPr wrap="square" rtlCol="0">
            <a:spAutoFit/>
          </a:bodyPr>
          <a:lstStyle/>
          <a:p>
            <a:pPr marL="54530"/>
            <a:r>
              <a:rPr lang="en-US" b="1"/>
              <a:t>Step 3. </a:t>
            </a:r>
            <a:r>
              <a:rPr lang="en-US"/>
              <a:t>Write out the objective in QUBO form</a:t>
            </a:r>
          </a:p>
          <a:p>
            <a:pPr marL="54530"/>
            <a:endParaRPr lang="en-US"/>
          </a:p>
          <a:p>
            <a:endParaRPr lang="en-US"/>
          </a:p>
        </p:txBody>
      </p:sp>
      <p:sp>
        <p:nvSpPr>
          <p:cNvPr id="11" name="Oval 10">
            <a:extLst>
              <a:ext uri="{FF2B5EF4-FFF2-40B4-BE49-F238E27FC236}">
                <a16:creationId xmlns:a16="http://schemas.microsoft.com/office/drawing/2014/main" id="{8CC70C74-23CD-4024-B918-50CE542E8D43}"/>
              </a:ext>
            </a:extLst>
          </p:cNvPr>
          <p:cNvSpPr/>
          <p:nvPr/>
        </p:nvSpPr>
        <p:spPr>
          <a:xfrm>
            <a:off x="432392" y="5854307"/>
            <a:ext cx="635620" cy="4783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2" name="Oval 11">
            <a:extLst>
              <a:ext uri="{FF2B5EF4-FFF2-40B4-BE49-F238E27FC236}">
                <a16:creationId xmlns:a16="http://schemas.microsoft.com/office/drawing/2014/main" id="{C8E13BCF-3914-4CC1-9B65-E2AD9E6484A5}"/>
              </a:ext>
            </a:extLst>
          </p:cNvPr>
          <p:cNvSpPr/>
          <p:nvPr/>
        </p:nvSpPr>
        <p:spPr>
          <a:xfrm>
            <a:off x="1541632" y="5840586"/>
            <a:ext cx="635620" cy="4783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cxnSp>
        <p:nvCxnSpPr>
          <p:cNvPr id="14" name="Straight Connector 13">
            <a:extLst>
              <a:ext uri="{FF2B5EF4-FFF2-40B4-BE49-F238E27FC236}">
                <a16:creationId xmlns:a16="http://schemas.microsoft.com/office/drawing/2014/main" id="{D5A5374A-28C1-4EDD-83EF-89A493F2798A}"/>
              </a:ext>
            </a:extLst>
          </p:cNvPr>
          <p:cNvCxnSpPr>
            <a:stCxn id="11" idx="6"/>
            <a:endCxn id="12" idx="2"/>
          </p:cNvCxnSpPr>
          <p:nvPr/>
        </p:nvCxnSpPr>
        <p:spPr>
          <a:xfrm flipV="1">
            <a:off x="1068012" y="6079783"/>
            <a:ext cx="473620" cy="137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9FF26E-86AE-4982-980C-AAE822061EF7}"/>
              </a:ext>
            </a:extLst>
          </p:cNvPr>
          <p:cNvCxnSpPr/>
          <p:nvPr/>
        </p:nvCxnSpPr>
        <p:spPr>
          <a:xfrm flipH="1">
            <a:off x="1200444" y="5854307"/>
            <a:ext cx="104379" cy="4783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4CF4B73-47DE-4AB0-9039-4694BB7AE38C}"/>
              </a:ext>
            </a:extLst>
          </p:cNvPr>
          <p:cNvSpPr txBox="1"/>
          <p:nvPr/>
        </p:nvSpPr>
        <p:spPr>
          <a:xfrm>
            <a:off x="275512" y="4489051"/>
            <a:ext cx="2407759" cy="980756"/>
          </a:xfrm>
          <a:prstGeom prst="rect">
            <a:avLst/>
          </a:prstGeom>
          <a:noFill/>
          <a:ln>
            <a:solidFill>
              <a:srgbClr val="FF0000"/>
            </a:solidFill>
          </a:ln>
        </p:spPr>
        <p:txBody>
          <a:bodyPr wrap="square" rtlCol="0">
            <a:spAutoFit/>
          </a:bodyPr>
          <a:lstStyle/>
          <a:p>
            <a:r>
              <a:rPr lang="en-US" sz="1400" dirty="0">
                <a:solidFill>
                  <a:srgbClr val="FF0000"/>
                </a:solidFill>
              </a:rPr>
              <a:t>Hint:</a:t>
            </a:r>
          </a:p>
          <a:p>
            <a:r>
              <a:rPr lang="en-US" sz="1400" dirty="0">
                <a:solidFill>
                  <a:srgbClr val="FF0000"/>
                </a:solidFill>
              </a:rPr>
              <a:t>Think about cutting through one edge first. How would you write this out mathematically? </a:t>
            </a:r>
          </a:p>
        </p:txBody>
      </p:sp>
    </p:spTree>
    <p:extLst>
      <p:ext uri="{BB962C8B-B14F-4D97-AF65-F5344CB8AC3E}">
        <p14:creationId xmlns:p14="http://schemas.microsoft.com/office/powerpoint/2010/main" val="1367638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923330"/>
          </a:xfrm>
          <a:prstGeom prst="rect">
            <a:avLst/>
          </a:prstGeom>
          <a:noFill/>
        </p:spPr>
        <p:txBody>
          <a:bodyPr wrap="square" rtlCol="0">
            <a:spAutoFit/>
          </a:bodyPr>
          <a:lstStyle/>
          <a:p>
            <a:pPr marL="54530"/>
            <a:r>
              <a:rPr lang="en-US" b="1"/>
              <a:t>Step 3. </a:t>
            </a:r>
            <a:r>
              <a:rPr lang="en-US"/>
              <a:t>Write out the objective in QUBO form</a:t>
            </a:r>
          </a:p>
          <a:p>
            <a:pPr marL="54530"/>
            <a:endParaRPr lang="en-US"/>
          </a:p>
          <a:p>
            <a:endParaRPr lang="en-US"/>
          </a:p>
        </p:txBody>
      </p:sp>
      <p:graphicFrame>
        <p:nvGraphicFramePr>
          <p:cNvPr id="5" name="Table 6">
            <a:extLst>
              <a:ext uri="{FF2B5EF4-FFF2-40B4-BE49-F238E27FC236}">
                <a16:creationId xmlns:a16="http://schemas.microsoft.com/office/drawing/2014/main" id="{2DFBA9FE-1EB8-48ED-9B6F-322945D5EB2A}"/>
              </a:ext>
            </a:extLst>
          </p:cNvPr>
          <p:cNvGraphicFramePr>
            <a:graphicFrameLocks noGrp="1"/>
          </p:cNvGraphicFramePr>
          <p:nvPr>
            <p:extLst>
              <p:ext uri="{D42A27DB-BD31-4B8C-83A1-F6EECF244321}">
                <p14:modId xmlns:p14="http://schemas.microsoft.com/office/powerpoint/2010/main" val="4024020018"/>
              </p:ext>
            </p:extLst>
          </p:nvPr>
        </p:nvGraphicFramePr>
        <p:xfrm>
          <a:off x="3340656" y="3425994"/>
          <a:ext cx="3412272" cy="1854200"/>
        </p:xfrm>
        <a:graphic>
          <a:graphicData uri="http://schemas.openxmlformats.org/drawingml/2006/table">
            <a:tbl>
              <a:tblPr firstRow="1" bandRow="1">
                <a:tableStyleId>{7E9639D4-E3E2-4D34-9284-5A2195B3D0D7}</a:tableStyleId>
              </a:tblPr>
              <a:tblGrid>
                <a:gridCol w="1137424">
                  <a:extLst>
                    <a:ext uri="{9D8B030D-6E8A-4147-A177-3AD203B41FA5}">
                      <a16:colId xmlns:a16="http://schemas.microsoft.com/office/drawing/2014/main" val="4285722457"/>
                    </a:ext>
                  </a:extLst>
                </a:gridCol>
                <a:gridCol w="1137424">
                  <a:extLst>
                    <a:ext uri="{9D8B030D-6E8A-4147-A177-3AD203B41FA5}">
                      <a16:colId xmlns:a16="http://schemas.microsoft.com/office/drawing/2014/main" val="1881887208"/>
                    </a:ext>
                  </a:extLst>
                </a:gridCol>
                <a:gridCol w="1137424">
                  <a:extLst>
                    <a:ext uri="{9D8B030D-6E8A-4147-A177-3AD203B41FA5}">
                      <a16:colId xmlns:a16="http://schemas.microsoft.com/office/drawing/2014/main" val="1877994104"/>
                    </a:ext>
                  </a:extLst>
                </a:gridCol>
              </a:tblGrid>
              <a:tr h="370840">
                <a:tc>
                  <a:txBody>
                    <a:bodyPr/>
                    <a:lstStyle/>
                    <a:p>
                      <a:r>
                        <a:rPr lang="en-US"/>
                        <a:t>X</a:t>
                      </a:r>
                      <a:r>
                        <a:rPr lang="en-US" baseline="-25000"/>
                        <a:t>i</a:t>
                      </a:r>
                      <a:endParaRPr lang="en-US"/>
                    </a:p>
                  </a:txBody>
                  <a:tcPr/>
                </a:tc>
                <a:tc>
                  <a:txBody>
                    <a:bodyPr/>
                    <a:lstStyle/>
                    <a:p>
                      <a:r>
                        <a:rPr lang="en-US"/>
                        <a:t>X</a:t>
                      </a:r>
                      <a:r>
                        <a:rPr lang="en-US" baseline="-25000"/>
                        <a:t>j</a:t>
                      </a:r>
                      <a:endParaRPr lang="en-US"/>
                    </a:p>
                  </a:txBody>
                  <a:tcPr/>
                </a:tc>
                <a:tc>
                  <a:txBody>
                    <a:bodyPr/>
                    <a:lstStyle/>
                    <a:p>
                      <a:r>
                        <a:rPr lang="en-US"/>
                        <a:t>edge(i, j)</a:t>
                      </a:r>
                    </a:p>
                  </a:txBody>
                  <a:tcPr/>
                </a:tc>
                <a:extLst>
                  <a:ext uri="{0D108BD9-81ED-4DB2-BD59-A6C34878D82A}">
                    <a16:rowId xmlns:a16="http://schemas.microsoft.com/office/drawing/2014/main" val="570143235"/>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44888740"/>
                  </a:ext>
                </a:extLst>
              </a:tr>
              <a:tr h="370840">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extLst>
                  <a:ext uri="{0D108BD9-81ED-4DB2-BD59-A6C34878D82A}">
                    <a16:rowId xmlns:a16="http://schemas.microsoft.com/office/drawing/2014/main" val="3291661502"/>
                  </a:ext>
                </a:extLst>
              </a:tr>
              <a:tr h="370840">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extLst>
                  <a:ext uri="{0D108BD9-81ED-4DB2-BD59-A6C34878D82A}">
                    <a16:rowId xmlns:a16="http://schemas.microsoft.com/office/drawing/2014/main" val="1441434180"/>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38132172"/>
                  </a:ext>
                </a:extLst>
              </a:tr>
            </a:tbl>
          </a:graphicData>
        </a:graphic>
      </p:graphicFrame>
      <p:sp>
        <p:nvSpPr>
          <p:cNvPr id="21" name="TextBox 20">
            <a:extLst>
              <a:ext uri="{FF2B5EF4-FFF2-40B4-BE49-F238E27FC236}">
                <a16:creationId xmlns:a16="http://schemas.microsoft.com/office/drawing/2014/main" id="{05999E8D-E73F-4B07-A9C0-38278082C965}"/>
              </a:ext>
            </a:extLst>
          </p:cNvPr>
          <p:cNvSpPr txBox="1"/>
          <p:nvPr/>
        </p:nvSpPr>
        <p:spPr>
          <a:xfrm>
            <a:off x="275513" y="4489051"/>
            <a:ext cx="1883526" cy="523220"/>
          </a:xfrm>
          <a:prstGeom prst="rect">
            <a:avLst/>
          </a:prstGeom>
          <a:noFill/>
          <a:ln>
            <a:solidFill>
              <a:srgbClr val="FF0000"/>
            </a:solidFill>
          </a:ln>
        </p:spPr>
        <p:txBody>
          <a:bodyPr wrap="square" rtlCol="0">
            <a:spAutoFit/>
          </a:bodyPr>
          <a:lstStyle/>
          <a:p>
            <a:r>
              <a:rPr lang="en-US" sz="1400" dirty="0">
                <a:solidFill>
                  <a:srgbClr val="FF0000"/>
                </a:solidFill>
              </a:rPr>
              <a:t>Hint:</a:t>
            </a:r>
          </a:p>
          <a:p>
            <a:r>
              <a:rPr lang="en-US" sz="1400" dirty="0">
                <a:solidFill>
                  <a:srgbClr val="FF0000"/>
                </a:solidFill>
              </a:rPr>
              <a:t>Can a truth table help? </a:t>
            </a:r>
          </a:p>
        </p:txBody>
      </p:sp>
    </p:spTree>
    <p:extLst>
      <p:ext uri="{BB962C8B-B14F-4D97-AF65-F5344CB8AC3E}">
        <p14:creationId xmlns:p14="http://schemas.microsoft.com/office/powerpoint/2010/main" val="194713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923330"/>
          </a:xfrm>
          <a:prstGeom prst="rect">
            <a:avLst/>
          </a:prstGeom>
          <a:noFill/>
        </p:spPr>
        <p:txBody>
          <a:bodyPr wrap="square" rtlCol="0">
            <a:spAutoFit/>
          </a:bodyPr>
          <a:lstStyle/>
          <a:p>
            <a:pPr marL="54530"/>
            <a:r>
              <a:rPr lang="en-US" b="1"/>
              <a:t>Step 3. </a:t>
            </a:r>
            <a:r>
              <a:rPr lang="en-US"/>
              <a:t>Write out the objective in QUBO form</a:t>
            </a:r>
          </a:p>
          <a:p>
            <a:pPr marL="54530"/>
            <a:endParaRPr lang="en-US"/>
          </a:p>
          <a:p>
            <a:endParaRPr lang="en-US"/>
          </a:p>
        </p:txBody>
      </p:sp>
      <p:sp>
        <p:nvSpPr>
          <p:cNvPr id="24" name="Freeform: Shape 23">
            <a:extLst>
              <a:ext uri="{FF2B5EF4-FFF2-40B4-BE49-F238E27FC236}">
                <a16:creationId xmlns:a16="http://schemas.microsoft.com/office/drawing/2014/main" id="{10D06244-B1E8-4669-A073-FB955402A231}"/>
              </a:ext>
            </a:extLst>
          </p:cNvPr>
          <p:cNvSpPr/>
          <p:nvPr/>
        </p:nvSpPr>
        <p:spPr>
          <a:xfrm>
            <a:off x="432392" y="4869394"/>
            <a:ext cx="2074930" cy="1568056"/>
          </a:xfrm>
          <a:custGeom>
            <a:avLst/>
            <a:gdLst>
              <a:gd name="connsiteX0" fmla="*/ 188164 w 2324135"/>
              <a:gd name="connsiteY0" fmla="*/ 1278591 h 1960668"/>
              <a:gd name="connsiteX1" fmla="*/ 589380 w 2324135"/>
              <a:gd name="connsiteY1" fmla="*/ 1008003 h 1960668"/>
              <a:gd name="connsiteX2" fmla="*/ 1018588 w 2324135"/>
              <a:gd name="connsiteY2" fmla="*/ 681432 h 1960668"/>
              <a:gd name="connsiteX3" fmla="*/ 1167878 w 2324135"/>
              <a:gd name="connsiteY3" fmla="*/ 252224 h 1960668"/>
              <a:gd name="connsiteX4" fmla="*/ 1671731 w 2324135"/>
              <a:gd name="connsiteY4" fmla="*/ 297 h 1960668"/>
              <a:gd name="connsiteX5" fmla="*/ 2306213 w 2324135"/>
              <a:gd name="connsiteY5" fmla="*/ 298877 h 1960668"/>
              <a:gd name="connsiteX6" fmla="*/ 2138262 w 2324135"/>
              <a:gd name="connsiteY6" fmla="*/ 896036 h 1960668"/>
              <a:gd name="connsiteX7" fmla="*/ 2016964 w 2324135"/>
              <a:gd name="connsiteY7" fmla="*/ 1427881 h 1960668"/>
              <a:gd name="connsiteX8" fmla="*/ 1877004 w 2324135"/>
              <a:gd name="connsiteY8" fmla="*/ 1857089 h 1960668"/>
              <a:gd name="connsiteX9" fmla="*/ 1289176 w 2324135"/>
              <a:gd name="connsiteY9" fmla="*/ 1801105 h 1960668"/>
              <a:gd name="connsiteX10" fmla="*/ 813315 w 2324135"/>
              <a:gd name="connsiteY10" fmla="*/ 1801105 h 1960668"/>
              <a:gd name="connsiteX11" fmla="*/ 253478 w 2324135"/>
              <a:gd name="connsiteY11" fmla="*/ 1959726 h 1960668"/>
              <a:gd name="connsiteX12" fmla="*/ 1551 w 2324135"/>
              <a:gd name="connsiteY12" fmla="*/ 1717130 h 1960668"/>
              <a:gd name="connsiteX13" fmla="*/ 188164 w 2324135"/>
              <a:gd name="connsiteY13" fmla="*/ 1278591 h 196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4135" h="1960668">
                <a:moveTo>
                  <a:pt x="188164" y="1278591"/>
                </a:moveTo>
                <a:cubicBezTo>
                  <a:pt x="286135" y="1160403"/>
                  <a:pt x="450976" y="1107529"/>
                  <a:pt x="589380" y="1008003"/>
                </a:cubicBezTo>
                <a:cubicBezTo>
                  <a:pt x="727784" y="908476"/>
                  <a:pt x="922172" y="807395"/>
                  <a:pt x="1018588" y="681432"/>
                </a:cubicBezTo>
                <a:cubicBezTo>
                  <a:pt x="1115004" y="555469"/>
                  <a:pt x="1059021" y="365747"/>
                  <a:pt x="1167878" y="252224"/>
                </a:cubicBezTo>
                <a:cubicBezTo>
                  <a:pt x="1276735" y="138701"/>
                  <a:pt x="1482009" y="-7478"/>
                  <a:pt x="1671731" y="297"/>
                </a:cubicBezTo>
                <a:cubicBezTo>
                  <a:pt x="1861453" y="8072"/>
                  <a:pt x="2228458" y="149587"/>
                  <a:pt x="2306213" y="298877"/>
                </a:cubicBezTo>
                <a:cubicBezTo>
                  <a:pt x="2383968" y="448167"/>
                  <a:pt x="2186470" y="707869"/>
                  <a:pt x="2138262" y="896036"/>
                </a:cubicBezTo>
                <a:cubicBezTo>
                  <a:pt x="2090054" y="1084203"/>
                  <a:pt x="2060507" y="1267706"/>
                  <a:pt x="2016964" y="1427881"/>
                </a:cubicBezTo>
                <a:cubicBezTo>
                  <a:pt x="1973421" y="1588056"/>
                  <a:pt x="1998302" y="1794885"/>
                  <a:pt x="1877004" y="1857089"/>
                </a:cubicBezTo>
                <a:cubicBezTo>
                  <a:pt x="1755706" y="1919293"/>
                  <a:pt x="1466457" y="1810436"/>
                  <a:pt x="1289176" y="1801105"/>
                </a:cubicBezTo>
                <a:cubicBezTo>
                  <a:pt x="1111895" y="1791774"/>
                  <a:pt x="985931" y="1774668"/>
                  <a:pt x="813315" y="1801105"/>
                </a:cubicBezTo>
                <a:cubicBezTo>
                  <a:pt x="640699" y="1827542"/>
                  <a:pt x="388772" y="1973722"/>
                  <a:pt x="253478" y="1959726"/>
                </a:cubicBezTo>
                <a:cubicBezTo>
                  <a:pt x="118184" y="1945730"/>
                  <a:pt x="17102" y="1830652"/>
                  <a:pt x="1551" y="1717130"/>
                </a:cubicBezTo>
                <a:cubicBezTo>
                  <a:pt x="-14000" y="1603608"/>
                  <a:pt x="90193" y="1396779"/>
                  <a:pt x="188164" y="1278591"/>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273B01C-98DF-4919-831C-883B02816D20}"/>
              </a:ext>
            </a:extLst>
          </p:cNvPr>
          <p:cNvSpPr/>
          <p:nvPr/>
        </p:nvSpPr>
        <p:spPr>
          <a:xfrm>
            <a:off x="1273304" y="6437450"/>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6" name="Oval 25">
            <a:extLst>
              <a:ext uri="{FF2B5EF4-FFF2-40B4-BE49-F238E27FC236}">
                <a16:creationId xmlns:a16="http://schemas.microsoft.com/office/drawing/2014/main" id="{2528EC0C-ECB4-4D69-9D95-BAC49C1830BD}"/>
              </a:ext>
            </a:extLst>
          </p:cNvPr>
          <p:cNvSpPr/>
          <p:nvPr/>
        </p:nvSpPr>
        <p:spPr>
          <a:xfrm>
            <a:off x="670932" y="5885188"/>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sp>
        <p:nvSpPr>
          <p:cNvPr id="27" name="Oval 26">
            <a:extLst>
              <a:ext uri="{FF2B5EF4-FFF2-40B4-BE49-F238E27FC236}">
                <a16:creationId xmlns:a16="http://schemas.microsoft.com/office/drawing/2014/main" id="{B442BEDB-02F3-4F7C-8F67-2D192807783D}"/>
              </a:ext>
            </a:extLst>
          </p:cNvPr>
          <p:cNvSpPr/>
          <p:nvPr/>
        </p:nvSpPr>
        <p:spPr>
          <a:xfrm>
            <a:off x="670932" y="5047162"/>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28" name="Oval 27">
            <a:extLst>
              <a:ext uri="{FF2B5EF4-FFF2-40B4-BE49-F238E27FC236}">
                <a16:creationId xmlns:a16="http://schemas.microsoft.com/office/drawing/2014/main" id="{57291B03-F1C0-4971-B7AB-510E71192341}"/>
              </a:ext>
            </a:extLst>
          </p:cNvPr>
          <p:cNvSpPr/>
          <p:nvPr/>
        </p:nvSpPr>
        <p:spPr>
          <a:xfrm>
            <a:off x="1779994" y="5047162"/>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
            </a:r>
          </a:p>
        </p:txBody>
      </p:sp>
      <p:sp>
        <p:nvSpPr>
          <p:cNvPr id="29" name="Oval 28">
            <a:extLst>
              <a:ext uri="{FF2B5EF4-FFF2-40B4-BE49-F238E27FC236}">
                <a16:creationId xmlns:a16="http://schemas.microsoft.com/office/drawing/2014/main" id="{2809676C-74D7-465A-A2D7-64BCB4B74D36}"/>
              </a:ext>
            </a:extLst>
          </p:cNvPr>
          <p:cNvSpPr/>
          <p:nvPr/>
        </p:nvSpPr>
        <p:spPr>
          <a:xfrm>
            <a:off x="2454922" y="5397034"/>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30" name="Oval 29">
            <a:extLst>
              <a:ext uri="{FF2B5EF4-FFF2-40B4-BE49-F238E27FC236}">
                <a16:creationId xmlns:a16="http://schemas.microsoft.com/office/drawing/2014/main" id="{11531948-329C-46A9-87F7-FF3010147BEE}"/>
              </a:ext>
            </a:extLst>
          </p:cNvPr>
          <p:cNvSpPr/>
          <p:nvPr/>
        </p:nvSpPr>
        <p:spPr>
          <a:xfrm>
            <a:off x="1779994" y="5868470"/>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t>
            </a:r>
          </a:p>
        </p:txBody>
      </p:sp>
      <p:cxnSp>
        <p:nvCxnSpPr>
          <p:cNvPr id="31" name="Straight Connector 30">
            <a:extLst>
              <a:ext uri="{FF2B5EF4-FFF2-40B4-BE49-F238E27FC236}">
                <a16:creationId xmlns:a16="http://schemas.microsoft.com/office/drawing/2014/main" id="{8908E7C6-4BF7-4847-AEA1-5CB6D502B62D}"/>
              </a:ext>
            </a:extLst>
          </p:cNvPr>
          <p:cNvCxnSpPr>
            <a:cxnSpLocks/>
            <a:stCxn id="25" idx="1"/>
            <a:endCxn id="26" idx="5"/>
          </p:cNvCxnSpPr>
          <p:nvPr/>
        </p:nvCxnSpPr>
        <p:spPr>
          <a:xfrm flipH="1" flipV="1">
            <a:off x="976340" y="6156662"/>
            <a:ext cx="349364" cy="327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1CDBE2-8A60-4CE9-AF22-03BB22065A4D}"/>
              </a:ext>
            </a:extLst>
          </p:cNvPr>
          <p:cNvCxnSpPr>
            <a:stCxn id="26" idx="0"/>
            <a:endCxn id="27" idx="4"/>
          </p:cNvCxnSpPr>
          <p:nvPr/>
        </p:nvCxnSpPr>
        <p:spPr>
          <a:xfrm flipV="1">
            <a:off x="849836" y="5365214"/>
            <a:ext cx="0" cy="5199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05FE1E5-EA9D-4902-9D44-4E7B8B05B636}"/>
              </a:ext>
            </a:extLst>
          </p:cNvPr>
          <p:cNvCxnSpPr>
            <a:stCxn id="27" idx="6"/>
            <a:endCxn id="28" idx="2"/>
          </p:cNvCxnSpPr>
          <p:nvPr/>
        </p:nvCxnSpPr>
        <p:spPr>
          <a:xfrm>
            <a:off x="1028740" y="5206188"/>
            <a:ext cx="7512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09B01B8-F606-4CE5-BFB6-0D990ED172FA}"/>
              </a:ext>
            </a:extLst>
          </p:cNvPr>
          <p:cNvCxnSpPr>
            <a:stCxn id="26" idx="7"/>
            <a:endCxn id="28" idx="3"/>
          </p:cNvCxnSpPr>
          <p:nvPr/>
        </p:nvCxnSpPr>
        <p:spPr>
          <a:xfrm flipV="1">
            <a:off x="976340" y="5318636"/>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B36E65D-97E5-40F6-BDE2-3B114EC4C388}"/>
              </a:ext>
            </a:extLst>
          </p:cNvPr>
          <p:cNvCxnSpPr>
            <a:stCxn id="28" idx="4"/>
            <a:endCxn id="30" idx="0"/>
          </p:cNvCxnSpPr>
          <p:nvPr/>
        </p:nvCxnSpPr>
        <p:spPr>
          <a:xfrm>
            <a:off x="1958898" y="5365214"/>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03A5C6-0508-4C79-BAB5-B3BDAF24EE42}"/>
              </a:ext>
            </a:extLst>
          </p:cNvPr>
          <p:cNvCxnSpPr>
            <a:stCxn id="28" idx="6"/>
            <a:endCxn id="29" idx="1"/>
          </p:cNvCxnSpPr>
          <p:nvPr/>
        </p:nvCxnSpPr>
        <p:spPr>
          <a:xfrm>
            <a:off x="2137802" y="5206188"/>
            <a:ext cx="369520" cy="237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C39544C-7E54-420F-BBAC-10BF220B665F}"/>
              </a:ext>
            </a:extLst>
          </p:cNvPr>
          <p:cNvCxnSpPr>
            <a:stCxn id="30" idx="6"/>
            <a:endCxn id="29" idx="3"/>
          </p:cNvCxnSpPr>
          <p:nvPr/>
        </p:nvCxnSpPr>
        <p:spPr>
          <a:xfrm flipV="1">
            <a:off x="2137802" y="5668508"/>
            <a:ext cx="369520" cy="358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E5B84CC-95C5-48D6-AFFF-2464CC879C62}"/>
              </a:ext>
            </a:extLst>
          </p:cNvPr>
          <p:cNvCxnSpPr>
            <a:stCxn id="27" idx="5"/>
            <a:endCxn id="30" idx="1"/>
          </p:cNvCxnSpPr>
          <p:nvPr/>
        </p:nvCxnSpPr>
        <p:spPr>
          <a:xfrm>
            <a:off x="976340" y="5318636"/>
            <a:ext cx="856054" cy="596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255B6F1-BC53-4E49-AEC2-1781543B4762}"/>
              </a:ext>
            </a:extLst>
          </p:cNvPr>
          <p:cNvSpPr txBox="1"/>
          <p:nvPr/>
        </p:nvSpPr>
        <p:spPr>
          <a:xfrm>
            <a:off x="432392" y="3990336"/>
            <a:ext cx="2666590" cy="738664"/>
          </a:xfrm>
          <a:prstGeom prst="rect">
            <a:avLst/>
          </a:prstGeom>
          <a:noFill/>
          <a:ln>
            <a:solidFill>
              <a:srgbClr val="FF0000"/>
            </a:solidFill>
          </a:ln>
        </p:spPr>
        <p:txBody>
          <a:bodyPr wrap="square" rtlCol="0">
            <a:spAutoFit/>
          </a:bodyPr>
          <a:lstStyle/>
          <a:p>
            <a:r>
              <a:rPr lang="en-US" sz="1400" dirty="0">
                <a:solidFill>
                  <a:srgbClr val="FF0000"/>
                </a:solidFill>
              </a:rPr>
              <a:t>Hint:</a:t>
            </a:r>
          </a:p>
          <a:p>
            <a:r>
              <a:rPr lang="en-US" sz="1400" dirty="0">
                <a:solidFill>
                  <a:srgbClr val="FF0000"/>
                </a:solidFill>
              </a:rPr>
              <a:t>How can you apply an expression for one edge to an entire graph? </a:t>
            </a:r>
          </a:p>
        </p:txBody>
      </p:sp>
    </p:spTree>
    <p:extLst>
      <p:ext uri="{BB962C8B-B14F-4D97-AF65-F5344CB8AC3E}">
        <p14:creationId xmlns:p14="http://schemas.microsoft.com/office/powerpoint/2010/main" val="2451824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923330"/>
          </a:xfrm>
          <a:prstGeom prst="rect">
            <a:avLst/>
          </a:prstGeom>
          <a:noFill/>
        </p:spPr>
        <p:txBody>
          <a:bodyPr wrap="square" rtlCol="0">
            <a:spAutoFit/>
          </a:bodyPr>
          <a:lstStyle/>
          <a:p>
            <a:pPr marL="54530"/>
            <a:r>
              <a:rPr lang="en-US" b="1"/>
              <a:t>Step 3. </a:t>
            </a:r>
            <a:r>
              <a:rPr lang="en-US"/>
              <a:t>Write out the objective in QUBO form</a:t>
            </a:r>
          </a:p>
          <a:p>
            <a:pPr marL="54530"/>
            <a:endParaRPr lang="en-US"/>
          </a:p>
          <a:p>
            <a:endParaRPr lang="en-US"/>
          </a:p>
        </p:txBody>
      </p:sp>
      <p:sp>
        <p:nvSpPr>
          <p:cNvPr id="24" name="Freeform: Shape 23">
            <a:extLst>
              <a:ext uri="{FF2B5EF4-FFF2-40B4-BE49-F238E27FC236}">
                <a16:creationId xmlns:a16="http://schemas.microsoft.com/office/drawing/2014/main" id="{10D06244-B1E8-4669-A073-FB955402A231}"/>
              </a:ext>
            </a:extLst>
          </p:cNvPr>
          <p:cNvSpPr/>
          <p:nvPr/>
        </p:nvSpPr>
        <p:spPr>
          <a:xfrm>
            <a:off x="432392" y="4869394"/>
            <a:ext cx="2074930" cy="1568056"/>
          </a:xfrm>
          <a:custGeom>
            <a:avLst/>
            <a:gdLst>
              <a:gd name="connsiteX0" fmla="*/ 188164 w 2324135"/>
              <a:gd name="connsiteY0" fmla="*/ 1278591 h 1960668"/>
              <a:gd name="connsiteX1" fmla="*/ 589380 w 2324135"/>
              <a:gd name="connsiteY1" fmla="*/ 1008003 h 1960668"/>
              <a:gd name="connsiteX2" fmla="*/ 1018588 w 2324135"/>
              <a:gd name="connsiteY2" fmla="*/ 681432 h 1960668"/>
              <a:gd name="connsiteX3" fmla="*/ 1167878 w 2324135"/>
              <a:gd name="connsiteY3" fmla="*/ 252224 h 1960668"/>
              <a:gd name="connsiteX4" fmla="*/ 1671731 w 2324135"/>
              <a:gd name="connsiteY4" fmla="*/ 297 h 1960668"/>
              <a:gd name="connsiteX5" fmla="*/ 2306213 w 2324135"/>
              <a:gd name="connsiteY5" fmla="*/ 298877 h 1960668"/>
              <a:gd name="connsiteX6" fmla="*/ 2138262 w 2324135"/>
              <a:gd name="connsiteY6" fmla="*/ 896036 h 1960668"/>
              <a:gd name="connsiteX7" fmla="*/ 2016964 w 2324135"/>
              <a:gd name="connsiteY7" fmla="*/ 1427881 h 1960668"/>
              <a:gd name="connsiteX8" fmla="*/ 1877004 w 2324135"/>
              <a:gd name="connsiteY8" fmla="*/ 1857089 h 1960668"/>
              <a:gd name="connsiteX9" fmla="*/ 1289176 w 2324135"/>
              <a:gd name="connsiteY9" fmla="*/ 1801105 h 1960668"/>
              <a:gd name="connsiteX10" fmla="*/ 813315 w 2324135"/>
              <a:gd name="connsiteY10" fmla="*/ 1801105 h 1960668"/>
              <a:gd name="connsiteX11" fmla="*/ 253478 w 2324135"/>
              <a:gd name="connsiteY11" fmla="*/ 1959726 h 1960668"/>
              <a:gd name="connsiteX12" fmla="*/ 1551 w 2324135"/>
              <a:gd name="connsiteY12" fmla="*/ 1717130 h 1960668"/>
              <a:gd name="connsiteX13" fmla="*/ 188164 w 2324135"/>
              <a:gd name="connsiteY13" fmla="*/ 1278591 h 196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4135" h="1960668">
                <a:moveTo>
                  <a:pt x="188164" y="1278591"/>
                </a:moveTo>
                <a:cubicBezTo>
                  <a:pt x="286135" y="1160403"/>
                  <a:pt x="450976" y="1107529"/>
                  <a:pt x="589380" y="1008003"/>
                </a:cubicBezTo>
                <a:cubicBezTo>
                  <a:pt x="727784" y="908476"/>
                  <a:pt x="922172" y="807395"/>
                  <a:pt x="1018588" y="681432"/>
                </a:cubicBezTo>
                <a:cubicBezTo>
                  <a:pt x="1115004" y="555469"/>
                  <a:pt x="1059021" y="365747"/>
                  <a:pt x="1167878" y="252224"/>
                </a:cubicBezTo>
                <a:cubicBezTo>
                  <a:pt x="1276735" y="138701"/>
                  <a:pt x="1482009" y="-7478"/>
                  <a:pt x="1671731" y="297"/>
                </a:cubicBezTo>
                <a:cubicBezTo>
                  <a:pt x="1861453" y="8072"/>
                  <a:pt x="2228458" y="149587"/>
                  <a:pt x="2306213" y="298877"/>
                </a:cubicBezTo>
                <a:cubicBezTo>
                  <a:pt x="2383968" y="448167"/>
                  <a:pt x="2186470" y="707869"/>
                  <a:pt x="2138262" y="896036"/>
                </a:cubicBezTo>
                <a:cubicBezTo>
                  <a:pt x="2090054" y="1084203"/>
                  <a:pt x="2060507" y="1267706"/>
                  <a:pt x="2016964" y="1427881"/>
                </a:cubicBezTo>
                <a:cubicBezTo>
                  <a:pt x="1973421" y="1588056"/>
                  <a:pt x="1998302" y="1794885"/>
                  <a:pt x="1877004" y="1857089"/>
                </a:cubicBezTo>
                <a:cubicBezTo>
                  <a:pt x="1755706" y="1919293"/>
                  <a:pt x="1466457" y="1810436"/>
                  <a:pt x="1289176" y="1801105"/>
                </a:cubicBezTo>
                <a:cubicBezTo>
                  <a:pt x="1111895" y="1791774"/>
                  <a:pt x="985931" y="1774668"/>
                  <a:pt x="813315" y="1801105"/>
                </a:cubicBezTo>
                <a:cubicBezTo>
                  <a:pt x="640699" y="1827542"/>
                  <a:pt x="388772" y="1973722"/>
                  <a:pt x="253478" y="1959726"/>
                </a:cubicBezTo>
                <a:cubicBezTo>
                  <a:pt x="118184" y="1945730"/>
                  <a:pt x="17102" y="1830652"/>
                  <a:pt x="1551" y="1717130"/>
                </a:cubicBezTo>
                <a:cubicBezTo>
                  <a:pt x="-14000" y="1603608"/>
                  <a:pt x="90193" y="1396779"/>
                  <a:pt x="188164" y="1278591"/>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273B01C-98DF-4919-831C-883B02816D20}"/>
              </a:ext>
            </a:extLst>
          </p:cNvPr>
          <p:cNvSpPr/>
          <p:nvPr/>
        </p:nvSpPr>
        <p:spPr>
          <a:xfrm>
            <a:off x="1273304" y="6437450"/>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6" name="Oval 25">
            <a:extLst>
              <a:ext uri="{FF2B5EF4-FFF2-40B4-BE49-F238E27FC236}">
                <a16:creationId xmlns:a16="http://schemas.microsoft.com/office/drawing/2014/main" id="{2528EC0C-ECB4-4D69-9D95-BAC49C1830BD}"/>
              </a:ext>
            </a:extLst>
          </p:cNvPr>
          <p:cNvSpPr/>
          <p:nvPr/>
        </p:nvSpPr>
        <p:spPr>
          <a:xfrm>
            <a:off x="670932" y="5885188"/>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sp>
        <p:nvSpPr>
          <p:cNvPr id="27" name="Oval 26">
            <a:extLst>
              <a:ext uri="{FF2B5EF4-FFF2-40B4-BE49-F238E27FC236}">
                <a16:creationId xmlns:a16="http://schemas.microsoft.com/office/drawing/2014/main" id="{B442BEDB-02F3-4F7C-8F67-2D192807783D}"/>
              </a:ext>
            </a:extLst>
          </p:cNvPr>
          <p:cNvSpPr/>
          <p:nvPr/>
        </p:nvSpPr>
        <p:spPr>
          <a:xfrm>
            <a:off x="670932" y="5047162"/>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28" name="Oval 27">
            <a:extLst>
              <a:ext uri="{FF2B5EF4-FFF2-40B4-BE49-F238E27FC236}">
                <a16:creationId xmlns:a16="http://schemas.microsoft.com/office/drawing/2014/main" id="{57291B03-F1C0-4971-B7AB-510E71192341}"/>
              </a:ext>
            </a:extLst>
          </p:cNvPr>
          <p:cNvSpPr/>
          <p:nvPr/>
        </p:nvSpPr>
        <p:spPr>
          <a:xfrm>
            <a:off x="1779994" y="5047162"/>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
            </a:r>
          </a:p>
        </p:txBody>
      </p:sp>
      <p:sp>
        <p:nvSpPr>
          <p:cNvPr id="29" name="Oval 28">
            <a:extLst>
              <a:ext uri="{FF2B5EF4-FFF2-40B4-BE49-F238E27FC236}">
                <a16:creationId xmlns:a16="http://schemas.microsoft.com/office/drawing/2014/main" id="{2809676C-74D7-465A-A2D7-64BCB4B74D36}"/>
              </a:ext>
            </a:extLst>
          </p:cNvPr>
          <p:cNvSpPr/>
          <p:nvPr/>
        </p:nvSpPr>
        <p:spPr>
          <a:xfrm>
            <a:off x="2454922" y="5397034"/>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30" name="Oval 29">
            <a:extLst>
              <a:ext uri="{FF2B5EF4-FFF2-40B4-BE49-F238E27FC236}">
                <a16:creationId xmlns:a16="http://schemas.microsoft.com/office/drawing/2014/main" id="{11531948-329C-46A9-87F7-FF3010147BEE}"/>
              </a:ext>
            </a:extLst>
          </p:cNvPr>
          <p:cNvSpPr/>
          <p:nvPr/>
        </p:nvSpPr>
        <p:spPr>
          <a:xfrm>
            <a:off x="1779994" y="5868470"/>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t>
            </a:r>
          </a:p>
        </p:txBody>
      </p:sp>
      <p:cxnSp>
        <p:nvCxnSpPr>
          <p:cNvPr id="31" name="Straight Connector 30">
            <a:extLst>
              <a:ext uri="{FF2B5EF4-FFF2-40B4-BE49-F238E27FC236}">
                <a16:creationId xmlns:a16="http://schemas.microsoft.com/office/drawing/2014/main" id="{8908E7C6-4BF7-4847-AEA1-5CB6D502B62D}"/>
              </a:ext>
            </a:extLst>
          </p:cNvPr>
          <p:cNvCxnSpPr>
            <a:cxnSpLocks/>
            <a:stCxn id="25" idx="1"/>
            <a:endCxn id="26" idx="5"/>
          </p:cNvCxnSpPr>
          <p:nvPr/>
        </p:nvCxnSpPr>
        <p:spPr>
          <a:xfrm flipH="1" flipV="1">
            <a:off x="976340" y="6156662"/>
            <a:ext cx="349364" cy="327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1CDBE2-8A60-4CE9-AF22-03BB22065A4D}"/>
              </a:ext>
            </a:extLst>
          </p:cNvPr>
          <p:cNvCxnSpPr>
            <a:stCxn id="26" idx="0"/>
            <a:endCxn id="27" idx="4"/>
          </p:cNvCxnSpPr>
          <p:nvPr/>
        </p:nvCxnSpPr>
        <p:spPr>
          <a:xfrm flipV="1">
            <a:off x="849836" y="5365214"/>
            <a:ext cx="0" cy="5199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05FE1E5-EA9D-4902-9D44-4E7B8B05B636}"/>
              </a:ext>
            </a:extLst>
          </p:cNvPr>
          <p:cNvCxnSpPr>
            <a:stCxn id="27" idx="6"/>
            <a:endCxn id="28" idx="2"/>
          </p:cNvCxnSpPr>
          <p:nvPr/>
        </p:nvCxnSpPr>
        <p:spPr>
          <a:xfrm>
            <a:off x="1028740" y="5206188"/>
            <a:ext cx="7512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09B01B8-F606-4CE5-BFB6-0D990ED172FA}"/>
              </a:ext>
            </a:extLst>
          </p:cNvPr>
          <p:cNvCxnSpPr>
            <a:stCxn id="26" idx="7"/>
            <a:endCxn id="28" idx="3"/>
          </p:cNvCxnSpPr>
          <p:nvPr/>
        </p:nvCxnSpPr>
        <p:spPr>
          <a:xfrm flipV="1">
            <a:off x="976340" y="5318636"/>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B36E65D-97E5-40F6-BDE2-3B114EC4C388}"/>
              </a:ext>
            </a:extLst>
          </p:cNvPr>
          <p:cNvCxnSpPr>
            <a:stCxn id="28" idx="4"/>
            <a:endCxn id="30" idx="0"/>
          </p:cNvCxnSpPr>
          <p:nvPr/>
        </p:nvCxnSpPr>
        <p:spPr>
          <a:xfrm>
            <a:off x="1958898" y="5365214"/>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03A5C6-0508-4C79-BAB5-B3BDAF24EE42}"/>
              </a:ext>
            </a:extLst>
          </p:cNvPr>
          <p:cNvCxnSpPr>
            <a:stCxn id="28" idx="6"/>
            <a:endCxn id="29" idx="1"/>
          </p:cNvCxnSpPr>
          <p:nvPr/>
        </p:nvCxnSpPr>
        <p:spPr>
          <a:xfrm>
            <a:off x="2137802" y="5206188"/>
            <a:ext cx="369520" cy="237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C39544C-7E54-420F-BBAC-10BF220B665F}"/>
              </a:ext>
            </a:extLst>
          </p:cNvPr>
          <p:cNvCxnSpPr>
            <a:stCxn id="30" idx="6"/>
            <a:endCxn id="29" idx="3"/>
          </p:cNvCxnSpPr>
          <p:nvPr/>
        </p:nvCxnSpPr>
        <p:spPr>
          <a:xfrm flipV="1">
            <a:off x="2137802" y="5668508"/>
            <a:ext cx="369520" cy="358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E5B84CC-95C5-48D6-AFFF-2464CC879C62}"/>
              </a:ext>
            </a:extLst>
          </p:cNvPr>
          <p:cNvCxnSpPr>
            <a:stCxn id="27" idx="5"/>
            <a:endCxn id="30" idx="1"/>
          </p:cNvCxnSpPr>
          <p:nvPr/>
        </p:nvCxnSpPr>
        <p:spPr>
          <a:xfrm>
            <a:off x="976340" y="5318636"/>
            <a:ext cx="856054" cy="596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255B6F1-BC53-4E49-AEC2-1781543B4762}"/>
              </a:ext>
            </a:extLst>
          </p:cNvPr>
          <p:cNvSpPr txBox="1"/>
          <p:nvPr/>
        </p:nvSpPr>
        <p:spPr>
          <a:xfrm>
            <a:off x="432392" y="3990336"/>
            <a:ext cx="2666590" cy="523220"/>
          </a:xfrm>
          <a:prstGeom prst="rect">
            <a:avLst/>
          </a:prstGeom>
          <a:noFill/>
          <a:ln>
            <a:solidFill>
              <a:srgbClr val="FF0000"/>
            </a:solidFill>
          </a:ln>
        </p:spPr>
        <p:txBody>
          <a:bodyPr wrap="square" rtlCol="0">
            <a:spAutoFit/>
          </a:bodyPr>
          <a:lstStyle/>
          <a:p>
            <a:r>
              <a:rPr lang="en-US" sz="1400" dirty="0">
                <a:solidFill>
                  <a:srgbClr val="FF0000"/>
                </a:solidFill>
              </a:rPr>
              <a:t>Hint:</a:t>
            </a:r>
          </a:p>
          <a:p>
            <a:endParaRPr lang="en-US" sz="1400" dirty="0">
              <a:solidFill>
                <a:srgbClr val="FF0000"/>
              </a:solidFill>
            </a:endParaRP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2EDD7DCC-782A-454F-A08A-850F2884D4F5}"/>
                  </a:ext>
                </a:extLst>
              </p:cNvPr>
              <p:cNvSpPr txBox="1"/>
              <p:nvPr/>
            </p:nvSpPr>
            <p:spPr>
              <a:xfrm>
                <a:off x="1028740" y="4073071"/>
                <a:ext cx="1902765" cy="410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100" i="1" smtClean="0">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𝐸</m:t>
                          </m:r>
                        </m:e>
                        <m:sub>
                          <m:r>
                            <a:rPr lang="en-US" sz="1100" i="1">
                              <a:solidFill>
                                <a:srgbClr val="FF0000"/>
                              </a:solidFill>
                              <a:latin typeface="Cambria Math" panose="02040503050406030204" pitchFamily="18" charset="0"/>
                            </a:rPr>
                            <m:t>𝑞𝑢𝑏𝑜</m:t>
                          </m:r>
                        </m:sub>
                      </m:sSub>
                      <m:r>
                        <a:rPr lang="en-US" sz="1100" i="1">
                          <a:solidFill>
                            <a:srgbClr val="FF0000"/>
                          </a:solidFill>
                          <a:latin typeface="Cambria Math" panose="02040503050406030204" pitchFamily="18" charset="0"/>
                        </a:rPr>
                        <m:t>= </m:t>
                      </m:r>
                      <m:nary>
                        <m:naryPr>
                          <m:chr m:val="∑"/>
                          <m:supHide m:val="on"/>
                          <m:ctrlPr>
                            <a:rPr lang="en-US" sz="1100" i="1">
                              <a:solidFill>
                                <a:srgbClr val="FF0000"/>
                              </a:solidFill>
                              <a:latin typeface="Cambria Math" panose="02040503050406030204" pitchFamily="18" charset="0"/>
                            </a:rPr>
                          </m:ctrlPr>
                        </m:naryPr>
                        <m:sub>
                          <m:r>
                            <m:rPr>
                              <m:brk m:alnAt="7"/>
                            </m:rPr>
                            <a:rPr lang="en-US" sz="1100" i="1">
                              <a:solidFill>
                                <a:srgbClr val="FF0000"/>
                              </a:solidFill>
                              <a:latin typeface="Cambria Math" panose="02040503050406030204" pitchFamily="18" charset="0"/>
                            </a:rPr>
                            <m:t>𝑖</m:t>
                          </m:r>
                        </m:sub>
                        <m:sup/>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𝑎</m:t>
                              </m:r>
                            </m:e>
                            <m:sub>
                              <m:r>
                                <a:rPr lang="en-US" sz="1100" i="1">
                                  <a:solidFill>
                                    <a:srgbClr val="FF0000"/>
                                  </a:solidFill>
                                  <a:latin typeface="Cambria Math" panose="02040503050406030204" pitchFamily="18" charset="0"/>
                                </a:rPr>
                                <m:t>𝑖</m:t>
                              </m:r>
                            </m:sub>
                          </m:sSub>
                        </m:e>
                      </m:nary>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𝑥</m:t>
                          </m:r>
                        </m:e>
                        <m:sub>
                          <m:r>
                            <a:rPr lang="en-US" sz="1100" i="1">
                              <a:solidFill>
                                <a:srgbClr val="FF0000"/>
                              </a:solidFill>
                              <a:latin typeface="Cambria Math" panose="02040503050406030204" pitchFamily="18" charset="0"/>
                            </a:rPr>
                            <m:t>𝑖</m:t>
                          </m:r>
                        </m:sub>
                      </m:sSub>
                      <m:r>
                        <a:rPr lang="en-US" sz="1100" i="1">
                          <a:solidFill>
                            <a:srgbClr val="FF0000"/>
                          </a:solidFill>
                          <a:latin typeface="Cambria Math" panose="02040503050406030204" pitchFamily="18" charset="0"/>
                        </a:rPr>
                        <m:t>+ </m:t>
                      </m:r>
                      <m:nary>
                        <m:naryPr>
                          <m:chr m:val="∑"/>
                          <m:supHide m:val="on"/>
                          <m:ctrlPr>
                            <a:rPr lang="en-US" sz="1100" i="1">
                              <a:solidFill>
                                <a:srgbClr val="FF0000"/>
                              </a:solidFill>
                              <a:latin typeface="Cambria Math" panose="02040503050406030204" pitchFamily="18" charset="0"/>
                            </a:rPr>
                          </m:ctrlPr>
                        </m:naryPr>
                        <m:sub>
                          <m:r>
                            <m:rPr>
                              <m:brk m:alnAt="7"/>
                            </m:rPr>
                            <a:rPr lang="en-US" sz="1100" i="1">
                              <a:solidFill>
                                <a:srgbClr val="FF0000"/>
                              </a:solidFill>
                              <a:latin typeface="Cambria Math" panose="02040503050406030204" pitchFamily="18" charset="0"/>
                            </a:rPr>
                            <m:t>𝑖</m:t>
                          </m:r>
                        </m:sub>
                        <m:sup/>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𝑏</m:t>
                              </m:r>
                            </m:e>
                            <m:sub>
                              <m:r>
                                <a:rPr lang="en-US" sz="1100" i="1">
                                  <a:solidFill>
                                    <a:srgbClr val="FF0000"/>
                                  </a:solidFill>
                                  <a:latin typeface="Cambria Math" panose="02040503050406030204" pitchFamily="18" charset="0"/>
                                </a:rPr>
                                <m:t>𝑖</m:t>
                              </m:r>
                              <m:r>
                                <a:rPr lang="en-US" sz="1100" i="1">
                                  <a:solidFill>
                                    <a:srgbClr val="FF0000"/>
                                  </a:solidFill>
                                  <a:latin typeface="Cambria Math" panose="02040503050406030204" pitchFamily="18" charset="0"/>
                                </a:rPr>
                                <m:t>,</m:t>
                              </m:r>
                              <m:r>
                                <a:rPr lang="en-US" sz="1100" i="1">
                                  <a:solidFill>
                                    <a:srgbClr val="FF0000"/>
                                  </a:solidFill>
                                  <a:latin typeface="Cambria Math" panose="02040503050406030204" pitchFamily="18" charset="0"/>
                                </a:rPr>
                                <m:t>𝑗</m:t>
                              </m:r>
                            </m:sub>
                          </m:sSub>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𝑥</m:t>
                              </m:r>
                            </m:e>
                            <m:sub>
                              <m:r>
                                <a:rPr lang="en-US" sz="1100" i="1">
                                  <a:solidFill>
                                    <a:srgbClr val="FF0000"/>
                                  </a:solidFill>
                                  <a:latin typeface="Cambria Math" panose="02040503050406030204" pitchFamily="18" charset="0"/>
                                </a:rPr>
                                <m:t>𝑖</m:t>
                              </m:r>
                            </m:sub>
                          </m:sSub>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𝑥</m:t>
                              </m:r>
                            </m:e>
                            <m:sub>
                              <m:r>
                                <a:rPr lang="en-US" sz="1100" i="1">
                                  <a:solidFill>
                                    <a:srgbClr val="FF0000"/>
                                  </a:solidFill>
                                  <a:latin typeface="Cambria Math" panose="02040503050406030204" pitchFamily="18" charset="0"/>
                                </a:rPr>
                                <m:t>𝑗</m:t>
                              </m:r>
                            </m:sub>
                          </m:sSub>
                        </m:e>
                      </m:nary>
                    </m:oMath>
                  </m:oMathPara>
                </a14:m>
                <a:endParaRPr lang="en-US" sz="1100" dirty="0">
                  <a:solidFill>
                    <a:srgbClr val="FF0000"/>
                  </a:solidFill>
                </a:endParaRPr>
              </a:p>
            </p:txBody>
          </p:sp>
        </mc:Choice>
        <mc:Fallback>
          <p:sp>
            <p:nvSpPr>
              <p:cNvPr id="22" name="TextBox 21">
                <a:extLst>
                  <a:ext uri="{FF2B5EF4-FFF2-40B4-BE49-F238E27FC236}">
                    <a16:creationId xmlns:a16="http://schemas.microsoft.com/office/drawing/2014/main" id="{2EDD7DCC-782A-454F-A08A-850F2884D4F5}"/>
                  </a:ext>
                </a:extLst>
              </p:cNvPr>
              <p:cNvSpPr txBox="1">
                <a:spLocks noRot="1" noChangeAspect="1" noMove="1" noResize="1" noEditPoints="1" noAdjustHandles="1" noChangeArrowheads="1" noChangeShapeType="1" noTextEdit="1"/>
              </p:cNvSpPr>
              <p:nvPr/>
            </p:nvSpPr>
            <p:spPr>
              <a:xfrm>
                <a:off x="1028740" y="4073071"/>
                <a:ext cx="1902765" cy="410753"/>
              </a:xfrm>
              <a:prstGeom prst="rect">
                <a:avLst/>
              </a:prstGeom>
              <a:blipFill>
                <a:blip r:embed="rId2"/>
                <a:stretch>
                  <a:fillRect l="-1282" t="-150000" r="-30769" b="-204412"/>
                </a:stretch>
              </a:blipFill>
            </p:spPr>
            <p:txBody>
              <a:bodyPr/>
              <a:lstStyle/>
              <a:p>
                <a:r>
                  <a:rPr lang="en-US">
                    <a:noFill/>
                  </a:rPr>
                  <a:t> </a:t>
                </a:r>
              </a:p>
            </p:txBody>
          </p:sp>
        </mc:Fallback>
      </mc:AlternateContent>
    </p:spTree>
    <p:extLst>
      <p:ext uri="{BB962C8B-B14F-4D97-AF65-F5344CB8AC3E}">
        <p14:creationId xmlns:p14="http://schemas.microsoft.com/office/powerpoint/2010/main" val="200956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6"/>
            <a:ext cx="6502154" cy="1200329"/>
          </a:xfrm>
          <a:prstGeom prst="rect">
            <a:avLst/>
          </a:prstGeom>
          <a:noFill/>
        </p:spPr>
        <p:txBody>
          <a:bodyPr wrap="square" rtlCol="0">
            <a:spAutoFit/>
          </a:bodyPr>
          <a:lstStyle/>
          <a:p>
            <a:pPr marL="54530"/>
            <a:r>
              <a:rPr lang="en-US" b="1"/>
              <a:t>Step 4. </a:t>
            </a:r>
            <a:r>
              <a:rPr lang="en-US"/>
              <a:t>Write out the constraints in QUBO form</a:t>
            </a:r>
          </a:p>
          <a:p>
            <a:pPr marL="54530"/>
            <a:endParaRPr lang="en-US"/>
          </a:p>
          <a:p>
            <a:pPr marL="54530"/>
            <a:endParaRPr lang="en-US"/>
          </a:p>
          <a:p>
            <a:endParaRPr lang="en-US"/>
          </a:p>
        </p:txBody>
      </p:sp>
      <p:sp>
        <p:nvSpPr>
          <p:cNvPr id="6" name="TextBox 5">
            <a:extLst>
              <a:ext uri="{FF2B5EF4-FFF2-40B4-BE49-F238E27FC236}">
                <a16:creationId xmlns:a16="http://schemas.microsoft.com/office/drawing/2014/main" id="{492D5643-8492-4B11-8577-721394CB655C}"/>
              </a:ext>
            </a:extLst>
          </p:cNvPr>
          <p:cNvSpPr txBox="1"/>
          <p:nvPr/>
        </p:nvSpPr>
        <p:spPr>
          <a:xfrm>
            <a:off x="432392" y="3990336"/>
            <a:ext cx="2190158" cy="1200329"/>
          </a:xfrm>
          <a:prstGeom prst="rect">
            <a:avLst/>
          </a:prstGeom>
          <a:noFill/>
          <a:ln>
            <a:solidFill>
              <a:srgbClr val="FF0000"/>
            </a:solidFill>
          </a:ln>
        </p:spPr>
        <p:txBody>
          <a:bodyPr wrap="square" rtlCol="0">
            <a:spAutoFit/>
          </a:bodyPr>
          <a:lstStyle/>
          <a:p>
            <a:r>
              <a:rPr lang="en-US" sz="1400" dirty="0">
                <a:solidFill>
                  <a:srgbClr val="FF0000"/>
                </a:solidFill>
              </a:rPr>
              <a:t>Hint:</a:t>
            </a:r>
          </a:p>
          <a:p>
            <a:r>
              <a:rPr lang="en-US" sz="1400" dirty="0">
                <a:solidFill>
                  <a:srgbClr val="FF0000"/>
                </a:solidFill>
              </a:rPr>
              <a:t>Remember that constraints are rules about which solutions are feasible and which aren’t.</a:t>
            </a:r>
          </a:p>
        </p:txBody>
      </p:sp>
    </p:spTree>
    <p:extLst>
      <p:ext uri="{BB962C8B-B14F-4D97-AF65-F5344CB8AC3E}">
        <p14:creationId xmlns:p14="http://schemas.microsoft.com/office/powerpoint/2010/main" val="350866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923330"/>
          </a:xfrm>
          <a:prstGeom prst="rect">
            <a:avLst/>
          </a:prstGeom>
          <a:noFill/>
        </p:spPr>
        <p:txBody>
          <a:bodyPr wrap="square" rtlCol="0">
            <a:spAutoFit/>
          </a:bodyPr>
          <a:lstStyle/>
          <a:p>
            <a:pPr marL="54530"/>
            <a:r>
              <a:rPr lang="en-US" b="1"/>
              <a:t>Step 5. </a:t>
            </a:r>
            <a:r>
              <a:rPr lang="en-US"/>
              <a:t>Combine objectives and constraints</a:t>
            </a:r>
          </a:p>
          <a:p>
            <a:pPr marL="54530"/>
            <a:endParaRPr lang="en-US"/>
          </a:p>
          <a:p>
            <a:endParaRPr lang="en-US"/>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3D74DD24-5576-49B1-98B8-C14BB7E76790}"/>
                  </a:ext>
                </a:extLst>
              </p:cNvPr>
              <p:cNvSpPr/>
              <p:nvPr/>
            </p:nvSpPr>
            <p:spPr>
              <a:xfrm>
                <a:off x="3695330" y="3765216"/>
                <a:ext cx="4487254"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r>
                                <a:rPr lang="en-US" i="1">
                                  <a:latin typeface="Cambria Math" panose="02040503050406030204" pitchFamily="18" charset="0"/>
                                </a:rPr>
                                <m:t>𝑜𝑏𝑗𝑒𝑐𝑡𝑖𝑣𝑒</m:t>
                              </m:r>
                            </m:e>
                          </m:d>
                        </m:e>
                      </m:func>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𝑐𝑜𝑛𝑠𝑡𝑟𝑎𝑖𝑛𝑡𝑠</m:t>
                      </m:r>
                      <m:r>
                        <a:rPr lang="en-US" i="1">
                          <a:latin typeface="Cambria Math" panose="02040503050406030204" pitchFamily="18" charset="0"/>
                          <a:ea typeface="Cambria Math" panose="02040503050406030204" pitchFamily="18" charset="0"/>
                        </a:rPr>
                        <m:t>)</m:t>
                      </m:r>
                    </m:oMath>
                  </m:oMathPara>
                </a14:m>
                <a:endParaRPr lang="en-US"/>
              </a:p>
            </p:txBody>
          </p:sp>
        </mc:Choice>
        <mc:Fallback xmlns="">
          <p:sp>
            <p:nvSpPr>
              <p:cNvPr id="16" name="Rectangle 15">
                <a:extLst>
                  <a:ext uri="{FF2B5EF4-FFF2-40B4-BE49-F238E27FC236}">
                    <a16:creationId xmlns:a16="http://schemas.microsoft.com/office/drawing/2014/main" id="{3D74DD24-5576-49B1-98B8-C14BB7E76790}"/>
                  </a:ext>
                </a:extLst>
              </p:cNvPr>
              <p:cNvSpPr>
                <a:spLocks noRot="1" noChangeAspect="1" noMove="1" noResize="1" noEditPoints="1" noAdjustHandles="1" noChangeArrowheads="1" noChangeShapeType="1" noTextEdit="1"/>
              </p:cNvSpPr>
              <p:nvPr/>
            </p:nvSpPr>
            <p:spPr>
              <a:xfrm>
                <a:off x="3695330" y="3765216"/>
                <a:ext cx="4487254" cy="390748"/>
              </a:xfrm>
              <a:prstGeom prst="rect">
                <a:avLst/>
              </a:prstGeom>
              <a:blipFill>
                <a:blip r:embed="rId2"/>
                <a:stretch>
                  <a:fillRect b="-7813"/>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82427895-A2E7-4B88-9474-BC4992B0527C}"/>
              </a:ext>
            </a:extLst>
          </p:cNvPr>
          <p:cNvSpPr/>
          <p:nvPr/>
        </p:nvSpPr>
        <p:spPr>
          <a:xfrm>
            <a:off x="10178745" y="420495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8" name="Oval 7">
            <a:extLst>
              <a:ext uri="{FF2B5EF4-FFF2-40B4-BE49-F238E27FC236}">
                <a16:creationId xmlns:a16="http://schemas.microsoft.com/office/drawing/2014/main" id="{C8E413FE-76D0-4166-A4C5-8F3F3FB76C78}"/>
              </a:ext>
            </a:extLst>
          </p:cNvPr>
          <p:cNvSpPr/>
          <p:nvPr/>
        </p:nvSpPr>
        <p:spPr>
          <a:xfrm>
            <a:off x="9576373" y="365269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9" name="Oval 8">
            <a:extLst>
              <a:ext uri="{FF2B5EF4-FFF2-40B4-BE49-F238E27FC236}">
                <a16:creationId xmlns:a16="http://schemas.microsoft.com/office/drawing/2014/main" id="{46E440B5-991E-48BB-A398-233A3EEEFEB0}"/>
              </a:ext>
            </a:extLst>
          </p:cNvPr>
          <p:cNvSpPr/>
          <p:nvPr/>
        </p:nvSpPr>
        <p:spPr>
          <a:xfrm>
            <a:off x="9576373" y="2814665"/>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0" name="Oval 9">
            <a:extLst>
              <a:ext uri="{FF2B5EF4-FFF2-40B4-BE49-F238E27FC236}">
                <a16:creationId xmlns:a16="http://schemas.microsoft.com/office/drawing/2014/main" id="{31B20821-9E78-462E-93AD-1D8882F8CD52}"/>
              </a:ext>
            </a:extLst>
          </p:cNvPr>
          <p:cNvSpPr/>
          <p:nvPr/>
        </p:nvSpPr>
        <p:spPr>
          <a:xfrm>
            <a:off x="10685435" y="2814665"/>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1" name="Oval 10">
            <a:extLst>
              <a:ext uri="{FF2B5EF4-FFF2-40B4-BE49-F238E27FC236}">
                <a16:creationId xmlns:a16="http://schemas.microsoft.com/office/drawing/2014/main" id="{1B029024-FB7C-4BE1-B9D0-B97E0EE13C55}"/>
              </a:ext>
            </a:extLst>
          </p:cNvPr>
          <p:cNvSpPr/>
          <p:nvPr/>
        </p:nvSpPr>
        <p:spPr>
          <a:xfrm>
            <a:off x="11360363" y="3164537"/>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12" name="Oval 11">
            <a:extLst>
              <a:ext uri="{FF2B5EF4-FFF2-40B4-BE49-F238E27FC236}">
                <a16:creationId xmlns:a16="http://schemas.microsoft.com/office/drawing/2014/main" id="{2D509F02-6687-4C66-BD02-9BF6CED5A58F}"/>
              </a:ext>
            </a:extLst>
          </p:cNvPr>
          <p:cNvSpPr/>
          <p:nvPr/>
        </p:nvSpPr>
        <p:spPr>
          <a:xfrm>
            <a:off x="10685435" y="363597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13" name="Straight Connector 12">
            <a:extLst>
              <a:ext uri="{FF2B5EF4-FFF2-40B4-BE49-F238E27FC236}">
                <a16:creationId xmlns:a16="http://schemas.microsoft.com/office/drawing/2014/main" id="{35A00715-9610-4252-B2AF-D8A3464344D6}"/>
              </a:ext>
            </a:extLst>
          </p:cNvPr>
          <p:cNvCxnSpPr>
            <a:cxnSpLocks/>
            <a:stCxn id="7" idx="1"/>
            <a:endCxn id="8" idx="5"/>
          </p:cNvCxnSpPr>
          <p:nvPr/>
        </p:nvCxnSpPr>
        <p:spPr>
          <a:xfrm flipH="1" flipV="1">
            <a:off x="9881781" y="3924165"/>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17DCBD-D3A2-4DF2-8173-C704DC7274F3}"/>
              </a:ext>
            </a:extLst>
          </p:cNvPr>
          <p:cNvCxnSpPr>
            <a:stCxn id="8" idx="0"/>
            <a:endCxn id="9" idx="4"/>
          </p:cNvCxnSpPr>
          <p:nvPr/>
        </p:nvCxnSpPr>
        <p:spPr>
          <a:xfrm flipV="1">
            <a:off x="9755277" y="3132717"/>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5B15270-6A16-4E9E-84D1-4DFADC5138C6}"/>
              </a:ext>
            </a:extLst>
          </p:cNvPr>
          <p:cNvCxnSpPr>
            <a:stCxn id="9" idx="6"/>
            <a:endCxn id="10" idx="2"/>
          </p:cNvCxnSpPr>
          <p:nvPr/>
        </p:nvCxnSpPr>
        <p:spPr>
          <a:xfrm>
            <a:off x="9934181" y="2973691"/>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98C9E67-CDB3-4F7E-B772-D7E10C983931}"/>
              </a:ext>
            </a:extLst>
          </p:cNvPr>
          <p:cNvCxnSpPr>
            <a:stCxn id="8" idx="7"/>
            <a:endCxn id="10" idx="3"/>
          </p:cNvCxnSpPr>
          <p:nvPr/>
        </p:nvCxnSpPr>
        <p:spPr>
          <a:xfrm flipV="1">
            <a:off x="9881781" y="3086139"/>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556425-7E9D-4680-B5BD-98ECF99103F0}"/>
              </a:ext>
            </a:extLst>
          </p:cNvPr>
          <p:cNvCxnSpPr>
            <a:stCxn id="10" idx="4"/>
            <a:endCxn id="12" idx="0"/>
          </p:cNvCxnSpPr>
          <p:nvPr/>
        </p:nvCxnSpPr>
        <p:spPr>
          <a:xfrm>
            <a:off x="10864339" y="3132717"/>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536472-CF52-4EA8-BE0A-D5C4EC8EF653}"/>
              </a:ext>
            </a:extLst>
          </p:cNvPr>
          <p:cNvCxnSpPr>
            <a:stCxn id="10" idx="6"/>
            <a:endCxn id="11" idx="1"/>
          </p:cNvCxnSpPr>
          <p:nvPr/>
        </p:nvCxnSpPr>
        <p:spPr>
          <a:xfrm>
            <a:off x="11043243" y="2973691"/>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AD7E323-ED87-4808-B3E4-A26BB52CA98D}"/>
              </a:ext>
            </a:extLst>
          </p:cNvPr>
          <p:cNvCxnSpPr>
            <a:stCxn id="12" idx="6"/>
            <a:endCxn id="11" idx="3"/>
          </p:cNvCxnSpPr>
          <p:nvPr/>
        </p:nvCxnSpPr>
        <p:spPr>
          <a:xfrm flipV="1">
            <a:off x="11043243" y="3436011"/>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C71C57-6D09-48FA-B512-C35E6FF4DBA8}"/>
              </a:ext>
            </a:extLst>
          </p:cNvPr>
          <p:cNvCxnSpPr>
            <a:stCxn id="9" idx="5"/>
            <a:endCxn id="12" idx="1"/>
          </p:cNvCxnSpPr>
          <p:nvPr/>
        </p:nvCxnSpPr>
        <p:spPr>
          <a:xfrm>
            <a:off x="9881781" y="3086139"/>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952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419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75E1-300A-497D-BEB3-E887A42C5D23}"/>
              </a:ext>
            </a:extLst>
          </p:cNvPr>
          <p:cNvSpPr>
            <a:spLocks noGrp="1"/>
          </p:cNvSpPr>
          <p:nvPr>
            <p:ph type="title"/>
          </p:nvPr>
        </p:nvSpPr>
        <p:spPr/>
        <p:txBody>
          <a:bodyPr/>
          <a:lstStyle/>
          <a:p>
            <a:r>
              <a:rPr lang="en-US" dirty="0"/>
              <a:t>Session Outline</a:t>
            </a:r>
          </a:p>
        </p:txBody>
      </p:sp>
      <p:sp>
        <p:nvSpPr>
          <p:cNvPr id="3" name="Text Placeholder 2">
            <a:extLst>
              <a:ext uri="{FF2B5EF4-FFF2-40B4-BE49-F238E27FC236}">
                <a16:creationId xmlns:a16="http://schemas.microsoft.com/office/drawing/2014/main" id="{8827B2CC-251A-4EF5-B20D-DAA8620BEC22}"/>
              </a:ext>
            </a:extLst>
          </p:cNvPr>
          <p:cNvSpPr>
            <a:spLocks noGrp="1"/>
          </p:cNvSpPr>
          <p:nvPr>
            <p:ph type="body" sz="quarter" idx="10"/>
          </p:nvPr>
        </p:nvSpPr>
        <p:spPr>
          <a:xfrm>
            <a:off x="3998845" y="2641688"/>
            <a:ext cx="6337851" cy="1870893"/>
          </a:xfrm>
        </p:spPr>
        <p:txBody>
          <a:bodyPr/>
          <a:lstStyle/>
          <a:p>
            <a:pPr marL="340280" indent="-285750">
              <a:buFont typeface="Arial" panose="020B0604020202020204" pitchFamily="34" charset="0"/>
              <a:buChar char="•"/>
            </a:pPr>
            <a:r>
              <a:rPr lang="en-US" sz="2000" dirty="0"/>
              <a:t>Introduce the maximum cut example</a:t>
            </a:r>
          </a:p>
          <a:p>
            <a:pPr marL="340280" indent="-285750">
              <a:buFont typeface="Arial" panose="020B0604020202020204" pitchFamily="34" charset="0"/>
              <a:buChar char="•"/>
            </a:pPr>
            <a:r>
              <a:rPr lang="en-US" sz="2000" dirty="0"/>
              <a:t>Exercise: develop a QUBO for the maximum cut problem</a:t>
            </a:r>
          </a:p>
          <a:p>
            <a:pPr marL="340280" indent="-285750">
              <a:buFont typeface="Arial" panose="020B0604020202020204" pitchFamily="34" charset="0"/>
              <a:buChar char="•"/>
            </a:pPr>
            <a:r>
              <a:rPr lang="en-US" sz="2000" dirty="0"/>
              <a:t>Review the solution</a:t>
            </a:r>
          </a:p>
          <a:p>
            <a:pPr marL="340280" indent="-285750">
              <a:buFont typeface="Arial" panose="020B0604020202020204" pitchFamily="34" charset="0"/>
              <a:buChar char="•"/>
            </a:pPr>
            <a:endParaRPr lang="en-US" sz="2000" dirty="0"/>
          </a:p>
        </p:txBody>
      </p:sp>
      <p:sp>
        <p:nvSpPr>
          <p:cNvPr id="5" name="Rectangle 4">
            <a:extLst>
              <a:ext uri="{FF2B5EF4-FFF2-40B4-BE49-F238E27FC236}">
                <a16:creationId xmlns:a16="http://schemas.microsoft.com/office/drawing/2014/main" id="{82192289-509C-46BA-9A31-28F2F4894265}"/>
              </a:ext>
            </a:extLst>
          </p:cNvPr>
          <p:cNvSpPr/>
          <p:nvPr/>
        </p:nvSpPr>
        <p:spPr>
          <a:xfrm>
            <a:off x="4207566" y="4929809"/>
            <a:ext cx="4770783" cy="1659834"/>
          </a:xfrm>
          <a:prstGeom prst="rect">
            <a:avLst/>
          </a:prstGeom>
          <a:solidFill>
            <a:srgbClr val="134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Session Goals</a:t>
            </a:r>
          </a:p>
          <a:p>
            <a:pPr algn="ctr"/>
            <a:endParaRPr lang="en-US" b="1" dirty="0"/>
          </a:p>
          <a:p>
            <a:pPr marL="800100" lvl="1" indent="-342900">
              <a:buFont typeface="+mj-lt"/>
              <a:buAutoNum type="arabicPeriod"/>
            </a:pPr>
            <a:r>
              <a:rPr lang="en-US" dirty="0"/>
              <a:t>Practice formulating a QUBO</a:t>
            </a:r>
          </a:p>
        </p:txBody>
      </p:sp>
    </p:spTree>
    <p:extLst>
      <p:ext uri="{BB962C8B-B14F-4D97-AF65-F5344CB8AC3E}">
        <p14:creationId xmlns:p14="http://schemas.microsoft.com/office/powerpoint/2010/main" val="1443407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865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5749-1160-4607-9271-D7346BB37B72}"/>
              </a:ext>
            </a:extLst>
          </p:cNvPr>
          <p:cNvSpPr>
            <a:spLocks noGrp="1"/>
          </p:cNvSpPr>
          <p:nvPr>
            <p:ph type="title"/>
          </p:nvPr>
        </p:nvSpPr>
        <p:spPr/>
        <p:txBody>
          <a:bodyPr/>
          <a:lstStyle/>
          <a:p>
            <a:r>
              <a:rPr lang="en-US" dirty="0"/>
              <a:t>Problem: Maximum Cut</a:t>
            </a:r>
          </a:p>
        </p:txBody>
      </p:sp>
    </p:spTree>
    <p:extLst>
      <p:ext uri="{BB962C8B-B14F-4D97-AF65-F5344CB8AC3E}">
        <p14:creationId xmlns:p14="http://schemas.microsoft.com/office/powerpoint/2010/main" val="41752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577C-AAF3-468B-8045-4819B6B18047}"/>
              </a:ext>
            </a:extLst>
          </p:cNvPr>
          <p:cNvSpPr>
            <a:spLocks noGrp="1"/>
          </p:cNvSpPr>
          <p:nvPr>
            <p:ph type="title"/>
          </p:nvPr>
        </p:nvSpPr>
        <p:spPr>
          <a:xfrm>
            <a:off x="1848293" y="365127"/>
            <a:ext cx="6502153" cy="610832"/>
          </a:xfrm>
        </p:spPr>
        <p:txBody>
          <a:bodyPr/>
          <a:lstStyle/>
          <a:p>
            <a:r>
              <a:rPr lang="en-US"/>
              <a:t>Example: Maximum Cut Problem</a:t>
            </a:r>
          </a:p>
        </p:txBody>
      </p:sp>
      <p:sp>
        <p:nvSpPr>
          <p:cNvPr id="10" name="Text Placeholder 2">
            <a:extLst>
              <a:ext uri="{FF2B5EF4-FFF2-40B4-BE49-F238E27FC236}">
                <a16:creationId xmlns:a16="http://schemas.microsoft.com/office/drawing/2014/main" id="{4C3B3997-1CBD-4037-9F92-13647B407E00}"/>
              </a:ext>
            </a:extLst>
          </p:cNvPr>
          <p:cNvSpPr>
            <a:spLocks noGrp="1"/>
          </p:cNvSpPr>
          <p:nvPr>
            <p:ph type="body" sz="quarter" idx="10"/>
          </p:nvPr>
        </p:nvSpPr>
        <p:spPr>
          <a:xfrm>
            <a:off x="1977888" y="1091141"/>
            <a:ext cx="7813036" cy="821636"/>
          </a:xfrm>
        </p:spPr>
        <p:txBody>
          <a:bodyPr/>
          <a:lstStyle/>
          <a:p>
            <a:r>
              <a:rPr lang="en-US" b="1" dirty="0"/>
              <a:t>Problem</a:t>
            </a:r>
          </a:p>
          <a:p>
            <a:r>
              <a:rPr lang="en-US" dirty="0"/>
              <a:t>The maximum cut problem seeks to cut through the maximum amount of edges in a graph. </a:t>
            </a:r>
          </a:p>
          <a:p>
            <a:endParaRPr lang="en-US" dirty="0"/>
          </a:p>
          <a:p>
            <a:r>
              <a:rPr lang="en-US" dirty="0"/>
              <a:t>Another way of saying this is:</a:t>
            </a:r>
          </a:p>
          <a:p>
            <a:r>
              <a:rPr lang="en-US" dirty="0"/>
              <a:t>A maximum cut is a subset of a graph’s vertices such that the number of edges between this subset and the remaining vertices is as large as possible</a:t>
            </a:r>
          </a:p>
          <a:p>
            <a:pPr marL="340280" indent="-285750">
              <a:buFont typeface="Arial" panose="020B0604020202020204" pitchFamily="34" charset="0"/>
              <a:buChar char="•"/>
            </a:pPr>
            <a:endParaRPr lang="en-US" dirty="0"/>
          </a:p>
          <a:p>
            <a:endParaRPr lang="en-US" dirty="0"/>
          </a:p>
        </p:txBody>
      </p:sp>
      <p:sp>
        <p:nvSpPr>
          <p:cNvPr id="9" name="Oval 8">
            <a:extLst>
              <a:ext uri="{FF2B5EF4-FFF2-40B4-BE49-F238E27FC236}">
                <a16:creationId xmlns:a16="http://schemas.microsoft.com/office/drawing/2014/main" id="{381730E7-054F-48BE-9629-5E6A090CBED1}"/>
              </a:ext>
            </a:extLst>
          </p:cNvPr>
          <p:cNvSpPr/>
          <p:nvPr/>
        </p:nvSpPr>
        <p:spPr>
          <a:xfrm>
            <a:off x="3660314" y="5653039"/>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3" name="Oval 12">
            <a:extLst>
              <a:ext uri="{FF2B5EF4-FFF2-40B4-BE49-F238E27FC236}">
                <a16:creationId xmlns:a16="http://schemas.microsoft.com/office/drawing/2014/main" id="{8FA4F4D0-1B6B-4C52-B081-49567DEAFB9C}"/>
              </a:ext>
            </a:extLst>
          </p:cNvPr>
          <p:cNvSpPr/>
          <p:nvPr/>
        </p:nvSpPr>
        <p:spPr>
          <a:xfrm>
            <a:off x="3057942" y="5100777"/>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4" name="Oval 13">
            <a:extLst>
              <a:ext uri="{FF2B5EF4-FFF2-40B4-BE49-F238E27FC236}">
                <a16:creationId xmlns:a16="http://schemas.microsoft.com/office/drawing/2014/main" id="{D8C48631-EAEA-47E8-8207-BFEDFD71FB59}"/>
              </a:ext>
            </a:extLst>
          </p:cNvPr>
          <p:cNvSpPr/>
          <p:nvPr/>
        </p:nvSpPr>
        <p:spPr>
          <a:xfrm>
            <a:off x="3057942" y="426275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Oval 14">
            <a:extLst>
              <a:ext uri="{FF2B5EF4-FFF2-40B4-BE49-F238E27FC236}">
                <a16:creationId xmlns:a16="http://schemas.microsoft.com/office/drawing/2014/main" id="{52FF53FA-83FD-4D82-9B7F-85B906E686A4}"/>
              </a:ext>
            </a:extLst>
          </p:cNvPr>
          <p:cNvSpPr/>
          <p:nvPr/>
        </p:nvSpPr>
        <p:spPr>
          <a:xfrm>
            <a:off x="4167004" y="426275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6" name="Oval 15">
            <a:extLst>
              <a:ext uri="{FF2B5EF4-FFF2-40B4-BE49-F238E27FC236}">
                <a16:creationId xmlns:a16="http://schemas.microsoft.com/office/drawing/2014/main" id="{A689831B-2BB0-49EC-A13A-953813A67713}"/>
              </a:ext>
            </a:extLst>
          </p:cNvPr>
          <p:cNvSpPr/>
          <p:nvPr/>
        </p:nvSpPr>
        <p:spPr>
          <a:xfrm>
            <a:off x="4841932" y="461262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17" name="Oval 16">
            <a:extLst>
              <a:ext uri="{FF2B5EF4-FFF2-40B4-BE49-F238E27FC236}">
                <a16:creationId xmlns:a16="http://schemas.microsoft.com/office/drawing/2014/main" id="{9CA7F93A-3611-407F-BFE4-48014023A265}"/>
              </a:ext>
            </a:extLst>
          </p:cNvPr>
          <p:cNvSpPr/>
          <p:nvPr/>
        </p:nvSpPr>
        <p:spPr>
          <a:xfrm>
            <a:off x="4167004" y="5084059"/>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18" name="Straight Connector 17">
            <a:extLst>
              <a:ext uri="{FF2B5EF4-FFF2-40B4-BE49-F238E27FC236}">
                <a16:creationId xmlns:a16="http://schemas.microsoft.com/office/drawing/2014/main" id="{6A3D3007-2D83-476B-9585-74A7C1A0C46B}"/>
              </a:ext>
            </a:extLst>
          </p:cNvPr>
          <p:cNvCxnSpPr>
            <a:cxnSpLocks/>
            <a:stCxn id="9" idx="1"/>
            <a:endCxn id="13" idx="5"/>
          </p:cNvCxnSpPr>
          <p:nvPr/>
        </p:nvCxnSpPr>
        <p:spPr>
          <a:xfrm flipH="1" flipV="1">
            <a:off x="3363350" y="5372251"/>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B14021-A2F8-4144-83F1-8F7538093E7E}"/>
              </a:ext>
            </a:extLst>
          </p:cNvPr>
          <p:cNvCxnSpPr>
            <a:stCxn id="13" idx="0"/>
            <a:endCxn id="14" idx="4"/>
          </p:cNvCxnSpPr>
          <p:nvPr/>
        </p:nvCxnSpPr>
        <p:spPr>
          <a:xfrm flipV="1">
            <a:off x="3236846" y="4580803"/>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5A0822-0867-4AE1-8865-7E4ECB01B6D1}"/>
              </a:ext>
            </a:extLst>
          </p:cNvPr>
          <p:cNvCxnSpPr>
            <a:stCxn id="14" idx="6"/>
            <a:endCxn id="15" idx="2"/>
          </p:cNvCxnSpPr>
          <p:nvPr/>
        </p:nvCxnSpPr>
        <p:spPr>
          <a:xfrm>
            <a:off x="3415750" y="4421777"/>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0AAF8C-9332-434B-B229-0AD0F755181D}"/>
              </a:ext>
            </a:extLst>
          </p:cNvPr>
          <p:cNvCxnSpPr>
            <a:stCxn id="13" idx="7"/>
            <a:endCxn id="15" idx="3"/>
          </p:cNvCxnSpPr>
          <p:nvPr/>
        </p:nvCxnSpPr>
        <p:spPr>
          <a:xfrm flipV="1">
            <a:off x="3363350" y="4534225"/>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1B8821-19FE-45DC-A310-93CD427D7E23}"/>
              </a:ext>
            </a:extLst>
          </p:cNvPr>
          <p:cNvCxnSpPr>
            <a:stCxn id="15" idx="4"/>
            <a:endCxn id="17" idx="0"/>
          </p:cNvCxnSpPr>
          <p:nvPr/>
        </p:nvCxnSpPr>
        <p:spPr>
          <a:xfrm>
            <a:off x="4345908" y="4580803"/>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299340-B289-4054-A120-995BE333320A}"/>
              </a:ext>
            </a:extLst>
          </p:cNvPr>
          <p:cNvCxnSpPr>
            <a:stCxn id="15" idx="6"/>
            <a:endCxn id="16" idx="1"/>
          </p:cNvCxnSpPr>
          <p:nvPr/>
        </p:nvCxnSpPr>
        <p:spPr>
          <a:xfrm>
            <a:off x="4524812" y="4421777"/>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F388CD3-51C2-461B-9F15-DBBA75CF532A}"/>
              </a:ext>
            </a:extLst>
          </p:cNvPr>
          <p:cNvCxnSpPr>
            <a:stCxn id="17" idx="6"/>
            <a:endCxn id="16" idx="3"/>
          </p:cNvCxnSpPr>
          <p:nvPr/>
        </p:nvCxnSpPr>
        <p:spPr>
          <a:xfrm flipV="1">
            <a:off x="4524812" y="4884097"/>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7A53DA-F6C7-4924-9331-A6A173BC84D3}"/>
              </a:ext>
            </a:extLst>
          </p:cNvPr>
          <p:cNvCxnSpPr>
            <a:stCxn id="14" idx="5"/>
            <a:endCxn id="17" idx="1"/>
          </p:cNvCxnSpPr>
          <p:nvPr/>
        </p:nvCxnSpPr>
        <p:spPr>
          <a:xfrm>
            <a:off x="3363350" y="4534225"/>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35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577C-AAF3-468B-8045-4819B6B18047}"/>
              </a:ext>
            </a:extLst>
          </p:cNvPr>
          <p:cNvSpPr>
            <a:spLocks noGrp="1"/>
          </p:cNvSpPr>
          <p:nvPr>
            <p:ph type="title"/>
          </p:nvPr>
        </p:nvSpPr>
        <p:spPr>
          <a:xfrm>
            <a:off x="1848293" y="365127"/>
            <a:ext cx="6502153" cy="610832"/>
          </a:xfrm>
        </p:spPr>
        <p:txBody>
          <a:bodyPr/>
          <a:lstStyle/>
          <a:p>
            <a:r>
              <a:rPr lang="en-US"/>
              <a:t>Example: Maximum Cut Problem</a:t>
            </a:r>
          </a:p>
        </p:txBody>
      </p:sp>
      <p:sp>
        <p:nvSpPr>
          <p:cNvPr id="6" name="Freeform: Shape 5">
            <a:extLst>
              <a:ext uri="{FF2B5EF4-FFF2-40B4-BE49-F238E27FC236}">
                <a16:creationId xmlns:a16="http://schemas.microsoft.com/office/drawing/2014/main" id="{E802A7A0-0BE5-4162-8C0D-AA1695DDA8B7}"/>
              </a:ext>
            </a:extLst>
          </p:cNvPr>
          <p:cNvSpPr/>
          <p:nvPr/>
        </p:nvSpPr>
        <p:spPr>
          <a:xfrm>
            <a:off x="6583017" y="4084983"/>
            <a:ext cx="2074930" cy="1568056"/>
          </a:xfrm>
          <a:custGeom>
            <a:avLst/>
            <a:gdLst>
              <a:gd name="connsiteX0" fmla="*/ 188164 w 2324135"/>
              <a:gd name="connsiteY0" fmla="*/ 1278591 h 1960668"/>
              <a:gd name="connsiteX1" fmla="*/ 589380 w 2324135"/>
              <a:gd name="connsiteY1" fmla="*/ 1008003 h 1960668"/>
              <a:gd name="connsiteX2" fmla="*/ 1018588 w 2324135"/>
              <a:gd name="connsiteY2" fmla="*/ 681432 h 1960668"/>
              <a:gd name="connsiteX3" fmla="*/ 1167878 w 2324135"/>
              <a:gd name="connsiteY3" fmla="*/ 252224 h 1960668"/>
              <a:gd name="connsiteX4" fmla="*/ 1671731 w 2324135"/>
              <a:gd name="connsiteY4" fmla="*/ 297 h 1960668"/>
              <a:gd name="connsiteX5" fmla="*/ 2306213 w 2324135"/>
              <a:gd name="connsiteY5" fmla="*/ 298877 h 1960668"/>
              <a:gd name="connsiteX6" fmla="*/ 2138262 w 2324135"/>
              <a:gd name="connsiteY6" fmla="*/ 896036 h 1960668"/>
              <a:gd name="connsiteX7" fmla="*/ 2016964 w 2324135"/>
              <a:gd name="connsiteY7" fmla="*/ 1427881 h 1960668"/>
              <a:gd name="connsiteX8" fmla="*/ 1877004 w 2324135"/>
              <a:gd name="connsiteY8" fmla="*/ 1857089 h 1960668"/>
              <a:gd name="connsiteX9" fmla="*/ 1289176 w 2324135"/>
              <a:gd name="connsiteY9" fmla="*/ 1801105 h 1960668"/>
              <a:gd name="connsiteX10" fmla="*/ 813315 w 2324135"/>
              <a:gd name="connsiteY10" fmla="*/ 1801105 h 1960668"/>
              <a:gd name="connsiteX11" fmla="*/ 253478 w 2324135"/>
              <a:gd name="connsiteY11" fmla="*/ 1959726 h 1960668"/>
              <a:gd name="connsiteX12" fmla="*/ 1551 w 2324135"/>
              <a:gd name="connsiteY12" fmla="*/ 1717130 h 1960668"/>
              <a:gd name="connsiteX13" fmla="*/ 188164 w 2324135"/>
              <a:gd name="connsiteY13" fmla="*/ 1278591 h 196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4135" h="1960668">
                <a:moveTo>
                  <a:pt x="188164" y="1278591"/>
                </a:moveTo>
                <a:cubicBezTo>
                  <a:pt x="286135" y="1160403"/>
                  <a:pt x="450976" y="1107529"/>
                  <a:pt x="589380" y="1008003"/>
                </a:cubicBezTo>
                <a:cubicBezTo>
                  <a:pt x="727784" y="908476"/>
                  <a:pt x="922172" y="807395"/>
                  <a:pt x="1018588" y="681432"/>
                </a:cubicBezTo>
                <a:cubicBezTo>
                  <a:pt x="1115004" y="555469"/>
                  <a:pt x="1059021" y="365747"/>
                  <a:pt x="1167878" y="252224"/>
                </a:cubicBezTo>
                <a:cubicBezTo>
                  <a:pt x="1276735" y="138701"/>
                  <a:pt x="1482009" y="-7478"/>
                  <a:pt x="1671731" y="297"/>
                </a:cubicBezTo>
                <a:cubicBezTo>
                  <a:pt x="1861453" y="8072"/>
                  <a:pt x="2228458" y="149587"/>
                  <a:pt x="2306213" y="298877"/>
                </a:cubicBezTo>
                <a:cubicBezTo>
                  <a:pt x="2383968" y="448167"/>
                  <a:pt x="2186470" y="707869"/>
                  <a:pt x="2138262" y="896036"/>
                </a:cubicBezTo>
                <a:cubicBezTo>
                  <a:pt x="2090054" y="1084203"/>
                  <a:pt x="2060507" y="1267706"/>
                  <a:pt x="2016964" y="1427881"/>
                </a:cubicBezTo>
                <a:cubicBezTo>
                  <a:pt x="1973421" y="1588056"/>
                  <a:pt x="1998302" y="1794885"/>
                  <a:pt x="1877004" y="1857089"/>
                </a:cubicBezTo>
                <a:cubicBezTo>
                  <a:pt x="1755706" y="1919293"/>
                  <a:pt x="1466457" y="1810436"/>
                  <a:pt x="1289176" y="1801105"/>
                </a:cubicBezTo>
                <a:cubicBezTo>
                  <a:pt x="1111895" y="1791774"/>
                  <a:pt x="985931" y="1774668"/>
                  <a:pt x="813315" y="1801105"/>
                </a:cubicBezTo>
                <a:cubicBezTo>
                  <a:pt x="640699" y="1827542"/>
                  <a:pt x="388772" y="1973722"/>
                  <a:pt x="253478" y="1959726"/>
                </a:cubicBezTo>
                <a:cubicBezTo>
                  <a:pt x="118184" y="1945730"/>
                  <a:pt x="17102" y="1830652"/>
                  <a:pt x="1551" y="1717130"/>
                </a:cubicBezTo>
                <a:cubicBezTo>
                  <a:pt x="-14000" y="1603608"/>
                  <a:pt x="90193" y="1396779"/>
                  <a:pt x="188164" y="1278591"/>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1730E7-054F-48BE-9629-5E6A090CBED1}"/>
              </a:ext>
            </a:extLst>
          </p:cNvPr>
          <p:cNvSpPr/>
          <p:nvPr/>
        </p:nvSpPr>
        <p:spPr>
          <a:xfrm>
            <a:off x="3660314" y="5653039"/>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3" name="Oval 12">
            <a:extLst>
              <a:ext uri="{FF2B5EF4-FFF2-40B4-BE49-F238E27FC236}">
                <a16:creationId xmlns:a16="http://schemas.microsoft.com/office/drawing/2014/main" id="{8FA4F4D0-1B6B-4C52-B081-49567DEAFB9C}"/>
              </a:ext>
            </a:extLst>
          </p:cNvPr>
          <p:cNvSpPr/>
          <p:nvPr/>
        </p:nvSpPr>
        <p:spPr>
          <a:xfrm>
            <a:off x="3057942" y="5100777"/>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4" name="Oval 13">
            <a:extLst>
              <a:ext uri="{FF2B5EF4-FFF2-40B4-BE49-F238E27FC236}">
                <a16:creationId xmlns:a16="http://schemas.microsoft.com/office/drawing/2014/main" id="{D8C48631-EAEA-47E8-8207-BFEDFD71FB59}"/>
              </a:ext>
            </a:extLst>
          </p:cNvPr>
          <p:cNvSpPr/>
          <p:nvPr/>
        </p:nvSpPr>
        <p:spPr>
          <a:xfrm>
            <a:off x="3057942" y="426275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Oval 14">
            <a:extLst>
              <a:ext uri="{FF2B5EF4-FFF2-40B4-BE49-F238E27FC236}">
                <a16:creationId xmlns:a16="http://schemas.microsoft.com/office/drawing/2014/main" id="{52FF53FA-83FD-4D82-9B7F-85B906E686A4}"/>
              </a:ext>
            </a:extLst>
          </p:cNvPr>
          <p:cNvSpPr/>
          <p:nvPr/>
        </p:nvSpPr>
        <p:spPr>
          <a:xfrm>
            <a:off x="4167004" y="426275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6" name="Oval 15">
            <a:extLst>
              <a:ext uri="{FF2B5EF4-FFF2-40B4-BE49-F238E27FC236}">
                <a16:creationId xmlns:a16="http://schemas.microsoft.com/office/drawing/2014/main" id="{A689831B-2BB0-49EC-A13A-953813A67713}"/>
              </a:ext>
            </a:extLst>
          </p:cNvPr>
          <p:cNvSpPr/>
          <p:nvPr/>
        </p:nvSpPr>
        <p:spPr>
          <a:xfrm>
            <a:off x="4841932" y="461262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17" name="Oval 16">
            <a:extLst>
              <a:ext uri="{FF2B5EF4-FFF2-40B4-BE49-F238E27FC236}">
                <a16:creationId xmlns:a16="http://schemas.microsoft.com/office/drawing/2014/main" id="{9CA7F93A-3611-407F-BFE4-48014023A265}"/>
              </a:ext>
            </a:extLst>
          </p:cNvPr>
          <p:cNvSpPr/>
          <p:nvPr/>
        </p:nvSpPr>
        <p:spPr>
          <a:xfrm>
            <a:off x="4167004" y="5084059"/>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18" name="Straight Connector 17">
            <a:extLst>
              <a:ext uri="{FF2B5EF4-FFF2-40B4-BE49-F238E27FC236}">
                <a16:creationId xmlns:a16="http://schemas.microsoft.com/office/drawing/2014/main" id="{6A3D3007-2D83-476B-9585-74A7C1A0C46B}"/>
              </a:ext>
            </a:extLst>
          </p:cNvPr>
          <p:cNvCxnSpPr>
            <a:cxnSpLocks/>
            <a:stCxn id="9" idx="1"/>
            <a:endCxn id="13" idx="5"/>
          </p:cNvCxnSpPr>
          <p:nvPr/>
        </p:nvCxnSpPr>
        <p:spPr>
          <a:xfrm flipH="1" flipV="1">
            <a:off x="3363350" y="5372251"/>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B14021-A2F8-4144-83F1-8F7538093E7E}"/>
              </a:ext>
            </a:extLst>
          </p:cNvPr>
          <p:cNvCxnSpPr>
            <a:stCxn id="13" idx="0"/>
            <a:endCxn id="14" idx="4"/>
          </p:cNvCxnSpPr>
          <p:nvPr/>
        </p:nvCxnSpPr>
        <p:spPr>
          <a:xfrm flipV="1">
            <a:off x="3236846" y="4580803"/>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5A0822-0867-4AE1-8865-7E4ECB01B6D1}"/>
              </a:ext>
            </a:extLst>
          </p:cNvPr>
          <p:cNvCxnSpPr>
            <a:stCxn id="14" idx="6"/>
            <a:endCxn id="15" idx="2"/>
          </p:cNvCxnSpPr>
          <p:nvPr/>
        </p:nvCxnSpPr>
        <p:spPr>
          <a:xfrm>
            <a:off x="3415750" y="4421777"/>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0AAF8C-9332-434B-B229-0AD0F755181D}"/>
              </a:ext>
            </a:extLst>
          </p:cNvPr>
          <p:cNvCxnSpPr>
            <a:stCxn id="13" idx="7"/>
            <a:endCxn id="15" idx="3"/>
          </p:cNvCxnSpPr>
          <p:nvPr/>
        </p:nvCxnSpPr>
        <p:spPr>
          <a:xfrm flipV="1">
            <a:off x="3363350" y="4534225"/>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1B8821-19FE-45DC-A310-93CD427D7E23}"/>
              </a:ext>
            </a:extLst>
          </p:cNvPr>
          <p:cNvCxnSpPr>
            <a:stCxn id="15" idx="4"/>
            <a:endCxn id="17" idx="0"/>
          </p:cNvCxnSpPr>
          <p:nvPr/>
        </p:nvCxnSpPr>
        <p:spPr>
          <a:xfrm>
            <a:off x="4345908" y="4580803"/>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299340-B289-4054-A120-995BE333320A}"/>
              </a:ext>
            </a:extLst>
          </p:cNvPr>
          <p:cNvCxnSpPr>
            <a:stCxn id="15" idx="6"/>
            <a:endCxn id="16" idx="1"/>
          </p:cNvCxnSpPr>
          <p:nvPr/>
        </p:nvCxnSpPr>
        <p:spPr>
          <a:xfrm>
            <a:off x="4524812" y="4421777"/>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F388CD3-51C2-461B-9F15-DBBA75CF532A}"/>
              </a:ext>
            </a:extLst>
          </p:cNvPr>
          <p:cNvCxnSpPr>
            <a:stCxn id="17" idx="6"/>
            <a:endCxn id="16" idx="3"/>
          </p:cNvCxnSpPr>
          <p:nvPr/>
        </p:nvCxnSpPr>
        <p:spPr>
          <a:xfrm flipV="1">
            <a:off x="4524812" y="4884097"/>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7A53DA-F6C7-4924-9331-A6A173BC84D3}"/>
              </a:ext>
            </a:extLst>
          </p:cNvPr>
          <p:cNvCxnSpPr>
            <a:stCxn id="14" idx="5"/>
            <a:endCxn id="17" idx="1"/>
          </p:cNvCxnSpPr>
          <p:nvPr/>
        </p:nvCxnSpPr>
        <p:spPr>
          <a:xfrm>
            <a:off x="3363350" y="4534225"/>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317897CE-D576-41C1-AA08-1919C365B444}"/>
              </a:ext>
            </a:extLst>
          </p:cNvPr>
          <p:cNvSpPr/>
          <p:nvPr/>
        </p:nvSpPr>
        <p:spPr>
          <a:xfrm>
            <a:off x="7423929" y="5653039"/>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2" name="Oval 21">
            <a:extLst>
              <a:ext uri="{FF2B5EF4-FFF2-40B4-BE49-F238E27FC236}">
                <a16:creationId xmlns:a16="http://schemas.microsoft.com/office/drawing/2014/main" id="{31CBD6B5-5505-4E60-8E12-F59A71884988}"/>
              </a:ext>
            </a:extLst>
          </p:cNvPr>
          <p:cNvSpPr/>
          <p:nvPr/>
        </p:nvSpPr>
        <p:spPr>
          <a:xfrm>
            <a:off x="6821557" y="5100777"/>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sp>
        <p:nvSpPr>
          <p:cNvPr id="24" name="Oval 23">
            <a:extLst>
              <a:ext uri="{FF2B5EF4-FFF2-40B4-BE49-F238E27FC236}">
                <a16:creationId xmlns:a16="http://schemas.microsoft.com/office/drawing/2014/main" id="{8A18A6C6-47BF-48F5-AFE2-16EE212291E4}"/>
              </a:ext>
            </a:extLst>
          </p:cNvPr>
          <p:cNvSpPr/>
          <p:nvPr/>
        </p:nvSpPr>
        <p:spPr>
          <a:xfrm>
            <a:off x="6821557" y="4262751"/>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26" name="Oval 25">
            <a:extLst>
              <a:ext uri="{FF2B5EF4-FFF2-40B4-BE49-F238E27FC236}">
                <a16:creationId xmlns:a16="http://schemas.microsoft.com/office/drawing/2014/main" id="{DCB9E742-981B-4001-9DC4-B76787D3A591}"/>
              </a:ext>
            </a:extLst>
          </p:cNvPr>
          <p:cNvSpPr/>
          <p:nvPr/>
        </p:nvSpPr>
        <p:spPr>
          <a:xfrm>
            <a:off x="7930619" y="4262751"/>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
            </a:r>
          </a:p>
        </p:txBody>
      </p:sp>
      <p:sp>
        <p:nvSpPr>
          <p:cNvPr id="28" name="Oval 27">
            <a:extLst>
              <a:ext uri="{FF2B5EF4-FFF2-40B4-BE49-F238E27FC236}">
                <a16:creationId xmlns:a16="http://schemas.microsoft.com/office/drawing/2014/main" id="{8B3672BF-DBE2-4CFE-A260-AD7234C8BD90}"/>
              </a:ext>
            </a:extLst>
          </p:cNvPr>
          <p:cNvSpPr/>
          <p:nvPr/>
        </p:nvSpPr>
        <p:spPr>
          <a:xfrm>
            <a:off x="8605547" y="4612623"/>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30" name="Oval 29">
            <a:extLst>
              <a:ext uri="{FF2B5EF4-FFF2-40B4-BE49-F238E27FC236}">
                <a16:creationId xmlns:a16="http://schemas.microsoft.com/office/drawing/2014/main" id="{D7EAC2A6-030B-4688-A6D5-42C17C2B34F9}"/>
              </a:ext>
            </a:extLst>
          </p:cNvPr>
          <p:cNvSpPr/>
          <p:nvPr/>
        </p:nvSpPr>
        <p:spPr>
          <a:xfrm>
            <a:off x="7930619" y="5084059"/>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t>
            </a:r>
          </a:p>
        </p:txBody>
      </p:sp>
      <p:cxnSp>
        <p:nvCxnSpPr>
          <p:cNvPr id="32" name="Straight Connector 31">
            <a:extLst>
              <a:ext uri="{FF2B5EF4-FFF2-40B4-BE49-F238E27FC236}">
                <a16:creationId xmlns:a16="http://schemas.microsoft.com/office/drawing/2014/main" id="{265421AC-F6CA-4B52-BC94-F894877C50EF}"/>
              </a:ext>
            </a:extLst>
          </p:cNvPr>
          <p:cNvCxnSpPr>
            <a:cxnSpLocks/>
            <a:stCxn id="20" idx="1"/>
            <a:endCxn id="22" idx="5"/>
          </p:cNvCxnSpPr>
          <p:nvPr/>
        </p:nvCxnSpPr>
        <p:spPr>
          <a:xfrm flipH="1" flipV="1">
            <a:off x="7126965" y="5372251"/>
            <a:ext cx="349364" cy="327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034C1BF-F554-497B-8156-FBE7BD9F69C9}"/>
              </a:ext>
            </a:extLst>
          </p:cNvPr>
          <p:cNvCxnSpPr>
            <a:stCxn id="22" idx="0"/>
            <a:endCxn id="24" idx="4"/>
          </p:cNvCxnSpPr>
          <p:nvPr/>
        </p:nvCxnSpPr>
        <p:spPr>
          <a:xfrm flipV="1">
            <a:off x="7000461" y="4580803"/>
            <a:ext cx="0" cy="5199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98ED71-2C6F-47A4-856B-90C7FFA6F75D}"/>
              </a:ext>
            </a:extLst>
          </p:cNvPr>
          <p:cNvCxnSpPr>
            <a:stCxn id="24" idx="6"/>
            <a:endCxn id="26" idx="2"/>
          </p:cNvCxnSpPr>
          <p:nvPr/>
        </p:nvCxnSpPr>
        <p:spPr>
          <a:xfrm>
            <a:off x="7179365" y="4421777"/>
            <a:ext cx="7512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D694D2C-1D3C-4E78-8A35-1BDF7906E993}"/>
              </a:ext>
            </a:extLst>
          </p:cNvPr>
          <p:cNvCxnSpPr>
            <a:stCxn id="22" idx="7"/>
            <a:endCxn id="26" idx="3"/>
          </p:cNvCxnSpPr>
          <p:nvPr/>
        </p:nvCxnSpPr>
        <p:spPr>
          <a:xfrm flipV="1">
            <a:off x="7126965" y="4534225"/>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FC5EDA6-8894-41F7-9F5F-4CE90328B505}"/>
              </a:ext>
            </a:extLst>
          </p:cNvPr>
          <p:cNvCxnSpPr>
            <a:stCxn id="26" idx="4"/>
            <a:endCxn id="30" idx="0"/>
          </p:cNvCxnSpPr>
          <p:nvPr/>
        </p:nvCxnSpPr>
        <p:spPr>
          <a:xfrm>
            <a:off x="8109523" y="4580803"/>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AB022-8FC6-4B68-BCB9-C9264651F31D}"/>
              </a:ext>
            </a:extLst>
          </p:cNvPr>
          <p:cNvCxnSpPr>
            <a:stCxn id="26" idx="6"/>
            <a:endCxn id="28" idx="1"/>
          </p:cNvCxnSpPr>
          <p:nvPr/>
        </p:nvCxnSpPr>
        <p:spPr>
          <a:xfrm>
            <a:off x="8288427" y="4421777"/>
            <a:ext cx="369520" cy="237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4CA04F1-624E-4A86-A55C-B798A46FC057}"/>
              </a:ext>
            </a:extLst>
          </p:cNvPr>
          <p:cNvCxnSpPr>
            <a:stCxn id="30" idx="6"/>
            <a:endCxn id="28" idx="3"/>
          </p:cNvCxnSpPr>
          <p:nvPr/>
        </p:nvCxnSpPr>
        <p:spPr>
          <a:xfrm flipV="1">
            <a:off x="8288427" y="4884097"/>
            <a:ext cx="369520" cy="358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7A8CFE-D6E9-48CB-B231-08978DB392AE}"/>
              </a:ext>
            </a:extLst>
          </p:cNvPr>
          <p:cNvCxnSpPr>
            <a:stCxn id="24" idx="5"/>
            <a:endCxn id="30" idx="1"/>
          </p:cNvCxnSpPr>
          <p:nvPr/>
        </p:nvCxnSpPr>
        <p:spPr>
          <a:xfrm>
            <a:off x="7126965" y="4534225"/>
            <a:ext cx="856054" cy="596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8DABC8C4-5212-4ECF-9ED4-0776AB1DE2BF}"/>
              </a:ext>
            </a:extLst>
          </p:cNvPr>
          <p:cNvSpPr/>
          <p:nvPr/>
        </p:nvSpPr>
        <p:spPr>
          <a:xfrm>
            <a:off x="5708375" y="4780723"/>
            <a:ext cx="569235" cy="149953"/>
          </a:xfrm>
          <a:prstGeom prst="rightArrow">
            <a:avLst/>
          </a:prstGeom>
          <a:solidFill>
            <a:srgbClr val="5BE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Placeholder 2">
            <a:extLst>
              <a:ext uri="{FF2B5EF4-FFF2-40B4-BE49-F238E27FC236}">
                <a16:creationId xmlns:a16="http://schemas.microsoft.com/office/drawing/2014/main" id="{CACC9205-EF2B-4907-A64F-225835A5307C}"/>
              </a:ext>
            </a:extLst>
          </p:cNvPr>
          <p:cNvSpPr txBox="1">
            <a:spLocks/>
          </p:cNvSpPr>
          <p:nvPr/>
        </p:nvSpPr>
        <p:spPr>
          <a:xfrm>
            <a:off x="1977888" y="1091141"/>
            <a:ext cx="7813036" cy="821636"/>
          </a:xfrm>
          <a:prstGeom prst="rect">
            <a:avLst/>
          </a:prstGeom>
        </p:spPr>
        <p:txBody>
          <a:bodyPr lIns="0" tIns="0" rIns="0" bIns="0"/>
          <a:lstStyle>
            <a:lvl1pPr marL="54530" indent="0" algn="l" defTabSz="685800" rtl="0" eaLnBrk="1" latinLnBrk="0" hangingPunct="1">
              <a:spcBef>
                <a:spcPts val="750"/>
              </a:spcBef>
              <a:buFont typeface="Arial" pitchFamily="34" charset="0"/>
              <a:buNone/>
              <a:defRPr lang="en-US" sz="1800" b="0" kern="1200" noProof="0">
                <a:solidFill>
                  <a:schemeClr val="tx1">
                    <a:lumMod val="75000"/>
                    <a:lumOff val="25000"/>
                  </a:schemeClr>
                </a:solidFill>
                <a:latin typeface="+mn-lt"/>
                <a:ea typeface="+mn-ea"/>
                <a:cs typeface="+mn-cs"/>
              </a:defRPr>
            </a:lvl1pPr>
            <a:lvl2pPr marL="403622" indent="-222647" algn="l" defTabSz="685800" rtl="0" eaLnBrk="1" latinLnBrk="0" hangingPunct="1">
              <a:spcBef>
                <a:spcPts val="750"/>
              </a:spcBef>
              <a:buFont typeface="Arial" pitchFamily="34" charset="0"/>
              <a:buChar char="–"/>
              <a:defRPr lang="en-US" sz="1500" kern="1200" noProof="0">
                <a:solidFill>
                  <a:schemeClr val="tx1">
                    <a:lumMod val="75000"/>
                    <a:lumOff val="25000"/>
                  </a:schemeClr>
                </a:solidFill>
                <a:latin typeface="+mn-lt"/>
                <a:ea typeface="+mn-ea"/>
                <a:cs typeface="+mn-cs"/>
              </a:defRPr>
            </a:lvl2pPr>
            <a:lvl3pPr marL="604838" indent="-201216" algn="l" defTabSz="685800" rtl="0" eaLnBrk="1" latinLnBrk="0" hangingPunct="1">
              <a:spcBef>
                <a:spcPts val="750"/>
              </a:spcBef>
              <a:buFont typeface="Arial" pitchFamily="34" charset="0"/>
              <a:buChar char="•"/>
              <a:defRPr lang="en-US" sz="1350" kern="1200" noProof="0">
                <a:solidFill>
                  <a:schemeClr val="tx1">
                    <a:lumMod val="75000"/>
                    <a:lumOff val="25000"/>
                  </a:schemeClr>
                </a:solidFill>
                <a:latin typeface="+mn-lt"/>
                <a:ea typeface="+mn-ea"/>
                <a:cs typeface="+mn-cs"/>
              </a:defRPr>
            </a:lvl3pPr>
            <a:lvl4pPr marL="877491" indent="-272654" algn="l" defTabSz="685800" rtl="0" eaLnBrk="1" latinLnBrk="0" hangingPunct="1">
              <a:spcBef>
                <a:spcPts val="750"/>
              </a:spcBef>
              <a:buFont typeface="Arial" pitchFamily="34" charset="0"/>
              <a:buChar char="–"/>
              <a:defRPr lang="en-US" sz="1200" kern="1200" noProof="0">
                <a:solidFill>
                  <a:schemeClr val="tx1">
                    <a:lumMod val="75000"/>
                    <a:lumOff val="25000"/>
                  </a:schemeClr>
                </a:solidFill>
                <a:latin typeface="+mn-lt"/>
                <a:ea typeface="+mn-ea"/>
                <a:cs typeface="+mn-cs"/>
              </a:defRPr>
            </a:lvl4pPr>
            <a:lvl5pPr marL="1078706" indent="-201216" algn="l" defTabSz="685800" rtl="0" eaLnBrk="1" latinLnBrk="0" hangingPunct="1">
              <a:spcBef>
                <a:spcPts val="750"/>
              </a:spcBef>
              <a:buFont typeface="Arial" pitchFamily="34" charset="0"/>
              <a:buChar char="»"/>
              <a:defRPr lang="en-US" sz="1050" kern="1200" noProof="0">
                <a:solidFill>
                  <a:schemeClr val="tx1">
                    <a:lumMod val="75000"/>
                    <a:lumOff val="25000"/>
                  </a:schemeClr>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1" dirty="0"/>
              <a:t>Problem</a:t>
            </a:r>
          </a:p>
          <a:p>
            <a:r>
              <a:rPr lang="en-US" dirty="0"/>
              <a:t>The maximum cut problem seeks to cut through the maximum amount of edges in a graph. </a:t>
            </a:r>
          </a:p>
          <a:p>
            <a:endParaRPr lang="en-US" dirty="0"/>
          </a:p>
          <a:p>
            <a:r>
              <a:rPr lang="en-US" dirty="0"/>
              <a:t>Another way of saying this is:</a:t>
            </a:r>
          </a:p>
          <a:p>
            <a:r>
              <a:rPr lang="en-US" dirty="0"/>
              <a:t>A maximum cut is a subset of a graph’s vertices such that the number of edges between this subset and the remaining vertices is as large as possible</a:t>
            </a:r>
          </a:p>
          <a:p>
            <a:pPr marL="340280" indent="-285750">
              <a:buFont typeface="Arial" pitchFamily="34" charset="0"/>
              <a:buChar char="•"/>
            </a:pPr>
            <a:endParaRPr lang="en-US" dirty="0"/>
          </a:p>
          <a:p>
            <a:endParaRPr lang="en-US" dirty="0"/>
          </a:p>
        </p:txBody>
      </p:sp>
    </p:spTree>
    <p:extLst>
      <p:ext uri="{BB962C8B-B14F-4D97-AF65-F5344CB8AC3E}">
        <p14:creationId xmlns:p14="http://schemas.microsoft.com/office/powerpoint/2010/main" val="46160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577C-AAF3-468B-8045-4819B6B18047}"/>
              </a:ext>
            </a:extLst>
          </p:cNvPr>
          <p:cNvSpPr>
            <a:spLocks noGrp="1"/>
          </p:cNvSpPr>
          <p:nvPr>
            <p:ph type="title"/>
          </p:nvPr>
        </p:nvSpPr>
        <p:spPr>
          <a:xfrm>
            <a:off x="1848293" y="365127"/>
            <a:ext cx="6502153" cy="610832"/>
          </a:xfrm>
        </p:spPr>
        <p:txBody>
          <a:bodyPr/>
          <a:lstStyle/>
          <a:p>
            <a:r>
              <a:rPr lang="en-US"/>
              <a:t>Example: Maximum Cut Problem</a:t>
            </a:r>
          </a:p>
        </p:txBody>
      </p:sp>
      <p:sp>
        <p:nvSpPr>
          <p:cNvPr id="10" name="Text Placeholder 2">
            <a:extLst>
              <a:ext uri="{FF2B5EF4-FFF2-40B4-BE49-F238E27FC236}">
                <a16:creationId xmlns:a16="http://schemas.microsoft.com/office/drawing/2014/main" id="{4C3B3997-1CBD-4037-9F92-13647B407E00}"/>
              </a:ext>
            </a:extLst>
          </p:cNvPr>
          <p:cNvSpPr>
            <a:spLocks noGrp="1"/>
          </p:cNvSpPr>
          <p:nvPr>
            <p:ph type="body" sz="quarter" idx="10"/>
          </p:nvPr>
        </p:nvSpPr>
        <p:spPr>
          <a:xfrm>
            <a:off x="1848294" y="1091141"/>
            <a:ext cx="7942630" cy="821636"/>
          </a:xfrm>
        </p:spPr>
        <p:txBody>
          <a:bodyPr/>
          <a:lstStyle/>
          <a:p>
            <a:r>
              <a:rPr lang="en-US" b="1" dirty="0"/>
              <a:t>Problem</a:t>
            </a:r>
          </a:p>
          <a:p>
            <a:r>
              <a:rPr lang="en-US" dirty="0"/>
              <a:t>The maximum cut problem seeks to cut through the maximum amount of edges in a graph. </a:t>
            </a:r>
          </a:p>
          <a:p>
            <a:endParaRPr lang="en-US" b="1" dirty="0"/>
          </a:p>
          <a:p>
            <a:r>
              <a:rPr lang="en-US" b="1" dirty="0"/>
              <a:t>Exercise</a:t>
            </a:r>
            <a:endParaRPr lang="en-US" dirty="0"/>
          </a:p>
          <a:p>
            <a:r>
              <a:rPr lang="en-US" dirty="0"/>
              <a:t>Follow the QUBO formulation steps to write a QUBO that finds the subset of the graph below that cuts through a maximum amount of edges.</a:t>
            </a:r>
          </a:p>
          <a:p>
            <a:endParaRPr lang="en-US" dirty="0"/>
          </a:p>
          <a:p>
            <a:endParaRPr lang="en-US" dirty="0"/>
          </a:p>
        </p:txBody>
      </p:sp>
      <p:sp>
        <p:nvSpPr>
          <p:cNvPr id="23" name="Freeform: Shape 22">
            <a:extLst>
              <a:ext uri="{FF2B5EF4-FFF2-40B4-BE49-F238E27FC236}">
                <a16:creationId xmlns:a16="http://schemas.microsoft.com/office/drawing/2014/main" id="{B756A165-0AB9-4D55-B551-C20857C6BAC5}"/>
              </a:ext>
            </a:extLst>
          </p:cNvPr>
          <p:cNvSpPr/>
          <p:nvPr/>
        </p:nvSpPr>
        <p:spPr>
          <a:xfrm>
            <a:off x="6622773" y="4161196"/>
            <a:ext cx="2074930" cy="1568056"/>
          </a:xfrm>
          <a:custGeom>
            <a:avLst/>
            <a:gdLst>
              <a:gd name="connsiteX0" fmla="*/ 188164 w 2324135"/>
              <a:gd name="connsiteY0" fmla="*/ 1278591 h 1960668"/>
              <a:gd name="connsiteX1" fmla="*/ 589380 w 2324135"/>
              <a:gd name="connsiteY1" fmla="*/ 1008003 h 1960668"/>
              <a:gd name="connsiteX2" fmla="*/ 1018588 w 2324135"/>
              <a:gd name="connsiteY2" fmla="*/ 681432 h 1960668"/>
              <a:gd name="connsiteX3" fmla="*/ 1167878 w 2324135"/>
              <a:gd name="connsiteY3" fmla="*/ 252224 h 1960668"/>
              <a:gd name="connsiteX4" fmla="*/ 1671731 w 2324135"/>
              <a:gd name="connsiteY4" fmla="*/ 297 h 1960668"/>
              <a:gd name="connsiteX5" fmla="*/ 2306213 w 2324135"/>
              <a:gd name="connsiteY5" fmla="*/ 298877 h 1960668"/>
              <a:gd name="connsiteX6" fmla="*/ 2138262 w 2324135"/>
              <a:gd name="connsiteY6" fmla="*/ 896036 h 1960668"/>
              <a:gd name="connsiteX7" fmla="*/ 2016964 w 2324135"/>
              <a:gd name="connsiteY7" fmla="*/ 1427881 h 1960668"/>
              <a:gd name="connsiteX8" fmla="*/ 1877004 w 2324135"/>
              <a:gd name="connsiteY8" fmla="*/ 1857089 h 1960668"/>
              <a:gd name="connsiteX9" fmla="*/ 1289176 w 2324135"/>
              <a:gd name="connsiteY9" fmla="*/ 1801105 h 1960668"/>
              <a:gd name="connsiteX10" fmla="*/ 813315 w 2324135"/>
              <a:gd name="connsiteY10" fmla="*/ 1801105 h 1960668"/>
              <a:gd name="connsiteX11" fmla="*/ 253478 w 2324135"/>
              <a:gd name="connsiteY11" fmla="*/ 1959726 h 1960668"/>
              <a:gd name="connsiteX12" fmla="*/ 1551 w 2324135"/>
              <a:gd name="connsiteY12" fmla="*/ 1717130 h 1960668"/>
              <a:gd name="connsiteX13" fmla="*/ 188164 w 2324135"/>
              <a:gd name="connsiteY13" fmla="*/ 1278591 h 196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4135" h="1960668">
                <a:moveTo>
                  <a:pt x="188164" y="1278591"/>
                </a:moveTo>
                <a:cubicBezTo>
                  <a:pt x="286135" y="1160403"/>
                  <a:pt x="450976" y="1107529"/>
                  <a:pt x="589380" y="1008003"/>
                </a:cubicBezTo>
                <a:cubicBezTo>
                  <a:pt x="727784" y="908476"/>
                  <a:pt x="922172" y="807395"/>
                  <a:pt x="1018588" y="681432"/>
                </a:cubicBezTo>
                <a:cubicBezTo>
                  <a:pt x="1115004" y="555469"/>
                  <a:pt x="1059021" y="365747"/>
                  <a:pt x="1167878" y="252224"/>
                </a:cubicBezTo>
                <a:cubicBezTo>
                  <a:pt x="1276735" y="138701"/>
                  <a:pt x="1482009" y="-7478"/>
                  <a:pt x="1671731" y="297"/>
                </a:cubicBezTo>
                <a:cubicBezTo>
                  <a:pt x="1861453" y="8072"/>
                  <a:pt x="2228458" y="149587"/>
                  <a:pt x="2306213" y="298877"/>
                </a:cubicBezTo>
                <a:cubicBezTo>
                  <a:pt x="2383968" y="448167"/>
                  <a:pt x="2186470" y="707869"/>
                  <a:pt x="2138262" y="896036"/>
                </a:cubicBezTo>
                <a:cubicBezTo>
                  <a:pt x="2090054" y="1084203"/>
                  <a:pt x="2060507" y="1267706"/>
                  <a:pt x="2016964" y="1427881"/>
                </a:cubicBezTo>
                <a:cubicBezTo>
                  <a:pt x="1973421" y="1588056"/>
                  <a:pt x="1998302" y="1794885"/>
                  <a:pt x="1877004" y="1857089"/>
                </a:cubicBezTo>
                <a:cubicBezTo>
                  <a:pt x="1755706" y="1919293"/>
                  <a:pt x="1466457" y="1810436"/>
                  <a:pt x="1289176" y="1801105"/>
                </a:cubicBezTo>
                <a:cubicBezTo>
                  <a:pt x="1111895" y="1791774"/>
                  <a:pt x="985931" y="1774668"/>
                  <a:pt x="813315" y="1801105"/>
                </a:cubicBezTo>
                <a:cubicBezTo>
                  <a:pt x="640699" y="1827542"/>
                  <a:pt x="388772" y="1973722"/>
                  <a:pt x="253478" y="1959726"/>
                </a:cubicBezTo>
                <a:cubicBezTo>
                  <a:pt x="118184" y="1945730"/>
                  <a:pt x="17102" y="1830652"/>
                  <a:pt x="1551" y="1717130"/>
                </a:cubicBezTo>
                <a:cubicBezTo>
                  <a:pt x="-14000" y="1603608"/>
                  <a:pt x="90193" y="1396779"/>
                  <a:pt x="188164" y="1278591"/>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CFF2D73-205D-4FD5-B807-514D7A0DC5ED}"/>
              </a:ext>
            </a:extLst>
          </p:cNvPr>
          <p:cNvSpPr/>
          <p:nvPr/>
        </p:nvSpPr>
        <p:spPr>
          <a:xfrm>
            <a:off x="3700070" y="5729252"/>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5" name="Oval 24">
            <a:extLst>
              <a:ext uri="{FF2B5EF4-FFF2-40B4-BE49-F238E27FC236}">
                <a16:creationId xmlns:a16="http://schemas.microsoft.com/office/drawing/2014/main" id="{C4FB3BD3-6812-4721-80F8-B4CD511F578F}"/>
              </a:ext>
            </a:extLst>
          </p:cNvPr>
          <p:cNvSpPr/>
          <p:nvPr/>
        </p:nvSpPr>
        <p:spPr>
          <a:xfrm>
            <a:off x="3097698" y="5176990"/>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26" name="Oval 25">
            <a:extLst>
              <a:ext uri="{FF2B5EF4-FFF2-40B4-BE49-F238E27FC236}">
                <a16:creationId xmlns:a16="http://schemas.microsoft.com/office/drawing/2014/main" id="{763107E9-D0CF-4A83-9492-A65DA5F09720}"/>
              </a:ext>
            </a:extLst>
          </p:cNvPr>
          <p:cNvSpPr/>
          <p:nvPr/>
        </p:nvSpPr>
        <p:spPr>
          <a:xfrm>
            <a:off x="3097698" y="4338964"/>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27" name="Oval 26">
            <a:extLst>
              <a:ext uri="{FF2B5EF4-FFF2-40B4-BE49-F238E27FC236}">
                <a16:creationId xmlns:a16="http://schemas.microsoft.com/office/drawing/2014/main" id="{E021D6F5-C2DA-4D7A-8F64-6C676695506C}"/>
              </a:ext>
            </a:extLst>
          </p:cNvPr>
          <p:cNvSpPr/>
          <p:nvPr/>
        </p:nvSpPr>
        <p:spPr>
          <a:xfrm>
            <a:off x="4206760" y="4338964"/>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28" name="Oval 27">
            <a:extLst>
              <a:ext uri="{FF2B5EF4-FFF2-40B4-BE49-F238E27FC236}">
                <a16:creationId xmlns:a16="http://schemas.microsoft.com/office/drawing/2014/main" id="{B1813A9F-27B5-4755-8ED2-D62D4E3B802B}"/>
              </a:ext>
            </a:extLst>
          </p:cNvPr>
          <p:cNvSpPr/>
          <p:nvPr/>
        </p:nvSpPr>
        <p:spPr>
          <a:xfrm>
            <a:off x="4881688" y="4688836"/>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9" name="Oval 28">
            <a:extLst>
              <a:ext uri="{FF2B5EF4-FFF2-40B4-BE49-F238E27FC236}">
                <a16:creationId xmlns:a16="http://schemas.microsoft.com/office/drawing/2014/main" id="{A7EE660C-809F-454F-AAD6-A23ABE85704A}"/>
              </a:ext>
            </a:extLst>
          </p:cNvPr>
          <p:cNvSpPr/>
          <p:nvPr/>
        </p:nvSpPr>
        <p:spPr>
          <a:xfrm>
            <a:off x="4206760" y="5160272"/>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30" name="Straight Connector 29">
            <a:extLst>
              <a:ext uri="{FF2B5EF4-FFF2-40B4-BE49-F238E27FC236}">
                <a16:creationId xmlns:a16="http://schemas.microsoft.com/office/drawing/2014/main" id="{CD8A12EA-9BF5-4A80-A3A7-33FF21866320}"/>
              </a:ext>
            </a:extLst>
          </p:cNvPr>
          <p:cNvCxnSpPr>
            <a:cxnSpLocks/>
            <a:stCxn id="24" idx="1"/>
            <a:endCxn id="25" idx="5"/>
          </p:cNvCxnSpPr>
          <p:nvPr/>
        </p:nvCxnSpPr>
        <p:spPr>
          <a:xfrm flipH="1" flipV="1">
            <a:off x="3403106" y="5448464"/>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23E032-40DF-458D-95D3-F47ADC7C019C}"/>
              </a:ext>
            </a:extLst>
          </p:cNvPr>
          <p:cNvCxnSpPr>
            <a:stCxn id="25" idx="0"/>
            <a:endCxn id="26" idx="4"/>
          </p:cNvCxnSpPr>
          <p:nvPr/>
        </p:nvCxnSpPr>
        <p:spPr>
          <a:xfrm flipV="1">
            <a:off x="3276602" y="4657016"/>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3A4040-B4BF-4F6A-AF99-60E96C33C76D}"/>
              </a:ext>
            </a:extLst>
          </p:cNvPr>
          <p:cNvCxnSpPr>
            <a:stCxn id="26" idx="6"/>
            <a:endCxn id="27" idx="2"/>
          </p:cNvCxnSpPr>
          <p:nvPr/>
        </p:nvCxnSpPr>
        <p:spPr>
          <a:xfrm>
            <a:off x="3455506" y="4497990"/>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04D808-490F-4371-8574-631676D99EF4}"/>
              </a:ext>
            </a:extLst>
          </p:cNvPr>
          <p:cNvCxnSpPr>
            <a:stCxn id="25" idx="7"/>
            <a:endCxn id="27" idx="3"/>
          </p:cNvCxnSpPr>
          <p:nvPr/>
        </p:nvCxnSpPr>
        <p:spPr>
          <a:xfrm flipV="1">
            <a:off x="3403106" y="4610438"/>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E1F8EC-C435-4238-8D7B-B85A9160C4C5}"/>
              </a:ext>
            </a:extLst>
          </p:cNvPr>
          <p:cNvCxnSpPr>
            <a:stCxn id="27" idx="4"/>
            <a:endCxn id="29" idx="0"/>
          </p:cNvCxnSpPr>
          <p:nvPr/>
        </p:nvCxnSpPr>
        <p:spPr>
          <a:xfrm>
            <a:off x="4385664" y="4657016"/>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9A1DAF-0C61-4B12-ACED-47B6453047B0}"/>
              </a:ext>
            </a:extLst>
          </p:cNvPr>
          <p:cNvCxnSpPr>
            <a:stCxn id="27" idx="6"/>
            <a:endCxn id="28" idx="1"/>
          </p:cNvCxnSpPr>
          <p:nvPr/>
        </p:nvCxnSpPr>
        <p:spPr>
          <a:xfrm>
            <a:off x="4564568" y="4497990"/>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B1D8C3B-95A5-48CB-BF88-5A388AA04795}"/>
              </a:ext>
            </a:extLst>
          </p:cNvPr>
          <p:cNvCxnSpPr>
            <a:stCxn id="29" idx="6"/>
            <a:endCxn id="28" idx="3"/>
          </p:cNvCxnSpPr>
          <p:nvPr/>
        </p:nvCxnSpPr>
        <p:spPr>
          <a:xfrm flipV="1">
            <a:off x="4564568" y="4960310"/>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0E24463-F1CA-4BA7-8E01-573A4B55F637}"/>
              </a:ext>
            </a:extLst>
          </p:cNvPr>
          <p:cNvCxnSpPr>
            <a:stCxn id="26" idx="5"/>
            <a:endCxn id="29" idx="1"/>
          </p:cNvCxnSpPr>
          <p:nvPr/>
        </p:nvCxnSpPr>
        <p:spPr>
          <a:xfrm>
            <a:off x="3403106" y="4610438"/>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DD3F6238-5403-46B5-962E-57A293A835FA}"/>
              </a:ext>
            </a:extLst>
          </p:cNvPr>
          <p:cNvSpPr/>
          <p:nvPr/>
        </p:nvSpPr>
        <p:spPr>
          <a:xfrm>
            <a:off x="7463685" y="5729252"/>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39" name="Oval 38">
            <a:extLst>
              <a:ext uri="{FF2B5EF4-FFF2-40B4-BE49-F238E27FC236}">
                <a16:creationId xmlns:a16="http://schemas.microsoft.com/office/drawing/2014/main" id="{E0BAFE95-7C40-4871-A7A2-5C289BC57109}"/>
              </a:ext>
            </a:extLst>
          </p:cNvPr>
          <p:cNvSpPr/>
          <p:nvPr/>
        </p:nvSpPr>
        <p:spPr>
          <a:xfrm>
            <a:off x="6861313" y="5176990"/>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sp>
        <p:nvSpPr>
          <p:cNvPr id="40" name="Oval 39">
            <a:extLst>
              <a:ext uri="{FF2B5EF4-FFF2-40B4-BE49-F238E27FC236}">
                <a16:creationId xmlns:a16="http://schemas.microsoft.com/office/drawing/2014/main" id="{76878111-77E8-4F4D-A23B-0E6DC63EBF10}"/>
              </a:ext>
            </a:extLst>
          </p:cNvPr>
          <p:cNvSpPr/>
          <p:nvPr/>
        </p:nvSpPr>
        <p:spPr>
          <a:xfrm>
            <a:off x="6861313" y="4338964"/>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41" name="Oval 40">
            <a:extLst>
              <a:ext uri="{FF2B5EF4-FFF2-40B4-BE49-F238E27FC236}">
                <a16:creationId xmlns:a16="http://schemas.microsoft.com/office/drawing/2014/main" id="{C829786A-2815-4E31-A0A2-8E9D4F6E3AAE}"/>
              </a:ext>
            </a:extLst>
          </p:cNvPr>
          <p:cNvSpPr/>
          <p:nvPr/>
        </p:nvSpPr>
        <p:spPr>
          <a:xfrm>
            <a:off x="7970375" y="4338964"/>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
            </a:r>
          </a:p>
        </p:txBody>
      </p:sp>
      <p:sp>
        <p:nvSpPr>
          <p:cNvPr id="42" name="Oval 41">
            <a:extLst>
              <a:ext uri="{FF2B5EF4-FFF2-40B4-BE49-F238E27FC236}">
                <a16:creationId xmlns:a16="http://schemas.microsoft.com/office/drawing/2014/main" id="{FBABC7B9-BD76-4E87-9823-9638CBE924E5}"/>
              </a:ext>
            </a:extLst>
          </p:cNvPr>
          <p:cNvSpPr/>
          <p:nvPr/>
        </p:nvSpPr>
        <p:spPr>
          <a:xfrm>
            <a:off x="8645303" y="4688836"/>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43" name="Oval 42">
            <a:extLst>
              <a:ext uri="{FF2B5EF4-FFF2-40B4-BE49-F238E27FC236}">
                <a16:creationId xmlns:a16="http://schemas.microsoft.com/office/drawing/2014/main" id="{9BA6DE99-4E81-42BC-92D5-1941DDB8700E}"/>
              </a:ext>
            </a:extLst>
          </p:cNvPr>
          <p:cNvSpPr/>
          <p:nvPr/>
        </p:nvSpPr>
        <p:spPr>
          <a:xfrm>
            <a:off x="7970375" y="5160272"/>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t>
            </a:r>
          </a:p>
        </p:txBody>
      </p:sp>
      <p:cxnSp>
        <p:nvCxnSpPr>
          <p:cNvPr id="44" name="Straight Connector 43">
            <a:extLst>
              <a:ext uri="{FF2B5EF4-FFF2-40B4-BE49-F238E27FC236}">
                <a16:creationId xmlns:a16="http://schemas.microsoft.com/office/drawing/2014/main" id="{0E9F18DC-24DA-4499-8BFE-77E8E92F5F4E}"/>
              </a:ext>
            </a:extLst>
          </p:cNvPr>
          <p:cNvCxnSpPr>
            <a:cxnSpLocks/>
            <a:stCxn id="38" idx="1"/>
            <a:endCxn id="39" idx="5"/>
          </p:cNvCxnSpPr>
          <p:nvPr/>
        </p:nvCxnSpPr>
        <p:spPr>
          <a:xfrm flipH="1" flipV="1">
            <a:off x="7166721" y="5448464"/>
            <a:ext cx="349364" cy="327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9A54292-566A-4209-9289-EA8220688DCE}"/>
              </a:ext>
            </a:extLst>
          </p:cNvPr>
          <p:cNvCxnSpPr>
            <a:stCxn id="39" idx="0"/>
            <a:endCxn id="40" idx="4"/>
          </p:cNvCxnSpPr>
          <p:nvPr/>
        </p:nvCxnSpPr>
        <p:spPr>
          <a:xfrm flipV="1">
            <a:off x="7040217" y="4657016"/>
            <a:ext cx="0" cy="5199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67F82FF-75A8-4AED-986D-11141340EE47}"/>
              </a:ext>
            </a:extLst>
          </p:cNvPr>
          <p:cNvCxnSpPr>
            <a:stCxn id="40" idx="6"/>
            <a:endCxn id="41" idx="2"/>
          </p:cNvCxnSpPr>
          <p:nvPr/>
        </p:nvCxnSpPr>
        <p:spPr>
          <a:xfrm>
            <a:off x="7219121" y="4497990"/>
            <a:ext cx="7512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A9926F-1BB9-44EE-9710-50CEE21660FA}"/>
              </a:ext>
            </a:extLst>
          </p:cNvPr>
          <p:cNvCxnSpPr>
            <a:stCxn id="39" idx="7"/>
            <a:endCxn id="41" idx="3"/>
          </p:cNvCxnSpPr>
          <p:nvPr/>
        </p:nvCxnSpPr>
        <p:spPr>
          <a:xfrm flipV="1">
            <a:off x="7166721" y="4610438"/>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C2C5C44-4E25-48B0-BF84-6DA5E2C89260}"/>
              </a:ext>
            </a:extLst>
          </p:cNvPr>
          <p:cNvCxnSpPr>
            <a:stCxn id="41" idx="4"/>
            <a:endCxn id="43" idx="0"/>
          </p:cNvCxnSpPr>
          <p:nvPr/>
        </p:nvCxnSpPr>
        <p:spPr>
          <a:xfrm>
            <a:off x="8149279" y="4657016"/>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5EA6C8B-92FE-413E-94B3-13AA9249D48A}"/>
              </a:ext>
            </a:extLst>
          </p:cNvPr>
          <p:cNvCxnSpPr>
            <a:stCxn id="41" idx="6"/>
            <a:endCxn id="42" idx="1"/>
          </p:cNvCxnSpPr>
          <p:nvPr/>
        </p:nvCxnSpPr>
        <p:spPr>
          <a:xfrm>
            <a:off x="8328183" y="4497990"/>
            <a:ext cx="369520" cy="237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82936A9-0BD3-4858-8FFB-818AD3E1D122}"/>
              </a:ext>
            </a:extLst>
          </p:cNvPr>
          <p:cNvCxnSpPr>
            <a:stCxn id="43" idx="6"/>
            <a:endCxn id="42" idx="3"/>
          </p:cNvCxnSpPr>
          <p:nvPr/>
        </p:nvCxnSpPr>
        <p:spPr>
          <a:xfrm flipV="1">
            <a:off x="8328183" y="4960310"/>
            <a:ext cx="369520" cy="358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77E3CB-B1C6-4B87-92A3-BC7DEA82B50B}"/>
              </a:ext>
            </a:extLst>
          </p:cNvPr>
          <p:cNvCxnSpPr>
            <a:stCxn id="40" idx="5"/>
            <a:endCxn id="43" idx="1"/>
          </p:cNvCxnSpPr>
          <p:nvPr/>
        </p:nvCxnSpPr>
        <p:spPr>
          <a:xfrm>
            <a:off x="7166721" y="4610438"/>
            <a:ext cx="856054" cy="596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Arrow: Right 51">
            <a:extLst>
              <a:ext uri="{FF2B5EF4-FFF2-40B4-BE49-F238E27FC236}">
                <a16:creationId xmlns:a16="http://schemas.microsoft.com/office/drawing/2014/main" id="{C6293B87-EFD6-4EB9-B802-18B5D8857927}"/>
              </a:ext>
            </a:extLst>
          </p:cNvPr>
          <p:cNvSpPr/>
          <p:nvPr/>
        </p:nvSpPr>
        <p:spPr>
          <a:xfrm>
            <a:off x="5748131" y="4856936"/>
            <a:ext cx="569235" cy="149953"/>
          </a:xfrm>
          <a:prstGeom prst="rightArrow">
            <a:avLst/>
          </a:prstGeom>
          <a:solidFill>
            <a:srgbClr val="5BE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82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1418-A7A1-4482-AC9E-8CCFE90641C3}"/>
              </a:ext>
            </a:extLst>
          </p:cNvPr>
          <p:cNvSpPr>
            <a:spLocks noGrp="1"/>
          </p:cNvSpPr>
          <p:nvPr>
            <p:ph type="title"/>
          </p:nvPr>
        </p:nvSpPr>
        <p:spPr>
          <a:xfrm>
            <a:off x="1848293" y="365127"/>
            <a:ext cx="7314292" cy="1279377"/>
          </a:xfrm>
        </p:spPr>
        <p:txBody>
          <a:bodyPr/>
          <a:lstStyle/>
          <a:p>
            <a:r>
              <a:rPr lang="en-US"/>
              <a:t>Example: Maximum Cut Problem</a:t>
            </a:r>
          </a:p>
        </p:txBody>
      </p:sp>
      <p:sp>
        <p:nvSpPr>
          <p:cNvPr id="4" name="Text Placeholder 2">
            <a:extLst>
              <a:ext uri="{FF2B5EF4-FFF2-40B4-BE49-F238E27FC236}">
                <a16:creationId xmlns:a16="http://schemas.microsoft.com/office/drawing/2014/main" id="{B6B224E2-591F-425F-9279-AA18AEA1D7D5}"/>
              </a:ext>
            </a:extLst>
          </p:cNvPr>
          <p:cNvSpPr>
            <a:spLocks noGrp="1"/>
          </p:cNvSpPr>
          <p:nvPr>
            <p:ph type="body" sz="quarter" idx="10"/>
          </p:nvPr>
        </p:nvSpPr>
        <p:spPr>
          <a:xfrm>
            <a:off x="2011152" y="1437643"/>
            <a:ext cx="8169696" cy="4739223"/>
          </a:xfrm>
        </p:spPr>
        <p:txBody>
          <a:bodyPr/>
          <a:lstStyle/>
          <a:p>
            <a:r>
              <a:rPr lang="en-US" b="1"/>
              <a:t>Problem</a:t>
            </a:r>
          </a:p>
          <a:p>
            <a:r>
              <a:rPr lang="en-US"/>
              <a:t>Partition the set so that the partition cuts through a maximum number of edges</a:t>
            </a:r>
          </a:p>
          <a:p>
            <a:endParaRPr lang="en-US"/>
          </a:p>
          <a:p>
            <a:r>
              <a:rPr lang="en-US" b="1"/>
              <a:t>QUBO Writing Process</a:t>
            </a:r>
            <a:endParaRPr lang="en-US"/>
          </a:p>
          <a:p>
            <a:pPr marL="397430" indent="-342900">
              <a:buFont typeface="+mj-lt"/>
              <a:buAutoNum type="arabicPeriod"/>
            </a:pPr>
            <a:r>
              <a:rPr lang="en-US"/>
              <a:t>Write out the objective and constraints in your problem domain</a:t>
            </a:r>
          </a:p>
          <a:p>
            <a:pPr marL="397430" indent="-342900">
              <a:buFont typeface="+mj-lt"/>
              <a:buAutoNum type="arabicPeriod"/>
            </a:pPr>
            <a:r>
              <a:rPr lang="en-US"/>
              <a:t>Define the binary variables</a:t>
            </a:r>
          </a:p>
          <a:p>
            <a:pPr marL="397430" indent="-342900">
              <a:buFont typeface="+mj-lt"/>
              <a:buAutoNum type="arabicPeriod"/>
            </a:pPr>
            <a:r>
              <a:rPr lang="en-US"/>
              <a:t>Write out objective in QUBO form</a:t>
            </a:r>
          </a:p>
          <a:p>
            <a:pPr marL="397430" indent="-342900">
              <a:buFont typeface="+mj-lt"/>
              <a:buAutoNum type="arabicPeriod"/>
            </a:pPr>
            <a:r>
              <a:rPr lang="en-US"/>
              <a:t>Write out constraints in QUBO form</a:t>
            </a:r>
          </a:p>
          <a:p>
            <a:pPr marL="397430" indent="-342900">
              <a:buFont typeface="+mj-lt"/>
              <a:buAutoNum type="arabicPeriod"/>
            </a:pPr>
            <a:r>
              <a:rPr lang="en-US"/>
              <a:t>Combine objectives and constraints</a:t>
            </a:r>
          </a:p>
          <a:p>
            <a:pPr marL="397430" indent="-342900">
              <a:buFont typeface="+mj-lt"/>
              <a:buAutoNum type="arabicPeriod"/>
            </a:pPr>
            <a:r>
              <a:rPr lang="en-US"/>
              <a:t>Solve and interpret results</a:t>
            </a:r>
          </a:p>
          <a:p>
            <a:pPr marL="397430" indent="-342900">
              <a:buFont typeface="+mj-lt"/>
              <a:buAutoNum type="arabicPeriod"/>
            </a:pPr>
            <a:r>
              <a:rPr lang="en-US"/>
              <a:t>Tune your QUBO to get better results</a:t>
            </a:r>
          </a:p>
          <a:p>
            <a:pPr marL="397430" indent="-342900">
              <a:buFont typeface="+mj-lt"/>
              <a:buAutoNum type="arabicPeriod"/>
            </a:pPr>
            <a:endParaRPr lang="en-US"/>
          </a:p>
          <a:p>
            <a:endParaRPr lang="en-US"/>
          </a:p>
          <a:p>
            <a:pPr marL="340280" indent="-28575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299881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577C-AAF3-468B-8045-4819B6B18047}"/>
              </a:ext>
            </a:extLst>
          </p:cNvPr>
          <p:cNvSpPr>
            <a:spLocks noGrp="1"/>
          </p:cNvSpPr>
          <p:nvPr>
            <p:ph type="title"/>
          </p:nvPr>
        </p:nvSpPr>
        <p:spPr>
          <a:xfrm>
            <a:off x="1848293" y="365127"/>
            <a:ext cx="6502153" cy="610832"/>
          </a:xfrm>
        </p:spPr>
        <p:txBody>
          <a:bodyPr/>
          <a:lstStyle/>
          <a:p>
            <a:r>
              <a:rPr lang="en-US"/>
              <a:t>Example: Maximum Cut Problem</a:t>
            </a:r>
          </a:p>
        </p:txBody>
      </p:sp>
      <p:sp>
        <p:nvSpPr>
          <p:cNvPr id="10" name="Text Placeholder 2">
            <a:extLst>
              <a:ext uri="{FF2B5EF4-FFF2-40B4-BE49-F238E27FC236}">
                <a16:creationId xmlns:a16="http://schemas.microsoft.com/office/drawing/2014/main" id="{4C3B3997-1CBD-4037-9F92-13647B407E00}"/>
              </a:ext>
            </a:extLst>
          </p:cNvPr>
          <p:cNvSpPr>
            <a:spLocks noGrp="1"/>
          </p:cNvSpPr>
          <p:nvPr>
            <p:ph type="body" sz="quarter" idx="10"/>
          </p:nvPr>
        </p:nvSpPr>
        <p:spPr>
          <a:xfrm>
            <a:off x="1848294" y="1091141"/>
            <a:ext cx="7942630" cy="821636"/>
          </a:xfrm>
        </p:spPr>
        <p:txBody>
          <a:bodyPr/>
          <a:lstStyle/>
          <a:p>
            <a:r>
              <a:rPr lang="en-US" b="1" dirty="0"/>
              <a:t>Problem</a:t>
            </a:r>
          </a:p>
          <a:p>
            <a:r>
              <a:rPr lang="en-US" dirty="0"/>
              <a:t>The maximum cut problem seeks to cut through the maximum amount of edges in a graph. </a:t>
            </a:r>
          </a:p>
          <a:p>
            <a:r>
              <a:rPr lang="en-US" b="1" dirty="0"/>
              <a:t>Exercise</a:t>
            </a:r>
            <a:endParaRPr lang="en-US" dirty="0"/>
          </a:p>
          <a:p>
            <a:r>
              <a:rPr lang="en-US" dirty="0"/>
              <a:t>Follow the QUBO formulation steps to write a QUBO that finds the subset of the graph below that cuts through a maximum amount of edges.</a:t>
            </a:r>
          </a:p>
          <a:p>
            <a:r>
              <a:rPr lang="en-US" b="1" dirty="0"/>
              <a:t>Hint</a:t>
            </a:r>
          </a:p>
          <a:p>
            <a:r>
              <a:rPr lang="en-US" dirty="0"/>
              <a:t>In this domain you’re working with the graph’s edges (whereas in the set partitioning problem you were thinking about the sums of numbers). You want edges in the same set to increase the QUBO’s energy. </a:t>
            </a:r>
          </a:p>
          <a:p>
            <a:endParaRPr lang="en-US" dirty="0"/>
          </a:p>
        </p:txBody>
      </p:sp>
      <p:sp>
        <p:nvSpPr>
          <p:cNvPr id="23" name="Freeform: Shape 22">
            <a:extLst>
              <a:ext uri="{FF2B5EF4-FFF2-40B4-BE49-F238E27FC236}">
                <a16:creationId xmlns:a16="http://schemas.microsoft.com/office/drawing/2014/main" id="{B756A165-0AB9-4D55-B551-C20857C6BAC5}"/>
              </a:ext>
            </a:extLst>
          </p:cNvPr>
          <p:cNvSpPr/>
          <p:nvPr/>
        </p:nvSpPr>
        <p:spPr>
          <a:xfrm>
            <a:off x="6592956" y="4606765"/>
            <a:ext cx="2074930" cy="1568056"/>
          </a:xfrm>
          <a:custGeom>
            <a:avLst/>
            <a:gdLst>
              <a:gd name="connsiteX0" fmla="*/ 188164 w 2324135"/>
              <a:gd name="connsiteY0" fmla="*/ 1278591 h 1960668"/>
              <a:gd name="connsiteX1" fmla="*/ 589380 w 2324135"/>
              <a:gd name="connsiteY1" fmla="*/ 1008003 h 1960668"/>
              <a:gd name="connsiteX2" fmla="*/ 1018588 w 2324135"/>
              <a:gd name="connsiteY2" fmla="*/ 681432 h 1960668"/>
              <a:gd name="connsiteX3" fmla="*/ 1167878 w 2324135"/>
              <a:gd name="connsiteY3" fmla="*/ 252224 h 1960668"/>
              <a:gd name="connsiteX4" fmla="*/ 1671731 w 2324135"/>
              <a:gd name="connsiteY4" fmla="*/ 297 h 1960668"/>
              <a:gd name="connsiteX5" fmla="*/ 2306213 w 2324135"/>
              <a:gd name="connsiteY5" fmla="*/ 298877 h 1960668"/>
              <a:gd name="connsiteX6" fmla="*/ 2138262 w 2324135"/>
              <a:gd name="connsiteY6" fmla="*/ 896036 h 1960668"/>
              <a:gd name="connsiteX7" fmla="*/ 2016964 w 2324135"/>
              <a:gd name="connsiteY7" fmla="*/ 1427881 h 1960668"/>
              <a:gd name="connsiteX8" fmla="*/ 1877004 w 2324135"/>
              <a:gd name="connsiteY8" fmla="*/ 1857089 h 1960668"/>
              <a:gd name="connsiteX9" fmla="*/ 1289176 w 2324135"/>
              <a:gd name="connsiteY9" fmla="*/ 1801105 h 1960668"/>
              <a:gd name="connsiteX10" fmla="*/ 813315 w 2324135"/>
              <a:gd name="connsiteY10" fmla="*/ 1801105 h 1960668"/>
              <a:gd name="connsiteX11" fmla="*/ 253478 w 2324135"/>
              <a:gd name="connsiteY11" fmla="*/ 1959726 h 1960668"/>
              <a:gd name="connsiteX12" fmla="*/ 1551 w 2324135"/>
              <a:gd name="connsiteY12" fmla="*/ 1717130 h 1960668"/>
              <a:gd name="connsiteX13" fmla="*/ 188164 w 2324135"/>
              <a:gd name="connsiteY13" fmla="*/ 1278591 h 196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4135" h="1960668">
                <a:moveTo>
                  <a:pt x="188164" y="1278591"/>
                </a:moveTo>
                <a:cubicBezTo>
                  <a:pt x="286135" y="1160403"/>
                  <a:pt x="450976" y="1107529"/>
                  <a:pt x="589380" y="1008003"/>
                </a:cubicBezTo>
                <a:cubicBezTo>
                  <a:pt x="727784" y="908476"/>
                  <a:pt x="922172" y="807395"/>
                  <a:pt x="1018588" y="681432"/>
                </a:cubicBezTo>
                <a:cubicBezTo>
                  <a:pt x="1115004" y="555469"/>
                  <a:pt x="1059021" y="365747"/>
                  <a:pt x="1167878" y="252224"/>
                </a:cubicBezTo>
                <a:cubicBezTo>
                  <a:pt x="1276735" y="138701"/>
                  <a:pt x="1482009" y="-7478"/>
                  <a:pt x="1671731" y="297"/>
                </a:cubicBezTo>
                <a:cubicBezTo>
                  <a:pt x="1861453" y="8072"/>
                  <a:pt x="2228458" y="149587"/>
                  <a:pt x="2306213" y="298877"/>
                </a:cubicBezTo>
                <a:cubicBezTo>
                  <a:pt x="2383968" y="448167"/>
                  <a:pt x="2186470" y="707869"/>
                  <a:pt x="2138262" y="896036"/>
                </a:cubicBezTo>
                <a:cubicBezTo>
                  <a:pt x="2090054" y="1084203"/>
                  <a:pt x="2060507" y="1267706"/>
                  <a:pt x="2016964" y="1427881"/>
                </a:cubicBezTo>
                <a:cubicBezTo>
                  <a:pt x="1973421" y="1588056"/>
                  <a:pt x="1998302" y="1794885"/>
                  <a:pt x="1877004" y="1857089"/>
                </a:cubicBezTo>
                <a:cubicBezTo>
                  <a:pt x="1755706" y="1919293"/>
                  <a:pt x="1466457" y="1810436"/>
                  <a:pt x="1289176" y="1801105"/>
                </a:cubicBezTo>
                <a:cubicBezTo>
                  <a:pt x="1111895" y="1791774"/>
                  <a:pt x="985931" y="1774668"/>
                  <a:pt x="813315" y="1801105"/>
                </a:cubicBezTo>
                <a:cubicBezTo>
                  <a:pt x="640699" y="1827542"/>
                  <a:pt x="388772" y="1973722"/>
                  <a:pt x="253478" y="1959726"/>
                </a:cubicBezTo>
                <a:cubicBezTo>
                  <a:pt x="118184" y="1945730"/>
                  <a:pt x="17102" y="1830652"/>
                  <a:pt x="1551" y="1717130"/>
                </a:cubicBezTo>
                <a:cubicBezTo>
                  <a:pt x="-14000" y="1603608"/>
                  <a:pt x="90193" y="1396779"/>
                  <a:pt x="188164" y="1278591"/>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CFF2D73-205D-4FD5-B807-514D7A0DC5ED}"/>
              </a:ext>
            </a:extLst>
          </p:cNvPr>
          <p:cNvSpPr/>
          <p:nvPr/>
        </p:nvSpPr>
        <p:spPr>
          <a:xfrm>
            <a:off x="3670253" y="617482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5" name="Oval 24">
            <a:extLst>
              <a:ext uri="{FF2B5EF4-FFF2-40B4-BE49-F238E27FC236}">
                <a16:creationId xmlns:a16="http://schemas.microsoft.com/office/drawing/2014/main" id="{C4FB3BD3-6812-4721-80F8-B4CD511F578F}"/>
              </a:ext>
            </a:extLst>
          </p:cNvPr>
          <p:cNvSpPr/>
          <p:nvPr/>
        </p:nvSpPr>
        <p:spPr>
          <a:xfrm>
            <a:off x="3067881" y="5622559"/>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26" name="Oval 25">
            <a:extLst>
              <a:ext uri="{FF2B5EF4-FFF2-40B4-BE49-F238E27FC236}">
                <a16:creationId xmlns:a16="http://schemas.microsoft.com/office/drawing/2014/main" id="{763107E9-D0CF-4A83-9492-A65DA5F09720}"/>
              </a:ext>
            </a:extLst>
          </p:cNvPr>
          <p:cNvSpPr/>
          <p:nvPr/>
        </p:nvSpPr>
        <p:spPr>
          <a:xfrm>
            <a:off x="3067881" y="478453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27" name="Oval 26">
            <a:extLst>
              <a:ext uri="{FF2B5EF4-FFF2-40B4-BE49-F238E27FC236}">
                <a16:creationId xmlns:a16="http://schemas.microsoft.com/office/drawing/2014/main" id="{E021D6F5-C2DA-4D7A-8F64-6C676695506C}"/>
              </a:ext>
            </a:extLst>
          </p:cNvPr>
          <p:cNvSpPr/>
          <p:nvPr/>
        </p:nvSpPr>
        <p:spPr>
          <a:xfrm>
            <a:off x="4176943" y="478453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28" name="Oval 27">
            <a:extLst>
              <a:ext uri="{FF2B5EF4-FFF2-40B4-BE49-F238E27FC236}">
                <a16:creationId xmlns:a16="http://schemas.microsoft.com/office/drawing/2014/main" id="{B1813A9F-27B5-4755-8ED2-D62D4E3B802B}"/>
              </a:ext>
            </a:extLst>
          </p:cNvPr>
          <p:cNvSpPr/>
          <p:nvPr/>
        </p:nvSpPr>
        <p:spPr>
          <a:xfrm>
            <a:off x="4851871" y="5134405"/>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9" name="Oval 28">
            <a:extLst>
              <a:ext uri="{FF2B5EF4-FFF2-40B4-BE49-F238E27FC236}">
                <a16:creationId xmlns:a16="http://schemas.microsoft.com/office/drawing/2014/main" id="{A7EE660C-809F-454F-AAD6-A23ABE85704A}"/>
              </a:ext>
            </a:extLst>
          </p:cNvPr>
          <p:cNvSpPr/>
          <p:nvPr/>
        </p:nvSpPr>
        <p:spPr>
          <a:xfrm>
            <a:off x="4176943" y="560584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30" name="Straight Connector 29">
            <a:extLst>
              <a:ext uri="{FF2B5EF4-FFF2-40B4-BE49-F238E27FC236}">
                <a16:creationId xmlns:a16="http://schemas.microsoft.com/office/drawing/2014/main" id="{CD8A12EA-9BF5-4A80-A3A7-33FF21866320}"/>
              </a:ext>
            </a:extLst>
          </p:cNvPr>
          <p:cNvCxnSpPr>
            <a:cxnSpLocks/>
            <a:stCxn id="24" idx="1"/>
            <a:endCxn id="25" idx="5"/>
          </p:cNvCxnSpPr>
          <p:nvPr/>
        </p:nvCxnSpPr>
        <p:spPr>
          <a:xfrm flipH="1" flipV="1">
            <a:off x="3373289" y="5894033"/>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23E032-40DF-458D-95D3-F47ADC7C019C}"/>
              </a:ext>
            </a:extLst>
          </p:cNvPr>
          <p:cNvCxnSpPr>
            <a:stCxn id="25" idx="0"/>
            <a:endCxn id="26" idx="4"/>
          </p:cNvCxnSpPr>
          <p:nvPr/>
        </p:nvCxnSpPr>
        <p:spPr>
          <a:xfrm flipV="1">
            <a:off x="3246785" y="5102585"/>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3A4040-B4BF-4F6A-AF99-60E96C33C76D}"/>
              </a:ext>
            </a:extLst>
          </p:cNvPr>
          <p:cNvCxnSpPr>
            <a:stCxn id="26" idx="6"/>
            <a:endCxn id="27" idx="2"/>
          </p:cNvCxnSpPr>
          <p:nvPr/>
        </p:nvCxnSpPr>
        <p:spPr>
          <a:xfrm>
            <a:off x="3425689" y="4943559"/>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04D808-490F-4371-8574-631676D99EF4}"/>
              </a:ext>
            </a:extLst>
          </p:cNvPr>
          <p:cNvCxnSpPr>
            <a:stCxn id="25" idx="7"/>
            <a:endCxn id="27" idx="3"/>
          </p:cNvCxnSpPr>
          <p:nvPr/>
        </p:nvCxnSpPr>
        <p:spPr>
          <a:xfrm flipV="1">
            <a:off x="3373289" y="5056007"/>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E1F8EC-C435-4238-8D7B-B85A9160C4C5}"/>
              </a:ext>
            </a:extLst>
          </p:cNvPr>
          <p:cNvCxnSpPr>
            <a:stCxn id="27" idx="4"/>
            <a:endCxn id="29" idx="0"/>
          </p:cNvCxnSpPr>
          <p:nvPr/>
        </p:nvCxnSpPr>
        <p:spPr>
          <a:xfrm>
            <a:off x="4355847" y="5102585"/>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9A1DAF-0C61-4B12-ACED-47B6453047B0}"/>
              </a:ext>
            </a:extLst>
          </p:cNvPr>
          <p:cNvCxnSpPr>
            <a:stCxn id="27" idx="6"/>
            <a:endCxn id="28" idx="1"/>
          </p:cNvCxnSpPr>
          <p:nvPr/>
        </p:nvCxnSpPr>
        <p:spPr>
          <a:xfrm>
            <a:off x="4534751" y="4943559"/>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B1D8C3B-95A5-48CB-BF88-5A388AA04795}"/>
              </a:ext>
            </a:extLst>
          </p:cNvPr>
          <p:cNvCxnSpPr>
            <a:stCxn id="29" idx="6"/>
            <a:endCxn id="28" idx="3"/>
          </p:cNvCxnSpPr>
          <p:nvPr/>
        </p:nvCxnSpPr>
        <p:spPr>
          <a:xfrm flipV="1">
            <a:off x="4534751" y="5405879"/>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0E24463-F1CA-4BA7-8E01-573A4B55F637}"/>
              </a:ext>
            </a:extLst>
          </p:cNvPr>
          <p:cNvCxnSpPr>
            <a:stCxn id="26" idx="5"/>
            <a:endCxn id="29" idx="1"/>
          </p:cNvCxnSpPr>
          <p:nvPr/>
        </p:nvCxnSpPr>
        <p:spPr>
          <a:xfrm>
            <a:off x="3373289" y="5056007"/>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DD3F6238-5403-46B5-962E-57A293A835FA}"/>
              </a:ext>
            </a:extLst>
          </p:cNvPr>
          <p:cNvSpPr/>
          <p:nvPr/>
        </p:nvSpPr>
        <p:spPr>
          <a:xfrm>
            <a:off x="7433868" y="6174821"/>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39" name="Oval 38">
            <a:extLst>
              <a:ext uri="{FF2B5EF4-FFF2-40B4-BE49-F238E27FC236}">
                <a16:creationId xmlns:a16="http://schemas.microsoft.com/office/drawing/2014/main" id="{E0BAFE95-7C40-4871-A7A2-5C289BC57109}"/>
              </a:ext>
            </a:extLst>
          </p:cNvPr>
          <p:cNvSpPr/>
          <p:nvPr/>
        </p:nvSpPr>
        <p:spPr>
          <a:xfrm>
            <a:off x="6831496" y="5622559"/>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sp>
        <p:nvSpPr>
          <p:cNvPr id="40" name="Oval 39">
            <a:extLst>
              <a:ext uri="{FF2B5EF4-FFF2-40B4-BE49-F238E27FC236}">
                <a16:creationId xmlns:a16="http://schemas.microsoft.com/office/drawing/2014/main" id="{76878111-77E8-4F4D-A23B-0E6DC63EBF10}"/>
              </a:ext>
            </a:extLst>
          </p:cNvPr>
          <p:cNvSpPr/>
          <p:nvPr/>
        </p:nvSpPr>
        <p:spPr>
          <a:xfrm>
            <a:off x="6831496" y="4784533"/>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41" name="Oval 40">
            <a:extLst>
              <a:ext uri="{FF2B5EF4-FFF2-40B4-BE49-F238E27FC236}">
                <a16:creationId xmlns:a16="http://schemas.microsoft.com/office/drawing/2014/main" id="{C829786A-2815-4E31-A0A2-8E9D4F6E3AAE}"/>
              </a:ext>
            </a:extLst>
          </p:cNvPr>
          <p:cNvSpPr/>
          <p:nvPr/>
        </p:nvSpPr>
        <p:spPr>
          <a:xfrm>
            <a:off x="7940558" y="4784533"/>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
            </a:r>
          </a:p>
        </p:txBody>
      </p:sp>
      <p:sp>
        <p:nvSpPr>
          <p:cNvPr id="42" name="Oval 41">
            <a:extLst>
              <a:ext uri="{FF2B5EF4-FFF2-40B4-BE49-F238E27FC236}">
                <a16:creationId xmlns:a16="http://schemas.microsoft.com/office/drawing/2014/main" id="{FBABC7B9-BD76-4E87-9823-9638CBE924E5}"/>
              </a:ext>
            </a:extLst>
          </p:cNvPr>
          <p:cNvSpPr/>
          <p:nvPr/>
        </p:nvSpPr>
        <p:spPr>
          <a:xfrm>
            <a:off x="8615486" y="5134405"/>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43" name="Oval 42">
            <a:extLst>
              <a:ext uri="{FF2B5EF4-FFF2-40B4-BE49-F238E27FC236}">
                <a16:creationId xmlns:a16="http://schemas.microsoft.com/office/drawing/2014/main" id="{9BA6DE99-4E81-42BC-92D5-1941DDB8700E}"/>
              </a:ext>
            </a:extLst>
          </p:cNvPr>
          <p:cNvSpPr/>
          <p:nvPr/>
        </p:nvSpPr>
        <p:spPr>
          <a:xfrm>
            <a:off x="7940558" y="5605841"/>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t>
            </a:r>
          </a:p>
        </p:txBody>
      </p:sp>
      <p:cxnSp>
        <p:nvCxnSpPr>
          <p:cNvPr id="44" name="Straight Connector 43">
            <a:extLst>
              <a:ext uri="{FF2B5EF4-FFF2-40B4-BE49-F238E27FC236}">
                <a16:creationId xmlns:a16="http://schemas.microsoft.com/office/drawing/2014/main" id="{0E9F18DC-24DA-4499-8BFE-77E8E92F5F4E}"/>
              </a:ext>
            </a:extLst>
          </p:cNvPr>
          <p:cNvCxnSpPr>
            <a:cxnSpLocks/>
            <a:stCxn id="38" idx="1"/>
            <a:endCxn id="39" idx="5"/>
          </p:cNvCxnSpPr>
          <p:nvPr/>
        </p:nvCxnSpPr>
        <p:spPr>
          <a:xfrm flipH="1" flipV="1">
            <a:off x="7136904" y="5894033"/>
            <a:ext cx="349364" cy="327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9A54292-566A-4209-9289-EA8220688DCE}"/>
              </a:ext>
            </a:extLst>
          </p:cNvPr>
          <p:cNvCxnSpPr>
            <a:stCxn id="39" idx="0"/>
            <a:endCxn id="40" idx="4"/>
          </p:cNvCxnSpPr>
          <p:nvPr/>
        </p:nvCxnSpPr>
        <p:spPr>
          <a:xfrm flipV="1">
            <a:off x="7010400" y="5102585"/>
            <a:ext cx="0" cy="5199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67F82FF-75A8-4AED-986D-11141340EE47}"/>
              </a:ext>
            </a:extLst>
          </p:cNvPr>
          <p:cNvCxnSpPr>
            <a:stCxn id="40" idx="6"/>
            <a:endCxn id="41" idx="2"/>
          </p:cNvCxnSpPr>
          <p:nvPr/>
        </p:nvCxnSpPr>
        <p:spPr>
          <a:xfrm>
            <a:off x="7189304" y="4943559"/>
            <a:ext cx="7512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A9926F-1BB9-44EE-9710-50CEE21660FA}"/>
              </a:ext>
            </a:extLst>
          </p:cNvPr>
          <p:cNvCxnSpPr>
            <a:stCxn id="39" idx="7"/>
            <a:endCxn id="41" idx="3"/>
          </p:cNvCxnSpPr>
          <p:nvPr/>
        </p:nvCxnSpPr>
        <p:spPr>
          <a:xfrm flipV="1">
            <a:off x="7136904" y="5056007"/>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C2C5C44-4E25-48B0-BF84-6DA5E2C89260}"/>
              </a:ext>
            </a:extLst>
          </p:cNvPr>
          <p:cNvCxnSpPr>
            <a:stCxn id="41" idx="4"/>
            <a:endCxn id="43" idx="0"/>
          </p:cNvCxnSpPr>
          <p:nvPr/>
        </p:nvCxnSpPr>
        <p:spPr>
          <a:xfrm>
            <a:off x="8119462" y="5102585"/>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5EA6C8B-92FE-413E-94B3-13AA9249D48A}"/>
              </a:ext>
            </a:extLst>
          </p:cNvPr>
          <p:cNvCxnSpPr>
            <a:stCxn id="41" idx="6"/>
            <a:endCxn id="42" idx="1"/>
          </p:cNvCxnSpPr>
          <p:nvPr/>
        </p:nvCxnSpPr>
        <p:spPr>
          <a:xfrm>
            <a:off x="8298366" y="4943559"/>
            <a:ext cx="369520" cy="237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82936A9-0BD3-4858-8FFB-818AD3E1D122}"/>
              </a:ext>
            </a:extLst>
          </p:cNvPr>
          <p:cNvCxnSpPr>
            <a:stCxn id="43" idx="6"/>
            <a:endCxn id="42" idx="3"/>
          </p:cNvCxnSpPr>
          <p:nvPr/>
        </p:nvCxnSpPr>
        <p:spPr>
          <a:xfrm flipV="1">
            <a:off x="8298366" y="5405879"/>
            <a:ext cx="369520" cy="358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77E3CB-B1C6-4B87-92A3-BC7DEA82B50B}"/>
              </a:ext>
            </a:extLst>
          </p:cNvPr>
          <p:cNvCxnSpPr>
            <a:stCxn id="40" idx="5"/>
            <a:endCxn id="43" idx="1"/>
          </p:cNvCxnSpPr>
          <p:nvPr/>
        </p:nvCxnSpPr>
        <p:spPr>
          <a:xfrm>
            <a:off x="7136904" y="5056007"/>
            <a:ext cx="856054" cy="596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Arrow: Right 51">
            <a:extLst>
              <a:ext uri="{FF2B5EF4-FFF2-40B4-BE49-F238E27FC236}">
                <a16:creationId xmlns:a16="http://schemas.microsoft.com/office/drawing/2014/main" id="{C6293B87-EFD6-4EB9-B802-18B5D8857927}"/>
              </a:ext>
            </a:extLst>
          </p:cNvPr>
          <p:cNvSpPr/>
          <p:nvPr/>
        </p:nvSpPr>
        <p:spPr>
          <a:xfrm>
            <a:off x="5718314" y="5302505"/>
            <a:ext cx="569235" cy="149953"/>
          </a:xfrm>
          <a:prstGeom prst="rightArrow">
            <a:avLst/>
          </a:prstGeom>
          <a:solidFill>
            <a:srgbClr val="5BE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004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5749-1160-4607-9271-D7346BB37B72}"/>
              </a:ext>
            </a:extLst>
          </p:cNvPr>
          <p:cNvSpPr>
            <a:spLocks noGrp="1"/>
          </p:cNvSpPr>
          <p:nvPr>
            <p:ph type="title"/>
          </p:nvPr>
        </p:nvSpPr>
        <p:spPr/>
        <p:txBody>
          <a:bodyPr/>
          <a:lstStyle/>
          <a:p>
            <a:r>
              <a:rPr lang="en-US" dirty="0"/>
              <a:t>Exercise: Maximum Cut</a:t>
            </a:r>
          </a:p>
        </p:txBody>
      </p:sp>
    </p:spTree>
    <p:extLst>
      <p:ext uri="{BB962C8B-B14F-4D97-AF65-F5344CB8AC3E}">
        <p14:creationId xmlns:p14="http://schemas.microsoft.com/office/powerpoint/2010/main" val="40554890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Master">
  <a:themeElements>
    <a:clrScheme name="D-WAVE 2013">
      <a:dk1>
        <a:srgbClr val="000000"/>
      </a:dk1>
      <a:lt1>
        <a:srgbClr val="FFFFFF"/>
      </a:lt1>
      <a:dk2>
        <a:srgbClr val="000000"/>
      </a:dk2>
      <a:lt2>
        <a:srgbClr val="808080"/>
      </a:lt2>
      <a:accent1>
        <a:srgbClr val="7593FF"/>
      </a:accent1>
      <a:accent2>
        <a:srgbClr val="5D58A6"/>
      </a:accent2>
      <a:accent3>
        <a:srgbClr val="39B66A"/>
      </a:accent3>
      <a:accent4>
        <a:srgbClr val="B856A1"/>
      </a:accent4>
      <a:accent5>
        <a:srgbClr val="047A83"/>
      </a:accent5>
      <a:accent6>
        <a:srgbClr val="7557A4"/>
      </a:accent6>
      <a:hlink>
        <a:srgbClr val="516492"/>
      </a:hlink>
      <a:folHlink>
        <a:srgbClr val="D6F955"/>
      </a:folHlink>
    </a:clrScheme>
    <a:fontScheme name="Custom 1">
      <a:majorFont>
        <a:latin typeface="Calibri Light"/>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6 D-Wave Corporate Master (Confidential)" id="{445B2FB0-4C88-4FFE-9415-4AC83D76D3A2}" vid="{BD33AD8D-FDA3-4A66-B9DB-11A2088FC734}"/>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42AE9302382849BAA995B0249B715E" ma:contentTypeVersion="7" ma:contentTypeDescription="Create a new document." ma:contentTypeScope="" ma:versionID="22d9707dbdb52e408f7f455f5c364714">
  <xsd:schema xmlns:xsd="http://www.w3.org/2001/XMLSchema" xmlns:xs="http://www.w3.org/2001/XMLSchema" xmlns:p="http://schemas.microsoft.com/office/2006/metadata/properties" xmlns:ns3="557433ba-fdc0-4c80-a994-0ada62631150" xmlns:ns4="e3257693-1a41-41dd-9875-ae3bf51b9c62" targetNamespace="http://schemas.microsoft.com/office/2006/metadata/properties" ma:root="true" ma:fieldsID="ab6938d956aea97a21f8cca5b010e857" ns3:_="" ns4:_="">
    <xsd:import namespace="557433ba-fdc0-4c80-a994-0ada62631150"/>
    <xsd:import namespace="e3257693-1a41-41dd-9875-ae3bf51b9c6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7433ba-fdc0-4c80-a994-0ada6263115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257693-1a41-41dd-9875-ae3bf51b9c6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5D7B3E-C356-4698-B6E1-6ED77299FF68}">
  <ds:schemaRefs>
    <ds:schemaRef ds:uri="http://schemas.microsoft.com/sharepoint/v3/contenttype/forms"/>
  </ds:schemaRefs>
</ds:datastoreItem>
</file>

<file path=customXml/itemProps2.xml><?xml version="1.0" encoding="utf-8"?>
<ds:datastoreItem xmlns:ds="http://schemas.openxmlformats.org/officeDocument/2006/customXml" ds:itemID="{D3CD6F77-3678-48F8-99FF-13C05172DE96}">
  <ds:schemaRefs>
    <ds:schemaRef ds:uri="557433ba-fdc0-4c80-a994-0ada62631150"/>
    <ds:schemaRef ds:uri="e3257693-1a41-41dd-9875-ae3bf51b9c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868C03C-713E-499E-879E-6FCC4DD9F18E}">
  <ds:schemaRefs>
    <ds:schemaRef ds:uri="557433ba-fdc0-4c80-a994-0ada62631150"/>
    <ds:schemaRef ds:uri="http://purl.org/dc/elements/1.1/"/>
    <ds:schemaRef ds:uri="http://www.w3.org/XML/1998/namespace"/>
    <ds:schemaRef ds:uri="http://purl.org/dc/dcmitype/"/>
    <ds:schemaRef ds:uri="e3257693-1a41-41dd-9875-ae3bf51b9c62"/>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3110</TotalTime>
  <Words>854</Words>
  <Application>Microsoft Office PowerPoint</Application>
  <PresentationFormat>Widescreen</PresentationFormat>
  <Paragraphs>183</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Logical</vt:lpstr>
      <vt:lpstr>Default Master</vt:lpstr>
      <vt:lpstr>Exercise: Maximum Cut</vt:lpstr>
      <vt:lpstr>Session Outline</vt:lpstr>
      <vt:lpstr>Problem: Maximum Cut</vt:lpstr>
      <vt:lpstr>Example: Maximum Cut Problem</vt:lpstr>
      <vt:lpstr>Example: Maximum Cut Problem</vt:lpstr>
      <vt:lpstr>Example: Maximum Cut Problem</vt:lpstr>
      <vt:lpstr>Example: Maximum Cut Problem</vt:lpstr>
      <vt:lpstr>Example: Maximum Cut Problem</vt:lpstr>
      <vt:lpstr>Exercise: Maximum Cut</vt:lpstr>
      <vt:lpstr>Building blocks of  QUBOs</vt:lpstr>
      <vt:lpstr>Example: Maximum Cut Problem</vt:lpstr>
      <vt:lpstr>Example: Maximum Cut Problem</vt:lpstr>
      <vt:lpstr>Example: Maximum Cut Problem</vt:lpstr>
      <vt:lpstr>Example: Maximum Cut Problem</vt:lpstr>
      <vt:lpstr>Example: Maximum Cut Problem</vt:lpstr>
      <vt:lpstr>Example: Maximum Cut Problem</vt:lpstr>
      <vt:lpstr>Example: Maximum Cut Problem</vt:lpstr>
      <vt:lpstr>Example: Maximum Cut Problem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Cornerstone Models of Quantum Computing: Quantum Annealing</dc:title>
  <dc:creator>Allison MacDonald</dc:creator>
  <cp:lastModifiedBy>Alexandra Koszegi</cp:lastModifiedBy>
  <cp:revision>17</cp:revision>
  <dcterms:created xsi:type="dcterms:W3CDTF">2020-07-27T04:23:14Z</dcterms:created>
  <dcterms:modified xsi:type="dcterms:W3CDTF">2021-07-21T17:53:42Z</dcterms:modified>
</cp:coreProperties>
</file>