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6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2533" autoAdjust="0"/>
  </p:normalViewPr>
  <p:slideViewPr>
    <p:cSldViewPr snapToGrid="0">
      <p:cViewPr varScale="1">
        <p:scale>
          <a:sx n="67" d="100"/>
          <a:sy n="67" d="100"/>
        </p:scale>
        <p:origin x="14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FB184B-8BDF-4E64-889D-4C78AAFA30BF}" type="datetimeFigureOut">
              <a:rPr lang="en-US" smtClean="0"/>
              <a:t>04-Dec-20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E82164-401A-43A0-8585-2160E28CFBD9}" type="slidenum">
              <a:rPr lang="en-US" smtClean="0"/>
              <a:t>‹#›</a:t>
            </a:fld>
            <a:endParaRPr lang="en-US"/>
          </a:p>
        </p:txBody>
      </p:sp>
    </p:spTree>
    <p:extLst>
      <p:ext uri="{BB962C8B-B14F-4D97-AF65-F5344CB8AC3E}">
        <p14:creationId xmlns:p14="http://schemas.microsoft.com/office/powerpoint/2010/main" val="1517171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Hospitals are pretty busy nowadays Doctors are carrying a lot of responsibilities along with nurse nurses they are deciding how to treat patients how to better serve patience and how to manage their time</a:t>
            </a:r>
          </a:p>
          <a:p>
            <a:r>
              <a:rPr lang="en-US" dirty="0"/>
              <a:t>Let's think of a doctor, whose patient came to have some examination or to have some one-day quick surgery. Such a patient shouldn't necessarily stay at the hospital overnight. The decision whether to leave the hospital or to stay often can be tricky to make.</a:t>
            </a:r>
          </a:p>
          <a:p>
            <a:r>
              <a:rPr lang="en-US" dirty="0"/>
              <a:t>Such decision is usually based on multiple different factors ranging from general health of the patient objective test results and some third circumstances like the amount of free space at the hospital and business of the personnel for example during the coronavirus pandemic </a:t>
            </a:r>
          </a:p>
          <a:p>
            <a:r>
              <a:rPr lang="en-US" dirty="0"/>
              <a:t>Therefore, this case present problems on different levels.</a:t>
            </a:r>
          </a:p>
        </p:txBody>
      </p:sp>
      <p:sp>
        <p:nvSpPr>
          <p:cNvPr id="4" name="Slide Number Placeholder 3"/>
          <p:cNvSpPr>
            <a:spLocks noGrp="1"/>
          </p:cNvSpPr>
          <p:nvPr>
            <p:ph type="sldNum" sz="quarter" idx="5"/>
          </p:nvPr>
        </p:nvSpPr>
        <p:spPr/>
        <p:txBody>
          <a:bodyPr/>
          <a:lstStyle/>
          <a:p>
            <a:fld id="{FBE82164-401A-43A0-8585-2160E28CFBD9}" type="slidenum">
              <a:rPr lang="en-US" smtClean="0"/>
              <a:t>1</a:t>
            </a:fld>
            <a:endParaRPr lang="en-US"/>
          </a:p>
        </p:txBody>
      </p:sp>
    </p:spTree>
    <p:extLst>
      <p:ext uri="{BB962C8B-B14F-4D97-AF65-F5344CB8AC3E}">
        <p14:creationId xmlns:p14="http://schemas.microsoft.com/office/powerpoint/2010/main" val="57485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about the problems</a:t>
            </a:r>
          </a:p>
        </p:txBody>
      </p:sp>
      <p:sp>
        <p:nvSpPr>
          <p:cNvPr id="4" name="Slide Number Placeholder 3"/>
          <p:cNvSpPr>
            <a:spLocks noGrp="1"/>
          </p:cNvSpPr>
          <p:nvPr>
            <p:ph type="sldNum" sz="quarter" idx="5"/>
          </p:nvPr>
        </p:nvSpPr>
        <p:spPr/>
        <p:txBody>
          <a:bodyPr/>
          <a:lstStyle/>
          <a:p>
            <a:fld id="{FBE82164-401A-43A0-8585-2160E28CFBD9}" type="slidenum">
              <a:rPr lang="en-US" smtClean="0"/>
              <a:t>2</a:t>
            </a:fld>
            <a:endParaRPr lang="en-US"/>
          </a:p>
        </p:txBody>
      </p:sp>
    </p:spTree>
    <p:extLst>
      <p:ext uri="{BB962C8B-B14F-4D97-AF65-F5344CB8AC3E}">
        <p14:creationId xmlns:p14="http://schemas.microsoft.com/office/powerpoint/2010/main" val="279839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description of data, insights, approach(ML), importance of precisely predicting inpatient category and lowering the false negatives. Error metric – recall (?)</a:t>
            </a:r>
          </a:p>
          <a:p>
            <a:endParaRPr lang="en-US" dirty="0"/>
          </a:p>
          <a:p>
            <a:r>
              <a:rPr lang="en-US" dirty="0"/>
              <a:t>The system I designed is trying solve this problem. I build a machine learning model which is supposed to predict whether the patient needs Supervision and will stay in the hospital or the patient can safely go home and come back the next day to have the further testing or a procedure. A model is trained on the data set of patients’ blood test results. Here you can see the plots of median values of three blood cell types against the age of patients with differentiation on inpatient and outpatient category. In all of the three cases it is clear that inpatient group data is more variable while outpatient category stays relatively constant. Clearly that if a patient has a drastically high or drastically low level some factor, then most probably he has a serious health condition which needs hospitalization. For this case the machine learning is not even needed. But as we see there are points where for that particular blood cell the levels are the same , and yet the category of a patient is different. That is where we need the machine learning algorithm to train on all the blood parameters and figure out if there is a risk of having patients’ health problems in the nearest future.</a:t>
            </a:r>
          </a:p>
          <a:p>
            <a:endParaRPr lang="en-US" dirty="0"/>
          </a:p>
          <a:p>
            <a:r>
              <a:rPr lang="en-US" b="0" i="0" dirty="0">
                <a:solidFill>
                  <a:srgbClr val="111111"/>
                </a:solidFill>
                <a:effectLst/>
                <a:latin typeface="Helvetica" panose="020B0604020202020204" pitchFamily="34" charset="0"/>
              </a:rPr>
              <a:t>A complete blood count (CBC) is a blood test used to evaluate your overall health and detect a wide range of disorders, including anemia, infection and leukemia.</a:t>
            </a:r>
            <a:endParaRPr lang="en-US" dirty="0"/>
          </a:p>
        </p:txBody>
      </p:sp>
      <p:sp>
        <p:nvSpPr>
          <p:cNvPr id="4" name="Slide Number Placeholder 3"/>
          <p:cNvSpPr>
            <a:spLocks noGrp="1"/>
          </p:cNvSpPr>
          <p:nvPr>
            <p:ph type="sldNum" sz="quarter" idx="5"/>
          </p:nvPr>
        </p:nvSpPr>
        <p:spPr/>
        <p:txBody>
          <a:bodyPr/>
          <a:lstStyle/>
          <a:p>
            <a:fld id="{FBE82164-401A-43A0-8585-2160E28CFBD9}" type="slidenum">
              <a:rPr lang="en-US" smtClean="0"/>
              <a:t>3</a:t>
            </a:fld>
            <a:endParaRPr lang="en-US"/>
          </a:p>
        </p:txBody>
      </p:sp>
    </p:spTree>
    <p:extLst>
      <p:ext uri="{BB962C8B-B14F-4D97-AF65-F5344CB8AC3E}">
        <p14:creationId xmlns:p14="http://schemas.microsoft.com/office/powerpoint/2010/main" val="419000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 find two good understandable </a:t>
            </a:r>
            <a:r>
              <a:rPr lang="en-US" dirty="0" err="1"/>
              <a:t>examlpes</a:t>
            </a:r>
            <a:r>
              <a:rPr lang="en-US" dirty="0"/>
              <a:t> – in and out (normal test and change something in normal)</a:t>
            </a:r>
          </a:p>
        </p:txBody>
      </p:sp>
      <p:sp>
        <p:nvSpPr>
          <p:cNvPr id="4" name="Slide Number Placeholder 3"/>
          <p:cNvSpPr>
            <a:spLocks noGrp="1"/>
          </p:cNvSpPr>
          <p:nvPr>
            <p:ph type="sldNum" sz="quarter" idx="5"/>
          </p:nvPr>
        </p:nvSpPr>
        <p:spPr/>
        <p:txBody>
          <a:bodyPr/>
          <a:lstStyle/>
          <a:p>
            <a:fld id="{FBE82164-401A-43A0-8585-2160E28CFBD9}" type="slidenum">
              <a:rPr lang="en-US" smtClean="0"/>
              <a:t>4</a:t>
            </a:fld>
            <a:endParaRPr lang="en-US"/>
          </a:p>
        </p:txBody>
      </p:sp>
    </p:spTree>
    <p:extLst>
      <p:ext uri="{BB962C8B-B14F-4D97-AF65-F5344CB8AC3E}">
        <p14:creationId xmlns:p14="http://schemas.microsoft.com/office/powerpoint/2010/main" val="3810698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steps how to improve the results – what is the future of the system</a:t>
            </a:r>
          </a:p>
        </p:txBody>
      </p:sp>
      <p:sp>
        <p:nvSpPr>
          <p:cNvPr id="4" name="Slide Number Placeholder 3"/>
          <p:cNvSpPr>
            <a:spLocks noGrp="1"/>
          </p:cNvSpPr>
          <p:nvPr>
            <p:ph type="sldNum" sz="quarter" idx="5"/>
          </p:nvPr>
        </p:nvSpPr>
        <p:spPr/>
        <p:txBody>
          <a:bodyPr/>
          <a:lstStyle/>
          <a:p>
            <a:fld id="{FBE82164-401A-43A0-8585-2160E28CFBD9}" type="slidenum">
              <a:rPr lang="en-US" smtClean="0"/>
              <a:t>5</a:t>
            </a:fld>
            <a:endParaRPr lang="en-US"/>
          </a:p>
        </p:txBody>
      </p:sp>
    </p:spTree>
    <p:extLst>
      <p:ext uri="{BB962C8B-B14F-4D97-AF65-F5344CB8AC3E}">
        <p14:creationId xmlns:p14="http://schemas.microsoft.com/office/powerpoint/2010/main" val="2085884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BFBA-2B8A-4640-9DDF-CD675882B2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B7CD49-C365-4687-8014-044E9099C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633501-1C65-4397-B010-FBAB51129970}"/>
              </a:ext>
            </a:extLst>
          </p:cNvPr>
          <p:cNvSpPr>
            <a:spLocks noGrp="1"/>
          </p:cNvSpPr>
          <p:nvPr>
            <p:ph type="dt" sz="half" idx="10"/>
          </p:nvPr>
        </p:nvSpPr>
        <p:spPr/>
        <p:txBody>
          <a:bodyPr/>
          <a:lstStyle/>
          <a:p>
            <a:fld id="{04C61342-27BB-436B-B166-113E1835136C}" type="datetimeFigureOut">
              <a:rPr lang="en-US" smtClean="0"/>
              <a:t>04-Dec-20</a:t>
            </a:fld>
            <a:endParaRPr lang="en-US"/>
          </a:p>
        </p:txBody>
      </p:sp>
      <p:sp>
        <p:nvSpPr>
          <p:cNvPr id="5" name="Footer Placeholder 4">
            <a:extLst>
              <a:ext uri="{FF2B5EF4-FFF2-40B4-BE49-F238E27FC236}">
                <a16:creationId xmlns:a16="http://schemas.microsoft.com/office/drawing/2014/main" id="{4AB728B3-7FCB-405A-A05E-8B2B7D395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1E9FB-1001-4C3A-857B-E9068F6F1B7E}"/>
              </a:ext>
            </a:extLst>
          </p:cNvPr>
          <p:cNvSpPr>
            <a:spLocks noGrp="1"/>
          </p:cNvSpPr>
          <p:nvPr>
            <p:ph type="sldNum" sz="quarter" idx="12"/>
          </p:nvPr>
        </p:nvSpPr>
        <p:spPr/>
        <p:txBody>
          <a:bodyPr/>
          <a:lstStyle/>
          <a:p>
            <a:fld id="{889E45B7-7359-45C0-856D-678E524662C1}" type="slidenum">
              <a:rPr lang="en-US" smtClean="0"/>
              <a:t>‹#›</a:t>
            </a:fld>
            <a:endParaRPr lang="en-US"/>
          </a:p>
        </p:txBody>
      </p:sp>
    </p:spTree>
    <p:extLst>
      <p:ext uri="{BB962C8B-B14F-4D97-AF65-F5344CB8AC3E}">
        <p14:creationId xmlns:p14="http://schemas.microsoft.com/office/powerpoint/2010/main" val="1890998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8730-9003-46DA-9C12-573E7803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3B8C9A-061C-4F8C-94C9-DE6B4D1593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D26EA-8F13-4D64-B58B-3A5B065525FA}"/>
              </a:ext>
            </a:extLst>
          </p:cNvPr>
          <p:cNvSpPr>
            <a:spLocks noGrp="1"/>
          </p:cNvSpPr>
          <p:nvPr>
            <p:ph type="dt" sz="half" idx="10"/>
          </p:nvPr>
        </p:nvSpPr>
        <p:spPr/>
        <p:txBody>
          <a:bodyPr/>
          <a:lstStyle/>
          <a:p>
            <a:fld id="{04C61342-27BB-436B-B166-113E1835136C}" type="datetimeFigureOut">
              <a:rPr lang="en-US" smtClean="0"/>
              <a:t>04-Dec-20</a:t>
            </a:fld>
            <a:endParaRPr lang="en-US"/>
          </a:p>
        </p:txBody>
      </p:sp>
      <p:sp>
        <p:nvSpPr>
          <p:cNvPr id="5" name="Footer Placeholder 4">
            <a:extLst>
              <a:ext uri="{FF2B5EF4-FFF2-40B4-BE49-F238E27FC236}">
                <a16:creationId xmlns:a16="http://schemas.microsoft.com/office/drawing/2014/main" id="{F00698C4-B4D8-40FB-9DA0-D00350090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8B80D-89BE-43F5-9744-FA5CCAF6AD71}"/>
              </a:ext>
            </a:extLst>
          </p:cNvPr>
          <p:cNvSpPr>
            <a:spLocks noGrp="1"/>
          </p:cNvSpPr>
          <p:nvPr>
            <p:ph type="sldNum" sz="quarter" idx="12"/>
          </p:nvPr>
        </p:nvSpPr>
        <p:spPr/>
        <p:txBody>
          <a:bodyPr/>
          <a:lstStyle/>
          <a:p>
            <a:fld id="{889E45B7-7359-45C0-856D-678E524662C1}" type="slidenum">
              <a:rPr lang="en-US" smtClean="0"/>
              <a:t>‹#›</a:t>
            </a:fld>
            <a:endParaRPr lang="en-US"/>
          </a:p>
        </p:txBody>
      </p:sp>
    </p:spTree>
    <p:extLst>
      <p:ext uri="{BB962C8B-B14F-4D97-AF65-F5344CB8AC3E}">
        <p14:creationId xmlns:p14="http://schemas.microsoft.com/office/powerpoint/2010/main" val="53105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BC6F5-99BA-4726-B130-E74EA3890F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4FDA8E-869D-4761-90A3-2798A9D240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E93EA-6625-44A9-A14F-99B52E2BD09A}"/>
              </a:ext>
            </a:extLst>
          </p:cNvPr>
          <p:cNvSpPr>
            <a:spLocks noGrp="1"/>
          </p:cNvSpPr>
          <p:nvPr>
            <p:ph type="dt" sz="half" idx="10"/>
          </p:nvPr>
        </p:nvSpPr>
        <p:spPr/>
        <p:txBody>
          <a:bodyPr/>
          <a:lstStyle/>
          <a:p>
            <a:fld id="{04C61342-27BB-436B-B166-113E1835136C}" type="datetimeFigureOut">
              <a:rPr lang="en-US" smtClean="0"/>
              <a:t>04-Dec-20</a:t>
            </a:fld>
            <a:endParaRPr lang="en-US"/>
          </a:p>
        </p:txBody>
      </p:sp>
      <p:sp>
        <p:nvSpPr>
          <p:cNvPr id="5" name="Footer Placeholder 4">
            <a:extLst>
              <a:ext uri="{FF2B5EF4-FFF2-40B4-BE49-F238E27FC236}">
                <a16:creationId xmlns:a16="http://schemas.microsoft.com/office/drawing/2014/main" id="{27D5D882-3169-42A9-8F6E-6619CDD70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F2A15-E779-47DC-B0DE-CC1B9C5F0C35}"/>
              </a:ext>
            </a:extLst>
          </p:cNvPr>
          <p:cNvSpPr>
            <a:spLocks noGrp="1"/>
          </p:cNvSpPr>
          <p:nvPr>
            <p:ph type="sldNum" sz="quarter" idx="12"/>
          </p:nvPr>
        </p:nvSpPr>
        <p:spPr/>
        <p:txBody>
          <a:bodyPr/>
          <a:lstStyle/>
          <a:p>
            <a:fld id="{889E45B7-7359-45C0-856D-678E524662C1}" type="slidenum">
              <a:rPr lang="en-US" smtClean="0"/>
              <a:t>‹#›</a:t>
            </a:fld>
            <a:endParaRPr lang="en-US"/>
          </a:p>
        </p:txBody>
      </p:sp>
    </p:spTree>
    <p:extLst>
      <p:ext uri="{BB962C8B-B14F-4D97-AF65-F5344CB8AC3E}">
        <p14:creationId xmlns:p14="http://schemas.microsoft.com/office/powerpoint/2010/main" val="250538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8796A-E633-4497-8844-C3A654B1CA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0BDB4-9293-46AF-92F1-98AAC05B35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44F7A-FF6A-4F02-BD04-4C8D8FC7E768}"/>
              </a:ext>
            </a:extLst>
          </p:cNvPr>
          <p:cNvSpPr>
            <a:spLocks noGrp="1"/>
          </p:cNvSpPr>
          <p:nvPr>
            <p:ph type="dt" sz="half" idx="10"/>
          </p:nvPr>
        </p:nvSpPr>
        <p:spPr/>
        <p:txBody>
          <a:bodyPr/>
          <a:lstStyle/>
          <a:p>
            <a:fld id="{04C61342-27BB-436B-B166-113E1835136C}" type="datetimeFigureOut">
              <a:rPr lang="en-US" smtClean="0"/>
              <a:t>04-Dec-20</a:t>
            </a:fld>
            <a:endParaRPr lang="en-US"/>
          </a:p>
        </p:txBody>
      </p:sp>
      <p:sp>
        <p:nvSpPr>
          <p:cNvPr id="5" name="Footer Placeholder 4">
            <a:extLst>
              <a:ext uri="{FF2B5EF4-FFF2-40B4-BE49-F238E27FC236}">
                <a16:creationId xmlns:a16="http://schemas.microsoft.com/office/drawing/2014/main" id="{B405CCC8-4D38-42BA-815E-1C23DF2AD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3D795-92DB-4CEA-8A01-7AE486690061}"/>
              </a:ext>
            </a:extLst>
          </p:cNvPr>
          <p:cNvSpPr>
            <a:spLocks noGrp="1"/>
          </p:cNvSpPr>
          <p:nvPr>
            <p:ph type="sldNum" sz="quarter" idx="12"/>
          </p:nvPr>
        </p:nvSpPr>
        <p:spPr/>
        <p:txBody>
          <a:bodyPr/>
          <a:lstStyle/>
          <a:p>
            <a:fld id="{889E45B7-7359-45C0-856D-678E524662C1}" type="slidenum">
              <a:rPr lang="en-US" smtClean="0"/>
              <a:t>‹#›</a:t>
            </a:fld>
            <a:endParaRPr lang="en-US"/>
          </a:p>
        </p:txBody>
      </p:sp>
    </p:spTree>
    <p:extLst>
      <p:ext uri="{BB962C8B-B14F-4D97-AF65-F5344CB8AC3E}">
        <p14:creationId xmlns:p14="http://schemas.microsoft.com/office/powerpoint/2010/main" val="47590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0816-EAD7-426E-B95E-FA7695772A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6BCB0E-94CA-47BC-8A01-E5C9E72C4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71B654-1E0E-468C-90D8-6D3227F35A50}"/>
              </a:ext>
            </a:extLst>
          </p:cNvPr>
          <p:cNvSpPr>
            <a:spLocks noGrp="1"/>
          </p:cNvSpPr>
          <p:nvPr>
            <p:ph type="dt" sz="half" idx="10"/>
          </p:nvPr>
        </p:nvSpPr>
        <p:spPr/>
        <p:txBody>
          <a:bodyPr/>
          <a:lstStyle/>
          <a:p>
            <a:fld id="{04C61342-27BB-436B-B166-113E1835136C}" type="datetimeFigureOut">
              <a:rPr lang="en-US" smtClean="0"/>
              <a:t>04-Dec-20</a:t>
            </a:fld>
            <a:endParaRPr lang="en-US"/>
          </a:p>
        </p:txBody>
      </p:sp>
      <p:sp>
        <p:nvSpPr>
          <p:cNvPr id="5" name="Footer Placeholder 4">
            <a:extLst>
              <a:ext uri="{FF2B5EF4-FFF2-40B4-BE49-F238E27FC236}">
                <a16:creationId xmlns:a16="http://schemas.microsoft.com/office/drawing/2014/main" id="{FA83C3F7-7BA6-49E4-8A2B-7E579F64C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1347E-84BF-457E-AFAA-5E631CA322D4}"/>
              </a:ext>
            </a:extLst>
          </p:cNvPr>
          <p:cNvSpPr>
            <a:spLocks noGrp="1"/>
          </p:cNvSpPr>
          <p:nvPr>
            <p:ph type="sldNum" sz="quarter" idx="12"/>
          </p:nvPr>
        </p:nvSpPr>
        <p:spPr/>
        <p:txBody>
          <a:bodyPr/>
          <a:lstStyle/>
          <a:p>
            <a:fld id="{889E45B7-7359-45C0-856D-678E524662C1}" type="slidenum">
              <a:rPr lang="en-US" smtClean="0"/>
              <a:t>‹#›</a:t>
            </a:fld>
            <a:endParaRPr lang="en-US"/>
          </a:p>
        </p:txBody>
      </p:sp>
    </p:spTree>
    <p:extLst>
      <p:ext uri="{BB962C8B-B14F-4D97-AF65-F5344CB8AC3E}">
        <p14:creationId xmlns:p14="http://schemas.microsoft.com/office/powerpoint/2010/main" val="1299441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41BD-3F62-44BC-B810-4576F0405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FF202A-09C9-436C-B5AC-70E074453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9B62E0-B25D-4925-B761-1301D31D68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A21CCF-C044-4989-B7E6-FBD0EBAB7F2B}"/>
              </a:ext>
            </a:extLst>
          </p:cNvPr>
          <p:cNvSpPr>
            <a:spLocks noGrp="1"/>
          </p:cNvSpPr>
          <p:nvPr>
            <p:ph type="dt" sz="half" idx="10"/>
          </p:nvPr>
        </p:nvSpPr>
        <p:spPr/>
        <p:txBody>
          <a:bodyPr/>
          <a:lstStyle/>
          <a:p>
            <a:fld id="{04C61342-27BB-436B-B166-113E1835136C}" type="datetimeFigureOut">
              <a:rPr lang="en-US" smtClean="0"/>
              <a:t>04-Dec-20</a:t>
            </a:fld>
            <a:endParaRPr lang="en-US"/>
          </a:p>
        </p:txBody>
      </p:sp>
      <p:sp>
        <p:nvSpPr>
          <p:cNvPr id="6" name="Footer Placeholder 5">
            <a:extLst>
              <a:ext uri="{FF2B5EF4-FFF2-40B4-BE49-F238E27FC236}">
                <a16:creationId xmlns:a16="http://schemas.microsoft.com/office/drawing/2014/main" id="{F18B7860-AEA9-400B-9D62-98A565011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E4171A-035E-4029-B80A-B940B96D303E}"/>
              </a:ext>
            </a:extLst>
          </p:cNvPr>
          <p:cNvSpPr>
            <a:spLocks noGrp="1"/>
          </p:cNvSpPr>
          <p:nvPr>
            <p:ph type="sldNum" sz="quarter" idx="12"/>
          </p:nvPr>
        </p:nvSpPr>
        <p:spPr/>
        <p:txBody>
          <a:bodyPr/>
          <a:lstStyle/>
          <a:p>
            <a:fld id="{889E45B7-7359-45C0-856D-678E524662C1}" type="slidenum">
              <a:rPr lang="en-US" smtClean="0"/>
              <a:t>‹#›</a:t>
            </a:fld>
            <a:endParaRPr lang="en-US"/>
          </a:p>
        </p:txBody>
      </p:sp>
    </p:spTree>
    <p:extLst>
      <p:ext uri="{BB962C8B-B14F-4D97-AF65-F5344CB8AC3E}">
        <p14:creationId xmlns:p14="http://schemas.microsoft.com/office/powerpoint/2010/main" val="365209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51DD-B9FE-4935-B5B3-ABD46D08C7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4A9047-8D7E-4125-948A-781B4611D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1F5D68-232F-4D37-B2AA-0AEE1293F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E65534-4C4E-4F3C-836E-1B63A79CF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C69AA2-7F39-4BC3-86D2-9C1F0EBF9C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CF52CB-2853-433A-8827-BA74DC9697B1}"/>
              </a:ext>
            </a:extLst>
          </p:cNvPr>
          <p:cNvSpPr>
            <a:spLocks noGrp="1"/>
          </p:cNvSpPr>
          <p:nvPr>
            <p:ph type="dt" sz="half" idx="10"/>
          </p:nvPr>
        </p:nvSpPr>
        <p:spPr/>
        <p:txBody>
          <a:bodyPr/>
          <a:lstStyle/>
          <a:p>
            <a:fld id="{04C61342-27BB-436B-B166-113E1835136C}" type="datetimeFigureOut">
              <a:rPr lang="en-US" smtClean="0"/>
              <a:t>04-Dec-20</a:t>
            </a:fld>
            <a:endParaRPr lang="en-US"/>
          </a:p>
        </p:txBody>
      </p:sp>
      <p:sp>
        <p:nvSpPr>
          <p:cNvPr id="8" name="Footer Placeholder 7">
            <a:extLst>
              <a:ext uri="{FF2B5EF4-FFF2-40B4-BE49-F238E27FC236}">
                <a16:creationId xmlns:a16="http://schemas.microsoft.com/office/drawing/2014/main" id="{C126F983-7CE1-47CF-A9F1-F30C89EA61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EDD4BA-62B5-4B07-9F02-D09A1F27DA6E}"/>
              </a:ext>
            </a:extLst>
          </p:cNvPr>
          <p:cNvSpPr>
            <a:spLocks noGrp="1"/>
          </p:cNvSpPr>
          <p:nvPr>
            <p:ph type="sldNum" sz="quarter" idx="12"/>
          </p:nvPr>
        </p:nvSpPr>
        <p:spPr/>
        <p:txBody>
          <a:bodyPr/>
          <a:lstStyle/>
          <a:p>
            <a:fld id="{889E45B7-7359-45C0-856D-678E524662C1}" type="slidenum">
              <a:rPr lang="en-US" smtClean="0"/>
              <a:t>‹#›</a:t>
            </a:fld>
            <a:endParaRPr lang="en-US"/>
          </a:p>
        </p:txBody>
      </p:sp>
    </p:spTree>
    <p:extLst>
      <p:ext uri="{BB962C8B-B14F-4D97-AF65-F5344CB8AC3E}">
        <p14:creationId xmlns:p14="http://schemas.microsoft.com/office/powerpoint/2010/main" val="62976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91C6-4190-46D1-8342-AAB3484ED7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6578E1-D1F1-42F0-A449-FC88195708C6}"/>
              </a:ext>
            </a:extLst>
          </p:cNvPr>
          <p:cNvSpPr>
            <a:spLocks noGrp="1"/>
          </p:cNvSpPr>
          <p:nvPr>
            <p:ph type="dt" sz="half" idx="10"/>
          </p:nvPr>
        </p:nvSpPr>
        <p:spPr/>
        <p:txBody>
          <a:bodyPr/>
          <a:lstStyle/>
          <a:p>
            <a:fld id="{04C61342-27BB-436B-B166-113E1835136C}" type="datetimeFigureOut">
              <a:rPr lang="en-US" smtClean="0"/>
              <a:t>04-Dec-20</a:t>
            </a:fld>
            <a:endParaRPr lang="en-US"/>
          </a:p>
        </p:txBody>
      </p:sp>
      <p:sp>
        <p:nvSpPr>
          <p:cNvPr id="4" name="Footer Placeholder 3">
            <a:extLst>
              <a:ext uri="{FF2B5EF4-FFF2-40B4-BE49-F238E27FC236}">
                <a16:creationId xmlns:a16="http://schemas.microsoft.com/office/drawing/2014/main" id="{4CE9BEAE-682D-47B7-8E2C-69AE52E674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B6CDA7-E1B7-4A64-A554-CA3664D9DF78}"/>
              </a:ext>
            </a:extLst>
          </p:cNvPr>
          <p:cNvSpPr>
            <a:spLocks noGrp="1"/>
          </p:cNvSpPr>
          <p:nvPr>
            <p:ph type="sldNum" sz="quarter" idx="12"/>
          </p:nvPr>
        </p:nvSpPr>
        <p:spPr/>
        <p:txBody>
          <a:bodyPr/>
          <a:lstStyle/>
          <a:p>
            <a:fld id="{889E45B7-7359-45C0-856D-678E524662C1}" type="slidenum">
              <a:rPr lang="en-US" smtClean="0"/>
              <a:t>‹#›</a:t>
            </a:fld>
            <a:endParaRPr lang="en-US"/>
          </a:p>
        </p:txBody>
      </p:sp>
    </p:spTree>
    <p:extLst>
      <p:ext uri="{BB962C8B-B14F-4D97-AF65-F5344CB8AC3E}">
        <p14:creationId xmlns:p14="http://schemas.microsoft.com/office/powerpoint/2010/main" val="270470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381650-19FC-4C97-BE74-B3A97076E647}"/>
              </a:ext>
            </a:extLst>
          </p:cNvPr>
          <p:cNvSpPr>
            <a:spLocks noGrp="1"/>
          </p:cNvSpPr>
          <p:nvPr>
            <p:ph type="dt" sz="half" idx="10"/>
          </p:nvPr>
        </p:nvSpPr>
        <p:spPr/>
        <p:txBody>
          <a:bodyPr/>
          <a:lstStyle/>
          <a:p>
            <a:fld id="{04C61342-27BB-436B-B166-113E1835136C}" type="datetimeFigureOut">
              <a:rPr lang="en-US" smtClean="0"/>
              <a:t>04-Dec-20</a:t>
            </a:fld>
            <a:endParaRPr lang="en-US"/>
          </a:p>
        </p:txBody>
      </p:sp>
      <p:sp>
        <p:nvSpPr>
          <p:cNvPr id="3" name="Footer Placeholder 2">
            <a:extLst>
              <a:ext uri="{FF2B5EF4-FFF2-40B4-BE49-F238E27FC236}">
                <a16:creationId xmlns:a16="http://schemas.microsoft.com/office/drawing/2014/main" id="{095362B9-9A76-4584-87D4-833284789B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D2345A-88C9-4D8B-BBD6-8ED69625F6EC}"/>
              </a:ext>
            </a:extLst>
          </p:cNvPr>
          <p:cNvSpPr>
            <a:spLocks noGrp="1"/>
          </p:cNvSpPr>
          <p:nvPr>
            <p:ph type="sldNum" sz="quarter" idx="12"/>
          </p:nvPr>
        </p:nvSpPr>
        <p:spPr/>
        <p:txBody>
          <a:bodyPr/>
          <a:lstStyle/>
          <a:p>
            <a:fld id="{889E45B7-7359-45C0-856D-678E524662C1}" type="slidenum">
              <a:rPr lang="en-US" smtClean="0"/>
              <a:t>‹#›</a:t>
            </a:fld>
            <a:endParaRPr lang="en-US"/>
          </a:p>
        </p:txBody>
      </p:sp>
    </p:spTree>
    <p:extLst>
      <p:ext uri="{BB962C8B-B14F-4D97-AF65-F5344CB8AC3E}">
        <p14:creationId xmlns:p14="http://schemas.microsoft.com/office/powerpoint/2010/main" val="204067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9B28-432C-4FD9-9E01-DF1B0C79E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72A322-6CDB-4C33-BF29-5A7EF17B67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C171EB-A510-4E38-B465-EDCDECD75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326C3-2BDF-4310-8A7C-E15B88592544}"/>
              </a:ext>
            </a:extLst>
          </p:cNvPr>
          <p:cNvSpPr>
            <a:spLocks noGrp="1"/>
          </p:cNvSpPr>
          <p:nvPr>
            <p:ph type="dt" sz="half" idx="10"/>
          </p:nvPr>
        </p:nvSpPr>
        <p:spPr/>
        <p:txBody>
          <a:bodyPr/>
          <a:lstStyle/>
          <a:p>
            <a:fld id="{04C61342-27BB-436B-B166-113E1835136C}" type="datetimeFigureOut">
              <a:rPr lang="en-US" smtClean="0"/>
              <a:t>04-Dec-20</a:t>
            </a:fld>
            <a:endParaRPr lang="en-US"/>
          </a:p>
        </p:txBody>
      </p:sp>
      <p:sp>
        <p:nvSpPr>
          <p:cNvPr id="6" name="Footer Placeholder 5">
            <a:extLst>
              <a:ext uri="{FF2B5EF4-FFF2-40B4-BE49-F238E27FC236}">
                <a16:creationId xmlns:a16="http://schemas.microsoft.com/office/drawing/2014/main" id="{CC49A0FF-EE2D-4EE8-A88E-6443D83D7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67FB0-B1E6-42E3-96A9-BAD63D26E054}"/>
              </a:ext>
            </a:extLst>
          </p:cNvPr>
          <p:cNvSpPr>
            <a:spLocks noGrp="1"/>
          </p:cNvSpPr>
          <p:nvPr>
            <p:ph type="sldNum" sz="quarter" idx="12"/>
          </p:nvPr>
        </p:nvSpPr>
        <p:spPr/>
        <p:txBody>
          <a:bodyPr/>
          <a:lstStyle/>
          <a:p>
            <a:fld id="{889E45B7-7359-45C0-856D-678E524662C1}" type="slidenum">
              <a:rPr lang="en-US" smtClean="0"/>
              <a:t>‹#›</a:t>
            </a:fld>
            <a:endParaRPr lang="en-US"/>
          </a:p>
        </p:txBody>
      </p:sp>
    </p:spTree>
    <p:extLst>
      <p:ext uri="{BB962C8B-B14F-4D97-AF65-F5344CB8AC3E}">
        <p14:creationId xmlns:p14="http://schemas.microsoft.com/office/powerpoint/2010/main" val="2136780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66BA-2AC5-4271-B16A-542F9BB54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07C98A-862C-42BF-9575-0D55E3870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38D40-D674-4E80-96DD-A698545B6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99DE8-54AE-4206-8D9A-5C3733254689}"/>
              </a:ext>
            </a:extLst>
          </p:cNvPr>
          <p:cNvSpPr>
            <a:spLocks noGrp="1"/>
          </p:cNvSpPr>
          <p:nvPr>
            <p:ph type="dt" sz="half" idx="10"/>
          </p:nvPr>
        </p:nvSpPr>
        <p:spPr/>
        <p:txBody>
          <a:bodyPr/>
          <a:lstStyle/>
          <a:p>
            <a:fld id="{04C61342-27BB-436B-B166-113E1835136C}" type="datetimeFigureOut">
              <a:rPr lang="en-US" smtClean="0"/>
              <a:t>04-Dec-20</a:t>
            </a:fld>
            <a:endParaRPr lang="en-US"/>
          </a:p>
        </p:txBody>
      </p:sp>
      <p:sp>
        <p:nvSpPr>
          <p:cNvPr id="6" name="Footer Placeholder 5">
            <a:extLst>
              <a:ext uri="{FF2B5EF4-FFF2-40B4-BE49-F238E27FC236}">
                <a16:creationId xmlns:a16="http://schemas.microsoft.com/office/drawing/2014/main" id="{27168FA7-3503-41C1-97DA-B8C9591E1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C77532-6097-4D5E-8B74-9804373A2455}"/>
              </a:ext>
            </a:extLst>
          </p:cNvPr>
          <p:cNvSpPr>
            <a:spLocks noGrp="1"/>
          </p:cNvSpPr>
          <p:nvPr>
            <p:ph type="sldNum" sz="quarter" idx="12"/>
          </p:nvPr>
        </p:nvSpPr>
        <p:spPr/>
        <p:txBody>
          <a:bodyPr/>
          <a:lstStyle/>
          <a:p>
            <a:fld id="{889E45B7-7359-45C0-856D-678E524662C1}" type="slidenum">
              <a:rPr lang="en-US" smtClean="0"/>
              <a:t>‹#›</a:t>
            </a:fld>
            <a:endParaRPr lang="en-US"/>
          </a:p>
        </p:txBody>
      </p:sp>
    </p:spTree>
    <p:extLst>
      <p:ext uri="{BB962C8B-B14F-4D97-AF65-F5344CB8AC3E}">
        <p14:creationId xmlns:p14="http://schemas.microsoft.com/office/powerpoint/2010/main" val="2950840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526A06-FF23-4EFF-899B-CDDF971898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0F82CC-CA23-4687-A430-674DBFFEA1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B63EA-7054-484E-B230-DF3AD20E7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61342-27BB-436B-B166-113E1835136C}" type="datetimeFigureOut">
              <a:rPr lang="en-US" smtClean="0"/>
              <a:t>04-Dec-20</a:t>
            </a:fld>
            <a:endParaRPr lang="en-US"/>
          </a:p>
        </p:txBody>
      </p:sp>
      <p:sp>
        <p:nvSpPr>
          <p:cNvPr id="5" name="Footer Placeholder 4">
            <a:extLst>
              <a:ext uri="{FF2B5EF4-FFF2-40B4-BE49-F238E27FC236}">
                <a16:creationId xmlns:a16="http://schemas.microsoft.com/office/drawing/2014/main" id="{E7282C0D-263B-40D6-BD4A-69D0287053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19909A-7683-402F-94D7-7EACA10F33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E45B7-7359-45C0-856D-678E524662C1}" type="slidenum">
              <a:rPr lang="en-US" smtClean="0"/>
              <a:t>‹#›</a:t>
            </a:fld>
            <a:endParaRPr lang="en-US"/>
          </a:p>
        </p:txBody>
      </p:sp>
    </p:spTree>
    <p:extLst>
      <p:ext uri="{BB962C8B-B14F-4D97-AF65-F5344CB8AC3E}">
        <p14:creationId xmlns:p14="http://schemas.microsoft.com/office/powerpoint/2010/main" val="2710813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482C-D3AE-4D76-991A-00AA5C4A1EB9}"/>
              </a:ext>
            </a:extLst>
          </p:cNvPr>
          <p:cNvSpPr>
            <a:spLocks noGrp="1"/>
          </p:cNvSpPr>
          <p:nvPr>
            <p:ph type="ctrTitle"/>
          </p:nvPr>
        </p:nvSpPr>
        <p:spPr>
          <a:xfrm>
            <a:off x="6096000" y="3724872"/>
            <a:ext cx="5683783" cy="1922251"/>
          </a:xfrm>
        </p:spPr>
        <p:txBody>
          <a:bodyPr anchor="t">
            <a:normAutofit fontScale="90000"/>
          </a:bodyPr>
          <a:lstStyle/>
          <a:p>
            <a:pPr algn="l"/>
            <a:r>
              <a:rPr lang="en-US" sz="4400" dirty="0"/>
              <a:t>Final Project:</a:t>
            </a:r>
            <a:br>
              <a:rPr lang="en-US" sz="4400" dirty="0"/>
            </a:br>
            <a:r>
              <a:rPr lang="en-US" sz="5600" b="1" dirty="0"/>
              <a:t>Prediction of Patient’s Treatment Category</a:t>
            </a:r>
          </a:p>
        </p:txBody>
      </p:sp>
      <p:sp>
        <p:nvSpPr>
          <p:cNvPr id="12" name="Freeform: Shape 11">
            <a:extLst>
              <a:ext uri="{FF2B5EF4-FFF2-40B4-BE49-F238E27FC236}">
                <a16:creationId xmlns:a16="http://schemas.microsoft.com/office/drawing/2014/main" id="{0C526D66-3621-4347-B1EF-342CBF4D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3466"/>
            <a:ext cx="5393770" cy="6374535"/>
          </a:xfrm>
          <a:custGeom>
            <a:avLst/>
            <a:gdLst>
              <a:gd name="connsiteX0" fmla="*/ 2047752 w 5393770"/>
              <a:gd name="connsiteY0" fmla="*/ 0 h 6374535"/>
              <a:gd name="connsiteX1" fmla="*/ 5393770 w 5393770"/>
              <a:gd name="connsiteY1" fmla="*/ 3346018 h 6374535"/>
              <a:gd name="connsiteX2" fmla="*/ 3642663 w 5393770"/>
              <a:gd name="connsiteY2" fmla="*/ 6288190 h 6374535"/>
              <a:gd name="connsiteX3" fmla="*/ 3463422 w 5393770"/>
              <a:gd name="connsiteY3" fmla="*/ 6374535 h 6374535"/>
              <a:gd name="connsiteX4" fmla="*/ 624279 w 5393770"/>
              <a:gd name="connsiteY4" fmla="*/ 6374535 h 6374535"/>
              <a:gd name="connsiteX5" fmla="*/ 382249 w 5393770"/>
              <a:gd name="connsiteY5" fmla="*/ 6248727 h 6374535"/>
              <a:gd name="connsiteX6" fmla="*/ 143729 w 5393770"/>
              <a:gd name="connsiteY6" fmla="*/ 6097845 h 6374535"/>
              <a:gd name="connsiteX7" fmla="*/ 0 w 5393770"/>
              <a:gd name="connsiteY7" fmla="*/ 5989017 h 6374535"/>
              <a:gd name="connsiteX8" fmla="*/ 0 w 5393770"/>
              <a:gd name="connsiteY8" fmla="*/ 703020 h 6374535"/>
              <a:gd name="connsiteX9" fmla="*/ 143728 w 5393770"/>
              <a:gd name="connsiteY9" fmla="*/ 594191 h 6374535"/>
              <a:gd name="connsiteX10" fmla="*/ 2047752 w 5393770"/>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3770" h="6374535">
                <a:moveTo>
                  <a:pt x="2047752" y="0"/>
                </a:moveTo>
                <a:cubicBezTo>
                  <a:pt x="3895707" y="0"/>
                  <a:pt x="5393770" y="1498063"/>
                  <a:pt x="5393770" y="3346018"/>
                </a:cubicBezTo>
                <a:cubicBezTo>
                  <a:pt x="5393770" y="4616487"/>
                  <a:pt x="4685701" y="5721578"/>
                  <a:pt x="3642663" y="6288190"/>
                </a:cubicBezTo>
                <a:lnTo>
                  <a:pt x="3463422" y="6374535"/>
                </a:lnTo>
                <a:lnTo>
                  <a:pt x="624279" y="6374535"/>
                </a:lnTo>
                <a:lnTo>
                  <a:pt x="382249" y="6248727"/>
                </a:lnTo>
                <a:cubicBezTo>
                  <a:pt x="300507" y="6201724"/>
                  <a:pt x="220937" y="6151368"/>
                  <a:pt x="143729" y="6097845"/>
                </a:cubicBezTo>
                <a:lnTo>
                  <a:pt x="0" y="5989017"/>
                </a:lnTo>
                <a:lnTo>
                  <a:pt x="0" y="703020"/>
                </a:lnTo>
                <a:lnTo>
                  <a:pt x="143728" y="594191"/>
                </a:lnTo>
                <a:cubicBezTo>
                  <a:pt x="684187" y="219535"/>
                  <a:pt x="1340332" y="0"/>
                  <a:pt x="204775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0193166D-DDF1-4F9A-A786-A7AEF5375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7373"/>
            <a:ext cx="5229863" cy="6210629"/>
          </a:xfrm>
          <a:custGeom>
            <a:avLst/>
            <a:gdLst>
              <a:gd name="connsiteX0" fmla="*/ 2047751 w 5229863"/>
              <a:gd name="connsiteY0" fmla="*/ 0 h 6210629"/>
              <a:gd name="connsiteX1" fmla="*/ 5229863 w 5229863"/>
              <a:gd name="connsiteY1" fmla="*/ 3182112 h 6210629"/>
              <a:gd name="connsiteX2" fmla="*/ 3286373 w 5229863"/>
              <a:gd name="connsiteY2" fmla="*/ 6114158 h 6210629"/>
              <a:gd name="connsiteX3" fmla="*/ 3022794 w 5229863"/>
              <a:gd name="connsiteY3" fmla="*/ 6210629 h 6210629"/>
              <a:gd name="connsiteX4" fmla="*/ 1077939 w 5229863"/>
              <a:gd name="connsiteY4" fmla="*/ 6210629 h 6210629"/>
              <a:gd name="connsiteX5" fmla="*/ 953634 w 5229863"/>
              <a:gd name="connsiteY5" fmla="*/ 6171135 h 6210629"/>
              <a:gd name="connsiteX6" fmla="*/ 23632 w 5229863"/>
              <a:gd name="connsiteY6" fmla="*/ 5637585 h 6210629"/>
              <a:gd name="connsiteX7" fmla="*/ 0 w 5229863"/>
              <a:gd name="connsiteY7" fmla="*/ 5616107 h 6210629"/>
              <a:gd name="connsiteX8" fmla="*/ 0 w 5229863"/>
              <a:gd name="connsiteY8" fmla="*/ 748118 h 6210629"/>
              <a:gd name="connsiteX9" fmla="*/ 23632 w 5229863"/>
              <a:gd name="connsiteY9" fmla="*/ 726640 h 6210629"/>
              <a:gd name="connsiteX10" fmla="*/ 2047751 w 5229863"/>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9863" h="6210629">
                <a:moveTo>
                  <a:pt x="2047751" y="0"/>
                </a:moveTo>
                <a:cubicBezTo>
                  <a:pt x="3805183" y="0"/>
                  <a:pt x="5229863" y="1424680"/>
                  <a:pt x="5229863" y="3182112"/>
                </a:cubicBezTo>
                <a:cubicBezTo>
                  <a:pt x="5229863" y="4500186"/>
                  <a:pt x="4428481" y="5631087"/>
                  <a:pt x="3286373" y="6114158"/>
                </a:cubicBezTo>
                <a:lnTo>
                  <a:pt x="3022794" y="6210629"/>
                </a:lnTo>
                <a:lnTo>
                  <a:pt x="1077939" y="6210629"/>
                </a:lnTo>
                <a:lnTo>
                  <a:pt x="953634" y="6171135"/>
                </a:lnTo>
                <a:cubicBezTo>
                  <a:pt x="612471" y="6046219"/>
                  <a:pt x="298661" y="5864559"/>
                  <a:pt x="23632" y="5637585"/>
                </a:cubicBezTo>
                <a:lnTo>
                  <a:pt x="0" y="5616107"/>
                </a:lnTo>
                <a:lnTo>
                  <a:pt x="0" y="748118"/>
                </a:lnTo>
                <a:lnTo>
                  <a:pt x="23632" y="726640"/>
                </a:lnTo>
                <a:cubicBezTo>
                  <a:pt x="573689" y="272693"/>
                  <a:pt x="1278875" y="0"/>
                  <a:pt x="204775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E4EE7214-AC05-465E-A501-65AA04EF5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8355" y="2"/>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top sign&#10;&#10;Description automatically generated">
            <a:extLst>
              <a:ext uri="{FF2B5EF4-FFF2-40B4-BE49-F238E27FC236}">
                <a16:creationId xmlns:a16="http://schemas.microsoft.com/office/drawing/2014/main" id="{BBEFF936-F43F-4674-A05F-7DACA3A65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09" y="2393798"/>
            <a:ext cx="3411244" cy="2976136"/>
          </a:xfrm>
          <a:prstGeom prst="rect">
            <a:avLst/>
          </a:prstGeom>
        </p:spPr>
      </p:pic>
    </p:spTree>
    <p:extLst>
      <p:ext uri="{BB962C8B-B14F-4D97-AF65-F5344CB8AC3E}">
        <p14:creationId xmlns:p14="http://schemas.microsoft.com/office/powerpoint/2010/main" val="124367764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ark room&#10;&#10;Description automatically generated">
            <a:extLst>
              <a:ext uri="{FF2B5EF4-FFF2-40B4-BE49-F238E27FC236}">
                <a16:creationId xmlns:a16="http://schemas.microsoft.com/office/drawing/2014/main" id="{3B8B0CC4-B6AF-4974-9300-F3FF9B06C7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84770" y="821055"/>
            <a:ext cx="4604651" cy="52158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9B3C8798-E114-4894-BA61-2975AF9C4871}"/>
              </a:ext>
            </a:extLst>
          </p:cNvPr>
          <p:cNvSpPr txBox="1"/>
          <p:nvPr/>
        </p:nvSpPr>
        <p:spPr>
          <a:xfrm>
            <a:off x="576413" y="1120676"/>
            <a:ext cx="6408357" cy="2616101"/>
          </a:xfrm>
          <a:prstGeom prst="rect">
            <a:avLst/>
          </a:prstGeom>
          <a:noFill/>
        </p:spPr>
        <p:txBody>
          <a:bodyPr wrap="square" rtlCol="0">
            <a:spAutoFit/>
          </a:bodyPr>
          <a:lstStyle/>
          <a:p>
            <a:endParaRPr lang="en-US" dirty="0"/>
          </a:p>
          <a:p>
            <a:r>
              <a:rPr lang="en-US" sz="2200" u="sng" dirty="0"/>
              <a:t>Healthcare professionals’ point of view:</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Timewise efficiency of interaction with patient</a:t>
            </a:r>
          </a:p>
          <a:p>
            <a:pPr marL="285750" indent="-285750">
              <a:buFont typeface="Arial" panose="020B0604020202020204" pitchFamily="34" charset="0"/>
              <a:buChar char="•"/>
            </a:pPr>
            <a:r>
              <a:rPr lang="en-US" sz="2200" dirty="0"/>
              <a:t>Reasonable decision-making</a:t>
            </a:r>
          </a:p>
          <a:p>
            <a:endParaRPr lang="en-US"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EC26159A-E4EF-4BA4-8AB1-0558617A8193}"/>
              </a:ext>
            </a:extLst>
          </p:cNvPr>
          <p:cNvSpPr txBox="1"/>
          <p:nvPr/>
        </p:nvSpPr>
        <p:spPr>
          <a:xfrm>
            <a:off x="589448" y="521435"/>
            <a:ext cx="4139338" cy="615553"/>
          </a:xfrm>
          <a:prstGeom prst="rect">
            <a:avLst/>
          </a:prstGeom>
          <a:noFill/>
        </p:spPr>
        <p:txBody>
          <a:bodyPr wrap="none" rtlCol="0">
            <a:spAutoFit/>
          </a:bodyPr>
          <a:lstStyle/>
          <a:p>
            <a:r>
              <a:rPr lang="en-US" sz="3400" dirty="0"/>
              <a:t>PROBLEM STATEMENT</a:t>
            </a:r>
          </a:p>
        </p:txBody>
      </p:sp>
      <p:sp>
        <p:nvSpPr>
          <p:cNvPr id="13" name="TextBox 12">
            <a:extLst>
              <a:ext uri="{FF2B5EF4-FFF2-40B4-BE49-F238E27FC236}">
                <a16:creationId xmlns:a16="http://schemas.microsoft.com/office/drawing/2014/main" id="{1CB9B4FF-C655-44C8-AD62-7F47C1DF84FA}"/>
              </a:ext>
            </a:extLst>
          </p:cNvPr>
          <p:cNvSpPr txBox="1"/>
          <p:nvPr/>
        </p:nvSpPr>
        <p:spPr>
          <a:xfrm>
            <a:off x="561669" y="3556204"/>
            <a:ext cx="7443669" cy="2677656"/>
          </a:xfrm>
          <a:prstGeom prst="rect">
            <a:avLst/>
          </a:prstGeom>
          <a:noFill/>
        </p:spPr>
        <p:txBody>
          <a:bodyPr wrap="square" rtlCol="0">
            <a:spAutoFit/>
          </a:bodyPr>
          <a:lstStyle/>
          <a:p>
            <a:endParaRPr lang="en-US" sz="2200" dirty="0"/>
          </a:p>
          <a:p>
            <a:r>
              <a:rPr lang="en-US" sz="2200" u="sng" dirty="0"/>
              <a:t>Hospital management’s point of view:</a:t>
            </a:r>
          </a:p>
          <a:p>
            <a:endParaRPr lang="en-US" sz="2200" dirty="0"/>
          </a:p>
          <a:p>
            <a:pPr marL="285750" indent="-285750">
              <a:buFont typeface="Arial" panose="020B0604020202020204" pitchFamily="34" charset="0"/>
              <a:buChar char="•"/>
            </a:pPr>
            <a:r>
              <a:rPr lang="en-US" sz="2200" dirty="0"/>
              <a:t>Cost efficiency</a:t>
            </a:r>
          </a:p>
          <a:p>
            <a:pPr marL="285750" indent="-285750">
              <a:buFont typeface="Arial" panose="020B0604020202020204" pitchFamily="34" charset="0"/>
              <a:buChar char="•"/>
            </a:pPr>
            <a:r>
              <a:rPr lang="en-US" sz="2200" dirty="0"/>
              <a:t>Management of places free for hospitalization</a:t>
            </a:r>
          </a:p>
          <a:p>
            <a:pPr marL="285750" indent="-285750">
              <a:buFont typeface="Arial" panose="020B0604020202020204" pitchFamily="34" charset="0"/>
              <a:buChar char="•"/>
            </a:pPr>
            <a:r>
              <a:rPr lang="en-US" sz="2200" dirty="0"/>
              <a:t>Staff management</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5100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C7C7E3-789B-442A-BAEA-B27730B63771}"/>
              </a:ext>
            </a:extLst>
          </p:cNvPr>
          <p:cNvSpPr>
            <a:spLocks noGrp="1"/>
          </p:cNvSpPr>
          <p:nvPr>
            <p:ph type="subTitle" idx="1"/>
          </p:nvPr>
        </p:nvSpPr>
        <p:spPr>
          <a:xfrm>
            <a:off x="345075" y="1654987"/>
            <a:ext cx="3992658" cy="4405747"/>
          </a:xfrm>
          <a:noFill/>
        </p:spPr>
        <p:txBody>
          <a:bodyPr>
            <a:noAutofit/>
          </a:bodyPr>
          <a:lstStyle/>
          <a:p>
            <a:pPr marL="342900" indent="-342900" algn="l">
              <a:buFont typeface="Arial" panose="020B0604020202020204" pitchFamily="34" charset="0"/>
              <a:buChar char="•"/>
            </a:pPr>
            <a:r>
              <a:rPr lang="en-US" dirty="0"/>
              <a:t>Approach: training a classification Machine Learning model            (Random Forest)</a:t>
            </a:r>
          </a:p>
          <a:p>
            <a:pPr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Dataset: </a:t>
            </a:r>
            <a:r>
              <a:rPr lang="en-US" b="0" i="0" dirty="0">
                <a:solidFill>
                  <a:srgbClr val="111111"/>
                </a:solidFill>
                <a:effectLst/>
                <a:latin typeface="Helvetica" panose="020B0604020202020204" pitchFamily="34" charset="0"/>
              </a:rPr>
              <a:t>CBC</a:t>
            </a:r>
            <a:r>
              <a:rPr lang="en-US" dirty="0"/>
              <a:t> (complete blood count) test results of ~ 4.5K patients</a:t>
            </a:r>
          </a:p>
          <a:p>
            <a:pPr algn="l"/>
            <a:endParaRPr lang="en-US" sz="2200" dirty="0"/>
          </a:p>
          <a:p>
            <a:pPr algn="l"/>
            <a:endParaRPr lang="en-US" sz="2200" dirty="0"/>
          </a:p>
          <a:p>
            <a:pPr algn="l"/>
            <a:endParaRPr lang="en-US" sz="2200" dirty="0"/>
          </a:p>
          <a:p>
            <a:pPr algn="l"/>
            <a:endParaRPr lang="en-US" sz="2200" dirty="0"/>
          </a:p>
          <a:p>
            <a:pPr marL="342900" indent="-342900" algn="l">
              <a:buFont typeface="Arial" panose="020B0604020202020204" pitchFamily="34" charset="0"/>
              <a:buChar char="•"/>
            </a:pPr>
            <a:endParaRPr lang="en-US" sz="2200" dirty="0"/>
          </a:p>
        </p:txBody>
      </p:sp>
      <p:sp>
        <p:nvSpPr>
          <p:cNvPr id="10" name="Rectangle 9">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 histogram&#10;&#10;Description automatically generated">
            <a:extLst>
              <a:ext uri="{FF2B5EF4-FFF2-40B4-BE49-F238E27FC236}">
                <a16:creationId xmlns:a16="http://schemas.microsoft.com/office/drawing/2014/main" id="{A6721CC2-A1B0-45C5-9AB7-8650E199C977}"/>
              </a:ext>
            </a:extLst>
          </p:cNvPr>
          <p:cNvPicPr>
            <a:picLocks noChangeAspect="1"/>
          </p:cNvPicPr>
          <p:nvPr/>
        </p:nvPicPr>
        <p:blipFill rotWithShape="1">
          <a:blip r:embed="rId3">
            <a:extLst>
              <a:ext uri="{28A0092B-C50C-407E-A947-70E740481C1C}">
                <a14:useLocalDpi xmlns:a14="http://schemas.microsoft.com/office/drawing/2010/main" val="0"/>
              </a:ext>
            </a:extLst>
          </a:blip>
          <a:srcRect r="-1" b="1454"/>
          <a:stretch/>
        </p:blipFill>
        <p:spPr>
          <a:xfrm>
            <a:off x="5275903" y="658003"/>
            <a:ext cx="6266119" cy="5559905"/>
          </a:xfrm>
          <a:prstGeom prst="rect">
            <a:avLst/>
          </a:prstGeom>
          <a:effectLst/>
        </p:spPr>
      </p:pic>
      <p:sp>
        <p:nvSpPr>
          <p:cNvPr id="6" name="TextBox 5">
            <a:extLst>
              <a:ext uri="{FF2B5EF4-FFF2-40B4-BE49-F238E27FC236}">
                <a16:creationId xmlns:a16="http://schemas.microsoft.com/office/drawing/2014/main" id="{102D209F-9716-4EF5-B177-8BA634CC314B}"/>
              </a:ext>
            </a:extLst>
          </p:cNvPr>
          <p:cNvSpPr txBox="1"/>
          <p:nvPr/>
        </p:nvSpPr>
        <p:spPr>
          <a:xfrm>
            <a:off x="345075" y="332303"/>
            <a:ext cx="4095907" cy="615553"/>
          </a:xfrm>
          <a:prstGeom prst="rect">
            <a:avLst/>
          </a:prstGeom>
          <a:noFill/>
        </p:spPr>
        <p:txBody>
          <a:bodyPr wrap="square" rtlCol="0">
            <a:spAutoFit/>
          </a:bodyPr>
          <a:lstStyle/>
          <a:p>
            <a:r>
              <a:rPr lang="en-US" sz="3400" dirty="0"/>
              <a:t>POSSIBLE SOLUTION</a:t>
            </a:r>
          </a:p>
        </p:txBody>
      </p:sp>
      <p:sp>
        <p:nvSpPr>
          <p:cNvPr id="7" name="TextBox 6">
            <a:extLst>
              <a:ext uri="{FF2B5EF4-FFF2-40B4-BE49-F238E27FC236}">
                <a16:creationId xmlns:a16="http://schemas.microsoft.com/office/drawing/2014/main" id="{745E8D4B-7118-47EA-9255-32AD9C8306EB}"/>
              </a:ext>
            </a:extLst>
          </p:cNvPr>
          <p:cNvSpPr txBox="1"/>
          <p:nvPr/>
        </p:nvSpPr>
        <p:spPr>
          <a:xfrm>
            <a:off x="6884450" y="6365557"/>
            <a:ext cx="5307550" cy="492443"/>
          </a:xfrm>
          <a:prstGeom prst="rect">
            <a:avLst/>
          </a:prstGeom>
          <a:noFill/>
        </p:spPr>
        <p:txBody>
          <a:bodyPr wrap="square" rtlCol="0">
            <a:spAutoFit/>
          </a:bodyPr>
          <a:lstStyle/>
          <a:p>
            <a:pPr algn="r"/>
            <a:r>
              <a:rPr lang="en-US" sz="1300" b="1" dirty="0">
                <a:solidFill>
                  <a:schemeClr val="bg2">
                    <a:lumMod val="25000"/>
                  </a:schemeClr>
                </a:solidFill>
              </a:rPr>
              <a:t>Data source: </a:t>
            </a:r>
            <a:r>
              <a:rPr lang="en-US" sz="1300" dirty="0">
                <a:solidFill>
                  <a:schemeClr val="bg2">
                    <a:lumMod val="25000"/>
                  </a:schemeClr>
                </a:solidFill>
              </a:rPr>
              <a:t>Sadikin, Mujiono (2020), “EHR Dataset for Patient Treatment Classification”, Mendeley Data, V1, doi: 10.17632/7kv3rctx7m.1</a:t>
            </a:r>
          </a:p>
        </p:txBody>
      </p:sp>
    </p:spTree>
    <p:extLst>
      <p:ext uri="{BB962C8B-B14F-4D97-AF65-F5344CB8AC3E}">
        <p14:creationId xmlns:p14="http://schemas.microsoft.com/office/powerpoint/2010/main" val="332090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C482C-D3AE-4D76-991A-00AA5C4A1EB9}"/>
              </a:ext>
            </a:extLst>
          </p:cNvPr>
          <p:cNvSpPr>
            <a:spLocks noGrp="1"/>
          </p:cNvSpPr>
          <p:nvPr>
            <p:ph type="ctrTitle"/>
          </p:nvPr>
        </p:nvSpPr>
        <p:spPr>
          <a:xfrm>
            <a:off x="5923006" y="2726284"/>
            <a:ext cx="5560439" cy="2076333"/>
          </a:xfrm>
        </p:spPr>
        <p:txBody>
          <a:bodyPr vert="horz" lIns="91440" tIns="45720" rIns="91440" bIns="45720" rtlCol="0" anchor="t">
            <a:noAutofit/>
          </a:bodyPr>
          <a:lstStyle/>
          <a:p>
            <a:pPr algn="l"/>
            <a:r>
              <a:rPr lang="en-US" sz="8000" dirty="0">
                <a:solidFill>
                  <a:schemeClr val="bg1"/>
                </a:solidFill>
                <a:hlinkClick r:id="rId3">
                  <a:extLst>
                    <a:ext uri="{A12FA001-AC4F-418D-AE19-62706E023703}">
                      <ahyp:hlinkClr xmlns:ahyp="http://schemas.microsoft.com/office/drawing/2018/hyperlinkcolor" val="tx"/>
                    </a:ext>
                  </a:extLst>
                </a:hlinkClick>
              </a:rPr>
              <a:t>DEMO TIME!</a:t>
            </a:r>
            <a:endParaRPr lang="en-US" sz="8000" dirty="0">
              <a:solidFill>
                <a:schemeClr val="bg1"/>
              </a:solidFill>
            </a:endParaRPr>
          </a:p>
        </p:txBody>
      </p:sp>
      <p:sp>
        <p:nvSpPr>
          <p:cNvPr id="18" name="Freeform: Shape 17">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Graphic 12" descr="Play">
            <a:extLst>
              <a:ext uri="{FF2B5EF4-FFF2-40B4-BE49-F238E27FC236}">
                <a16:creationId xmlns:a16="http://schemas.microsoft.com/office/drawing/2014/main" id="{6859B39C-43CD-48EA-9FED-192890749C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0941" y="1301551"/>
            <a:ext cx="3440610" cy="3440610"/>
          </a:xfrm>
          <a:prstGeom prst="rect">
            <a:avLst/>
          </a:prstGeom>
        </p:spPr>
      </p:pic>
    </p:spTree>
    <p:extLst>
      <p:ext uri="{BB962C8B-B14F-4D97-AF65-F5344CB8AC3E}">
        <p14:creationId xmlns:p14="http://schemas.microsoft.com/office/powerpoint/2010/main" val="16493203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C482C-D3AE-4D76-991A-00AA5C4A1EB9}"/>
              </a:ext>
            </a:extLst>
          </p:cNvPr>
          <p:cNvSpPr>
            <a:spLocks noGrp="1"/>
          </p:cNvSpPr>
          <p:nvPr>
            <p:ph type="ctrTitle"/>
          </p:nvPr>
        </p:nvSpPr>
        <p:spPr>
          <a:xfrm>
            <a:off x="496824" y="284872"/>
            <a:ext cx="5238466" cy="1224102"/>
          </a:xfrm>
        </p:spPr>
        <p:txBody>
          <a:bodyPr anchor="b">
            <a:normAutofit/>
          </a:bodyPr>
          <a:lstStyle/>
          <a:p>
            <a:pPr algn="l"/>
            <a:r>
              <a:rPr lang="en-US" sz="3400" dirty="0"/>
              <a:t>CHALLENGES AND NEXT STEPS</a:t>
            </a:r>
          </a:p>
        </p:txBody>
      </p:sp>
      <p:sp>
        <p:nvSpPr>
          <p:cNvPr id="3" name="Subtitle 2">
            <a:extLst>
              <a:ext uri="{FF2B5EF4-FFF2-40B4-BE49-F238E27FC236}">
                <a16:creationId xmlns:a16="http://schemas.microsoft.com/office/drawing/2014/main" id="{FDC7C7E3-789B-442A-BAEA-B27730B63771}"/>
              </a:ext>
            </a:extLst>
          </p:cNvPr>
          <p:cNvSpPr>
            <a:spLocks noGrp="1"/>
          </p:cNvSpPr>
          <p:nvPr>
            <p:ph type="subTitle" idx="1"/>
          </p:nvPr>
        </p:nvSpPr>
        <p:spPr>
          <a:xfrm>
            <a:off x="496824" y="1934733"/>
            <a:ext cx="4891336" cy="4216685"/>
          </a:xfrm>
        </p:spPr>
        <p:txBody>
          <a:bodyPr anchor="t">
            <a:normAutofit/>
          </a:bodyPr>
          <a:lstStyle/>
          <a:p>
            <a:pPr marL="342900" indent="-342900" algn="l">
              <a:buFont typeface="Arial" panose="020B0604020202020204" pitchFamily="34" charset="0"/>
              <a:buChar char="•"/>
            </a:pPr>
            <a:r>
              <a:rPr lang="en-US" dirty="0"/>
              <a:t>Main challenge: an accurate prediction of inpatient group</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Reason of inaccuracy: lack of data</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Ways to improve:</a:t>
            </a:r>
          </a:p>
          <a:p>
            <a:pPr marL="800100" lvl="1" indent="-342900" algn="l">
              <a:buFont typeface="Arial" panose="020B0604020202020204" pitchFamily="34" charset="0"/>
              <a:buChar char="•"/>
            </a:pPr>
            <a:r>
              <a:rPr lang="en-US" dirty="0"/>
              <a:t>Including more training data (more patient records)</a:t>
            </a:r>
          </a:p>
          <a:p>
            <a:pPr marL="800100" lvl="1" indent="-342900" algn="l">
              <a:buFont typeface="Arial" panose="020B0604020202020204" pitchFamily="34" charset="0"/>
              <a:buChar char="•"/>
            </a:pPr>
            <a:r>
              <a:rPr lang="en-US" dirty="0"/>
              <a:t>Introducing </a:t>
            </a:r>
            <a:r>
              <a:rPr lang="en-US" dirty="0">
                <a:solidFill>
                  <a:srgbClr val="202020"/>
                </a:solidFill>
              </a:rPr>
              <a:t>a</a:t>
            </a:r>
            <a:r>
              <a:rPr lang="en-US" b="0" i="0" dirty="0">
                <a:solidFill>
                  <a:srgbClr val="202020"/>
                </a:solidFill>
                <a:effectLst/>
              </a:rPr>
              <a:t>dditional input features (blood pressure, blood sugar etc.)</a:t>
            </a:r>
            <a:endParaRPr lang="en-US" dirty="0"/>
          </a:p>
          <a:p>
            <a:pPr algn="l"/>
            <a:endParaRPr lang="en-US" dirty="0"/>
          </a:p>
          <a:p>
            <a:pPr algn="l"/>
            <a:endParaRPr lang="en-US" dirty="0"/>
          </a:p>
        </p:txBody>
      </p:sp>
      <p:sp>
        <p:nvSpPr>
          <p:cNvPr id="21" name="Freeform: Shape 2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Footprints">
            <a:extLst>
              <a:ext uri="{FF2B5EF4-FFF2-40B4-BE49-F238E27FC236}">
                <a16:creationId xmlns:a16="http://schemas.microsoft.com/office/drawing/2014/main" id="{0D79554C-9522-4B4E-AA68-3500A586C2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561985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top sign&#10;&#10;Description automatically generated">
            <a:extLst>
              <a:ext uri="{FF2B5EF4-FFF2-40B4-BE49-F238E27FC236}">
                <a16:creationId xmlns:a16="http://schemas.microsoft.com/office/drawing/2014/main" id="{9DF2C9F6-D522-45F0-96BC-7FB3FEE5EAAC}"/>
              </a:ext>
            </a:extLst>
          </p:cNvPr>
          <p:cNvPicPr>
            <a:picLocks noChangeAspect="1"/>
          </p:cNvPicPr>
          <p:nvPr/>
        </p:nvPicPr>
        <p:blipFill rotWithShape="1">
          <a:blip r:embed="rId2">
            <a:extLst>
              <a:ext uri="{28A0092B-C50C-407E-A947-70E740481C1C}">
                <a14:useLocalDpi xmlns:a14="http://schemas.microsoft.com/office/drawing/2010/main" val="0"/>
              </a:ext>
            </a:extLst>
          </a:blip>
          <a:srcRect t="4972" b="10239"/>
          <a:stretch/>
        </p:blipFill>
        <p:spPr>
          <a:xfrm>
            <a:off x="4944449" y="1725303"/>
            <a:ext cx="2303101" cy="1703697"/>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7" name="TextBox 6">
            <a:extLst>
              <a:ext uri="{FF2B5EF4-FFF2-40B4-BE49-F238E27FC236}">
                <a16:creationId xmlns:a16="http://schemas.microsoft.com/office/drawing/2014/main" id="{4B312AD4-6B56-4ADA-9169-12EA988310E2}"/>
              </a:ext>
            </a:extLst>
          </p:cNvPr>
          <p:cNvSpPr txBox="1"/>
          <p:nvPr/>
        </p:nvSpPr>
        <p:spPr>
          <a:xfrm>
            <a:off x="4367960" y="3487081"/>
            <a:ext cx="3675237" cy="1785104"/>
          </a:xfrm>
          <a:prstGeom prst="rect">
            <a:avLst/>
          </a:prstGeom>
          <a:noFill/>
        </p:spPr>
        <p:txBody>
          <a:bodyPr wrap="square" rtlCol="0">
            <a:spAutoFit/>
          </a:bodyPr>
          <a:lstStyle/>
          <a:p>
            <a:pPr algn="ctr"/>
            <a:r>
              <a:rPr lang="en-US" sz="5500" dirty="0">
                <a:solidFill>
                  <a:srgbClr val="575656"/>
                </a:solidFill>
              </a:rPr>
              <a:t>Thanks.</a:t>
            </a:r>
            <a:br>
              <a:rPr lang="en-US" sz="5500" dirty="0">
                <a:solidFill>
                  <a:srgbClr val="575656"/>
                </a:solidFill>
              </a:rPr>
            </a:br>
            <a:r>
              <a:rPr lang="en-US" sz="5500" dirty="0">
                <a:solidFill>
                  <a:srgbClr val="575656"/>
                </a:solidFill>
              </a:rPr>
              <a:t>Stay safe!</a:t>
            </a:r>
          </a:p>
        </p:txBody>
      </p:sp>
    </p:spTree>
    <p:extLst>
      <p:ext uri="{BB962C8B-B14F-4D97-AF65-F5344CB8AC3E}">
        <p14:creationId xmlns:p14="http://schemas.microsoft.com/office/powerpoint/2010/main" val="3523093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614</Words>
  <Application>Microsoft Office PowerPoint</Application>
  <PresentationFormat>Widescreen</PresentationFormat>
  <Paragraphs>51</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Helvetica</vt:lpstr>
      <vt:lpstr>Office Theme</vt:lpstr>
      <vt:lpstr>Final Project: Prediction of Patient’s Treatment Category</vt:lpstr>
      <vt:lpstr>PowerPoint Presentation</vt:lpstr>
      <vt:lpstr>PowerPoint Presentation</vt:lpstr>
      <vt:lpstr>DEMO TIME!</vt:lpstr>
      <vt:lpstr>CHALLENGES AND 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Prediction of Patient’s Treatment Category</dc:title>
  <dc:creator>annilviv@gmail.com</dc:creator>
  <cp:lastModifiedBy>annilviv@gmail.com</cp:lastModifiedBy>
  <cp:revision>7</cp:revision>
  <dcterms:created xsi:type="dcterms:W3CDTF">2020-12-04T00:10:18Z</dcterms:created>
  <dcterms:modified xsi:type="dcterms:W3CDTF">2020-12-04T07:27:13Z</dcterms:modified>
</cp:coreProperties>
</file>