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  <p:embeddedFont>
      <p:font typeface="Average"/>
      <p:regular r:id="rId36"/>
    </p:embeddedFont>
    <p:embeddedFont>
      <p:font typeface="Oswald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C27F670-14F9-404D-AF06-DB62F81F17B1}">
  <a:tblStyle styleId="{BC27F670-14F9-404D-AF06-DB62F81F17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-bold.fntdata"/><Relationship Id="rId10" Type="http://schemas.openxmlformats.org/officeDocument/2006/relationships/slide" Target="slides/slide4.xml"/><Relationship Id="rId32" Type="http://schemas.openxmlformats.org/officeDocument/2006/relationships/font" Target="fonts/Roboto-regular.fntdata"/><Relationship Id="rId13" Type="http://schemas.openxmlformats.org/officeDocument/2006/relationships/slide" Target="slides/slide7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6.xml"/><Relationship Id="rId34" Type="http://schemas.openxmlformats.org/officeDocument/2006/relationships/font" Target="fonts/Roboto-italic.fntdata"/><Relationship Id="rId15" Type="http://schemas.openxmlformats.org/officeDocument/2006/relationships/slide" Target="slides/slide9.xml"/><Relationship Id="rId37" Type="http://schemas.openxmlformats.org/officeDocument/2006/relationships/font" Target="fonts/Oswald-regular.fntdata"/><Relationship Id="rId14" Type="http://schemas.openxmlformats.org/officeDocument/2006/relationships/slide" Target="slides/slide8.xml"/><Relationship Id="rId36" Type="http://schemas.openxmlformats.org/officeDocument/2006/relationships/font" Target="fonts/Average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Oswald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443bfe7d7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443bfe7d7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43bfe7d7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443bfe7d7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43bfe7d7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443bfe7d7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43bfe7d7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443bfe7d7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43bfe7d7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443bfe7d7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443bfe7d7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443bfe7d7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43bfe7d7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443bfe7d7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43bfe7d7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443bfe7d7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443bfe7d7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443bfe7d7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43bfe7d7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443bfe7d7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709b3c686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709b3c68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443bfe7d7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443bfe7d7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43bfe7d7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443bfe7d7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3709b3c686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3709b3c686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43bfe7d7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443bfe7d7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443bfe7d78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443bfe7d7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443bfe7d7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443bfe7d7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709b3c686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709b3c686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709b3c686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3709b3c686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709b3c686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3709b3c686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709b3c686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709b3c68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709b3c686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3709b3c686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709b3c686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709b3c686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709b3c68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3709b3c68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geeksforgeeks.org/doubly-linked-list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14.xml"/><Relationship Id="rId4" Type="http://schemas.openxmlformats.org/officeDocument/2006/relationships/slide" Target="/ppt/slides/slide15.xml"/><Relationship Id="rId5" Type="http://schemas.openxmlformats.org/officeDocument/2006/relationships/slide" Target="/ppt/slides/slide15.xml"/><Relationship Id="rId6" Type="http://schemas.openxmlformats.org/officeDocument/2006/relationships/slide" Target="/ppt/slides/slide17.xml"/><Relationship Id="rId7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howtodoinjava.com/java/collections/java-comparator/" TargetMode="External"/><Relationship Id="rId4" Type="http://schemas.openxmlformats.org/officeDocument/2006/relationships/hyperlink" Target="https://howtodoinjava.com/java/collections/java-priorityqueue/" TargetMode="External"/><Relationship Id="rId5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howtodoinjava.com/java/collections/java-comparator/" TargetMode="External"/><Relationship Id="rId4" Type="http://schemas.openxmlformats.org/officeDocument/2006/relationships/hyperlink" Target="https://howtodoinjava.com/java/collections/java-priorityqueue/" TargetMode="External"/><Relationship Id="rId5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9.xml"/><Relationship Id="rId10" Type="http://schemas.openxmlformats.org/officeDocument/2006/relationships/slide" Target="/ppt/slides/slide15.xml"/><Relationship Id="rId13" Type="http://schemas.openxmlformats.org/officeDocument/2006/relationships/slide" Target="/ppt/slides/slide21.xml"/><Relationship Id="rId12" Type="http://schemas.openxmlformats.org/officeDocument/2006/relationships/slide" Target="/ppt/slides/slide20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5.xml"/><Relationship Id="rId4" Type="http://schemas.openxmlformats.org/officeDocument/2006/relationships/slide" Target="/ppt/slides/slide6.xml"/><Relationship Id="rId9" Type="http://schemas.openxmlformats.org/officeDocument/2006/relationships/slide" Target="/ppt/slides/slide14.xml"/><Relationship Id="rId15" Type="http://schemas.openxmlformats.org/officeDocument/2006/relationships/hyperlink" Target="https://www.javatpoint.com/collections-in-java" TargetMode="External"/><Relationship Id="rId14" Type="http://schemas.openxmlformats.org/officeDocument/2006/relationships/slide" Target="/ppt/slides/slide21.xml"/><Relationship Id="rId5" Type="http://schemas.openxmlformats.org/officeDocument/2006/relationships/slide" Target="/ppt/slides/slide9.xml"/><Relationship Id="rId6" Type="http://schemas.openxmlformats.org/officeDocument/2006/relationships/slide" Target="/ppt/slides/slide10.xml"/><Relationship Id="rId7" Type="http://schemas.openxmlformats.org/officeDocument/2006/relationships/slide" Target="/ppt/slides/slide11.xml"/><Relationship Id="rId8" Type="http://schemas.openxmlformats.org/officeDocument/2006/relationships/slide" Target="/ppt/slides/slide1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javatpoint.com/collections-in-jav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10.xml"/><Relationship Id="rId4" Type="http://schemas.openxmlformats.org/officeDocument/2006/relationships/slide" Target="/ppt/slides/slide11.xml"/><Relationship Id="rId5" Type="http://schemas.openxmlformats.org/officeDocument/2006/relationships/slide" Target="/ppt/slides/slide12.xml"/><Relationship Id="rId6" Type="http://schemas.openxmlformats.org/officeDocument/2006/relationships/slide" Target="/ppt/slides/slide13.xml"/><Relationship Id="rId7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75875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ARRAYS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COLECCIONES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By Alan Vallvé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9900"/>
                </a:solidFill>
              </a:rPr>
              <a:t>ArrayList</a:t>
            </a:r>
            <a:endParaRPr b="1">
              <a:solidFill>
                <a:srgbClr val="FF9900"/>
              </a:solidFill>
            </a:endParaRPr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Una forma sencilla de </a:t>
            </a:r>
            <a:r>
              <a:rPr b="1" i="1" lang="es" sz="1400">
                <a:solidFill>
                  <a:schemeClr val="dk1"/>
                </a:solidFill>
              </a:rPr>
              <a:t>lista</a:t>
            </a:r>
            <a:r>
              <a:rPr lang="es" sz="1400">
                <a:solidFill>
                  <a:schemeClr val="dk1"/>
                </a:solidFill>
              </a:rPr>
              <a:t>, </a:t>
            </a:r>
            <a:r>
              <a:rPr i="1" lang="es" sz="1400">
                <a:solidFill>
                  <a:schemeClr val="dk1"/>
                </a:solidFill>
              </a:rPr>
              <a:t>implementa </a:t>
            </a:r>
            <a:r>
              <a:rPr lang="es" sz="1400">
                <a:solidFill>
                  <a:schemeClr val="dk1"/>
                </a:solidFill>
              </a:rPr>
              <a:t>la </a:t>
            </a:r>
            <a:r>
              <a:rPr b="1" i="1" lang="es" sz="1400">
                <a:solidFill>
                  <a:schemeClr val="dk1"/>
                </a:solidFill>
              </a:rPr>
              <a:t>interfaz List</a:t>
            </a:r>
            <a:r>
              <a:rPr lang="es" sz="1400">
                <a:solidFill>
                  <a:schemeClr val="dk1"/>
                </a:solidFill>
              </a:rPr>
              <a:t>, utiliza un </a:t>
            </a:r>
            <a:r>
              <a:rPr b="1" i="1" lang="es" sz="1400">
                <a:solidFill>
                  <a:srgbClr val="FF9900"/>
                </a:solidFill>
              </a:rPr>
              <a:t>array</a:t>
            </a:r>
            <a:r>
              <a:rPr i="1" lang="es" sz="1400">
                <a:solidFill>
                  <a:srgbClr val="FF9900"/>
                </a:solidFill>
              </a:rPr>
              <a:t> </a:t>
            </a:r>
            <a:r>
              <a:rPr b="1" i="1" lang="es" sz="1400">
                <a:solidFill>
                  <a:srgbClr val="FF9900"/>
                </a:solidFill>
              </a:rPr>
              <a:t>dinámico</a:t>
            </a:r>
            <a:r>
              <a:rPr lang="es" sz="1400">
                <a:solidFill>
                  <a:srgbClr val="FF9900"/>
                </a:solidFill>
              </a:rPr>
              <a:t> </a:t>
            </a:r>
            <a:r>
              <a:rPr lang="es" sz="1400">
                <a:solidFill>
                  <a:schemeClr val="dk1"/>
                </a:solidFill>
              </a:rPr>
              <a:t>para almacenar los datos.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No </a:t>
            </a:r>
            <a:r>
              <a:rPr b="1" i="1" lang="es" sz="1400">
                <a:solidFill>
                  <a:srgbClr val="FF9900"/>
                </a:solidFill>
              </a:rPr>
              <a:t>Sincronizada</a:t>
            </a:r>
            <a:r>
              <a:rPr b="1" i="1" lang="es" sz="1400">
                <a:solidFill>
                  <a:schemeClr val="dk1"/>
                </a:solidFill>
              </a:rPr>
              <a:t>.</a:t>
            </a:r>
            <a:endParaRPr b="1" i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Este tipo de </a:t>
            </a:r>
            <a:r>
              <a:rPr b="1" i="1" lang="es" sz="1400">
                <a:solidFill>
                  <a:schemeClr val="dk1"/>
                </a:solidFill>
              </a:rPr>
              <a:t>listas </a:t>
            </a:r>
            <a:r>
              <a:rPr lang="es" sz="1400">
                <a:solidFill>
                  <a:schemeClr val="dk1"/>
                </a:solidFill>
              </a:rPr>
              <a:t>pueden almacenar cualquier </a:t>
            </a:r>
            <a:r>
              <a:rPr b="1" i="1" lang="es" sz="1400">
                <a:solidFill>
                  <a:srgbClr val="FF9900"/>
                </a:solidFill>
              </a:rPr>
              <a:t>tipo</a:t>
            </a:r>
            <a:r>
              <a:rPr lang="es" sz="1400">
                <a:solidFill>
                  <a:srgbClr val="FF9900"/>
                </a:solidFill>
              </a:rPr>
              <a:t> </a:t>
            </a:r>
            <a:r>
              <a:rPr lang="es" sz="1400">
                <a:solidFill>
                  <a:schemeClr val="dk1"/>
                </a:solidFill>
              </a:rPr>
              <a:t>de </a:t>
            </a:r>
            <a:r>
              <a:rPr b="1" i="1" lang="es" sz="1400">
                <a:solidFill>
                  <a:schemeClr val="dk1"/>
                </a:solidFill>
              </a:rPr>
              <a:t>objetos.</a:t>
            </a:r>
            <a:endParaRPr b="1" i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Cuando cambiamos o editamos los </a:t>
            </a:r>
            <a:r>
              <a:rPr b="1" i="1" lang="es" sz="1400">
                <a:solidFill>
                  <a:schemeClr val="dk1"/>
                </a:solidFill>
              </a:rPr>
              <a:t>valores</a:t>
            </a:r>
            <a:r>
              <a:rPr lang="es" sz="1400">
                <a:solidFill>
                  <a:schemeClr val="dk1"/>
                </a:solidFill>
              </a:rPr>
              <a:t> del </a:t>
            </a:r>
            <a:r>
              <a:rPr b="1" i="1" lang="es" sz="1400">
                <a:solidFill>
                  <a:schemeClr val="dk1"/>
                </a:solidFill>
              </a:rPr>
              <a:t>ArrayList</a:t>
            </a:r>
            <a:r>
              <a:rPr lang="es" sz="1400">
                <a:solidFill>
                  <a:schemeClr val="dk1"/>
                </a:solidFill>
              </a:rPr>
              <a:t>, este cambio </a:t>
            </a:r>
            <a:r>
              <a:rPr lang="es" sz="1400">
                <a:solidFill>
                  <a:schemeClr val="dk1"/>
                </a:solidFill>
              </a:rPr>
              <a:t>se traduce</a:t>
            </a:r>
            <a:r>
              <a:rPr lang="es" sz="1400">
                <a:solidFill>
                  <a:schemeClr val="dk1"/>
                </a:solidFill>
              </a:rPr>
              <a:t> en la </a:t>
            </a:r>
            <a:r>
              <a:rPr lang="es" sz="1400">
                <a:solidFill>
                  <a:schemeClr val="dk1"/>
                </a:solidFill>
              </a:rPr>
              <a:t>transformación</a:t>
            </a:r>
            <a:r>
              <a:rPr lang="es" sz="1400">
                <a:solidFill>
                  <a:schemeClr val="dk1"/>
                </a:solidFill>
              </a:rPr>
              <a:t> de los </a:t>
            </a:r>
            <a:r>
              <a:rPr b="1" i="1" lang="es" sz="1400">
                <a:solidFill>
                  <a:srgbClr val="FF9900"/>
                </a:solidFill>
              </a:rPr>
              <a:t>bits de memoria</a:t>
            </a:r>
            <a:r>
              <a:rPr b="1" i="1" lang="es" sz="1400">
                <a:solidFill>
                  <a:schemeClr val="dk1"/>
                </a:solidFill>
              </a:rPr>
              <a:t> y sus </a:t>
            </a:r>
            <a:r>
              <a:rPr b="1" i="1" lang="es" sz="1400">
                <a:solidFill>
                  <a:srgbClr val="FF9900"/>
                </a:solidFill>
              </a:rPr>
              <a:t>referencias</a:t>
            </a:r>
            <a:r>
              <a:rPr lang="es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Este tipo de listas, </a:t>
            </a:r>
            <a:r>
              <a:rPr lang="es" sz="1400">
                <a:solidFill>
                  <a:schemeClr val="dk1"/>
                </a:solidFill>
              </a:rPr>
              <a:t>están</a:t>
            </a:r>
            <a:r>
              <a:rPr lang="es" sz="1400">
                <a:solidFill>
                  <a:schemeClr val="dk1"/>
                </a:solidFill>
              </a:rPr>
              <a:t> recomendadas usarlas cuando necesitamos almacenar o acceder a </a:t>
            </a:r>
            <a:r>
              <a:rPr b="1" i="1" lang="es" sz="1400">
                <a:solidFill>
                  <a:schemeClr val="dk1"/>
                </a:solidFill>
              </a:rPr>
              <a:t>datos almacenados</a:t>
            </a:r>
            <a:r>
              <a:rPr lang="es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9900"/>
                </a:solidFill>
              </a:rPr>
              <a:t>LinkedList</a:t>
            </a:r>
            <a:endParaRPr b="1">
              <a:solidFill>
                <a:srgbClr val="FF9900"/>
              </a:solidFill>
            </a:endParaRP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Parecido al </a:t>
            </a:r>
            <a:r>
              <a:rPr b="1" i="1" lang="es" sz="1400">
                <a:solidFill>
                  <a:schemeClr val="dk1"/>
                </a:solidFill>
              </a:rPr>
              <a:t>ArrayList</a:t>
            </a:r>
            <a:r>
              <a:rPr lang="es" sz="1400">
                <a:solidFill>
                  <a:schemeClr val="dk1"/>
                </a:solidFill>
              </a:rPr>
              <a:t>, podemos almacenar cualquier </a:t>
            </a:r>
            <a:r>
              <a:rPr b="1" i="1" lang="es" sz="1400">
                <a:solidFill>
                  <a:schemeClr val="dk1"/>
                </a:solidFill>
              </a:rPr>
              <a:t>tipo</a:t>
            </a:r>
            <a:r>
              <a:rPr b="1" lang="es" sz="1400">
                <a:solidFill>
                  <a:schemeClr val="dk1"/>
                </a:solidFill>
              </a:rPr>
              <a:t> </a:t>
            </a:r>
            <a:r>
              <a:rPr lang="es" sz="1400">
                <a:solidFill>
                  <a:schemeClr val="dk1"/>
                </a:solidFill>
              </a:rPr>
              <a:t>de objeto, su estructura </a:t>
            </a:r>
            <a:r>
              <a:rPr lang="es" sz="1400">
                <a:solidFill>
                  <a:schemeClr val="dk1"/>
                </a:solidFill>
              </a:rPr>
              <a:t>está</a:t>
            </a:r>
            <a:r>
              <a:rPr lang="es" sz="1400">
                <a:solidFill>
                  <a:schemeClr val="dk1"/>
                </a:solidFill>
              </a:rPr>
              <a:t> formada por una </a:t>
            </a:r>
            <a:r>
              <a:rPr lang="es" sz="1400" u="sng">
                <a:solidFill>
                  <a:schemeClr val="hlink"/>
                </a:solidFill>
                <a:hlinkClick r:id="rId3"/>
              </a:rPr>
              <a:t>Doubly linked list</a:t>
            </a:r>
            <a:r>
              <a:rPr lang="es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No </a:t>
            </a:r>
            <a:r>
              <a:rPr b="1" i="1" lang="es" sz="1400">
                <a:solidFill>
                  <a:srgbClr val="FF9900"/>
                </a:solidFill>
              </a:rPr>
              <a:t>Sincronizada</a:t>
            </a:r>
            <a:r>
              <a:rPr b="1" i="1" lang="es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LinkedList </a:t>
            </a:r>
            <a:r>
              <a:rPr b="1" i="1" lang="es" sz="1400">
                <a:solidFill>
                  <a:schemeClr val="dk1"/>
                </a:solidFill>
              </a:rPr>
              <a:t>implementa</a:t>
            </a:r>
            <a:r>
              <a:rPr lang="es" sz="1400">
                <a:solidFill>
                  <a:schemeClr val="dk1"/>
                </a:solidFill>
              </a:rPr>
              <a:t> las </a:t>
            </a:r>
            <a:r>
              <a:rPr b="1" i="1" lang="es" sz="1400">
                <a:solidFill>
                  <a:schemeClr val="dk1"/>
                </a:solidFill>
              </a:rPr>
              <a:t>interfaces</a:t>
            </a:r>
            <a:r>
              <a:rPr lang="es" sz="1400">
                <a:solidFill>
                  <a:schemeClr val="dk1"/>
                </a:solidFill>
              </a:rPr>
              <a:t> de </a:t>
            </a:r>
            <a:r>
              <a:rPr b="1" i="1" lang="es" sz="1400">
                <a:solidFill>
                  <a:schemeClr val="dk1"/>
                </a:solidFill>
              </a:rPr>
              <a:t>List </a:t>
            </a:r>
            <a:r>
              <a:rPr lang="es" sz="1400">
                <a:solidFill>
                  <a:schemeClr val="dk1"/>
                </a:solidFill>
              </a:rPr>
              <a:t>y</a:t>
            </a:r>
            <a:r>
              <a:rPr b="1" i="1" lang="es" sz="1400">
                <a:solidFill>
                  <a:schemeClr val="dk1"/>
                </a:solidFill>
              </a:rPr>
              <a:t> </a:t>
            </a:r>
            <a:r>
              <a:rPr b="1" i="1" lang="es" sz="1400">
                <a:solidFill>
                  <a:srgbClr val="FF9900"/>
                </a:solidFill>
              </a:rPr>
              <a:t>Deque</a:t>
            </a:r>
            <a:r>
              <a:rPr b="1" i="1" lang="es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Comparado con el </a:t>
            </a:r>
            <a:r>
              <a:rPr b="1" i="1" lang="es" sz="1400">
                <a:solidFill>
                  <a:schemeClr val="dk1"/>
                </a:solidFill>
              </a:rPr>
              <a:t>ArrayList</a:t>
            </a:r>
            <a:r>
              <a:rPr lang="es" sz="1400">
                <a:solidFill>
                  <a:schemeClr val="dk1"/>
                </a:solidFill>
              </a:rPr>
              <a:t>, esta clase es </a:t>
            </a:r>
            <a:r>
              <a:rPr lang="es" sz="1400">
                <a:solidFill>
                  <a:schemeClr val="dk1"/>
                </a:solidFill>
              </a:rPr>
              <a:t>más</a:t>
            </a:r>
            <a:r>
              <a:rPr lang="es" sz="1400">
                <a:solidFill>
                  <a:schemeClr val="dk1"/>
                </a:solidFill>
              </a:rPr>
              <a:t> </a:t>
            </a:r>
            <a:r>
              <a:rPr lang="es" sz="1400">
                <a:solidFill>
                  <a:schemeClr val="dk1"/>
                </a:solidFill>
              </a:rPr>
              <a:t>rápida</a:t>
            </a:r>
            <a:r>
              <a:rPr lang="es" sz="1400">
                <a:solidFill>
                  <a:schemeClr val="dk1"/>
                </a:solidFill>
              </a:rPr>
              <a:t> para editar valores de la lista, ya que al funcionar por </a:t>
            </a:r>
            <a:r>
              <a:rPr b="1" i="1" lang="es" sz="1400">
                <a:solidFill>
                  <a:schemeClr val="dk1"/>
                </a:solidFill>
              </a:rPr>
              <a:t>links o referencias</a:t>
            </a:r>
            <a:r>
              <a:rPr lang="es" sz="1400">
                <a:solidFill>
                  <a:schemeClr val="dk1"/>
                </a:solidFill>
              </a:rPr>
              <a:t>, no necesita actualizar las </a:t>
            </a:r>
            <a:r>
              <a:rPr b="1" i="1" lang="es" sz="1400">
                <a:solidFill>
                  <a:srgbClr val="FF9900"/>
                </a:solidFill>
              </a:rPr>
              <a:t>posiciones de memoria</a:t>
            </a:r>
            <a:r>
              <a:rPr lang="es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Esta lista </a:t>
            </a:r>
            <a:r>
              <a:rPr lang="es" sz="1400">
                <a:solidFill>
                  <a:schemeClr val="dk1"/>
                </a:solidFill>
              </a:rPr>
              <a:t>está</a:t>
            </a:r>
            <a:r>
              <a:rPr lang="es" sz="1400">
                <a:solidFill>
                  <a:schemeClr val="dk1"/>
                </a:solidFill>
              </a:rPr>
              <a:t> recomendada usarla cuando tenemos que modificar la </a:t>
            </a:r>
            <a:r>
              <a:rPr lang="es" sz="1400">
                <a:solidFill>
                  <a:schemeClr val="dk1"/>
                </a:solidFill>
              </a:rPr>
              <a:t>información</a:t>
            </a:r>
            <a:r>
              <a:rPr lang="es" sz="1400">
                <a:solidFill>
                  <a:schemeClr val="dk1"/>
                </a:solidFill>
              </a:rPr>
              <a:t> almacenada.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9900"/>
                </a:solidFill>
              </a:rPr>
              <a:t>Vector</a:t>
            </a:r>
            <a:endParaRPr b="1">
              <a:solidFill>
                <a:srgbClr val="FF9900"/>
              </a:solidFill>
            </a:endParaRPr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Vector es parecido a </a:t>
            </a:r>
            <a:r>
              <a:rPr b="1" i="1" lang="es" sz="1400">
                <a:solidFill>
                  <a:schemeClr val="dk1"/>
                </a:solidFill>
              </a:rPr>
              <a:t>ArrayList</a:t>
            </a:r>
            <a:r>
              <a:rPr lang="es" sz="1400">
                <a:solidFill>
                  <a:schemeClr val="dk1"/>
                </a:solidFill>
              </a:rPr>
              <a:t>, pero tiene diferencias que son </a:t>
            </a:r>
            <a:r>
              <a:rPr b="1" i="1" lang="es" sz="1400">
                <a:solidFill>
                  <a:schemeClr val="dk1"/>
                </a:solidFill>
              </a:rPr>
              <a:t>clave:</a:t>
            </a:r>
            <a:endParaRPr b="1" i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Vector es </a:t>
            </a:r>
            <a:r>
              <a:rPr b="1" i="1" lang="es" sz="1400">
                <a:solidFill>
                  <a:srgbClr val="FF9900"/>
                </a:solidFill>
              </a:rPr>
              <a:t>Sincronizado</a:t>
            </a:r>
            <a:r>
              <a:rPr lang="es" sz="1400">
                <a:solidFill>
                  <a:srgbClr val="FF9900"/>
                </a:solidFill>
              </a:rPr>
              <a:t> </a:t>
            </a:r>
            <a:r>
              <a:rPr lang="es" sz="1400">
                <a:solidFill>
                  <a:schemeClr val="dk1"/>
                </a:solidFill>
              </a:rPr>
              <a:t>y contiene muchos </a:t>
            </a:r>
            <a:r>
              <a:rPr b="1" i="1" lang="es" sz="1400">
                <a:solidFill>
                  <a:schemeClr val="dk1"/>
                </a:solidFill>
              </a:rPr>
              <a:t>métodos</a:t>
            </a:r>
            <a:r>
              <a:rPr lang="es" sz="1400">
                <a:solidFill>
                  <a:schemeClr val="dk1"/>
                </a:solidFill>
              </a:rPr>
              <a:t> que no forman parte del </a:t>
            </a:r>
            <a:r>
              <a:rPr b="1" i="1" lang="es" sz="1400">
                <a:solidFill>
                  <a:srgbClr val="FF9900"/>
                </a:solidFill>
              </a:rPr>
              <a:t>framework Collection</a:t>
            </a:r>
            <a:r>
              <a:rPr lang="es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622" y="2046897"/>
            <a:ext cx="3082075" cy="294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9900"/>
                </a:solidFill>
              </a:rPr>
              <a:t>Stack</a:t>
            </a:r>
            <a:endParaRPr b="1">
              <a:solidFill>
                <a:srgbClr val="FF9900"/>
              </a:solidFill>
            </a:endParaRPr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Es una </a:t>
            </a:r>
            <a:r>
              <a:rPr b="1" i="1" lang="es" sz="1400">
                <a:solidFill>
                  <a:schemeClr val="dk1"/>
                </a:solidFill>
              </a:rPr>
              <a:t>subclase</a:t>
            </a:r>
            <a:r>
              <a:rPr lang="es" sz="1400">
                <a:solidFill>
                  <a:schemeClr val="dk1"/>
                </a:solidFill>
              </a:rPr>
              <a:t> de </a:t>
            </a:r>
            <a:r>
              <a:rPr b="1" i="1" lang="es" sz="1400">
                <a:solidFill>
                  <a:schemeClr val="dk1"/>
                </a:solidFill>
              </a:rPr>
              <a:t>Vector</a:t>
            </a:r>
            <a:r>
              <a:rPr lang="es" sz="1400">
                <a:solidFill>
                  <a:schemeClr val="dk1"/>
                </a:solidFill>
              </a:rPr>
              <a:t>, </a:t>
            </a:r>
            <a:r>
              <a:rPr lang="es" sz="1400">
                <a:solidFill>
                  <a:schemeClr val="dk1"/>
                </a:solidFill>
              </a:rPr>
              <a:t>además</a:t>
            </a:r>
            <a:r>
              <a:rPr lang="es" sz="1400">
                <a:solidFill>
                  <a:schemeClr val="dk1"/>
                </a:solidFill>
              </a:rPr>
              <a:t> de </a:t>
            </a:r>
            <a:r>
              <a:rPr b="1" i="1" lang="es" sz="1400">
                <a:solidFill>
                  <a:schemeClr val="dk1"/>
                </a:solidFill>
              </a:rPr>
              <a:t>implementar </a:t>
            </a:r>
            <a:r>
              <a:rPr lang="es" sz="1400">
                <a:solidFill>
                  <a:schemeClr val="dk1"/>
                </a:solidFill>
              </a:rPr>
              <a:t>los </a:t>
            </a:r>
            <a:r>
              <a:rPr b="1" i="1" lang="es" sz="1400">
                <a:solidFill>
                  <a:schemeClr val="dk1"/>
                </a:solidFill>
              </a:rPr>
              <a:t>métodos</a:t>
            </a:r>
            <a:r>
              <a:rPr b="1" i="1" lang="es" sz="1400">
                <a:solidFill>
                  <a:schemeClr val="dk1"/>
                </a:solidFill>
              </a:rPr>
              <a:t> </a:t>
            </a:r>
            <a:r>
              <a:rPr lang="es" sz="1400">
                <a:solidFill>
                  <a:schemeClr val="dk1"/>
                </a:solidFill>
              </a:rPr>
              <a:t>de </a:t>
            </a:r>
            <a:r>
              <a:rPr b="1" i="1" lang="es" sz="1400">
                <a:solidFill>
                  <a:schemeClr val="dk1"/>
                </a:solidFill>
              </a:rPr>
              <a:t>Vector</a:t>
            </a:r>
            <a:r>
              <a:rPr lang="es" sz="1400">
                <a:solidFill>
                  <a:schemeClr val="dk1"/>
                </a:solidFill>
              </a:rPr>
              <a:t>, </a:t>
            </a:r>
            <a:r>
              <a:rPr lang="es" sz="1400">
                <a:solidFill>
                  <a:schemeClr val="dk1"/>
                </a:solidFill>
              </a:rPr>
              <a:t>incluye</a:t>
            </a:r>
            <a:r>
              <a:rPr lang="es" sz="1400">
                <a:solidFill>
                  <a:schemeClr val="dk1"/>
                </a:solidFill>
              </a:rPr>
              <a:t> algunos propios para definir sus propiedades como por ejemplo: </a:t>
            </a:r>
            <a:endParaRPr sz="14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-"/>
            </a:pPr>
            <a:r>
              <a:rPr i="1"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boolean push()</a:t>
            </a:r>
            <a:endParaRPr i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-"/>
            </a:pPr>
            <a:r>
              <a:rPr i="1"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boolean peek()</a:t>
            </a:r>
            <a:endParaRPr i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-"/>
            </a:pPr>
            <a:r>
              <a:rPr i="1"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boolean push(object o)</a:t>
            </a:r>
            <a:endParaRPr i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9900"/>
                </a:solidFill>
              </a:rPr>
              <a:t>Interfaz Queue</a:t>
            </a:r>
            <a:endParaRPr b="1">
              <a:solidFill>
                <a:srgbClr val="FF9900"/>
              </a:solidFill>
            </a:endParaRPr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Es un tipo de estructura conocida como </a:t>
            </a:r>
            <a:r>
              <a:rPr b="1" i="1" lang="es" sz="1400">
                <a:solidFill>
                  <a:schemeClr val="dk1"/>
                </a:solidFill>
              </a:rPr>
              <a:t>first in, first out</a:t>
            </a:r>
            <a:r>
              <a:rPr lang="es" sz="1400">
                <a:solidFill>
                  <a:schemeClr val="dk1"/>
                </a:solidFill>
              </a:rPr>
              <a:t> (El primero que entra, sale) se puede definir como una lista </a:t>
            </a:r>
            <a:r>
              <a:rPr b="1" i="1" lang="es" sz="1400">
                <a:solidFill>
                  <a:schemeClr val="dk1"/>
                </a:solidFill>
              </a:rPr>
              <a:t>ordenada</a:t>
            </a:r>
            <a:r>
              <a:rPr lang="es" sz="1400">
                <a:solidFill>
                  <a:schemeClr val="dk1"/>
                </a:solidFill>
              </a:rPr>
              <a:t> que aguanta los elementos que tienen que ser </a:t>
            </a:r>
            <a:r>
              <a:rPr b="1" i="1" lang="es" sz="1400">
                <a:solidFill>
                  <a:schemeClr val="dk1"/>
                </a:solidFill>
              </a:rPr>
              <a:t>procesados</a:t>
            </a:r>
            <a:r>
              <a:rPr lang="es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Podemos </a:t>
            </a:r>
            <a:r>
              <a:rPr b="1" i="1" lang="es" sz="1400">
                <a:solidFill>
                  <a:schemeClr val="dk1"/>
                </a:solidFill>
              </a:rPr>
              <a:t>implementar </a:t>
            </a:r>
            <a:r>
              <a:rPr lang="es" sz="1400">
                <a:solidFill>
                  <a:schemeClr val="dk1"/>
                </a:solidFill>
              </a:rPr>
              <a:t>esta </a:t>
            </a:r>
            <a:r>
              <a:rPr b="1" i="1" lang="es" sz="1400">
                <a:solidFill>
                  <a:schemeClr val="dk1"/>
                </a:solidFill>
              </a:rPr>
              <a:t>interfaz </a:t>
            </a:r>
            <a:r>
              <a:rPr lang="es" sz="1400">
                <a:solidFill>
                  <a:schemeClr val="dk1"/>
                </a:solidFill>
              </a:rPr>
              <a:t>con las </a:t>
            </a:r>
            <a:r>
              <a:rPr b="1" i="1" lang="es" sz="1400">
                <a:solidFill>
                  <a:schemeClr val="dk1"/>
                </a:solidFill>
              </a:rPr>
              <a:t>clases:</a:t>
            </a:r>
            <a:r>
              <a:rPr lang="es" sz="1400">
                <a:solidFill>
                  <a:schemeClr val="dk1"/>
                </a:solidFill>
              </a:rPr>
              <a:t> </a:t>
            </a:r>
            <a:r>
              <a:rPr i="1" lang="es" sz="1400" u="sng">
                <a:solidFill>
                  <a:schemeClr val="hlink"/>
                </a:solidFill>
                <a:hlinkClick action="ppaction://hlinksldjump" r:id="rId3"/>
              </a:rPr>
              <a:t>Queue</a:t>
            </a:r>
            <a:r>
              <a:rPr i="1" lang="es" sz="1400">
                <a:solidFill>
                  <a:schemeClr val="dk1"/>
                </a:solidFill>
              </a:rPr>
              <a:t>, </a:t>
            </a:r>
            <a:r>
              <a:rPr b="1" i="1" lang="es" sz="1400" u="sng">
                <a:solidFill>
                  <a:schemeClr val="hlink"/>
                </a:solidFill>
                <a:hlinkClick action="ppaction://hlinksldjump" r:id="rId4"/>
              </a:rPr>
              <a:t>priorityQueue</a:t>
            </a:r>
            <a:r>
              <a:rPr lang="es" sz="1400" u="sng">
                <a:solidFill>
                  <a:schemeClr val="hlink"/>
                </a:solidFill>
                <a:hlinkClick action="ppaction://hlinksldjump" r:id="rId5"/>
              </a:rPr>
              <a:t> </a:t>
            </a:r>
            <a:r>
              <a:rPr lang="es" sz="1400">
                <a:solidFill>
                  <a:schemeClr val="dk1"/>
                </a:solidFill>
              </a:rPr>
              <a:t>o </a:t>
            </a:r>
            <a:r>
              <a:rPr b="1" i="1" lang="es" sz="1400" u="sng">
                <a:solidFill>
                  <a:schemeClr val="hlink"/>
                </a:solidFill>
                <a:hlinkClick action="ppaction://hlinksldjump" r:id="rId6"/>
              </a:rPr>
              <a:t>ArrayDeque</a:t>
            </a:r>
            <a:r>
              <a:rPr lang="es" sz="1400" u="sng">
                <a:solidFill>
                  <a:schemeClr val="dk1"/>
                </a:solidFill>
              </a:rPr>
              <a:t>.</a:t>
            </a:r>
            <a:endParaRPr sz="1400" u="sng">
              <a:solidFill>
                <a:schemeClr val="dk1"/>
              </a:solidFill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71725" y="2571738"/>
            <a:ext cx="4400550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9900"/>
                </a:solidFill>
              </a:rPr>
              <a:t>Priority</a:t>
            </a:r>
            <a:r>
              <a:rPr b="1" lang="es">
                <a:solidFill>
                  <a:srgbClr val="FF9900"/>
                </a:solidFill>
              </a:rPr>
              <a:t>Queue</a:t>
            </a:r>
            <a:endParaRPr b="1">
              <a:solidFill>
                <a:srgbClr val="FF9900"/>
              </a:solidFill>
            </a:endParaRPr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Implementa la interfaz </a:t>
            </a:r>
            <a:r>
              <a:rPr b="1" i="1" lang="es" sz="1400">
                <a:solidFill>
                  <a:schemeClr val="dk1"/>
                </a:solidFill>
              </a:rPr>
              <a:t>Queue</a:t>
            </a:r>
            <a:r>
              <a:rPr lang="es" sz="1400">
                <a:solidFill>
                  <a:schemeClr val="dk1"/>
                </a:solidFill>
              </a:rPr>
              <a:t>, contiene los</a:t>
            </a:r>
            <a:r>
              <a:rPr b="1" i="1" lang="es" sz="1400">
                <a:solidFill>
                  <a:schemeClr val="dk1"/>
                </a:solidFill>
              </a:rPr>
              <a:t> elementos o valores </a:t>
            </a:r>
            <a:r>
              <a:rPr lang="es" sz="1400">
                <a:solidFill>
                  <a:schemeClr val="dk1"/>
                </a:solidFill>
              </a:rPr>
              <a:t> que tienen que ser </a:t>
            </a:r>
            <a:r>
              <a:rPr b="1" i="1" lang="es" sz="1400">
                <a:solidFill>
                  <a:schemeClr val="dk1"/>
                </a:solidFill>
              </a:rPr>
              <a:t>procesados</a:t>
            </a:r>
            <a:r>
              <a:rPr lang="es" sz="1400">
                <a:solidFill>
                  <a:schemeClr val="dk1"/>
                </a:solidFill>
              </a:rPr>
              <a:t> </a:t>
            </a:r>
            <a:r>
              <a:rPr lang="es" sz="1400">
                <a:solidFill>
                  <a:schemeClr val="dk1"/>
                </a:solidFill>
              </a:rPr>
              <a:t>según</a:t>
            </a:r>
            <a:r>
              <a:rPr lang="es" sz="1400">
                <a:solidFill>
                  <a:schemeClr val="dk1"/>
                </a:solidFill>
              </a:rPr>
              <a:t> su </a:t>
            </a:r>
            <a:r>
              <a:rPr b="1" i="1" lang="es" sz="1400">
                <a:solidFill>
                  <a:srgbClr val="FF9900"/>
                </a:solidFill>
              </a:rPr>
              <a:t>prioridad</a:t>
            </a:r>
            <a:r>
              <a:rPr b="1" i="1" lang="es" sz="1400">
                <a:solidFill>
                  <a:schemeClr val="dk1"/>
                </a:solidFill>
              </a:rPr>
              <a:t>.</a:t>
            </a:r>
            <a:r>
              <a:rPr lang="es" sz="1400">
                <a:solidFill>
                  <a:schemeClr val="dk1"/>
                </a:solidFill>
              </a:rPr>
              <a:t>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Por defecto la </a:t>
            </a:r>
            <a:r>
              <a:rPr b="1" i="1" lang="es" sz="1400">
                <a:solidFill>
                  <a:srgbClr val="FF9900"/>
                </a:solidFill>
              </a:rPr>
              <a:t>prioridad</a:t>
            </a:r>
            <a:r>
              <a:rPr lang="es" sz="1400">
                <a:solidFill>
                  <a:srgbClr val="FF9900"/>
                </a:solidFill>
              </a:rPr>
              <a:t> </a:t>
            </a:r>
            <a:r>
              <a:rPr lang="es" sz="1400">
                <a:solidFill>
                  <a:schemeClr val="dk1"/>
                </a:solidFill>
              </a:rPr>
              <a:t>es definida por el </a:t>
            </a:r>
            <a:r>
              <a:rPr b="1" i="1" lang="es" sz="1400">
                <a:solidFill>
                  <a:schemeClr val="dk1"/>
                </a:solidFill>
              </a:rPr>
              <a:t>orden de entrada</a:t>
            </a:r>
            <a:r>
              <a:rPr lang="es" sz="1400">
                <a:solidFill>
                  <a:schemeClr val="dk1"/>
                </a:solidFill>
              </a:rPr>
              <a:t>, puede ser </a:t>
            </a:r>
            <a:r>
              <a:rPr b="1" i="1" lang="es" sz="1400">
                <a:solidFill>
                  <a:schemeClr val="dk1"/>
                </a:solidFill>
              </a:rPr>
              <a:t>sobreescrito (</a:t>
            </a:r>
            <a:r>
              <a:rPr b="1" i="1" lang="es" sz="1400">
                <a:solidFill>
                  <a:srgbClr val="FF9900"/>
                </a:solidFill>
              </a:rPr>
              <a:t>Overridden</a:t>
            </a:r>
            <a:r>
              <a:rPr b="1" i="1" lang="es" sz="1400">
                <a:solidFill>
                  <a:schemeClr val="dk1"/>
                </a:solidFill>
              </a:rPr>
              <a:t>) </a:t>
            </a:r>
            <a:r>
              <a:rPr lang="es" sz="1400">
                <a:solidFill>
                  <a:schemeClr val="dk1"/>
                </a:solidFill>
              </a:rPr>
              <a:t>con la </a:t>
            </a:r>
            <a:r>
              <a:rPr lang="es" sz="1400">
                <a:solidFill>
                  <a:schemeClr val="dk1"/>
                </a:solidFill>
              </a:rPr>
              <a:t>función</a:t>
            </a:r>
            <a:r>
              <a:rPr lang="es" sz="1400">
                <a:solidFill>
                  <a:schemeClr val="dk1"/>
                </a:solidFill>
              </a:rPr>
              <a:t> </a:t>
            </a:r>
            <a:r>
              <a:rPr b="1" i="1" lang="es" sz="1400" u="sng">
                <a:solidFill>
                  <a:schemeClr val="hlink"/>
                </a:solidFill>
                <a:hlinkClick r:id="rId3"/>
              </a:rPr>
              <a:t>Comparator</a:t>
            </a:r>
            <a:endParaRPr b="1" i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Esta clase </a:t>
            </a:r>
            <a:r>
              <a:rPr b="1" i="1" lang="es" sz="1400">
                <a:solidFill>
                  <a:schemeClr val="dk1"/>
                </a:solidFill>
              </a:rPr>
              <a:t>no permite</a:t>
            </a:r>
            <a:r>
              <a:rPr lang="es" sz="1400">
                <a:solidFill>
                  <a:schemeClr val="dk1"/>
                </a:solidFill>
              </a:rPr>
              <a:t> valores </a:t>
            </a:r>
            <a:r>
              <a:rPr b="1" i="1" lang="es" sz="1400">
                <a:solidFill>
                  <a:srgbClr val="FF9900"/>
                </a:solidFill>
              </a:rPr>
              <a:t>Null</a:t>
            </a:r>
            <a:r>
              <a:rPr lang="es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s" sz="1400" u="sng">
                <a:solidFill>
                  <a:schemeClr val="hlink"/>
                </a:solidFill>
                <a:hlinkClick r:id="rId4"/>
              </a:rPr>
              <a:t>Ejemplo</a:t>
            </a:r>
            <a:endParaRPr b="1" i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3750" y="2947696"/>
            <a:ext cx="3776499" cy="162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9900"/>
                </a:solidFill>
              </a:rPr>
              <a:t>PriorityQueue</a:t>
            </a:r>
            <a:endParaRPr b="1">
              <a:solidFill>
                <a:srgbClr val="FF9900"/>
              </a:solidFill>
            </a:endParaRPr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Implementa la interfaz </a:t>
            </a:r>
            <a:r>
              <a:rPr b="1" i="1" lang="es" sz="1400">
                <a:solidFill>
                  <a:schemeClr val="dk1"/>
                </a:solidFill>
              </a:rPr>
              <a:t>Queue</a:t>
            </a:r>
            <a:r>
              <a:rPr lang="es" sz="1400">
                <a:solidFill>
                  <a:schemeClr val="dk1"/>
                </a:solidFill>
              </a:rPr>
              <a:t>, contiene los</a:t>
            </a:r>
            <a:r>
              <a:rPr b="1" i="1" lang="es" sz="1400">
                <a:solidFill>
                  <a:schemeClr val="dk1"/>
                </a:solidFill>
              </a:rPr>
              <a:t> elementos o valores </a:t>
            </a:r>
            <a:r>
              <a:rPr lang="es" sz="1400">
                <a:solidFill>
                  <a:schemeClr val="dk1"/>
                </a:solidFill>
              </a:rPr>
              <a:t> que tienen que ser </a:t>
            </a:r>
            <a:r>
              <a:rPr b="1" i="1" lang="es" sz="1400">
                <a:solidFill>
                  <a:schemeClr val="dk1"/>
                </a:solidFill>
              </a:rPr>
              <a:t>procesados</a:t>
            </a:r>
            <a:r>
              <a:rPr lang="es" sz="1400">
                <a:solidFill>
                  <a:schemeClr val="dk1"/>
                </a:solidFill>
              </a:rPr>
              <a:t> según su </a:t>
            </a:r>
            <a:r>
              <a:rPr b="1" i="1" lang="es" sz="1400">
                <a:solidFill>
                  <a:srgbClr val="FF9900"/>
                </a:solidFill>
              </a:rPr>
              <a:t>prioridad</a:t>
            </a:r>
            <a:r>
              <a:rPr b="1" i="1" lang="es" sz="1400">
                <a:solidFill>
                  <a:schemeClr val="dk1"/>
                </a:solidFill>
              </a:rPr>
              <a:t>.</a:t>
            </a:r>
            <a:r>
              <a:rPr lang="es" sz="1400">
                <a:solidFill>
                  <a:schemeClr val="dk1"/>
                </a:solidFill>
              </a:rPr>
              <a:t>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Por defecto la </a:t>
            </a:r>
            <a:r>
              <a:rPr b="1" i="1" lang="es" sz="1400">
                <a:solidFill>
                  <a:srgbClr val="FF9900"/>
                </a:solidFill>
              </a:rPr>
              <a:t>prioridad</a:t>
            </a:r>
            <a:r>
              <a:rPr lang="es" sz="1400">
                <a:solidFill>
                  <a:srgbClr val="FF9900"/>
                </a:solidFill>
              </a:rPr>
              <a:t> </a:t>
            </a:r>
            <a:r>
              <a:rPr lang="es" sz="1400">
                <a:solidFill>
                  <a:schemeClr val="dk1"/>
                </a:solidFill>
              </a:rPr>
              <a:t>es definida por el </a:t>
            </a:r>
            <a:r>
              <a:rPr b="1" i="1" lang="es" sz="1400">
                <a:solidFill>
                  <a:schemeClr val="dk1"/>
                </a:solidFill>
              </a:rPr>
              <a:t>orden de entrada</a:t>
            </a:r>
            <a:r>
              <a:rPr lang="es" sz="1400">
                <a:solidFill>
                  <a:schemeClr val="dk1"/>
                </a:solidFill>
              </a:rPr>
              <a:t>, puede ser </a:t>
            </a:r>
            <a:r>
              <a:rPr b="1" i="1" lang="es" sz="1400">
                <a:solidFill>
                  <a:schemeClr val="dk1"/>
                </a:solidFill>
              </a:rPr>
              <a:t>sobreescrito (</a:t>
            </a:r>
            <a:r>
              <a:rPr b="1" i="1" lang="es" sz="1400">
                <a:solidFill>
                  <a:srgbClr val="FF9900"/>
                </a:solidFill>
              </a:rPr>
              <a:t>Overridden</a:t>
            </a:r>
            <a:r>
              <a:rPr b="1" i="1" lang="es" sz="1400">
                <a:solidFill>
                  <a:schemeClr val="dk1"/>
                </a:solidFill>
              </a:rPr>
              <a:t>) </a:t>
            </a:r>
            <a:r>
              <a:rPr lang="es" sz="1400">
                <a:solidFill>
                  <a:schemeClr val="dk1"/>
                </a:solidFill>
              </a:rPr>
              <a:t>con la función </a:t>
            </a:r>
            <a:r>
              <a:rPr b="1" i="1" lang="es" sz="1400" u="sng">
                <a:solidFill>
                  <a:schemeClr val="hlink"/>
                </a:solidFill>
                <a:hlinkClick r:id="rId3"/>
              </a:rPr>
              <a:t>Comparator</a:t>
            </a:r>
            <a:endParaRPr b="1" i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Esta clase </a:t>
            </a:r>
            <a:r>
              <a:rPr b="1" i="1" lang="es" sz="1400">
                <a:solidFill>
                  <a:schemeClr val="dk1"/>
                </a:solidFill>
              </a:rPr>
              <a:t>no permite</a:t>
            </a:r>
            <a:r>
              <a:rPr lang="es" sz="1400">
                <a:solidFill>
                  <a:schemeClr val="dk1"/>
                </a:solidFill>
              </a:rPr>
              <a:t> valores </a:t>
            </a:r>
            <a:r>
              <a:rPr b="1" i="1" lang="es" sz="1400">
                <a:solidFill>
                  <a:srgbClr val="FF9900"/>
                </a:solidFill>
              </a:rPr>
              <a:t>Null</a:t>
            </a:r>
            <a:r>
              <a:rPr lang="es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s" sz="1400" u="sng">
                <a:solidFill>
                  <a:schemeClr val="hlink"/>
                </a:solidFill>
                <a:hlinkClick r:id="rId4"/>
              </a:rPr>
              <a:t>Ejemplo</a:t>
            </a:r>
            <a:endParaRPr b="1" i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3750" y="2947696"/>
            <a:ext cx="3776499" cy="162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9900"/>
                </a:solidFill>
              </a:rPr>
              <a:t>Interfaz Deque y ArrayDeque</a:t>
            </a:r>
            <a:endParaRPr b="1">
              <a:solidFill>
                <a:srgbClr val="FF9900"/>
              </a:solidFill>
            </a:endParaRPr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A diferencia de </a:t>
            </a:r>
            <a:r>
              <a:rPr b="1" i="1" lang="es" sz="1400">
                <a:solidFill>
                  <a:schemeClr val="dk1"/>
                </a:solidFill>
              </a:rPr>
              <a:t>Queue</a:t>
            </a:r>
            <a:r>
              <a:rPr lang="es" sz="1400">
                <a:solidFill>
                  <a:schemeClr val="dk1"/>
                </a:solidFill>
              </a:rPr>
              <a:t>, esta clase </a:t>
            </a:r>
            <a:r>
              <a:rPr b="1" i="1" lang="es" sz="1400">
                <a:solidFill>
                  <a:schemeClr val="dk1"/>
                </a:solidFill>
              </a:rPr>
              <a:t>implementa </a:t>
            </a:r>
            <a:r>
              <a:rPr lang="es" sz="1400">
                <a:solidFill>
                  <a:schemeClr val="dk1"/>
                </a:solidFill>
              </a:rPr>
              <a:t>la </a:t>
            </a:r>
            <a:r>
              <a:rPr b="1" i="1" lang="es" sz="1400">
                <a:solidFill>
                  <a:schemeClr val="dk1"/>
                </a:solidFill>
              </a:rPr>
              <a:t>interfaz Deque </a:t>
            </a:r>
            <a:r>
              <a:rPr lang="es" sz="1400">
                <a:solidFill>
                  <a:schemeClr val="dk1"/>
                </a:solidFill>
              </a:rPr>
              <a:t> y a diferencia de </a:t>
            </a:r>
            <a:r>
              <a:rPr b="1" i="1" lang="es" sz="1400">
                <a:solidFill>
                  <a:schemeClr val="dk1"/>
                </a:solidFill>
              </a:rPr>
              <a:t>Queue</a:t>
            </a:r>
            <a:r>
              <a:rPr lang="es" sz="1400">
                <a:solidFill>
                  <a:schemeClr val="dk1"/>
                </a:solidFill>
              </a:rPr>
              <a:t>, podemos añadir o eliminar </a:t>
            </a:r>
            <a:r>
              <a:rPr b="1" i="1" lang="es" sz="1400">
                <a:solidFill>
                  <a:schemeClr val="dk1"/>
                </a:solidFill>
              </a:rPr>
              <a:t>elementos</a:t>
            </a:r>
            <a:r>
              <a:rPr lang="es" sz="1400">
                <a:solidFill>
                  <a:schemeClr val="dk1"/>
                </a:solidFill>
              </a:rPr>
              <a:t> en </a:t>
            </a:r>
            <a:r>
              <a:rPr b="1" i="1" lang="es" sz="1400">
                <a:solidFill>
                  <a:schemeClr val="dk1"/>
                </a:solidFill>
              </a:rPr>
              <a:t>ambos extremos</a:t>
            </a:r>
            <a:r>
              <a:rPr lang="es" sz="1400">
                <a:solidFill>
                  <a:schemeClr val="dk1"/>
                </a:solidFill>
              </a:rPr>
              <a:t> (principio y fin).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No tiene </a:t>
            </a:r>
            <a:r>
              <a:rPr lang="es" sz="1400">
                <a:solidFill>
                  <a:schemeClr val="dk1"/>
                </a:solidFill>
              </a:rPr>
              <a:t>restricción</a:t>
            </a:r>
            <a:r>
              <a:rPr lang="es" sz="1400">
                <a:solidFill>
                  <a:schemeClr val="dk1"/>
                </a:solidFill>
              </a:rPr>
              <a:t> de capacidad y es </a:t>
            </a:r>
            <a:r>
              <a:rPr lang="es" sz="1400">
                <a:solidFill>
                  <a:schemeClr val="dk1"/>
                </a:solidFill>
              </a:rPr>
              <a:t>más</a:t>
            </a:r>
            <a:r>
              <a:rPr lang="es" sz="1400">
                <a:solidFill>
                  <a:schemeClr val="dk1"/>
                </a:solidFill>
              </a:rPr>
              <a:t> </a:t>
            </a:r>
            <a:r>
              <a:rPr lang="es" sz="1400">
                <a:solidFill>
                  <a:schemeClr val="dk1"/>
                </a:solidFill>
              </a:rPr>
              <a:t>rápido</a:t>
            </a:r>
            <a:r>
              <a:rPr lang="es" sz="1400">
                <a:solidFill>
                  <a:schemeClr val="dk1"/>
                </a:solidFill>
              </a:rPr>
              <a:t> que </a:t>
            </a:r>
            <a:r>
              <a:rPr b="1" i="1" lang="es" sz="1400">
                <a:solidFill>
                  <a:schemeClr val="dk1"/>
                </a:solidFill>
              </a:rPr>
              <a:t>ArrayList</a:t>
            </a:r>
            <a:r>
              <a:rPr lang="es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4787" y="2553728"/>
            <a:ext cx="3734425" cy="61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9900"/>
                </a:solidFill>
              </a:rPr>
              <a:t>Interfaz Set</a:t>
            </a:r>
            <a:endParaRPr b="1">
              <a:solidFill>
                <a:srgbClr val="FF9900"/>
              </a:solidFill>
            </a:endParaRPr>
          </a:p>
        </p:txBody>
      </p:sp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Una </a:t>
            </a:r>
            <a:r>
              <a:rPr lang="es" sz="1400">
                <a:solidFill>
                  <a:schemeClr val="dk1"/>
                </a:solidFill>
              </a:rPr>
              <a:t>extensión</a:t>
            </a:r>
            <a:r>
              <a:rPr lang="es" sz="1400">
                <a:solidFill>
                  <a:schemeClr val="dk1"/>
                </a:solidFill>
              </a:rPr>
              <a:t> de la </a:t>
            </a:r>
            <a:r>
              <a:rPr b="1" i="1" lang="es" sz="1400">
                <a:solidFill>
                  <a:schemeClr val="dk1"/>
                </a:solidFill>
              </a:rPr>
              <a:t>interfaz Collection</a:t>
            </a:r>
            <a:r>
              <a:rPr lang="es" sz="1400">
                <a:solidFill>
                  <a:schemeClr val="dk1"/>
                </a:solidFill>
              </a:rPr>
              <a:t>, representa una lista de valores de forma </a:t>
            </a:r>
            <a:r>
              <a:rPr b="1" i="1" lang="es" sz="1400">
                <a:solidFill>
                  <a:srgbClr val="FF9900"/>
                </a:solidFill>
              </a:rPr>
              <a:t>desordenada</a:t>
            </a:r>
            <a:r>
              <a:rPr lang="es" sz="1400">
                <a:solidFill>
                  <a:srgbClr val="FF9900"/>
                </a:solidFill>
              </a:rPr>
              <a:t> </a:t>
            </a:r>
            <a:r>
              <a:rPr lang="es" sz="1400">
                <a:solidFill>
                  <a:schemeClr val="dk1"/>
                </a:solidFill>
              </a:rPr>
              <a:t>y </a:t>
            </a:r>
            <a:r>
              <a:rPr b="1" i="1" lang="es" sz="1400">
                <a:solidFill>
                  <a:schemeClr val="dk1"/>
                </a:solidFill>
              </a:rPr>
              <a:t>NO PERMITE duplicados</a:t>
            </a:r>
            <a:r>
              <a:rPr lang="es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La interfaz Set es </a:t>
            </a:r>
            <a:r>
              <a:rPr b="1" i="1" lang="es" sz="1400">
                <a:solidFill>
                  <a:schemeClr val="dk1"/>
                </a:solidFill>
              </a:rPr>
              <a:t>implementada</a:t>
            </a:r>
            <a:r>
              <a:rPr lang="es" sz="1400">
                <a:solidFill>
                  <a:schemeClr val="dk1"/>
                </a:solidFill>
              </a:rPr>
              <a:t> por las </a:t>
            </a:r>
            <a:r>
              <a:rPr b="1" i="1" lang="es" sz="1400">
                <a:solidFill>
                  <a:schemeClr val="dk1"/>
                </a:solidFill>
              </a:rPr>
              <a:t>clases: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" sz="1400">
                <a:solidFill>
                  <a:schemeClr val="dk1"/>
                </a:solidFill>
              </a:rPr>
              <a:t>HashSet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" sz="1400">
                <a:solidFill>
                  <a:schemeClr val="dk1"/>
                </a:solidFill>
              </a:rPr>
              <a:t>LinkedHashSet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" sz="1400">
                <a:solidFill>
                  <a:schemeClr val="dk1"/>
                </a:solidFill>
              </a:rPr>
              <a:t>TreeSet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4525" y="3311575"/>
            <a:ext cx="5114925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9900"/>
                </a:solidFill>
              </a:rPr>
              <a:t>HashSet</a:t>
            </a:r>
            <a:endParaRPr b="1">
              <a:solidFill>
                <a:srgbClr val="FF9900"/>
              </a:solidFill>
            </a:endParaRPr>
          </a:p>
        </p:txBody>
      </p:sp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400">
                <a:solidFill>
                  <a:schemeClr val="dk1"/>
                </a:solidFill>
              </a:rPr>
              <a:t>Implementa</a:t>
            </a:r>
            <a:r>
              <a:rPr i="1" lang="es" sz="1400">
                <a:solidFill>
                  <a:schemeClr val="dk1"/>
                </a:solidFill>
              </a:rPr>
              <a:t> </a:t>
            </a:r>
            <a:r>
              <a:rPr lang="es" sz="1400">
                <a:solidFill>
                  <a:schemeClr val="dk1"/>
                </a:solidFill>
              </a:rPr>
              <a:t>la interfaz</a:t>
            </a:r>
            <a:r>
              <a:rPr i="1" lang="es" sz="1400">
                <a:solidFill>
                  <a:schemeClr val="dk1"/>
                </a:solidFill>
              </a:rPr>
              <a:t> </a:t>
            </a:r>
            <a:r>
              <a:rPr b="1" lang="es" sz="1400">
                <a:solidFill>
                  <a:schemeClr val="dk1"/>
                </a:solidFill>
              </a:rPr>
              <a:t>Set</a:t>
            </a:r>
            <a:r>
              <a:rPr i="1" lang="es" sz="1400">
                <a:solidFill>
                  <a:schemeClr val="dk1"/>
                </a:solidFill>
              </a:rPr>
              <a:t>, </a:t>
            </a:r>
            <a:r>
              <a:rPr lang="es" sz="1400">
                <a:solidFill>
                  <a:schemeClr val="dk1"/>
                </a:solidFill>
              </a:rPr>
              <a:t>utiliza el </a:t>
            </a:r>
            <a:r>
              <a:rPr b="1" i="1" lang="es" sz="1400">
                <a:solidFill>
                  <a:schemeClr val="dk1"/>
                </a:solidFill>
              </a:rPr>
              <a:t>algoritmo </a:t>
            </a:r>
            <a:r>
              <a:rPr lang="es" sz="1400">
                <a:solidFill>
                  <a:schemeClr val="dk1"/>
                </a:solidFill>
              </a:rPr>
              <a:t> </a:t>
            </a:r>
            <a:r>
              <a:rPr b="1" i="1" lang="es" sz="1400">
                <a:solidFill>
                  <a:srgbClr val="FF9900"/>
                </a:solidFill>
              </a:rPr>
              <a:t>hash</a:t>
            </a:r>
            <a:r>
              <a:rPr lang="es" sz="1400">
                <a:solidFill>
                  <a:srgbClr val="FF9900"/>
                </a:solidFill>
              </a:rPr>
              <a:t> </a:t>
            </a:r>
            <a:r>
              <a:rPr b="1" i="1" lang="es" sz="1400">
                <a:solidFill>
                  <a:schemeClr val="dk1"/>
                </a:solidFill>
              </a:rPr>
              <a:t>table</a:t>
            </a:r>
            <a:r>
              <a:rPr lang="es" sz="1400">
                <a:solidFill>
                  <a:schemeClr val="dk1"/>
                </a:solidFill>
              </a:rPr>
              <a:t> para almacenar los datos, contiene </a:t>
            </a:r>
            <a:r>
              <a:rPr b="1" i="1" lang="es" sz="1400">
                <a:solidFill>
                  <a:schemeClr val="dk1"/>
                </a:solidFill>
              </a:rPr>
              <a:t>elementos </a:t>
            </a:r>
            <a:r>
              <a:rPr b="1" i="1" lang="es" sz="1400">
                <a:solidFill>
                  <a:schemeClr val="dk1"/>
                </a:solidFill>
              </a:rPr>
              <a:t>únicos</a:t>
            </a:r>
            <a:r>
              <a:rPr lang="es" sz="1400">
                <a:solidFill>
                  <a:schemeClr val="dk1"/>
                </a:solidFill>
              </a:rPr>
              <a:t>,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es decir, que no permite </a:t>
            </a:r>
            <a:r>
              <a:rPr b="1" i="1" lang="es" sz="1400">
                <a:solidFill>
                  <a:srgbClr val="FF9900"/>
                </a:solidFill>
              </a:rPr>
              <a:t>duplicados</a:t>
            </a:r>
            <a:r>
              <a:rPr lang="es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78" name="Google Shape;1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17700"/>
            <a:ext cx="4019550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7238" y="1946275"/>
            <a:ext cx="752475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9900"/>
                </a:solidFill>
              </a:rPr>
              <a:t>Collections</a:t>
            </a:r>
            <a:endParaRPr b="1">
              <a:solidFill>
                <a:srgbClr val="FF9900"/>
              </a:solidFill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017725"/>
            <a:ext cx="8520600" cy="39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sz="1400">
                <a:solidFill>
                  <a:schemeClr val="dk1"/>
                </a:solidFill>
              </a:rPr>
              <a:t>¿</a:t>
            </a:r>
            <a:r>
              <a:rPr lang="es" sz="1400">
                <a:solidFill>
                  <a:schemeClr val="dk1"/>
                </a:solidFill>
              </a:rPr>
              <a:t>Qué</a:t>
            </a:r>
            <a:r>
              <a:rPr lang="es" sz="1400">
                <a:solidFill>
                  <a:schemeClr val="dk1"/>
                </a:solidFill>
              </a:rPr>
              <a:t> son las colecciones y listas?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sz="1400">
                <a:solidFill>
                  <a:schemeClr val="dk1"/>
                </a:solidFill>
              </a:rPr>
              <a:t>Tipos de colecciones:</a:t>
            </a:r>
            <a:endParaRPr sz="14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s" sz="1200" u="sng">
                <a:solidFill>
                  <a:schemeClr val="hlink"/>
                </a:solidFill>
                <a:hlinkClick action="ppaction://hlinksldjump" r:id="rId3"/>
              </a:rPr>
              <a:t>Iterable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s" sz="1200" u="sng">
                <a:solidFill>
                  <a:schemeClr val="hlink"/>
                </a:solidFill>
                <a:hlinkClick action="ppaction://hlinksldjump" r:id="rId4"/>
              </a:rPr>
              <a:t>Collection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s" sz="1200" u="sng">
                <a:solidFill>
                  <a:schemeClr val="hlink"/>
                </a:solidFill>
                <a:hlinkClick action="ppaction://hlinksldjump" r:id="rId5"/>
              </a:rPr>
              <a:t>List</a:t>
            </a:r>
            <a:endParaRPr sz="1200">
              <a:solidFill>
                <a:schemeClr val="dk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s" sz="1200" u="sng">
                <a:solidFill>
                  <a:schemeClr val="hlink"/>
                </a:solidFill>
                <a:hlinkClick action="ppaction://hlinksldjump" r:id="rId6"/>
              </a:rPr>
              <a:t>ArrayList</a:t>
            </a:r>
            <a:endParaRPr sz="1200">
              <a:solidFill>
                <a:schemeClr val="dk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s" sz="1200" u="sng">
                <a:solidFill>
                  <a:schemeClr val="hlink"/>
                </a:solidFill>
                <a:hlinkClick action="ppaction://hlinksldjump" r:id="rId7"/>
              </a:rPr>
              <a:t>LinkedList</a:t>
            </a:r>
            <a:endParaRPr sz="1200">
              <a:solidFill>
                <a:schemeClr val="dk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s" sz="1200" u="sng">
                <a:solidFill>
                  <a:schemeClr val="hlink"/>
                </a:solidFill>
                <a:hlinkClick action="ppaction://hlinksldjump" r:id="rId8"/>
              </a:rPr>
              <a:t>Vector</a:t>
            </a:r>
            <a:endParaRPr sz="1200">
              <a:solidFill>
                <a:schemeClr val="dk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s" sz="1200" u="sng">
                <a:solidFill>
                  <a:schemeClr val="hlink"/>
                </a:solidFill>
                <a:hlinkClick action="ppaction://hlinksldjump" r:id="rId9"/>
              </a:rPr>
              <a:t>Queue</a:t>
            </a:r>
            <a:endParaRPr sz="1200">
              <a:solidFill>
                <a:schemeClr val="dk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s" sz="1200" u="sng">
                <a:solidFill>
                  <a:schemeClr val="hlink"/>
                </a:solidFill>
                <a:hlinkClick action="ppaction://hlinksldjump" r:id="rId10"/>
              </a:rPr>
              <a:t>PriorityQueue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s" sz="1200">
                <a:solidFill>
                  <a:schemeClr val="dk1"/>
                </a:solidFill>
              </a:rPr>
              <a:t>Set</a:t>
            </a:r>
            <a:endParaRPr sz="1200">
              <a:solidFill>
                <a:schemeClr val="dk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s" sz="1200" u="sng">
                <a:solidFill>
                  <a:schemeClr val="hlink"/>
                </a:solidFill>
                <a:hlinkClick action="ppaction://hlinksldjump" r:id="rId11"/>
              </a:rPr>
              <a:t>HashSet</a:t>
            </a:r>
            <a:endParaRPr sz="1200">
              <a:solidFill>
                <a:schemeClr val="dk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s" sz="1200" u="sng">
                <a:solidFill>
                  <a:schemeClr val="hlink"/>
                </a:solidFill>
                <a:hlinkClick action="ppaction://hlinksldjump" r:id="rId12"/>
              </a:rPr>
              <a:t>LinkedHashSet</a:t>
            </a:r>
            <a:endParaRPr sz="1200">
              <a:solidFill>
                <a:schemeClr val="dk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s" sz="1200" u="sng">
                <a:solidFill>
                  <a:schemeClr val="hlink"/>
                </a:solidFill>
                <a:hlinkClick action="ppaction://hlinksldjump" r:id="rId13"/>
              </a:rPr>
              <a:t>sortedSet</a:t>
            </a:r>
            <a:endParaRPr sz="1200">
              <a:solidFill>
                <a:schemeClr val="dk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s" sz="1200" u="sng">
                <a:solidFill>
                  <a:schemeClr val="hlink"/>
                </a:solidFill>
                <a:hlinkClick action="ppaction://hlinksldjump" r:id="rId14"/>
              </a:rPr>
              <a:t>TreeSet</a:t>
            </a:r>
            <a:endParaRPr sz="12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sz="1400" u="sng">
                <a:solidFill>
                  <a:schemeClr val="hlink"/>
                </a:solidFill>
                <a:hlinkClick r:id="rId15"/>
              </a:rPr>
              <a:t>Ejemplos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9900"/>
                </a:solidFill>
              </a:rPr>
              <a:t>Linked</a:t>
            </a:r>
            <a:r>
              <a:rPr b="1" lang="es">
                <a:solidFill>
                  <a:srgbClr val="FF9900"/>
                </a:solidFill>
              </a:rPr>
              <a:t>HashSet</a:t>
            </a:r>
            <a:endParaRPr b="1">
              <a:solidFill>
                <a:srgbClr val="FF9900"/>
              </a:solidFill>
            </a:endParaRPr>
          </a:p>
        </p:txBody>
      </p:sp>
      <p:sp>
        <p:nvSpPr>
          <p:cNvPr id="185" name="Google Shape;18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Es la </a:t>
            </a:r>
            <a:r>
              <a:rPr b="1" i="1" lang="es" sz="1400">
                <a:solidFill>
                  <a:schemeClr val="dk1"/>
                </a:solidFill>
              </a:rPr>
              <a:t>variación</a:t>
            </a:r>
            <a:r>
              <a:rPr b="1" i="1" lang="es" sz="1400">
                <a:solidFill>
                  <a:schemeClr val="dk1"/>
                </a:solidFill>
              </a:rPr>
              <a:t> </a:t>
            </a:r>
            <a:r>
              <a:rPr lang="es" sz="1400">
                <a:solidFill>
                  <a:schemeClr val="dk1"/>
                </a:solidFill>
              </a:rPr>
              <a:t> de la clase </a:t>
            </a:r>
            <a:r>
              <a:rPr b="1" i="1" lang="es" sz="1400">
                <a:solidFill>
                  <a:schemeClr val="dk1"/>
                </a:solidFill>
              </a:rPr>
              <a:t>LinkedList</a:t>
            </a:r>
            <a:r>
              <a:rPr lang="es" sz="1400">
                <a:solidFill>
                  <a:schemeClr val="dk1"/>
                </a:solidFill>
              </a:rPr>
              <a:t> con la </a:t>
            </a:r>
            <a:r>
              <a:rPr b="1" i="1" lang="es" sz="1400">
                <a:solidFill>
                  <a:schemeClr val="dk1"/>
                </a:solidFill>
              </a:rPr>
              <a:t>funcionalidad</a:t>
            </a:r>
            <a:r>
              <a:rPr lang="es" sz="1400">
                <a:solidFill>
                  <a:schemeClr val="dk1"/>
                </a:solidFill>
              </a:rPr>
              <a:t> de </a:t>
            </a:r>
            <a:r>
              <a:rPr b="1" i="1" lang="es" sz="1400">
                <a:solidFill>
                  <a:schemeClr val="dk1"/>
                </a:solidFill>
              </a:rPr>
              <a:t>Set</a:t>
            </a:r>
            <a:r>
              <a:rPr lang="es" sz="1400">
                <a:solidFill>
                  <a:schemeClr val="dk1"/>
                </a:solidFill>
              </a:rPr>
              <a:t>, no permite </a:t>
            </a:r>
            <a:r>
              <a:rPr b="1" i="1" lang="es" sz="1400">
                <a:solidFill>
                  <a:schemeClr val="dk1"/>
                </a:solidFill>
              </a:rPr>
              <a:t>duplicados</a:t>
            </a:r>
            <a:r>
              <a:rPr lang="es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s" sz="1400">
                <a:solidFill>
                  <a:schemeClr val="dk1"/>
                </a:solidFill>
              </a:rPr>
              <a:t>Mantiene el orden</a:t>
            </a:r>
            <a:r>
              <a:rPr lang="es" sz="1400">
                <a:solidFill>
                  <a:schemeClr val="dk1"/>
                </a:solidFill>
              </a:rPr>
              <a:t> de </a:t>
            </a:r>
            <a:r>
              <a:rPr b="1" i="1" lang="es" sz="1400">
                <a:solidFill>
                  <a:schemeClr val="dk1"/>
                </a:solidFill>
              </a:rPr>
              <a:t>inserción</a:t>
            </a:r>
            <a:r>
              <a:rPr lang="es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P</a:t>
            </a:r>
            <a:r>
              <a:rPr lang="es" sz="1400">
                <a:solidFill>
                  <a:schemeClr val="dk1"/>
                </a:solidFill>
              </a:rPr>
              <a:t>ermite </a:t>
            </a:r>
            <a:r>
              <a:rPr b="1" i="1" lang="es" sz="1400" u="sng">
                <a:solidFill>
                  <a:schemeClr val="dk1"/>
                </a:solidFill>
              </a:rPr>
              <a:t>Nulos</a:t>
            </a:r>
            <a:r>
              <a:rPr lang="es" sz="1400" u="sng">
                <a:solidFill>
                  <a:schemeClr val="dk1"/>
                </a:solidFill>
              </a:rPr>
              <a:t>.</a:t>
            </a:r>
            <a:endParaRPr sz="14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86" name="Google Shape;1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768125"/>
            <a:ext cx="5257800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7350" y="2701450"/>
            <a:ext cx="762000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9900"/>
                </a:solidFill>
              </a:rPr>
              <a:t>Interfaz Sorted</a:t>
            </a:r>
            <a:r>
              <a:rPr b="1" lang="es">
                <a:solidFill>
                  <a:srgbClr val="FF9900"/>
                </a:solidFill>
              </a:rPr>
              <a:t>Set y TreeSet</a:t>
            </a:r>
            <a:endParaRPr b="1">
              <a:solidFill>
                <a:srgbClr val="FF9900"/>
              </a:solidFill>
            </a:endParaRPr>
          </a:p>
        </p:txBody>
      </p:sp>
      <p:sp>
        <p:nvSpPr>
          <p:cNvPr id="193" name="Google Shape;19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SortedSet </a:t>
            </a:r>
            <a:r>
              <a:rPr b="1" i="1" lang="es" sz="1400">
                <a:solidFill>
                  <a:schemeClr val="dk1"/>
                </a:solidFill>
              </a:rPr>
              <a:t>implementa</a:t>
            </a:r>
            <a:r>
              <a:rPr lang="es" sz="1400">
                <a:solidFill>
                  <a:schemeClr val="dk1"/>
                </a:solidFill>
              </a:rPr>
              <a:t> y nos ofrece una alternativa a la </a:t>
            </a:r>
            <a:r>
              <a:rPr b="1" i="1" lang="es" sz="1400">
                <a:solidFill>
                  <a:schemeClr val="dk1"/>
                </a:solidFill>
              </a:rPr>
              <a:t>funcionalidad de Set</a:t>
            </a:r>
            <a:r>
              <a:rPr lang="es" sz="1400">
                <a:solidFill>
                  <a:schemeClr val="dk1"/>
                </a:solidFill>
              </a:rPr>
              <a:t>, el </a:t>
            </a:r>
            <a:r>
              <a:rPr b="1" i="1" lang="es" sz="1400">
                <a:solidFill>
                  <a:schemeClr val="dk1"/>
                </a:solidFill>
              </a:rPr>
              <a:t>orden</a:t>
            </a:r>
            <a:r>
              <a:rPr lang="es" sz="1400">
                <a:solidFill>
                  <a:schemeClr val="dk1"/>
                </a:solidFill>
              </a:rPr>
              <a:t> de nuestros valores es </a:t>
            </a:r>
            <a:r>
              <a:rPr b="1" i="1" lang="es" sz="1400">
                <a:solidFill>
                  <a:schemeClr val="dk1"/>
                </a:solidFill>
              </a:rPr>
              <a:t>completamente ordenado</a:t>
            </a:r>
            <a:r>
              <a:rPr lang="es" sz="1400">
                <a:solidFill>
                  <a:schemeClr val="dk1"/>
                </a:solidFill>
              </a:rPr>
              <a:t> de forma </a:t>
            </a:r>
            <a:r>
              <a:rPr b="1" i="1" lang="es" sz="1400">
                <a:solidFill>
                  <a:srgbClr val="FF9900"/>
                </a:solidFill>
              </a:rPr>
              <a:t>Natural </a:t>
            </a:r>
            <a:r>
              <a:rPr b="1" i="1" lang="es" sz="1400">
                <a:solidFill>
                  <a:schemeClr val="dk1"/>
                </a:solidFill>
              </a:rPr>
              <a:t>y </a:t>
            </a:r>
            <a:r>
              <a:rPr b="1" i="1" lang="es" sz="1400">
                <a:solidFill>
                  <a:srgbClr val="FF9900"/>
                </a:solidFill>
              </a:rPr>
              <a:t>ascendente</a:t>
            </a:r>
            <a:r>
              <a:rPr lang="es" sz="1400">
                <a:solidFill>
                  <a:srgbClr val="FF9900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La </a:t>
            </a:r>
            <a:r>
              <a:rPr b="1" i="1" lang="es" sz="1400">
                <a:solidFill>
                  <a:schemeClr val="dk1"/>
                </a:solidFill>
              </a:rPr>
              <a:t>clase TreeSet</a:t>
            </a:r>
            <a:r>
              <a:rPr lang="es" sz="1400">
                <a:solidFill>
                  <a:schemeClr val="dk1"/>
                </a:solidFill>
              </a:rPr>
              <a:t> utiliza una estructura de </a:t>
            </a:r>
            <a:r>
              <a:rPr b="1" i="1" lang="es" sz="1400">
                <a:solidFill>
                  <a:srgbClr val="FF9900"/>
                </a:solidFill>
              </a:rPr>
              <a:t>árbol </a:t>
            </a:r>
            <a:r>
              <a:rPr lang="es" sz="1400">
                <a:solidFill>
                  <a:schemeClr val="dk1"/>
                </a:solidFill>
              </a:rPr>
              <a:t>para almacenar los datos.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Los valores son </a:t>
            </a:r>
            <a:r>
              <a:rPr b="1" i="1" lang="es" sz="1400">
                <a:solidFill>
                  <a:schemeClr val="dk1"/>
                </a:solidFill>
              </a:rPr>
              <a:t>únicos (No permite duplicados)</a:t>
            </a:r>
            <a:r>
              <a:rPr lang="es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Los valores tienen un </a:t>
            </a:r>
            <a:r>
              <a:rPr b="1" i="1" lang="es" sz="1400">
                <a:solidFill>
                  <a:schemeClr val="dk1"/>
                </a:solidFill>
              </a:rPr>
              <a:t>orden ascendente</a:t>
            </a:r>
            <a:r>
              <a:rPr lang="es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94" name="Google Shape;1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825" y="1781075"/>
            <a:ext cx="2848475" cy="42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9" y="3521050"/>
            <a:ext cx="2442950" cy="10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5850" y="3318660"/>
            <a:ext cx="625735" cy="14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9900"/>
                </a:solidFill>
              </a:rPr>
              <a:t>Glosario</a:t>
            </a:r>
            <a:endParaRPr b="1">
              <a:solidFill>
                <a:srgbClr val="FF9900"/>
              </a:solidFill>
            </a:endParaRPr>
          </a:p>
        </p:txBody>
      </p:sp>
      <p:sp>
        <p:nvSpPr>
          <p:cNvPr id="202" name="Google Shape;202;p34"/>
          <p:cNvSpPr txBox="1"/>
          <p:nvPr>
            <p:ph idx="1" type="body"/>
          </p:nvPr>
        </p:nvSpPr>
        <p:spPr>
          <a:xfrm>
            <a:off x="311700" y="1017725"/>
            <a:ext cx="85206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400">
                <a:solidFill>
                  <a:srgbClr val="FF9900"/>
                </a:solidFill>
              </a:rPr>
              <a:t>Arquitectura</a:t>
            </a:r>
            <a:r>
              <a:rPr b="1" i="1" lang="es" sz="1400">
                <a:solidFill>
                  <a:srgbClr val="FF9900"/>
                </a:solidFill>
              </a:rPr>
              <a:t>: </a:t>
            </a:r>
            <a:r>
              <a:rPr lang="es" sz="1400">
                <a:solidFill>
                  <a:schemeClr val="dk1"/>
                </a:solidFill>
              </a:rPr>
              <a:t>Diseño del conjunto de clases e interfaces que ofrecen una, o varias funcionalidades y tienen relaciones entre sí.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s" sz="1400">
                <a:solidFill>
                  <a:srgbClr val="FF9900"/>
                </a:solidFill>
              </a:rPr>
              <a:t>Elementos</a:t>
            </a:r>
            <a:r>
              <a:rPr b="1" i="1" lang="es" sz="1400">
                <a:solidFill>
                  <a:srgbClr val="FF9900"/>
                </a:solidFill>
              </a:rPr>
              <a:t>: </a:t>
            </a:r>
            <a:r>
              <a:rPr lang="es" sz="1400">
                <a:solidFill>
                  <a:schemeClr val="dk1"/>
                </a:solidFill>
              </a:rPr>
              <a:t>La información que se encuentra dentro de una lista, pueden ser objetos, null, o tipos simples.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s" sz="1400">
                <a:solidFill>
                  <a:srgbClr val="FF9900"/>
                </a:solidFill>
              </a:rPr>
              <a:t>Funcionalidades: </a:t>
            </a:r>
            <a:r>
              <a:rPr lang="es" sz="1400">
                <a:solidFill>
                  <a:schemeClr val="dk1"/>
                </a:solidFill>
              </a:rPr>
              <a:t>Son los métodos o funciones que nos ofrece una clase o interfaz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s" sz="1400">
                <a:solidFill>
                  <a:srgbClr val="FF9900"/>
                </a:solidFill>
              </a:rPr>
              <a:t>Mutable: </a:t>
            </a:r>
            <a:r>
              <a:rPr lang="es" sz="1400">
                <a:solidFill>
                  <a:schemeClr val="dk1"/>
                </a:solidFill>
              </a:rPr>
              <a:t>Referenciando a una lista, que su tamaño puede cambiar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s" sz="1400">
                <a:solidFill>
                  <a:srgbClr val="FF9900"/>
                </a:solidFill>
              </a:rPr>
              <a:t>Iterar: </a:t>
            </a:r>
            <a:r>
              <a:rPr lang="es" sz="1400">
                <a:solidFill>
                  <a:schemeClr val="dk1"/>
                </a:solidFill>
              </a:rPr>
              <a:t>Iterar es la acción de recorrer una lista, cada “vuelta” es una iteración.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s" sz="1400">
                <a:solidFill>
                  <a:srgbClr val="FF9900"/>
                </a:solidFill>
              </a:rPr>
              <a:t>Framework: </a:t>
            </a:r>
            <a:r>
              <a:rPr lang="es" sz="1400">
                <a:solidFill>
                  <a:schemeClr val="dk1"/>
                </a:solidFill>
              </a:rPr>
              <a:t>Otra forma de llamar a un conjunto de clases e interfaces que se nos proveen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s" sz="1400">
                <a:solidFill>
                  <a:srgbClr val="FF9900"/>
                </a:solidFill>
              </a:rPr>
              <a:t>Instancias: </a:t>
            </a:r>
            <a:r>
              <a:rPr lang="es" sz="1400">
                <a:solidFill>
                  <a:schemeClr val="dk1"/>
                </a:solidFill>
              </a:rPr>
              <a:t>La creación de un objeto a partir de una clase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s" sz="1400">
                <a:solidFill>
                  <a:srgbClr val="FF9900"/>
                </a:solidFill>
              </a:rPr>
              <a:t>E: </a:t>
            </a:r>
            <a:r>
              <a:rPr lang="es" sz="1400">
                <a:solidFill>
                  <a:schemeClr val="dk1"/>
                </a:solidFill>
              </a:rPr>
              <a:t>Se utiliza para definir una clase </a:t>
            </a:r>
            <a:r>
              <a:rPr i="1" lang="es" sz="1400">
                <a:solidFill>
                  <a:schemeClr val="dk1"/>
                </a:solidFill>
              </a:rPr>
              <a:t>genérica</a:t>
            </a:r>
            <a:r>
              <a:rPr lang="es" sz="1400">
                <a:solidFill>
                  <a:schemeClr val="dk1"/>
                </a:solidFill>
              </a:rPr>
              <a:t>, esto quiere decir, que la clase es indefinida y puede recibir </a:t>
            </a:r>
            <a:r>
              <a:rPr i="1" lang="es" sz="1400">
                <a:solidFill>
                  <a:schemeClr val="dk1"/>
                </a:solidFill>
              </a:rPr>
              <a:t>cualquiera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s" sz="1400">
                <a:solidFill>
                  <a:srgbClr val="FF9900"/>
                </a:solidFill>
              </a:rPr>
              <a:t>Object: </a:t>
            </a:r>
            <a:r>
              <a:rPr lang="es" sz="1400">
                <a:solidFill>
                  <a:schemeClr val="dk1"/>
                </a:solidFill>
              </a:rPr>
              <a:t>Clase genérica para utilizar cualquier clase en un método o declaración.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s" sz="1400">
                <a:solidFill>
                  <a:srgbClr val="FF9900"/>
                </a:solidFill>
              </a:rPr>
              <a:t>Predicate: </a:t>
            </a:r>
            <a:r>
              <a:rPr lang="es" sz="1400">
                <a:solidFill>
                  <a:schemeClr val="dk1"/>
                </a:solidFill>
              </a:rPr>
              <a:t>Un predicado es un tipo de “función” que cumple un objetivo específico, por ejemplo, crear un if para filtrar información o elementos.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9900"/>
                </a:solidFill>
              </a:rPr>
              <a:t>Glosario</a:t>
            </a:r>
            <a:endParaRPr b="1">
              <a:solidFill>
                <a:srgbClr val="FF9900"/>
              </a:solidFill>
            </a:endParaRPr>
          </a:p>
        </p:txBody>
      </p:sp>
      <p:sp>
        <p:nvSpPr>
          <p:cNvPr id="208" name="Google Shape;208;p35"/>
          <p:cNvSpPr txBox="1"/>
          <p:nvPr>
            <p:ph idx="1" type="body"/>
          </p:nvPr>
        </p:nvSpPr>
        <p:spPr>
          <a:xfrm>
            <a:off x="311700" y="1017725"/>
            <a:ext cx="85206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400">
                <a:solidFill>
                  <a:srgbClr val="FF9900"/>
                </a:solidFill>
              </a:rPr>
              <a:t>T</a:t>
            </a:r>
            <a:r>
              <a:rPr b="1" i="1" lang="es" sz="1400">
                <a:solidFill>
                  <a:srgbClr val="FF9900"/>
                </a:solidFill>
              </a:rPr>
              <a:t>: </a:t>
            </a:r>
            <a:r>
              <a:rPr lang="es" sz="1400">
                <a:solidFill>
                  <a:schemeClr val="dk1"/>
                </a:solidFill>
              </a:rPr>
              <a:t>Definición genérica para definir que puede recibir cualquier clase, igual que </a:t>
            </a:r>
            <a:r>
              <a:rPr i="1" lang="es" sz="1400">
                <a:solidFill>
                  <a:srgbClr val="FF9900"/>
                </a:solidFill>
              </a:rPr>
              <a:t>E</a:t>
            </a:r>
            <a:r>
              <a:rPr lang="es" sz="1400">
                <a:solidFill>
                  <a:srgbClr val="FF9900"/>
                </a:solidFill>
              </a:rPr>
              <a:t> </a:t>
            </a:r>
            <a:endParaRPr sz="1400">
              <a:solidFill>
                <a:srgbClr val="FF99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s" sz="1400">
                <a:solidFill>
                  <a:srgbClr val="FF9900"/>
                </a:solidFill>
              </a:rPr>
              <a:t>Ordenada</a:t>
            </a:r>
            <a:r>
              <a:rPr b="1" i="1" lang="es" sz="1400">
                <a:solidFill>
                  <a:srgbClr val="FF9900"/>
                </a:solidFill>
              </a:rPr>
              <a:t>: </a:t>
            </a:r>
            <a:r>
              <a:rPr lang="es" sz="1400">
                <a:solidFill>
                  <a:schemeClr val="dk1"/>
                </a:solidFill>
              </a:rPr>
              <a:t>En referencia a una lista, los valores están ordenados según su introducción en esta.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s" sz="1400">
                <a:solidFill>
                  <a:srgbClr val="FF9900"/>
                </a:solidFill>
              </a:rPr>
              <a:t>Duplicados</a:t>
            </a:r>
            <a:r>
              <a:rPr b="1" i="1" lang="es" sz="1400">
                <a:solidFill>
                  <a:srgbClr val="FF9900"/>
                </a:solidFill>
              </a:rPr>
              <a:t>: </a:t>
            </a:r>
            <a:r>
              <a:rPr lang="es" sz="1400">
                <a:solidFill>
                  <a:schemeClr val="dk1"/>
                </a:solidFill>
              </a:rPr>
              <a:t>Son los </a:t>
            </a:r>
            <a:r>
              <a:rPr i="1" lang="es" sz="1400">
                <a:solidFill>
                  <a:srgbClr val="FF9900"/>
                </a:solidFill>
              </a:rPr>
              <a:t>elementos </a:t>
            </a:r>
            <a:r>
              <a:rPr lang="es" sz="1400">
                <a:solidFill>
                  <a:schemeClr val="dk1"/>
                </a:solidFill>
              </a:rPr>
              <a:t>que tienen el mismo valor en una lista.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s" sz="1400">
                <a:solidFill>
                  <a:srgbClr val="FF9900"/>
                </a:solidFill>
              </a:rPr>
              <a:t>Array dinámico</a:t>
            </a:r>
            <a:r>
              <a:rPr b="1" i="1" lang="es" sz="1400">
                <a:solidFill>
                  <a:srgbClr val="FF9900"/>
                </a:solidFill>
              </a:rPr>
              <a:t>: </a:t>
            </a:r>
            <a:r>
              <a:rPr lang="es" sz="1400">
                <a:solidFill>
                  <a:schemeClr val="dk1"/>
                </a:solidFill>
              </a:rPr>
              <a:t>Una lista que no tiene un tamaño definido y este puede aumentar o reducir.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s" sz="1400">
                <a:solidFill>
                  <a:srgbClr val="FF9900"/>
                </a:solidFill>
              </a:rPr>
              <a:t>Sincronía</a:t>
            </a:r>
            <a:r>
              <a:rPr b="1" i="1" lang="es" sz="1400">
                <a:solidFill>
                  <a:srgbClr val="FF9900"/>
                </a:solidFill>
              </a:rPr>
              <a:t>: </a:t>
            </a:r>
            <a:r>
              <a:rPr lang="es" sz="1400">
                <a:solidFill>
                  <a:schemeClr val="dk1"/>
                </a:solidFill>
              </a:rPr>
              <a:t>La sincronía es la comunicación entre los diferentes </a:t>
            </a:r>
            <a:r>
              <a:rPr i="1" lang="es" sz="1400">
                <a:solidFill>
                  <a:schemeClr val="dk1"/>
                </a:solidFill>
              </a:rPr>
              <a:t>Threads</a:t>
            </a:r>
            <a:r>
              <a:rPr lang="es" sz="1400">
                <a:solidFill>
                  <a:schemeClr val="dk1"/>
                </a:solidFill>
              </a:rPr>
              <a:t> de nuestra aplicación, algo síncrono es un elemento que puede comunicarse con los otros </a:t>
            </a:r>
            <a:r>
              <a:rPr i="1" lang="es" sz="1400">
                <a:solidFill>
                  <a:schemeClr val="dk1"/>
                </a:solidFill>
              </a:rPr>
              <a:t>threads.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s" sz="1400">
                <a:solidFill>
                  <a:srgbClr val="FF9900"/>
                </a:solidFill>
              </a:rPr>
              <a:t>Thread</a:t>
            </a:r>
            <a:r>
              <a:rPr b="1" i="1" lang="es" sz="1400">
                <a:solidFill>
                  <a:srgbClr val="FF9900"/>
                </a:solidFill>
              </a:rPr>
              <a:t>: </a:t>
            </a:r>
            <a:r>
              <a:rPr lang="es" sz="1400">
                <a:solidFill>
                  <a:schemeClr val="dk1"/>
                </a:solidFill>
              </a:rPr>
              <a:t>o “hilo”, son las ejecuciones que tiene nuestra aplicación, por ejemplo, cada request que hacéis a una página web, crea un hilo de ejecución acorde a vuestra necesidad.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s" sz="1400">
                <a:solidFill>
                  <a:srgbClr val="FF9900"/>
                </a:solidFill>
              </a:rPr>
              <a:t>Posición de memoria</a:t>
            </a:r>
            <a:r>
              <a:rPr b="1" i="1" lang="es" sz="1400">
                <a:solidFill>
                  <a:srgbClr val="FF9900"/>
                </a:solidFill>
              </a:rPr>
              <a:t>: </a:t>
            </a:r>
            <a:r>
              <a:rPr lang="es" sz="1400">
                <a:solidFill>
                  <a:schemeClr val="dk1"/>
                </a:solidFill>
              </a:rPr>
              <a:t>La referencia donde nuestro objeto </a:t>
            </a:r>
            <a:r>
              <a:rPr lang="es" sz="1400">
                <a:solidFill>
                  <a:schemeClr val="dk1"/>
                </a:solidFill>
              </a:rPr>
              <a:t>está</a:t>
            </a:r>
            <a:r>
              <a:rPr lang="es" sz="1400">
                <a:solidFill>
                  <a:schemeClr val="dk1"/>
                </a:solidFill>
              </a:rPr>
              <a:t> almacenado temporalmente en la memoria de nuestra app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s" sz="1400">
                <a:solidFill>
                  <a:srgbClr val="FF9900"/>
                </a:solidFill>
              </a:rPr>
              <a:t>Prioridad</a:t>
            </a:r>
            <a:r>
              <a:rPr b="1" i="1" lang="es" sz="1400">
                <a:solidFill>
                  <a:srgbClr val="FF9900"/>
                </a:solidFill>
              </a:rPr>
              <a:t>: </a:t>
            </a:r>
            <a:r>
              <a:rPr lang="es" sz="1400">
                <a:solidFill>
                  <a:schemeClr val="dk1"/>
                </a:solidFill>
              </a:rPr>
              <a:t>En una Queue, el orden en el que se irán ejecutando los elementos de esta lista.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s" sz="1400">
                <a:solidFill>
                  <a:srgbClr val="FF9900"/>
                </a:solidFill>
              </a:rPr>
              <a:t>Overridden</a:t>
            </a:r>
            <a:r>
              <a:rPr b="1" i="1" lang="es" sz="1400">
                <a:solidFill>
                  <a:srgbClr val="FF9900"/>
                </a:solidFill>
              </a:rPr>
              <a:t>: </a:t>
            </a:r>
            <a:r>
              <a:rPr lang="es" sz="1400">
                <a:solidFill>
                  <a:schemeClr val="dk1"/>
                </a:solidFill>
              </a:rPr>
              <a:t>Sobreescribir un método, es decir, implementarlo de nuevo para que haga una funcionalidad distinta.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s" sz="1400">
                <a:solidFill>
                  <a:srgbClr val="FF9900"/>
                </a:solidFill>
              </a:rPr>
              <a:t>Null</a:t>
            </a:r>
            <a:r>
              <a:rPr b="1" i="1" lang="es" sz="1400">
                <a:solidFill>
                  <a:srgbClr val="FF9900"/>
                </a:solidFill>
              </a:rPr>
              <a:t>: </a:t>
            </a:r>
            <a:r>
              <a:rPr lang="es" sz="1400">
                <a:solidFill>
                  <a:schemeClr val="dk1"/>
                </a:solidFill>
              </a:rPr>
              <a:t>La ausencia de un objeto y referencia, indica un vacío.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9900"/>
                </a:solidFill>
              </a:rPr>
              <a:t>Glosario</a:t>
            </a:r>
            <a:endParaRPr b="1">
              <a:solidFill>
                <a:srgbClr val="FF9900"/>
              </a:solidFill>
            </a:endParaRPr>
          </a:p>
        </p:txBody>
      </p:sp>
      <p:sp>
        <p:nvSpPr>
          <p:cNvPr id="214" name="Google Shape;214;p36"/>
          <p:cNvSpPr txBox="1"/>
          <p:nvPr>
            <p:ph idx="1" type="body"/>
          </p:nvPr>
        </p:nvSpPr>
        <p:spPr>
          <a:xfrm>
            <a:off x="311700" y="1017725"/>
            <a:ext cx="85206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400">
                <a:solidFill>
                  <a:srgbClr val="FF9900"/>
                </a:solidFill>
              </a:rPr>
              <a:t>Hash</a:t>
            </a:r>
            <a:r>
              <a:rPr b="1" i="1" lang="es" sz="1400">
                <a:solidFill>
                  <a:srgbClr val="FF9900"/>
                </a:solidFill>
              </a:rPr>
              <a:t>: </a:t>
            </a:r>
            <a:r>
              <a:rPr lang="es" sz="1400">
                <a:solidFill>
                  <a:schemeClr val="dk1"/>
                </a:solidFill>
              </a:rPr>
              <a:t>Tipo de ordenación que hace para los elementos en una lista, este orden es </a:t>
            </a:r>
            <a:r>
              <a:rPr i="1" lang="es" sz="1400">
                <a:solidFill>
                  <a:schemeClr val="dk1"/>
                </a:solidFill>
              </a:rPr>
              <a:t>desordenado</a:t>
            </a:r>
            <a:r>
              <a:rPr lang="es" sz="1400">
                <a:solidFill>
                  <a:schemeClr val="dk1"/>
                </a:solidFill>
              </a:rPr>
              <a:t>, y por lo general bastante más óptimo que una lista ordenada.</a:t>
            </a:r>
            <a:endParaRPr sz="1400">
              <a:solidFill>
                <a:srgbClr val="FF99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s" sz="1400">
                <a:solidFill>
                  <a:srgbClr val="FF9900"/>
                </a:solidFill>
              </a:rPr>
              <a:t>Desordenada</a:t>
            </a:r>
            <a:r>
              <a:rPr b="1" i="1" lang="es" sz="1400">
                <a:solidFill>
                  <a:srgbClr val="FF9900"/>
                </a:solidFill>
              </a:rPr>
              <a:t>: </a:t>
            </a:r>
            <a:r>
              <a:rPr lang="es" sz="1400">
                <a:solidFill>
                  <a:schemeClr val="dk1"/>
                </a:solidFill>
              </a:rPr>
              <a:t>En referencia a una lista, los valores están ordenados de forma </a:t>
            </a:r>
            <a:r>
              <a:rPr lang="es" sz="1400">
                <a:solidFill>
                  <a:schemeClr val="dk1"/>
                </a:solidFill>
              </a:rPr>
              <a:t>automática</a:t>
            </a:r>
            <a:r>
              <a:rPr lang="es" sz="1400">
                <a:solidFill>
                  <a:schemeClr val="dk1"/>
                </a:solidFill>
              </a:rPr>
              <a:t>, no tenemos control sobre esto.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s" sz="1400">
                <a:solidFill>
                  <a:srgbClr val="FF9900"/>
                </a:solidFill>
              </a:rPr>
              <a:t>Orden natural</a:t>
            </a:r>
            <a:r>
              <a:rPr b="1" i="1" lang="es" sz="1400">
                <a:solidFill>
                  <a:srgbClr val="FF9900"/>
                </a:solidFill>
              </a:rPr>
              <a:t>: </a:t>
            </a:r>
            <a:r>
              <a:rPr lang="es" sz="1400">
                <a:solidFill>
                  <a:schemeClr val="dk1"/>
                </a:solidFill>
              </a:rPr>
              <a:t>Es un tipo de orden que va según las reglas estándares de los valores, es decir, una lista de nombres, se ordenará según el </a:t>
            </a:r>
            <a:r>
              <a:rPr i="1" lang="es" sz="1400">
                <a:solidFill>
                  <a:schemeClr val="dk1"/>
                </a:solidFill>
              </a:rPr>
              <a:t>Abecedario</a:t>
            </a:r>
            <a:r>
              <a:rPr lang="es" sz="1400">
                <a:solidFill>
                  <a:schemeClr val="dk1"/>
                </a:solidFill>
              </a:rPr>
              <a:t>, una lista de números, empezará por el más pequeño hasta el más grande.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9900"/>
                </a:solidFill>
              </a:rPr>
              <a:t>Bibliografía</a:t>
            </a:r>
            <a:endParaRPr b="1">
              <a:solidFill>
                <a:srgbClr val="FF9900"/>
              </a:solidFill>
            </a:endParaRPr>
          </a:p>
        </p:txBody>
      </p:sp>
      <p:sp>
        <p:nvSpPr>
          <p:cNvPr id="220" name="Google Shape;220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https://www.javatpoint.com/collections-in-java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700">
                <a:solidFill>
                  <a:srgbClr val="FF9900"/>
                </a:solidFill>
              </a:rPr>
              <a:t>¿Qué son las colecciones y listas?</a:t>
            </a:r>
            <a:endParaRPr b="1" sz="2700">
              <a:solidFill>
                <a:srgbClr val="FF9900"/>
              </a:solidFill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017725"/>
            <a:ext cx="8520600" cy="39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Las </a:t>
            </a:r>
            <a:r>
              <a:rPr b="1" i="1" lang="es" sz="1400">
                <a:solidFill>
                  <a:schemeClr val="dk1"/>
                </a:solidFill>
              </a:rPr>
              <a:t>colecciones </a:t>
            </a:r>
            <a:r>
              <a:rPr lang="es" sz="1400">
                <a:solidFill>
                  <a:schemeClr val="dk1"/>
                </a:solidFill>
              </a:rPr>
              <a:t>y </a:t>
            </a:r>
            <a:r>
              <a:rPr b="1" i="1" lang="es" sz="1400">
                <a:solidFill>
                  <a:schemeClr val="dk1"/>
                </a:solidFill>
              </a:rPr>
              <a:t>listas </a:t>
            </a:r>
            <a:r>
              <a:rPr lang="es" sz="1400">
                <a:solidFill>
                  <a:schemeClr val="dk1"/>
                </a:solidFill>
              </a:rPr>
              <a:t>en Java nos proporcionan una </a:t>
            </a:r>
            <a:r>
              <a:rPr b="1" i="1" lang="es" sz="1400">
                <a:solidFill>
                  <a:srgbClr val="FF9900"/>
                </a:solidFill>
              </a:rPr>
              <a:t>arquitectura </a:t>
            </a:r>
            <a:r>
              <a:rPr lang="es" sz="1400">
                <a:solidFill>
                  <a:schemeClr val="dk1"/>
                </a:solidFill>
              </a:rPr>
              <a:t>para almacenar y manipular </a:t>
            </a:r>
            <a:r>
              <a:rPr lang="es" sz="1400">
                <a:solidFill>
                  <a:schemeClr val="dk1"/>
                </a:solidFill>
              </a:rPr>
              <a:t>múltiples</a:t>
            </a:r>
            <a:r>
              <a:rPr lang="es" sz="1400">
                <a:solidFill>
                  <a:schemeClr val="dk1"/>
                </a:solidFill>
              </a:rPr>
              <a:t> </a:t>
            </a:r>
            <a:r>
              <a:rPr b="1" i="1" lang="es" sz="1400">
                <a:solidFill>
                  <a:srgbClr val="FF9900"/>
                </a:solidFill>
              </a:rPr>
              <a:t>elementos </a:t>
            </a:r>
            <a:r>
              <a:rPr lang="es" sz="1400">
                <a:solidFill>
                  <a:schemeClr val="dk1"/>
                </a:solidFill>
              </a:rPr>
              <a:t>(Similar a los </a:t>
            </a:r>
            <a:r>
              <a:rPr b="1" i="1" lang="es" sz="1400">
                <a:solidFill>
                  <a:schemeClr val="dk1"/>
                </a:solidFill>
              </a:rPr>
              <a:t>Arrays </a:t>
            </a:r>
            <a:r>
              <a:rPr lang="es" sz="1400">
                <a:solidFill>
                  <a:schemeClr val="dk1"/>
                </a:solidFill>
              </a:rPr>
              <a:t>[]).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Las colecciones nos </a:t>
            </a:r>
            <a:r>
              <a:rPr lang="es" sz="1400">
                <a:solidFill>
                  <a:schemeClr val="dk1"/>
                </a:solidFill>
              </a:rPr>
              <a:t>proveen</a:t>
            </a:r>
            <a:r>
              <a:rPr lang="es" sz="1400">
                <a:solidFill>
                  <a:schemeClr val="dk1"/>
                </a:solidFill>
              </a:rPr>
              <a:t> diferentes </a:t>
            </a:r>
            <a:r>
              <a:rPr b="1" i="1" lang="es" sz="1400">
                <a:solidFill>
                  <a:srgbClr val="FF9900"/>
                </a:solidFill>
              </a:rPr>
              <a:t>funcionalidades </a:t>
            </a:r>
            <a:r>
              <a:rPr lang="es" sz="1400">
                <a:solidFill>
                  <a:schemeClr val="dk1"/>
                </a:solidFill>
              </a:rPr>
              <a:t>(Dependiendo de la interfaz o la clase que utilicemos) como puede ser:</a:t>
            </a:r>
            <a:endParaRPr sz="1400">
              <a:solidFill>
                <a:schemeClr val="dk1"/>
              </a:solidFill>
            </a:endParaRPr>
          </a:p>
          <a:p>
            <a:pPr indent="-30480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" sz="1200">
                <a:solidFill>
                  <a:schemeClr val="dk1"/>
                </a:solidFill>
              </a:rPr>
              <a:t>Búsquedas</a:t>
            </a:r>
            <a:endParaRPr sz="1200">
              <a:solidFill>
                <a:schemeClr val="dk1"/>
              </a:solidFill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" sz="1200">
                <a:solidFill>
                  <a:schemeClr val="dk1"/>
                </a:solidFill>
              </a:rPr>
              <a:t>Ordenar</a:t>
            </a:r>
            <a:endParaRPr sz="1200">
              <a:solidFill>
                <a:schemeClr val="dk1"/>
              </a:solidFill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" sz="1200">
                <a:solidFill>
                  <a:schemeClr val="dk1"/>
                </a:solidFill>
              </a:rPr>
              <a:t>Inserción</a:t>
            </a:r>
            <a:endParaRPr sz="1200">
              <a:solidFill>
                <a:schemeClr val="dk1"/>
              </a:solidFill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" sz="1200">
                <a:solidFill>
                  <a:schemeClr val="dk1"/>
                </a:solidFill>
              </a:rPr>
              <a:t>Manipulación</a:t>
            </a:r>
            <a:endParaRPr sz="1200">
              <a:solidFill>
                <a:schemeClr val="dk1"/>
              </a:solidFill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" sz="1200">
                <a:solidFill>
                  <a:schemeClr val="dk1"/>
                </a:solidFill>
              </a:rPr>
              <a:t>Eliminación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La mayoría de colecciones (No todas) son </a:t>
            </a:r>
            <a:r>
              <a:rPr b="1" i="1" lang="es" sz="1400">
                <a:solidFill>
                  <a:schemeClr val="dk1"/>
                </a:solidFill>
              </a:rPr>
              <a:t>dinámicas </a:t>
            </a:r>
            <a:r>
              <a:rPr lang="es" sz="1400">
                <a:solidFill>
                  <a:schemeClr val="dk1"/>
                </a:solidFill>
              </a:rPr>
              <a:t>a diferencia de los Array, eso quiere decir, que su tamaño es </a:t>
            </a:r>
            <a:r>
              <a:rPr b="1" i="1" lang="es" sz="1400">
                <a:solidFill>
                  <a:srgbClr val="FF9900"/>
                </a:solidFill>
              </a:rPr>
              <a:t>mutable </a:t>
            </a:r>
            <a:r>
              <a:rPr lang="es" sz="1400">
                <a:solidFill>
                  <a:schemeClr val="dk1"/>
                </a:solidFill>
              </a:rPr>
              <a:t>e </a:t>
            </a:r>
            <a:r>
              <a:rPr b="1" i="1" lang="es" sz="1400">
                <a:solidFill>
                  <a:schemeClr val="dk1"/>
                </a:solidFill>
              </a:rPr>
              <a:t>indefinido</a:t>
            </a:r>
            <a:r>
              <a:rPr lang="es" sz="1400">
                <a:solidFill>
                  <a:schemeClr val="dk1"/>
                </a:solidFill>
              </a:rPr>
              <a:t>, podemos ir cambiando los </a:t>
            </a:r>
            <a:r>
              <a:rPr b="1" i="1" lang="es" sz="1400">
                <a:solidFill>
                  <a:schemeClr val="dk1"/>
                </a:solidFill>
              </a:rPr>
              <a:t>elementos </a:t>
            </a:r>
            <a:r>
              <a:rPr lang="es" sz="1400">
                <a:solidFill>
                  <a:schemeClr val="dk1"/>
                </a:solidFill>
              </a:rPr>
              <a:t>que contiene, eliminarlos o agregar nuevos, aumentando o reduciendo así su tamaño.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Esta es la arquitectura de las clases e interfaces de collections: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0287" y="0"/>
            <a:ext cx="614342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700">
                <a:solidFill>
                  <a:srgbClr val="FF9900"/>
                </a:solidFill>
              </a:rPr>
              <a:t>Iterable</a:t>
            </a:r>
            <a:endParaRPr b="1" sz="2700">
              <a:solidFill>
                <a:srgbClr val="FF9900"/>
              </a:solidFill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017725"/>
            <a:ext cx="8520600" cy="39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La interfaz Iterable es la </a:t>
            </a:r>
            <a:r>
              <a:rPr lang="es" sz="1400">
                <a:solidFill>
                  <a:schemeClr val="dk1"/>
                </a:solidFill>
              </a:rPr>
              <a:t>raíz</a:t>
            </a:r>
            <a:r>
              <a:rPr lang="es" sz="1400">
                <a:solidFill>
                  <a:schemeClr val="dk1"/>
                </a:solidFill>
              </a:rPr>
              <a:t> de la </a:t>
            </a:r>
            <a:r>
              <a:rPr b="1" i="1" lang="es" sz="1400">
                <a:solidFill>
                  <a:schemeClr val="dk1"/>
                </a:solidFill>
              </a:rPr>
              <a:t>arquitectura </a:t>
            </a:r>
            <a:r>
              <a:rPr lang="es" sz="1400">
                <a:solidFill>
                  <a:schemeClr val="dk1"/>
                </a:solidFill>
              </a:rPr>
              <a:t>de Collections, la interfaz Collection extiende de esta, y por ende, todas las </a:t>
            </a:r>
            <a:r>
              <a:rPr lang="es" sz="1400">
                <a:solidFill>
                  <a:schemeClr val="dk1"/>
                </a:solidFill>
              </a:rPr>
              <a:t>demás</a:t>
            </a:r>
            <a:r>
              <a:rPr lang="es" sz="1400">
                <a:solidFill>
                  <a:schemeClr val="dk1"/>
                </a:solidFill>
              </a:rPr>
              <a:t> clases </a:t>
            </a:r>
            <a:r>
              <a:rPr b="1" i="1" lang="es" sz="1400">
                <a:solidFill>
                  <a:schemeClr val="dk1"/>
                </a:solidFill>
              </a:rPr>
              <a:t>heredan </a:t>
            </a:r>
            <a:r>
              <a:rPr lang="es" sz="1400">
                <a:solidFill>
                  <a:schemeClr val="dk1"/>
                </a:solidFill>
              </a:rPr>
              <a:t>sus </a:t>
            </a:r>
            <a:r>
              <a:rPr b="1" i="1" lang="es" sz="1400">
                <a:solidFill>
                  <a:schemeClr val="dk1"/>
                </a:solidFill>
              </a:rPr>
              <a:t>propiedades</a:t>
            </a:r>
            <a:r>
              <a:rPr lang="es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Como su nombre indica, Iterator sirve para </a:t>
            </a:r>
            <a:r>
              <a:rPr i="1" lang="es" sz="1400">
                <a:solidFill>
                  <a:srgbClr val="FF9900"/>
                </a:solidFill>
              </a:rPr>
              <a:t>iterar </a:t>
            </a:r>
            <a:r>
              <a:rPr lang="es" sz="1400">
                <a:solidFill>
                  <a:schemeClr val="dk1"/>
                </a:solidFill>
              </a:rPr>
              <a:t>colecciones y listas, solo puede iterar hacia delante y tiene los siguientes </a:t>
            </a:r>
            <a:r>
              <a:rPr lang="es" sz="1400">
                <a:solidFill>
                  <a:schemeClr val="dk1"/>
                </a:solidFill>
              </a:rPr>
              <a:t>métodos</a:t>
            </a:r>
            <a:r>
              <a:rPr lang="es" sz="1400">
                <a:solidFill>
                  <a:schemeClr val="dk1"/>
                </a:solidFill>
              </a:rPr>
              <a:t>: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graphicFrame>
        <p:nvGraphicFramePr>
          <p:cNvPr id="84" name="Google Shape;84;p17"/>
          <p:cNvGraphicFramePr/>
          <p:nvPr/>
        </p:nvGraphicFramePr>
        <p:xfrm>
          <a:off x="952500" y="2367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{BC27F670-14F9-404D-AF06-DB62F81F17B1}</a:tableStyleId>
              </a:tblPr>
              <a:tblGrid>
                <a:gridCol w="1166325"/>
                <a:gridCol w="994625"/>
                <a:gridCol w="5078050"/>
              </a:tblGrid>
              <a:tr h="368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/>
                        <a:t>Retorno</a:t>
                      </a:r>
                      <a:endParaRPr b="1" sz="13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/>
                        <a:t>nombre</a:t>
                      </a:r>
                      <a:endParaRPr b="1" sz="13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/>
                        <a:t>funcion</a:t>
                      </a:r>
                      <a:endParaRPr b="1" sz="13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5107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boolean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hasNext()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Devuelve true si hay </a:t>
                      </a:r>
                      <a:r>
                        <a:rPr lang="es" sz="1000"/>
                        <a:t>más</a:t>
                      </a:r>
                      <a:r>
                        <a:rPr lang="es" sz="1000"/>
                        <a:t> elementos en la lista o falso si no hay siguiente elemento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404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Object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next()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Devuelve el siguiente elemento de la </a:t>
                      </a:r>
                      <a:r>
                        <a:rPr lang="es" sz="1000"/>
                        <a:t>colección</a:t>
                      </a:r>
                      <a:r>
                        <a:rPr lang="es" sz="1000"/>
                        <a:t>.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404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void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remove()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Elimina el </a:t>
                      </a:r>
                      <a:r>
                        <a:rPr lang="es" sz="1000"/>
                        <a:t>último</a:t>
                      </a:r>
                      <a:r>
                        <a:rPr lang="es" sz="1000"/>
                        <a:t> elemento devuelto en la </a:t>
                      </a:r>
                      <a:r>
                        <a:rPr lang="es" sz="1000"/>
                        <a:t>iteración</a:t>
                      </a:r>
                      <a:r>
                        <a:rPr lang="es" sz="1000"/>
                        <a:t> 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15390" l="0" r="0" t="0"/>
          <a:stretch/>
        </p:blipFill>
        <p:spPr>
          <a:xfrm>
            <a:off x="1429175" y="4023725"/>
            <a:ext cx="6285650" cy="111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700">
                <a:solidFill>
                  <a:srgbClr val="FF9900"/>
                </a:solidFill>
              </a:rPr>
              <a:t>Collection</a:t>
            </a:r>
            <a:endParaRPr b="1" sz="2700">
              <a:solidFill>
                <a:srgbClr val="FF9900"/>
              </a:solidFill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017725"/>
            <a:ext cx="8520600" cy="3991200"/>
          </a:xfrm>
          <a:prstGeom prst="rect">
            <a:avLst/>
          </a:prstGeom>
        </p:spPr>
        <p:txBody>
          <a:bodyPr anchorCtr="0" anchor="t" bIns="91425" lIns="90000" spcFirstLastPara="1" rIns="91425" wrap="square" tIns="72000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Collection es la interfaz principal que implementa la </a:t>
            </a:r>
            <a:r>
              <a:rPr lang="es" sz="1100">
                <a:solidFill>
                  <a:schemeClr val="dk1"/>
                </a:solidFill>
              </a:rPr>
              <a:t>mayoría</a:t>
            </a:r>
            <a:r>
              <a:rPr lang="es" sz="1100">
                <a:solidFill>
                  <a:schemeClr val="dk1"/>
                </a:solidFill>
              </a:rPr>
              <a:t> de </a:t>
            </a:r>
            <a:r>
              <a:rPr lang="es" sz="1100">
                <a:solidFill>
                  <a:schemeClr val="dk1"/>
                </a:solidFill>
              </a:rPr>
              <a:t>métodos</a:t>
            </a:r>
            <a:r>
              <a:rPr lang="es" sz="1100">
                <a:solidFill>
                  <a:schemeClr val="dk1"/>
                </a:solidFill>
              </a:rPr>
              <a:t> que van a ser utilizados en las clases e interfaces de la arquitectura o </a:t>
            </a:r>
            <a:r>
              <a:rPr i="1" lang="es" sz="1100">
                <a:solidFill>
                  <a:srgbClr val="FF9900"/>
                </a:solidFill>
              </a:rPr>
              <a:t>framework </a:t>
            </a:r>
            <a:r>
              <a:rPr lang="es" sz="1100">
                <a:solidFill>
                  <a:schemeClr val="dk1"/>
                </a:solidFill>
              </a:rPr>
              <a:t>Collection, como por ejemplo List o ArrayList.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No podemos crear </a:t>
            </a:r>
            <a:r>
              <a:rPr i="1" lang="es" sz="1100">
                <a:solidFill>
                  <a:srgbClr val="FF9900"/>
                </a:solidFill>
              </a:rPr>
              <a:t>instancias </a:t>
            </a:r>
            <a:r>
              <a:rPr lang="es" sz="1100">
                <a:solidFill>
                  <a:schemeClr val="dk1"/>
                </a:solidFill>
              </a:rPr>
              <a:t>de Collection, pero </a:t>
            </a:r>
            <a:r>
              <a:rPr lang="es" sz="1100">
                <a:solidFill>
                  <a:schemeClr val="dk1"/>
                </a:solidFill>
              </a:rPr>
              <a:t>sí utilizar</a:t>
            </a:r>
            <a:r>
              <a:rPr lang="es" sz="1100">
                <a:solidFill>
                  <a:schemeClr val="dk1"/>
                </a:solidFill>
              </a:rPr>
              <a:t> sus </a:t>
            </a:r>
            <a:r>
              <a:rPr lang="es" sz="1100">
                <a:solidFill>
                  <a:schemeClr val="dk1"/>
                </a:solidFill>
              </a:rPr>
              <a:t>métodos</a:t>
            </a:r>
            <a:r>
              <a:rPr lang="es" sz="1100">
                <a:solidFill>
                  <a:schemeClr val="dk1"/>
                </a:solidFill>
              </a:rPr>
              <a:t> para recibir y tratar colecciones de diferentes tipos o agrupar estas.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graphicFrame>
        <p:nvGraphicFramePr>
          <p:cNvPr id="92" name="Google Shape;92;p18"/>
          <p:cNvGraphicFramePr/>
          <p:nvPr/>
        </p:nvGraphicFramePr>
        <p:xfrm>
          <a:off x="952500" y="197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{BC27F670-14F9-404D-AF06-DB62F81F17B1}</a:tableStyleId>
              </a:tblPr>
              <a:tblGrid>
                <a:gridCol w="1084225"/>
                <a:gridCol w="1636600"/>
                <a:gridCol w="4518175"/>
              </a:tblGrid>
              <a:tr h="357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retorno</a:t>
                      </a:r>
                      <a:endParaRPr b="1"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nombre</a:t>
                      </a:r>
                      <a:endParaRPr b="1"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descripción</a:t>
                      </a:r>
                      <a:endParaRPr b="1"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57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boolean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add(</a:t>
                      </a:r>
                      <a:r>
                        <a:rPr b="1" lang="es" sz="1000">
                          <a:solidFill>
                            <a:srgbClr val="FF9900"/>
                          </a:solidFill>
                        </a:rPr>
                        <a:t>E</a:t>
                      </a:r>
                      <a:r>
                        <a:rPr lang="es" sz="1000"/>
                        <a:t> e)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Añade un elemento a la </a:t>
                      </a:r>
                      <a:r>
                        <a:rPr lang="es" sz="1000"/>
                        <a:t>colección</a:t>
                      </a:r>
                      <a:r>
                        <a:rPr lang="es" sz="1000"/>
                        <a:t>.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468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boolean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333333"/>
                          </a:solidFill>
                          <a:highlight>
                            <a:schemeClr val="dk1"/>
                          </a:highlight>
                        </a:rPr>
                        <a:t>addAll(Collection</a:t>
                      </a:r>
                      <a:endParaRPr sz="1000">
                        <a:solidFill>
                          <a:srgbClr val="333333"/>
                        </a:solidFill>
                        <a:highlight>
                          <a:schemeClr val="dk1"/>
                        </a:highlight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333333"/>
                          </a:solidFill>
                          <a:highlight>
                            <a:schemeClr val="dk1"/>
                          </a:highlight>
                        </a:rPr>
                        <a:t>&lt;? extends E&gt; c)</a:t>
                      </a:r>
                      <a:endParaRPr sz="1000"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Añade una </a:t>
                      </a:r>
                      <a:r>
                        <a:rPr lang="es" sz="1000"/>
                        <a:t>colección </a:t>
                      </a:r>
                      <a:r>
                        <a:rPr lang="es" sz="1000"/>
                        <a:t>de elementos dentro de nuestra </a:t>
                      </a:r>
                      <a:r>
                        <a:rPr lang="es" sz="1000"/>
                        <a:t>colección</a:t>
                      </a:r>
                      <a:r>
                        <a:rPr lang="es" sz="1000"/>
                        <a:t>.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57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boolean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remove(</a:t>
                      </a:r>
                      <a:r>
                        <a:rPr b="1" lang="es" sz="1000">
                          <a:solidFill>
                            <a:srgbClr val="FF9900"/>
                          </a:solidFill>
                        </a:rPr>
                        <a:t>Object</a:t>
                      </a:r>
                      <a:r>
                        <a:rPr lang="es" sz="1000"/>
                        <a:t> element)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Elimina un elemento de la </a:t>
                      </a:r>
                      <a:r>
                        <a:rPr lang="es" sz="1000"/>
                        <a:t>colección </a:t>
                      </a:r>
                      <a:r>
                        <a:rPr lang="es" sz="1000"/>
                        <a:t>que coincida con el objeto referenciado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468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boolean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removeAll(Collection&lt;?&gt; c)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Elimina todos los elementos que coincidan con los los elementos dentro de la </a:t>
                      </a:r>
                      <a:r>
                        <a:rPr lang="es" sz="1000"/>
                        <a:t>colección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468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boolean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removeIf(</a:t>
                      </a:r>
                      <a:r>
                        <a:rPr b="1" i="1" lang="es" sz="1000">
                          <a:solidFill>
                            <a:srgbClr val="FF9900"/>
                          </a:solidFill>
                          <a:highlight>
                            <a:schemeClr val="dk1"/>
                          </a:highlight>
                        </a:rPr>
                        <a:t>Predicate</a:t>
                      </a:r>
                      <a:r>
                        <a:rPr lang="es" sz="1000">
                          <a:solidFill>
                            <a:srgbClr val="333333"/>
                          </a:solidFill>
                          <a:highlight>
                            <a:schemeClr val="dk1"/>
                          </a:highlight>
                        </a:rPr>
                        <a:t>&lt;? super E&gt; filter</a:t>
                      </a:r>
                      <a:r>
                        <a:rPr lang="es" sz="1000"/>
                        <a:t>)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Elimina todos los elementos que cumplan la condicion del Predicate. </a:t>
                      </a:r>
                      <a:endParaRPr sz="1000"/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PE: Elimina todos los Objetos donde </a:t>
                      </a:r>
                      <a:r>
                        <a:rPr i="1" lang="es" sz="1000"/>
                        <a:t>objeto.isObsolete() == </a:t>
                      </a:r>
                      <a:r>
                        <a:rPr i="1" lang="es" sz="1000">
                          <a:solidFill>
                            <a:srgbClr val="FF9900"/>
                          </a:solidFill>
                        </a:rPr>
                        <a:t>true</a:t>
                      </a:r>
                      <a:endParaRPr i="1" sz="1000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468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boolean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retailAll</a:t>
                      </a:r>
                      <a:r>
                        <a:rPr lang="es" sz="1000"/>
                        <a:t>(Collection&lt;?&gt; c)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Elimina todos los elementos de nuestra </a:t>
                      </a:r>
                      <a:r>
                        <a:rPr lang="es" sz="1000"/>
                        <a:t>colección </a:t>
                      </a:r>
                      <a:r>
                        <a:rPr lang="es" sz="1000"/>
                        <a:t>menos los que </a:t>
                      </a:r>
                      <a:r>
                        <a:rPr lang="es" sz="1000"/>
                        <a:t>coincidan</a:t>
                      </a:r>
                      <a:r>
                        <a:rPr lang="es" sz="1000"/>
                        <a:t> con la </a:t>
                      </a:r>
                      <a:r>
                        <a:rPr lang="es" sz="1000"/>
                        <a:t>colección </a:t>
                      </a:r>
                      <a:r>
                        <a:rPr lang="es" sz="1000"/>
                        <a:t>c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Google Shape;97;p19"/>
          <p:cNvGraphicFramePr/>
          <p:nvPr/>
        </p:nvGraphicFramePr>
        <p:xfrm>
          <a:off x="332875" y="57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{BC27F670-14F9-404D-AF06-DB62F81F17B1}</a:tableStyleId>
              </a:tblPr>
              <a:tblGrid>
                <a:gridCol w="922100"/>
                <a:gridCol w="1391875"/>
                <a:gridCol w="6164250"/>
              </a:tblGrid>
              <a:tr h="29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retorno</a:t>
                      </a:r>
                      <a:endParaRPr b="1"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nombre</a:t>
                      </a:r>
                      <a:endParaRPr b="1"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descripción</a:t>
                      </a:r>
                      <a:endParaRPr b="1"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92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int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size()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Devuelve el </a:t>
                      </a:r>
                      <a:r>
                        <a:rPr lang="es" sz="1000"/>
                        <a:t>número</a:t>
                      </a:r>
                      <a:r>
                        <a:rPr lang="es" sz="1000"/>
                        <a:t> de elementos en la </a:t>
                      </a:r>
                      <a:r>
                        <a:rPr lang="es" sz="1000"/>
                        <a:t>colección 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92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void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clear()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vacía</a:t>
                      </a:r>
                      <a:r>
                        <a:rPr lang="es" sz="1000"/>
                        <a:t> completamente la </a:t>
                      </a:r>
                      <a:r>
                        <a:rPr lang="es" sz="1000"/>
                        <a:t>colección</a:t>
                      </a:r>
                      <a:r>
                        <a:rPr lang="es" sz="1000"/>
                        <a:t> 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8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boolean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333333"/>
                          </a:solidFill>
                          <a:highlight>
                            <a:schemeClr val="dk1"/>
                          </a:highlight>
                        </a:rPr>
                        <a:t>contains(Object element)</a:t>
                      </a:r>
                      <a:endParaRPr sz="1000"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Busca el elemento proporcionado 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4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boolean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ContainsAll(Collection&lt;?&gt; c)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Devuelve true si todos los elementos proporcionados ( c ) se encuentran entre los valores de nuestra lista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8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Iterator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iterator()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devuelve un Iterator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8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Object[]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toArray()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Transforma la </a:t>
                      </a:r>
                      <a:r>
                        <a:rPr lang="es" sz="1000"/>
                        <a:t>colección</a:t>
                      </a:r>
                      <a:r>
                        <a:rPr lang="es" sz="1000"/>
                        <a:t> en un Array</a:t>
                      </a:r>
                      <a:endParaRPr i="1" sz="1000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8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000">
                          <a:solidFill>
                            <a:srgbClr val="FF9900"/>
                          </a:solidFill>
                        </a:rPr>
                        <a:t>&lt;T&gt;</a:t>
                      </a:r>
                      <a:r>
                        <a:rPr lang="es" sz="1000"/>
                        <a:t> T[]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toArray(T[] a)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Devuelve la </a:t>
                      </a:r>
                      <a:r>
                        <a:rPr lang="es" sz="1000"/>
                        <a:t>colección</a:t>
                      </a:r>
                      <a:r>
                        <a:rPr lang="es" sz="1000"/>
                        <a:t> proporcionada en formato de Array[]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8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boolean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isEmpty()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Devuelve si la </a:t>
                      </a:r>
                      <a:r>
                        <a:rPr lang="es" sz="1000"/>
                        <a:t>colección está vacía o no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8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Stream&lt;E&gt;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parallelStream()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devuelve un posible parallelStream con nuestra </a:t>
                      </a:r>
                      <a:r>
                        <a:rPr lang="es" sz="1000"/>
                        <a:t>colección</a:t>
                      </a:r>
                      <a:r>
                        <a:rPr lang="es" sz="1000"/>
                        <a:t> como fuente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8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Stream&lt;E&gt;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stream()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devuelve un posible Stream con nuestra colección como fuent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700">
                <a:solidFill>
                  <a:srgbClr val="FF9900"/>
                </a:solidFill>
              </a:rPr>
              <a:t>Collection</a:t>
            </a:r>
            <a:endParaRPr b="1" sz="27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Google Shape;103;p20"/>
          <p:cNvGraphicFramePr/>
          <p:nvPr/>
        </p:nvGraphicFramePr>
        <p:xfrm>
          <a:off x="332888" y="17018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{BC27F670-14F9-404D-AF06-DB62F81F17B1}</a:tableStyleId>
              </a:tblPr>
              <a:tblGrid>
                <a:gridCol w="922100"/>
                <a:gridCol w="1391875"/>
                <a:gridCol w="6164250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retorno</a:t>
                      </a:r>
                      <a:endParaRPr b="1"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nombre</a:t>
                      </a:r>
                      <a:endParaRPr b="1"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descripción</a:t>
                      </a:r>
                      <a:endParaRPr b="1"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92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Spliterator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&lt;E&gt;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spliterator()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Devuelve un </a:t>
                      </a:r>
                      <a:r>
                        <a:rPr i="1" lang="es" sz="1000">
                          <a:solidFill>
                            <a:srgbClr val="FF9900"/>
                          </a:solidFill>
                        </a:rPr>
                        <a:t>Spliterator </a:t>
                      </a:r>
                      <a:r>
                        <a:rPr lang="es" sz="1000"/>
                        <a:t>con los elementos de la </a:t>
                      </a:r>
                      <a:r>
                        <a:rPr lang="es" sz="1000"/>
                        <a:t>colección</a:t>
                      </a:r>
                      <a:r>
                        <a:rPr lang="es" sz="1000"/>
                        <a:t> 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92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boolean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equals(Object element)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Compara si dos </a:t>
                      </a:r>
                      <a:r>
                        <a:rPr lang="es" sz="1000"/>
                        <a:t>colecciones son iguales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8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int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333333"/>
                          </a:solidFill>
                          <a:highlight>
                            <a:schemeClr val="dk1"/>
                          </a:highlight>
                        </a:rPr>
                        <a:t>hashCode()</a:t>
                      </a:r>
                      <a:endParaRPr sz="1000"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Devuelve el el </a:t>
                      </a:r>
                      <a:r>
                        <a:rPr lang="es" sz="1000"/>
                        <a:t>código</a:t>
                      </a:r>
                      <a:r>
                        <a:rPr lang="es" sz="1000"/>
                        <a:t> hash de la </a:t>
                      </a:r>
                      <a:r>
                        <a:rPr lang="es" sz="1000"/>
                        <a:t>colección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700">
                <a:solidFill>
                  <a:srgbClr val="FF9900"/>
                </a:solidFill>
              </a:rPr>
              <a:t>Collection</a:t>
            </a:r>
            <a:endParaRPr b="1" sz="27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9900"/>
                </a:solidFill>
              </a:rPr>
              <a:t>Interfaz List</a:t>
            </a:r>
            <a:endParaRPr b="1">
              <a:solidFill>
                <a:srgbClr val="FF9900"/>
              </a:solidFill>
            </a:endParaRPr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Es la </a:t>
            </a:r>
            <a:r>
              <a:rPr b="1" i="1" lang="es" sz="1400">
                <a:solidFill>
                  <a:schemeClr val="dk1"/>
                </a:solidFill>
              </a:rPr>
              <a:t>interfaz hija</a:t>
            </a:r>
            <a:r>
              <a:rPr i="1" lang="es" sz="1400">
                <a:solidFill>
                  <a:schemeClr val="dk1"/>
                </a:solidFill>
              </a:rPr>
              <a:t> </a:t>
            </a:r>
            <a:r>
              <a:rPr lang="es" sz="1400">
                <a:solidFill>
                  <a:schemeClr val="dk1"/>
                </a:solidFill>
              </a:rPr>
              <a:t>de </a:t>
            </a:r>
            <a:r>
              <a:rPr b="1" i="1" lang="es" sz="1400">
                <a:solidFill>
                  <a:schemeClr val="dk1"/>
                </a:solidFill>
              </a:rPr>
              <a:t>Collection</a:t>
            </a:r>
            <a:r>
              <a:rPr lang="es" sz="1400">
                <a:solidFill>
                  <a:schemeClr val="dk1"/>
                </a:solidFill>
              </a:rPr>
              <a:t>, recibe una </a:t>
            </a:r>
            <a:r>
              <a:rPr lang="es" sz="1400">
                <a:solidFill>
                  <a:schemeClr val="dk1"/>
                </a:solidFill>
              </a:rPr>
              <a:t>estructura</a:t>
            </a:r>
            <a:r>
              <a:rPr lang="es" sz="1400">
                <a:solidFill>
                  <a:schemeClr val="dk1"/>
                </a:solidFill>
              </a:rPr>
              <a:t> de datos de tipo lista en la que podemos almacenar </a:t>
            </a:r>
            <a:r>
              <a:rPr i="1" lang="es" sz="1400">
                <a:solidFill>
                  <a:schemeClr val="dk1"/>
                </a:solidFill>
              </a:rPr>
              <a:t>objetos </a:t>
            </a:r>
            <a:r>
              <a:rPr lang="es" sz="1400">
                <a:solidFill>
                  <a:schemeClr val="dk1"/>
                </a:solidFill>
              </a:rPr>
              <a:t>de forma </a:t>
            </a:r>
            <a:r>
              <a:rPr i="1" lang="es" sz="1400">
                <a:solidFill>
                  <a:srgbClr val="FF9900"/>
                </a:solidFill>
              </a:rPr>
              <a:t>ordenada</a:t>
            </a:r>
            <a:r>
              <a:rPr lang="es" sz="1400">
                <a:solidFill>
                  <a:srgbClr val="FF9900"/>
                </a:solidFill>
              </a:rPr>
              <a:t> </a:t>
            </a:r>
            <a:r>
              <a:rPr lang="es" sz="1400">
                <a:solidFill>
                  <a:schemeClr val="dk1"/>
                </a:solidFill>
              </a:rPr>
              <a:t>y permite </a:t>
            </a:r>
            <a:r>
              <a:rPr i="1" lang="es" sz="1400">
                <a:solidFill>
                  <a:srgbClr val="FF9900"/>
                </a:solidFill>
              </a:rPr>
              <a:t>duplicados</a:t>
            </a:r>
            <a:r>
              <a:rPr lang="es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Una lista, al ser una </a:t>
            </a:r>
            <a:r>
              <a:rPr b="1" i="1" lang="es" sz="1400">
                <a:solidFill>
                  <a:schemeClr val="dk1"/>
                </a:solidFill>
              </a:rPr>
              <a:t>interfaz</a:t>
            </a:r>
            <a:r>
              <a:rPr lang="es" sz="1400">
                <a:solidFill>
                  <a:schemeClr val="dk1"/>
                </a:solidFill>
              </a:rPr>
              <a:t>, no se puede </a:t>
            </a:r>
            <a:r>
              <a:rPr b="1" i="1" lang="es" sz="1400">
                <a:solidFill>
                  <a:srgbClr val="FF9900"/>
                </a:solidFill>
              </a:rPr>
              <a:t>instanciar </a:t>
            </a:r>
            <a:r>
              <a:rPr lang="es" sz="1400">
                <a:solidFill>
                  <a:schemeClr val="dk1"/>
                </a:solidFill>
              </a:rPr>
              <a:t>directamente, para eso, utilizaremos las siguientes clases: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FF9900"/>
              </a:buClr>
              <a:buSzPts val="1400"/>
              <a:buChar char="-"/>
            </a:pPr>
            <a:r>
              <a:rPr i="1" lang="es" sz="1400" u="sng">
                <a:solidFill>
                  <a:schemeClr val="hlink"/>
                </a:solidFill>
                <a:hlinkClick action="ppaction://hlinksldjump" r:id="rId3"/>
              </a:rPr>
              <a:t>ArrayList</a:t>
            </a:r>
            <a:endParaRPr i="1" sz="1400">
              <a:solidFill>
                <a:srgbClr val="FF99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-"/>
            </a:pPr>
            <a:r>
              <a:rPr i="1" lang="es" sz="1400" u="sng">
                <a:solidFill>
                  <a:schemeClr val="hlink"/>
                </a:solidFill>
                <a:hlinkClick action="ppaction://hlinksldjump" r:id="rId4"/>
              </a:rPr>
              <a:t>LinkedList</a:t>
            </a:r>
            <a:endParaRPr i="1" sz="1400">
              <a:solidFill>
                <a:srgbClr val="FF99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-"/>
            </a:pPr>
            <a:r>
              <a:rPr i="1" lang="es" sz="1400" u="sng">
                <a:solidFill>
                  <a:schemeClr val="hlink"/>
                </a:solidFill>
                <a:hlinkClick action="ppaction://hlinksldjump" r:id="rId5"/>
              </a:rPr>
              <a:t>Vector</a:t>
            </a:r>
            <a:endParaRPr i="1" sz="1400">
              <a:solidFill>
                <a:srgbClr val="FF99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-"/>
            </a:pPr>
            <a:r>
              <a:rPr i="1" lang="es" sz="1400" u="sng">
                <a:solidFill>
                  <a:schemeClr val="hlink"/>
                </a:solidFill>
                <a:hlinkClick action="ppaction://hlinksldjump" r:id="rId6"/>
              </a:rPr>
              <a:t>Stack</a:t>
            </a:r>
            <a:endParaRPr i="1" sz="1400">
              <a:solidFill>
                <a:srgbClr val="FF9900"/>
              </a:solidFill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33638" y="2978188"/>
            <a:ext cx="4276725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