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5"/>
    <p:sldMasterId id="214748367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5143500" cx="9144000"/>
  <p:notesSz cx="6858000" cy="9144000"/>
  <p:embeddedFontLst>
    <p:embeddedFont>
      <p:font typeface="Play"/>
      <p:regular r:id="rId18"/>
      <p:bold r:id="rId19"/>
    </p:embeddedFont>
    <p:embeddedFont>
      <p:font typeface="Inter"/>
      <p:regular r:id="rId20"/>
      <p:bold r:id="rId21"/>
    </p:embeddedFont>
    <p:embeddedFont>
      <p:font typeface="Source Code Pro"/>
      <p:regular r:id="rId22"/>
      <p:bold r:id="rId23"/>
      <p:italic r:id="rId24"/>
      <p:boldItalic r:id="rId25"/>
    </p:embeddedFont>
    <p:embeddedFont>
      <p:font typeface="Gill Sans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05A540F-D162-4ACD-817B-3260BF4C0C9B}">
  <a:tblStyle styleId="{605A540F-D162-4ACD-817B-3260BF4C0C9B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0F0F4"/>
          </a:solidFill>
        </a:fill>
      </a:tcStyle>
    </a:wholeTbl>
    <a:band1H>
      <a:tcTxStyle/>
      <a:tcStyle>
        <a:fill>
          <a:solidFill>
            <a:srgbClr val="E0E0E9"/>
          </a:solidFill>
        </a:fill>
      </a:tcStyle>
    </a:band1H>
    <a:band2H>
      <a:tcTxStyle/>
    </a:band2H>
    <a:band1V>
      <a:tcTxStyle/>
      <a:tcStyle>
        <a:fill>
          <a:solidFill>
            <a:srgbClr val="E0E0E9"/>
          </a:solidFill>
        </a:fill>
      </a:tcStyle>
    </a:band1V>
    <a:band2V>
      <a:tcTxStyle/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5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5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-regular.fntdata"/><Relationship Id="rId22" Type="http://schemas.openxmlformats.org/officeDocument/2006/relationships/font" Target="fonts/SourceCodePro-regular.fntdata"/><Relationship Id="rId21" Type="http://schemas.openxmlformats.org/officeDocument/2006/relationships/font" Target="fonts/Inter-bold.fntdata"/><Relationship Id="rId24" Type="http://schemas.openxmlformats.org/officeDocument/2006/relationships/font" Target="fonts/SourceCodePro-italic.fntdata"/><Relationship Id="rId23" Type="http://schemas.openxmlformats.org/officeDocument/2006/relationships/font" Target="fonts/SourceCode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GillSans-regular.fntdata"/><Relationship Id="rId25" Type="http://schemas.openxmlformats.org/officeDocument/2006/relationships/font" Target="fonts/SourceCodePro-boldItalic.fntdata"/><Relationship Id="rId27" Type="http://schemas.openxmlformats.org/officeDocument/2006/relationships/font" Target="fonts/GillSans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font" Target="fonts/Play-bold.fntdata"/><Relationship Id="rId18" Type="http://schemas.openxmlformats.org/officeDocument/2006/relationships/font" Target="fonts/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c4e3011070_2_1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1c4e3011070_2_19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1c4e3011070_2_19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44" name="Google Shape;244;g1c4e3011070_2_190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03/01/2023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c4e3011070_2_2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g1c4e3011070_2_20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1c4e3011070_2_20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45" name="Google Shape;345;g1c4e3011070_2_209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03/01/2023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c4e3011070_2_19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1c4e3011070_2_1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c4e3011070_2_2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1c4e3011070_2_20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1c4e3011070_2_20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65" name="Google Shape;265;g1c4e3011070_2_204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03/01/2023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c4e3011070_2_2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1c4e3011070_2_20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1c4e3011070_2_20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78" name="Google Shape;278;g1c4e3011070_2_205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03/01/2023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c4e3011070_2_2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1c4e3011070_2_20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1c4e3011070_2_20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90" name="Google Shape;290;g1c4e3011070_2_206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03/01/2023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c4e3011070_2_2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1c4e3011070_2_20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1c4e3011070_2_20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04" name="Google Shape;304;g1c4e3011070_2_207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03/01/2023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c4e3011070_2_2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g1c4e3011070_2_20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1c4e3011070_2_20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15" name="Google Shape;315;g1c4e3011070_2_208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03/01/2023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c4e3011070_2_2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g1c4e3011070_2_2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1c4e3011070_2_26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25" name="Google Shape;325;g1c4e3011070_2_266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03/01/2023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c4e3011070_2_2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g1c4e3011070_2_2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g1c4e3011070_2_27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35" name="Google Shape;335;g1c4e3011070_2_275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03/01/2023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ítulo">
  <p:cSld name="1_Títul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5999560" y="788663"/>
            <a:ext cx="2674143" cy="17886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/>
          <p:nvPr>
            <p:ph idx="2" type="pic"/>
          </p:nvPr>
        </p:nvSpPr>
        <p:spPr>
          <a:xfrm>
            <a:off x="0" y="0"/>
            <a:ext cx="558927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59" name="Google Shape;59;p14"/>
          <p:cNvSpPr/>
          <p:nvPr/>
        </p:nvSpPr>
        <p:spPr>
          <a:xfrm>
            <a:off x="5999560" y="333954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60" name="Google Shape;60;p14"/>
          <p:cNvGrpSpPr/>
          <p:nvPr/>
        </p:nvGrpSpPr>
        <p:grpSpPr>
          <a:xfrm rot="5400000">
            <a:off x="8126267" y="4125139"/>
            <a:ext cx="621269" cy="621269"/>
            <a:chOff x="10462536" y="1408249"/>
            <a:chExt cx="828358" cy="828358"/>
          </a:xfrm>
        </p:grpSpPr>
        <p:sp>
          <p:nvSpPr>
            <p:cNvPr id="61" name="Google Shape;61;p14"/>
            <p:cNvSpPr/>
            <p:nvPr/>
          </p:nvSpPr>
          <p:spPr>
            <a:xfrm rot="8100000">
              <a:off x="10606715" y="1506691"/>
              <a:ext cx="540001" cy="631474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 rot="-8100000">
              <a:off x="10613915" y="1424627"/>
              <a:ext cx="270000" cy="540001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5999560" y="2676525"/>
            <a:ext cx="2674143" cy="12989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Agenda">
  <p:cSld name="2_Agenda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413148" y="411956"/>
            <a:ext cx="2674143" cy="149839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413147" y="2007980"/>
            <a:ext cx="2674144" cy="2561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7" name="Google Shape;67;p15"/>
          <p:cNvSpPr/>
          <p:nvPr>
            <p:ph idx="2" type="pic"/>
          </p:nvPr>
        </p:nvSpPr>
        <p:spPr>
          <a:xfrm>
            <a:off x="3906696" y="1197578"/>
            <a:ext cx="2586419" cy="25864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68" name="Google Shape;68;p15"/>
          <p:cNvSpPr/>
          <p:nvPr>
            <p:ph idx="3" type="pic"/>
          </p:nvPr>
        </p:nvSpPr>
        <p:spPr>
          <a:xfrm>
            <a:off x="6688931" y="447294"/>
            <a:ext cx="1697832" cy="16978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69" name="Google Shape;69;p15"/>
          <p:cNvSpPr/>
          <p:nvPr>
            <p:ph idx="4" type="pic"/>
          </p:nvPr>
        </p:nvSpPr>
        <p:spPr>
          <a:xfrm>
            <a:off x="6818709" y="2493550"/>
            <a:ext cx="2202657" cy="22026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70" name="Google Shape;70;p15"/>
          <p:cNvSpPr txBox="1"/>
          <p:nvPr>
            <p:ph idx="10" type="dt"/>
          </p:nvPr>
        </p:nvSpPr>
        <p:spPr>
          <a:xfrm>
            <a:off x="413147" y="4880409"/>
            <a:ext cx="197167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1" type="ftr"/>
          </p:nvPr>
        </p:nvSpPr>
        <p:spPr>
          <a:xfrm>
            <a:off x="2519363" y="4880409"/>
            <a:ext cx="4784408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7461647" y="4880409"/>
            <a:ext cx="1269206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4911566" y="637625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74" name="Google Shape;74;p15"/>
          <p:cNvGrpSpPr/>
          <p:nvPr/>
        </p:nvGrpSpPr>
        <p:grpSpPr>
          <a:xfrm>
            <a:off x="4189440" y="4194424"/>
            <a:ext cx="621269" cy="621269"/>
            <a:chOff x="3393179" y="4841987"/>
            <a:chExt cx="828358" cy="828358"/>
          </a:xfrm>
        </p:grpSpPr>
        <p:sp>
          <p:nvSpPr>
            <p:cNvPr id="75" name="Google Shape;75;p15"/>
            <p:cNvSpPr/>
            <p:nvPr/>
          </p:nvSpPr>
          <p:spPr>
            <a:xfrm rot="8100000">
              <a:off x="3537358" y="4940429"/>
              <a:ext cx="540001" cy="631474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 rot="-81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0">
                  <a:srgbClr val="453E75">
                    <a:alpha val="32941"/>
                  </a:srgbClr>
                </a:gs>
                <a:gs pos="100000">
                  <a:srgbClr val="59EFC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ntroducción">
  <p:cSld name="3_Introducció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413147" y="3380400"/>
            <a:ext cx="3375421" cy="1172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6"/>
          <p:cNvSpPr/>
          <p:nvPr>
            <p:ph idx="2" type="pic"/>
          </p:nvPr>
        </p:nvSpPr>
        <p:spPr>
          <a:xfrm>
            <a:off x="0" y="0"/>
            <a:ext cx="2290572" cy="283235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80" name="Google Shape;80;p16"/>
          <p:cNvSpPr/>
          <p:nvPr>
            <p:ph idx="3" type="pic"/>
          </p:nvPr>
        </p:nvSpPr>
        <p:spPr>
          <a:xfrm>
            <a:off x="2290572" y="0"/>
            <a:ext cx="2290572" cy="283235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81" name="Google Shape;81;p16"/>
          <p:cNvSpPr/>
          <p:nvPr>
            <p:ph idx="4" type="pic"/>
          </p:nvPr>
        </p:nvSpPr>
        <p:spPr>
          <a:xfrm>
            <a:off x="4562856" y="0"/>
            <a:ext cx="2290572" cy="283235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82" name="Google Shape;82;p16"/>
          <p:cNvSpPr/>
          <p:nvPr>
            <p:ph idx="5" type="pic"/>
          </p:nvPr>
        </p:nvSpPr>
        <p:spPr>
          <a:xfrm>
            <a:off x="6853428" y="0"/>
            <a:ext cx="2290572" cy="283235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83" name="Google Shape;83;p16"/>
          <p:cNvSpPr txBox="1"/>
          <p:nvPr>
            <p:ph idx="10" type="dt"/>
          </p:nvPr>
        </p:nvSpPr>
        <p:spPr>
          <a:xfrm>
            <a:off x="413147" y="4880409"/>
            <a:ext cx="197167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11" type="ftr"/>
          </p:nvPr>
        </p:nvSpPr>
        <p:spPr>
          <a:xfrm>
            <a:off x="2519363" y="4880409"/>
            <a:ext cx="4784408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7461647" y="4880409"/>
            <a:ext cx="1269206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946808" y="3381375"/>
            <a:ext cx="4666059" cy="11727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Salto de sección">
  <p:cSld name="4_Salto de sección"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89" name="Google Shape;89;p17"/>
          <p:cNvSpPr txBox="1"/>
          <p:nvPr>
            <p:ph idx="10" type="dt"/>
          </p:nvPr>
        </p:nvSpPr>
        <p:spPr>
          <a:xfrm>
            <a:off x="413147" y="4880409"/>
            <a:ext cx="197167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1" type="ftr"/>
          </p:nvPr>
        </p:nvSpPr>
        <p:spPr>
          <a:xfrm>
            <a:off x="2519363" y="4880409"/>
            <a:ext cx="4784408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7461647" y="4880409"/>
            <a:ext cx="1269206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0" y="4330297"/>
            <a:ext cx="9144000" cy="813203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28000">
                <a:srgbClr val="1B192E">
                  <a:alpha val="0"/>
                </a:srgbClr>
              </a:gs>
              <a:gs pos="9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3" name="Google Shape;93;p17"/>
          <p:cNvSpPr/>
          <p:nvPr/>
        </p:nvSpPr>
        <p:spPr>
          <a:xfrm rot="10800000">
            <a:off x="0" y="-2"/>
            <a:ext cx="6750000" cy="5143499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4" name="Google Shape;94;p17"/>
          <p:cNvSpPr txBox="1"/>
          <p:nvPr>
            <p:ph type="ctrTitle"/>
          </p:nvPr>
        </p:nvSpPr>
        <p:spPr>
          <a:xfrm>
            <a:off x="413147" y="411956"/>
            <a:ext cx="4077890" cy="223967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7"/>
          <p:cNvSpPr txBox="1"/>
          <p:nvPr>
            <p:ph idx="1" type="subTitle"/>
          </p:nvPr>
        </p:nvSpPr>
        <p:spPr>
          <a:xfrm>
            <a:off x="413147" y="2862543"/>
            <a:ext cx="4077890" cy="1698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lvl="1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lvl="2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lvl="3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lvl="4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Salto de sección">
  <p:cSld name="5_Salto de sección"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98" name="Google Shape;98;p18"/>
          <p:cNvSpPr txBox="1"/>
          <p:nvPr>
            <p:ph idx="1" type="subTitle"/>
          </p:nvPr>
        </p:nvSpPr>
        <p:spPr>
          <a:xfrm>
            <a:off x="0" y="2667961"/>
            <a:ext cx="4980214" cy="2475539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/>
            </a:lvl1pPr>
            <a:lvl2pPr lvl="1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lvl="2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lvl="3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lvl="4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type="ctrTitle"/>
          </p:nvPr>
        </p:nvSpPr>
        <p:spPr>
          <a:xfrm>
            <a:off x="0" y="0"/>
            <a:ext cx="4980214" cy="2651632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9803"/>
                </a:srgbClr>
              </a:gs>
              <a:gs pos="100000">
                <a:srgbClr val="1B192E">
                  <a:alpha val="69803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/>
            </a:lvl1pPr>
            <a:lvl2pPr lvl="1">
              <a:spcBef>
                <a:spcPts val="90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Escala de tiempo de tabla y gráfico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9"/>
          <p:cNvGrpSpPr/>
          <p:nvPr/>
        </p:nvGrpSpPr>
        <p:grpSpPr>
          <a:xfrm>
            <a:off x="272916" y="3991920"/>
            <a:ext cx="772729" cy="772729"/>
            <a:chOff x="10240859" y="1436639"/>
            <a:chExt cx="1030305" cy="1030305"/>
          </a:xfrm>
        </p:grpSpPr>
        <p:sp>
          <p:nvSpPr>
            <p:cNvPr id="102" name="Google Shape;102;p19"/>
            <p:cNvSpPr/>
            <p:nvPr/>
          </p:nvSpPr>
          <p:spPr>
            <a:xfrm rot="-8100000">
              <a:off x="10268976" y="1743588"/>
              <a:ext cx="926985" cy="463493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3" name="Google Shape;103;p19"/>
            <p:cNvSpPr/>
            <p:nvPr/>
          </p:nvSpPr>
          <p:spPr>
            <a:xfrm rot="-2700000">
              <a:off x="11115555" y="1939340"/>
              <a:ext cx="53549" cy="23329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4" name="Google Shape;104;p19"/>
            <p:cNvSpPr/>
            <p:nvPr/>
          </p:nvSpPr>
          <p:spPr>
            <a:xfrm rot="-2700000">
              <a:off x="10625042" y="1448827"/>
              <a:ext cx="53549" cy="23329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5" name="Google Shape;105;p19"/>
            <p:cNvSpPr/>
            <p:nvPr/>
          </p:nvSpPr>
          <p:spPr>
            <a:xfrm rot="-8100000">
              <a:off x="10292519" y="1686748"/>
              <a:ext cx="926985" cy="530086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2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06" name="Google Shape;106;p19"/>
          <p:cNvSpPr txBox="1"/>
          <p:nvPr>
            <p:ph type="title"/>
          </p:nvPr>
        </p:nvSpPr>
        <p:spPr>
          <a:xfrm>
            <a:off x="413146" y="411956"/>
            <a:ext cx="83187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413147" y="1584899"/>
            <a:ext cx="8317706" cy="29847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8" name="Google Shape;108;p19"/>
          <p:cNvSpPr txBox="1"/>
          <p:nvPr>
            <p:ph idx="10" type="dt"/>
          </p:nvPr>
        </p:nvSpPr>
        <p:spPr>
          <a:xfrm>
            <a:off x="413147" y="4880409"/>
            <a:ext cx="197167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11" type="ftr"/>
          </p:nvPr>
        </p:nvSpPr>
        <p:spPr>
          <a:xfrm>
            <a:off x="2519363" y="4880409"/>
            <a:ext cx="4784408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7461647" y="4880409"/>
            <a:ext cx="1269206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ita">
  <p:cSld name="7_Cita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413148" y="411956"/>
            <a:ext cx="2674620" cy="25384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113" name="Google Shape;113;p20"/>
          <p:cNvGrpSpPr/>
          <p:nvPr/>
        </p:nvGrpSpPr>
        <p:grpSpPr>
          <a:xfrm>
            <a:off x="8031061" y="3009454"/>
            <a:ext cx="673408" cy="700562"/>
            <a:chOff x="5129684" y="1232940"/>
            <a:chExt cx="897877" cy="934082"/>
          </a:xfrm>
        </p:grpSpPr>
        <p:sp>
          <p:nvSpPr>
            <p:cNvPr id="114" name="Google Shape;114;p20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rect b="b" l="l" r="r" t="t"/>
              <a:pathLst>
                <a:path extrusionOk="0" h="317" w="54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5" name="Google Shape;115;p20"/>
            <p:cNvSpPr/>
            <p:nvPr/>
          </p:nvSpPr>
          <p:spPr>
            <a:xfrm rot="1800000">
              <a:off x="5243759" y="1430747"/>
              <a:ext cx="305942" cy="538275"/>
            </a:xfrm>
            <a:custGeom>
              <a:rect b="b" l="l" r="r" t="t"/>
              <a:pathLst>
                <a:path extrusionOk="0" h="468" w="266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9799999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6" name="Google Shape;116;p20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rect b="b" l="l" r="r" t="t"/>
              <a:pathLst>
                <a:path extrusionOk="0" h="468" w="274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80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17" name="Google Shape;117;p20"/>
          <p:cNvSpPr/>
          <p:nvPr/>
        </p:nvSpPr>
        <p:spPr>
          <a:xfrm>
            <a:off x="4251585" y="3794257"/>
            <a:ext cx="810000" cy="81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413147" y="3073003"/>
            <a:ext cx="2674143" cy="1763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indent="-3238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2pPr>
            <a:lvl3pPr indent="-3238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3pPr>
            <a:lvl4pPr indent="-3238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9" name="Google Shape;119;p20"/>
          <p:cNvSpPr/>
          <p:nvPr>
            <p:ph idx="2" type="pic"/>
          </p:nvPr>
        </p:nvSpPr>
        <p:spPr>
          <a:xfrm>
            <a:off x="4151857" y="492475"/>
            <a:ext cx="3849291" cy="384929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20" name="Google Shape;120;p20"/>
          <p:cNvSpPr txBox="1"/>
          <p:nvPr>
            <p:ph idx="10" type="dt"/>
          </p:nvPr>
        </p:nvSpPr>
        <p:spPr>
          <a:xfrm>
            <a:off x="413147" y="4880409"/>
            <a:ext cx="197167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idx="11" type="ftr"/>
          </p:nvPr>
        </p:nvSpPr>
        <p:spPr>
          <a:xfrm>
            <a:off x="2519363" y="4880409"/>
            <a:ext cx="4784408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7461647" y="4880409"/>
            <a:ext cx="1269206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Equipo">
  <p:cSld name="8_Equipo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/>
          <p:nvPr/>
        </p:nvSpPr>
        <p:spPr>
          <a:xfrm>
            <a:off x="0" y="4330297"/>
            <a:ext cx="9144000" cy="813203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40000">
                <a:srgbClr val="1B192E">
                  <a:alpha val="0"/>
                </a:srgbClr>
              </a:gs>
              <a:gs pos="100000">
                <a:srgbClr val="1B192E">
                  <a:alpha val="6000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5" name="Google Shape;125;p21"/>
          <p:cNvSpPr/>
          <p:nvPr/>
        </p:nvSpPr>
        <p:spPr>
          <a:xfrm>
            <a:off x="7716581" y="571957"/>
            <a:ext cx="810000" cy="81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6" name="Google Shape;126;p21"/>
          <p:cNvSpPr txBox="1"/>
          <p:nvPr>
            <p:ph type="ctrTitle"/>
          </p:nvPr>
        </p:nvSpPr>
        <p:spPr>
          <a:xfrm>
            <a:off x="411480" y="411480"/>
            <a:ext cx="6211490" cy="9397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127" name="Google Shape;127;p21"/>
          <p:cNvGrpSpPr/>
          <p:nvPr/>
        </p:nvGrpSpPr>
        <p:grpSpPr>
          <a:xfrm>
            <a:off x="1322329" y="3220781"/>
            <a:ext cx="1562914" cy="1562914"/>
            <a:chOff x="4842143" y="3556857"/>
            <a:chExt cx="2083885" cy="2083885"/>
          </a:xfrm>
        </p:grpSpPr>
        <p:sp>
          <p:nvSpPr>
            <p:cNvPr id="128" name="Google Shape;128;p21"/>
            <p:cNvSpPr/>
            <p:nvPr/>
          </p:nvSpPr>
          <p:spPr>
            <a:xfrm flipH="1" rot="8100000">
              <a:off x="5005634" y="4191206"/>
              <a:ext cx="1853969" cy="926985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9" name="Google Shape;129;p21"/>
            <p:cNvSpPr/>
            <p:nvPr/>
          </p:nvSpPr>
          <p:spPr>
            <a:xfrm flipH="1" rot="8100000">
              <a:off x="4957101" y="4052255"/>
              <a:ext cx="1853969" cy="109309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0" name="Google Shape;130;p21"/>
            <p:cNvSpPr/>
            <p:nvPr/>
          </p:nvSpPr>
          <p:spPr>
            <a:xfrm flipH="1" rot="2700000">
              <a:off x="6040374" y="3601683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1" name="Google Shape;131;p21"/>
            <p:cNvSpPr/>
            <p:nvPr/>
          </p:nvSpPr>
          <p:spPr>
            <a:xfrm flipH="1" rot="2700000">
              <a:off x="5059348" y="4582709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32" name="Google Shape;132;p21"/>
          <p:cNvSpPr/>
          <p:nvPr>
            <p:ph idx="2" type="pic"/>
          </p:nvPr>
        </p:nvSpPr>
        <p:spPr>
          <a:xfrm>
            <a:off x="809244" y="1493043"/>
            <a:ext cx="1268730" cy="10767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33" name="Google Shape;133;p21"/>
          <p:cNvSpPr/>
          <p:nvPr>
            <p:ph idx="3" type="pic"/>
          </p:nvPr>
        </p:nvSpPr>
        <p:spPr>
          <a:xfrm>
            <a:off x="2878788" y="1493043"/>
            <a:ext cx="1268730" cy="10767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34" name="Google Shape;134;p21"/>
          <p:cNvSpPr/>
          <p:nvPr>
            <p:ph idx="4" type="pic"/>
          </p:nvPr>
        </p:nvSpPr>
        <p:spPr>
          <a:xfrm>
            <a:off x="4996482" y="1495044"/>
            <a:ext cx="1268730" cy="10767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35" name="Google Shape;135;p21"/>
          <p:cNvSpPr/>
          <p:nvPr>
            <p:ph idx="5" type="pic"/>
          </p:nvPr>
        </p:nvSpPr>
        <p:spPr>
          <a:xfrm>
            <a:off x="7114176" y="1493043"/>
            <a:ext cx="1268730" cy="10767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809625" y="2836069"/>
            <a:ext cx="1283494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idx="6" type="body"/>
          </p:nvPr>
        </p:nvSpPr>
        <p:spPr>
          <a:xfrm>
            <a:off x="809050" y="3174712"/>
            <a:ext cx="1283679" cy="4786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7" type="body"/>
          </p:nvPr>
        </p:nvSpPr>
        <p:spPr>
          <a:xfrm>
            <a:off x="2879363" y="2836069"/>
            <a:ext cx="1283494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8" type="body"/>
          </p:nvPr>
        </p:nvSpPr>
        <p:spPr>
          <a:xfrm>
            <a:off x="2878788" y="3174712"/>
            <a:ext cx="1283679" cy="4786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9" type="body"/>
          </p:nvPr>
        </p:nvSpPr>
        <p:spPr>
          <a:xfrm>
            <a:off x="4997057" y="2836069"/>
            <a:ext cx="1283494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1" name="Google Shape;141;p21"/>
          <p:cNvSpPr txBox="1"/>
          <p:nvPr>
            <p:ph idx="13" type="body"/>
          </p:nvPr>
        </p:nvSpPr>
        <p:spPr>
          <a:xfrm>
            <a:off x="4996482" y="3174712"/>
            <a:ext cx="1283679" cy="4786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idx="14" type="body"/>
          </p:nvPr>
        </p:nvSpPr>
        <p:spPr>
          <a:xfrm>
            <a:off x="7074834" y="2840466"/>
            <a:ext cx="1283494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15" type="body"/>
          </p:nvPr>
        </p:nvSpPr>
        <p:spPr>
          <a:xfrm>
            <a:off x="7074259" y="3179109"/>
            <a:ext cx="1283679" cy="4786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10" type="dt"/>
          </p:nvPr>
        </p:nvSpPr>
        <p:spPr>
          <a:xfrm>
            <a:off x="413147" y="4880409"/>
            <a:ext cx="197167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21"/>
          <p:cNvSpPr txBox="1"/>
          <p:nvPr>
            <p:ph idx="11" type="ftr"/>
          </p:nvPr>
        </p:nvSpPr>
        <p:spPr>
          <a:xfrm>
            <a:off x="2519363" y="4880409"/>
            <a:ext cx="4784408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7461647" y="4880409"/>
            <a:ext cx="1269206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ontenido y columna 2 (diapositiva de comparación)" type="twoTxTwoObj">
  <p:cSld name="TWO_OBJECTS_WITH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/>
          <p:nvPr/>
        </p:nvSpPr>
        <p:spPr>
          <a:xfrm>
            <a:off x="8318709" y="4420100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9" name="Google Shape;149;p22"/>
          <p:cNvSpPr/>
          <p:nvPr/>
        </p:nvSpPr>
        <p:spPr>
          <a:xfrm>
            <a:off x="8588709" y="4370909"/>
            <a:ext cx="284287" cy="270000"/>
          </a:xfrm>
          <a:prstGeom prst="rect">
            <a:avLst/>
          </a:prstGeom>
          <a:solidFill>
            <a:schemeClr val="dk2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0" name="Google Shape;150;p22"/>
          <p:cNvSpPr txBox="1"/>
          <p:nvPr>
            <p:ph type="title"/>
          </p:nvPr>
        </p:nvSpPr>
        <p:spPr>
          <a:xfrm>
            <a:off x="413147" y="411956"/>
            <a:ext cx="8323163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413148" y="1298531"/>
            <a:ext cx="4077890" cy="4015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b="0" sz="1100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52" name="Google Shape;152;p22"/>
          <p:cNvSpPr txBox="1"/>
          <p:nvPr>
            <p:ph idx="2" type="body"/>
          </p:nvPr>
        </p:nvSpPr>
        <p:spPr>
          <a:xfrm>
            <a:off x="413147" y="1820528"/>
            <a:ext cx="4071836" cy="2636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1pPr>
            <a:lvl2pPr indent="-3048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3" name="Google Shape;153;p22"/>
          <p:cNvSpPr txBox="1"/>
          <p:nvPr>
            <p:ph idx="3" type="body"/>
          </p:nvPr>
        </p:nvSpPr>
        <p:spPr>
          <a:xfrm>
            <a:off x="4659018" y="1298531"/>
            <a:ext cx="4077294" cy="4015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b="0" sz="1100" cap="none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4" name="Google Shape;154;p22"/>
          <p:cNvSpPr txBox="1"/>
          <p:nvPr>
            <p:ph idx="4" type="body"/>
          </p:nvPr>
        </p:nvSpPr>
        <p:spPr>
          <a:xfrm>
            <a:off x="4659017" y="1820528"/>
            <a:ext cx="4077293" cy="2636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1pPr>
            <a:lvl2pPr indent="-3048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5" name="Google Shape;155;p22"/>
          <p:cNvSpPr txBox="1"/>
          <p:nvPr>
            <p:ph idx="10" type="dt"/>
          </p:nvPr>
        </p:nvSpPr>
        <p:spPr>
          <a:xfrm>
            <a:off x="413147" y="4880409"/>
            <a:ext cx="197167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6" name="Google Shape;156;p22"/>
          <p:cNvSpPr txBox="1"/>
          <p:nvPr>
            <p:ph idx="11" type="ftr"/>
          </p:nvPr>
        </p:nvSpPr>
        <p:spPr>
          <a:xfrm>
            <a:off x="2519363" y="4880409"/>
            <a:ext cx="4784408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7" name="Google Shape;157;p22"/>
          <p:cNvSpPr txBox="1"/>
          <p:nvPr>
            <p:ph idx="12" type="sldNum"/>
          </p:nvPr>
        </p:nvSpPr>
        <p:spPr>
          <a:xfrm>
            <a:off x="7461647" y="4880409"/>
            <a:ext cx="1269206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olumna de contenido 3">
  <p:cSld name="11_Columna de contenido 3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23"/>
          <p:cNvGrpSpPr/>
          <p:nvPr/>
        </p:nvGrpSpPr>
        <p:grpSpPr>
          <a:xfrm>
            <a:off x="75354" y="3777296"/>
            <a:ext cx="1562914" cy="1562914"/>
            <a:chOff x="4842143" y="3556857"/>
            <a:chExt cx="2083885" cy="2083885"/>
          </a:xfrm>
        </p:grpSpPr>
        <p:sp>
          <p:nvSpPr>
            <p:cNvPr id="160" name="Google Shape;160;p23"/>
            <p:cNvSpPr/>
            <p:nvPr/>
          </p:nvSpPr>
          <p:spPr>
            <a:xfrm flipH="1" rot="8100000">
              <a:off x="5005634" y="4191206"/>
              <a:ext cx="1853969" cy="926985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1" name="Google Shape;161;p23"/>
            <p:cNvSpPr/>
            <p:nvPr/>
          </p:nvSpPr>
          <p:spPr>
            <a:xfrm flipH="1" rot="8100000">
              <a:off x="4957101" y="4052255"/>
              <a:ext cx="1853969" cy="109309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2" name="Google Shape;162;p23"/>
            <p:cNvSpPr/>
            <p:nvPr/>
          </p:nvSpPr>
          <p:spPr>
            <a:xfrm flipH="1" rot="2700000">
              <a:off x="6040374" y="3601683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3" name="Google Shape;163;p23"/>
            <p:cNvSpPr/>
            <p:nvPr/>
          </p:nvSpPr>
          <p:spPr>
            <a:xfrm flipH="1" rot="2700000">
              <a:off x="5059348" y="4582709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64" name="Google Shape;164;p23"/>
          <p:cNvSpPr/>
          <p:nvPr/>
        </p:nvSpPr>
        <p:spPr>
          <a:xfrm rot="2700000">
            <a:off x="8126208" y="128451"/>
            <a:ext cx="810000" cy="947210"/>
          </a:xfrm>
          <a:custGeom>
            <a:rect b="b" l="l" r="r" t="t"/>
            <a:pathLst>
              <a:path extrusionOk="0" h="1262947" w="108000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6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5" name="Google Shape;165;p23"/>
          <p:cNvSpPr/>
          <p:nvPr/>
        </p:nvSpPr>
        <p:spPr>
          <a:xfrm rot="8100000">
            <a:off x="8137008" y="388756"/>
            <a:ext cx="405000" cy="81000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6" name="Google Shape;166;p23"/>
          <p:cNvSpPr/>
          <p:nvPr/>
        </p:nvSpPr>
        <p:spPr>
          <a:xfrm>
            <a:off x="1350602" y="1854641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7" name="Google Shape;167;p23"/>
          <p:cNvSpPr txBox="1"/>
          <p:nvPr>
            <p:ph type="title"/>
          </p:nvPr>
        </p:nvSpPr>
        <p:spPr>
          <a:xfrm>
            <a:off x="413147" y="411956"/>
            <a:ext cx="8323163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8" name="Google Shape;168;p23"/>
          <p:cNvSpPr txBox="1"/>
          <p:nvPr>
            <p:ph idx="1" type="body"/>
          </p:nvPr>
        </p:nvSpPr>
        <p:spPr>
          <a:xfrm>
            <a:off x="413148" y="1298531"/>
            <a:ext cx="2672952" cy="4015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0" sz="1500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69" name="Google Shape;169;p23"/>
          <p:cNvSpPr txBox="1"/>
          <p:nvPr>
            <p:ph idx="2" type="body"/>
          </p:nvPr>
        </p:nvSpPr>
        <p:spPr>
          <a:xfrm>
            <a:off x="419607" y="1824228"/>
            <a:ext cx="2672952" cy="2636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0" name="Google Shape;170;p23"/>
          <p:cNvSpPr txBox="1"/>
          <p:nvPr>
            <p:ph idx="3" type="body"/>
          </p:nvPr>
        </p:nvSpPr>
        <p:spPr>
          <a:xfrm>
            <a:off x="3256180" y="1298531"/>
            <a:ext cx="2674620" cy="4015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0" sz="1500" cap="none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1" name="Google Shape;171;p23"/>
          <p:cNvSpPr txBox="1"/>
          <p:nvPr>
            <p:ph idx="4" type="body"/>
          </p:nvPr>
        </p:nvSpPr>
        <p:spPr>
          <a:xfrm>
            <a:off x="3256180" y="1820528"/>
            <a:ext cx="2631566" cy="2636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115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1pPr>
            <a:lvl2pPr indent="-3111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2pPr>
            <a:lvl3pPr indent="-3111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3pPr>
            <a:lvl4pPr indent="-3111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4pPr>
            <a:lvl5pPr indent="-3111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idx="5" type="body"/>
          </p:nvPr>
        </p:nvSpPr>
        <p:spPr>
          <a:xfrm>
            <a:off x="6104744" y="1298531"/>
            <a:ext cx="2674620" cy="4015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0" sz="1500" cap="none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3" name="Google Shape;173;p23"/>
          <p:cNvSpPr txBox="1"/>
          <p:nvPr>
            <p:ph idx="6" type="body"/>
          </p:nvPr>
        </p:nvSpPr>
        <p:spPr>
          <a:xfrm>
            <a:off x="6104744" y="1820528"/>
            <a:ext cx="2631566" cy="2636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115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1pPr>
            <a:lvl2pPr indent="-3111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2pPr>
            <a:lvl3pPr indent="-3111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3pPr>
            <a:lvl4pPr indent="-3111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4pPr>
            <a:lvl5pPr indent="-3111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4" name="Google Shape;174;p23"/>
          <p:cNvSpPr txBox="1"/>
          <p:nvPr>
            <p:ph idx="10" type="dt"/>
          </p:nvPr>
        </p:nvSpPr>
        <p:spPr>
          <a:xfrm>
            <a:off x="413147" y="4880409"/>
            <a:ext cx="197167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5" name="Google Shape;175;p23"/>
          <p:cNvSpPr txBox="1"/>
          <p:nvPr>
            <p:ph idx="11" type="ftr"/>
          </p:nvPr>
        </p:nvSpPr>
        <p:spPr>
          <a:xfrm>
            <a:off x="2519363" y="4880409"/>
            <a:ext cx="4784408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6" name="Google Shape;176;p23"/>
          <p:cNvSpPr txBox="1"/>
          <p:nvPr>
            <p:ph idx="12" type="sldNum"/>
          </p:nvPr>
        </p:nvSpPr>
        <p:spPr>
          <a:xfrm>
            <a:off x="7461647" y="4880409"/>
            <a:ext cx="1269206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Resumen">
  <p:cSld name="12_Resumen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413147" y="3381375"/>
            <a:ext cx="3375421" cy="1172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9" name="Google Shape;179;p24"/>
          <p:cNvSpPr/>
          <p:nvPr>
            <p:ph idx="2" type="pic"/>
          </p:nvPr>
        </p:nvSpPr>
        <p:spPr>
          <a:xfrm>
            <a:off x="0" y="0"/>
            <a:ext cx="9144000" cy="283235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80" name="Google Shape;180;p24"/>
          <p:cNvSpPr txBox="1"/>
          <p:nvPr>
            <p:ph idx="1" type="body"/>
          </p:nvPr>
        </p:nvSpPr>
        <p:spPr>
          <a:xfrm>
            <a:off x="3946808" y="3381375"/>
            <a:ext cx="4666059" cy="11727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1" name="Google Shape;181;p24"/>
          <p:cNvSpPr txBox="1"/>
          <p:nvPr>
            <p:ph idx="10" type="dt"/>
          </p:nvPr>
        </p:nvSpPr>
        <p:spPr>
          <a:xfrm>
            <a:off x="413147" y="4880409"/>
            <a:ext cx="197167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2" name="Google Shape;182;p24"/>
          <p:cNvSpPr txBox="1"/>
          <p:nvPr>
            <p:ph idx="11" type="ftr"/>
          </p:nvPr>
        </p:nvSpPr>
        <p:spPr>
          <a:xfrm>
            <a:off x="2519363" y="4880409"/>
            <a:ext cx="4784408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3" name="Google Shape;183;p24"/>
          <p:cNvSpPr txBox="1"/>
          <p:nvPr>
            <p:ph idx="12" type="sldNum"/>
          </p:nvPr>
        </p:nvSpPr>
        <p:spPr>
          <a:xfrm>
            <a:off x="7461647" y="4880409"/>
            <a:ext cx="1269206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84" name="Google Shape;184;p24"/>
          <p:cNvSpPr/>
          <p:nvPr/>
        </p:nvSpPr>
        <p:spPr>
          <a:xfrm>
            <a:off x="919330" y="2889169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Cierre">
  <p:cSld name="13_Cierre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ctrTitle"/>
          </p:nvPr>
        </p:nvSpPr>
        <p:spPr>
          <a:xfrm>
            <a:off x="413147" y="411956"/>
            <a:ext cx="4077890" cy="223967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7" name="Google Shape;187;p25"/>
          <p:cNvSpPr txBox="1"/>
          <p:nvPr>
            <p:ph idx="1" type="subTitle"/>
          </p:nvPr>
        </p:nvSpPr>
        <p:spPr>
          <a:xfrm>
            <a:off x="413147" y="2870707"/>
            <a:ext cx="4077890" cy="1698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lvl="1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lvl="2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lvl="3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lvl="4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8" name="Google Shape;188;p25"/>
          <p:cNvSpPr/>
          <p:nvPr>
            <p:ph idx="2" type="pic"/>
          </p:nvPr>
        </p:nvSpPr>
        <p:spPr>
          <a:xfrm>
            <a:off x="4917186" y="411480"/>
            <a:ext cx="3813048" cy="21602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89" name="Google Shape;189;p25"/>
          <p:cNvSpPr/>
          <p:nvPr>
            <p:ph idx="3" type="pic"/>
          </p:nvPr>
        </p:nvSpPr>
        <p:spPr>
          <a:xfrm>
            <a:off x="4917186" y="2571750"/>
            <a:ext cx="3813048" cy="21602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grpSp>
        <p:nvGrpSpPr>
          <p:cNvPr id="190" name="Google Shape;190;p25"/>
          <p:cNvGrpSpPr/>
          <p:nvPr/>
        </p:nvGrpSpPr>
        <p:grpSpPr>
          <a:xfrm>
            <a:off x="8272569" y="-159901"/>
            <a:ext cx="1281612" cy="1279374"/>
            <a:chOff x="11030092" y="-213201"/>
            <a:chExt cx="1708815" cy="1705831"/>
          </a:xfrm>
        </p:grpSpPr>
        <p:sp>
          <p:nvSpPr>
            <p:cNvPr id="191" name="Google Shape;191;p25"/>
            <p:cNvSpPr/>
            <p:nvPr/>
          </p:nvSpPr>
          <p:spPr>
            <a:xfrm rot="-2700000">
              <a:off x="11161347" y="125399"/>
              <a:ext cx="1341675" cy="926985"/>
            </a:xfrm>
            <a:custGeom>
              <a:rect b="b" l="l" r="r" t="t"/>
              <a:pathLst>
                <a:path extrusionOk="0" h="926985" w="134167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2" name="Google Shape;192;p25"/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3" name="Google Shape;193;p25"/>
            <p:cNvSpPr/>
            <p:nvPr/>
          </p:nvSpPr>
          <p:spPr>
            <a:xfrm rot="-2700000">
              <a:off x="11228590" y="129580"/>
              <a:ext cx="1337455" cy="1042921"/>
            </a:xfrm>
            <a:custGeom>
              <a:rect b="b" l="l" r="r" t="t"/>
              <a:pathLst>
                <a:path extrusionOk="0" h="1042921" w="1337455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94" name="Google Shape;194;p25"/>
          <p:cNvGrpSpPr/>
          <p:nvPr/>
        </p:nvGrpSpPr>
        <p:grpSpPr>
          <a:xfrm>
            <a:off x="433244" y="4133962"/>
            <a:ext cx="621269" cy="621269"/>
            <a:chOff x="10462536" y="1408249"/>
            <a:chExt cx="828358" cy="828358"/>
          </a:xfrm>
        </p:grpSpPr>
        <p:sp>
          <p:nvSpPr>
            <p:cNvPr id="195" name="Google Shape;195;p25"/>
            <p:cNvSpPr/>
            <p:nvPr/>
          </p:nvSpPr>
          <p:spPr>
            <a:xfrm rot="8100000">
              <a:off x="10606715" y="1506691"/>
              <a:ext cx="540001" cy="631474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6" name="Google Shape;196;p25"/>
            <p:cNvSpPr/>
            <p:nvPr/>
          </p:nvSpPr>
          <p:spPr>
            <a:xfrm rot="-8100000">
              <a:off x="10613915" y="1424627"/>
              <a:ext cx="270000" cy="540001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97" name="Google Shape;197;p25"/>
          <p:cNvSpPr txBox="1"/>
          <p:nvPr>
            <p:ph idx="10" type="dt"/>
          </p:nvPr>
        </p:nvSpPr>
        <p:spPr>
          <a:xfrm>
            <a:off x="413147" y="4880409"/>
            <a:ext cx="197167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8" name="Google Shape;198;p25"/>
          <p:cNvSpPr txBox="1"/>
          <p:nvPr>
            <p:ph idx="11" type="ftr"/>
          </p:nvPr>
        </p:nvSpPr>
        <p:spPr>
          <a:xfrm>
            <a:off x="2519363" y="4880409"/>
            <a:ext cx="4784408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9" name="Google Shape;199;p25"/>
          <p:cNvSpPr txBox="1"/>
          <p:nvPr>
            <p:ph idx="12" type="sldNum"/>
          </p:nvPr>
        </p:nvSpPr>
        <p:spPr>
          <a:xfrm>
            <a:off x="7461647" y="4880409"/>
            <a:ext cx="1269206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00" name="Google Shape;200;p25"/>
          <p:cNvSpPr/>
          <p:nvPr/>
        </p:nvSpPr>
        <p:spPr>
          <a:xfrm>
            <a:off x="3977884" y="4070409"/>
            <a:ext cx="810000" cy="81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ctrTitle"/>
          </p:nvPr>
        </p:nvSpPr>
        <p:spPr>
          <a:xfrm>
            <a:off x="2519362" y="292380"/>
            <a:ext cx="6211490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3" name="Google Shape;203;p26"/>
          <p:cNvSpPr txBox="1"/>
          <p:nvPr>
            <p:ph idx="1" type="subTitle"/>
          </p:nvPr>
        </p:nvSpPr>
        <p:spPr>
          <a:xfrm>
            <a:off x="2519362" y="2652713"/>
            <a:ext cx="6211492" cy="19169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04" name="Google Shape;204;p26"/>
          <p:cNvSpPr txBox="1"/>
          <p:nvPr>
            <p:ph idx="10" type="dt"/>
          </p:nvPr>
        </p:nvSpPr>
        <p:spPr>
          <a:xfrm>
            <a:off x="413147" y="4880409"/>
            <a:ext cx="197167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5" name="Google Shape;205;p26"/>
          <p:cNvSpPr txBox="1"/>
          <p:nvPr>
            <p:ph idx="11" type="ftr"/>
          </p:nvPr>
        </p:nvSpPr>
        <p:spPr>
          <a:xfrm>
            <a:off x="2519363" y="4880409"/>
            <a:ext cx="4784408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6" name="Google Shape;206;p26"/>
          <p:cNvSpPr txBox="1"/>
          <p:nvPr>
            <p:ph idx="12" type="sldNum"/>
          </p:nvPr>
        </p:nvSpPr>
        <p:spPr>
          <a:xfrm>
            <a:off x="7461647" y="4880409"/>
            <a:ext cx="1269206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07" name="Google Shape;207;p26"/>
          <p:cNvSpPr/>
          <p:nvPr/>
        </p:nvSpPr>
        <p:spPr>
          <a:xfrm rot="2700000">
            <a:off x="459334" y="361416"/>
            <a:ext cx="810000" cy="947210"/>
          </a:xfrm>
          <a:custGeom>
            <a:rect b="b" l="l" r="r" t="t"/>
            <a:pathLst>
              <a:path extrusionOk="0" h="1262947" w="108000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6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8" name="Google Shape;208;p26"/>
          <p:cNvSpPr/>
          <p:nvPr/>
        </p:nvSpPr>
        <p:spPr>
          <a:xfrm rot="8100000">
            <a:off x="470134" y="621722"/>
            <a:ext cx="405000" cy="81000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9" name="Google Shape;209;p26"/>
          <p:cNvSpPr/>
          <p:nvPr/>
        </p:nvSpPr>
        <p:spPr>
          <a:xfrm>
            <a:off x="1350602" y="1854641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10" name="Google Shape;210;p26"/>
          <p:cNvGrpSpPr/>
          <p:nvPr/>
        </p:nvGrpSpPr>
        <p:grpSpPr>
          <a:xfrm>
            <a:off x="969370" y="3224855"/>
            <a:ext cx="1562914" cy="1562914"/>
            <a:chOff x="4842143" y="3556857"/>
            <a:chExt cx="2083885" cy="2083885"/>
          </a:xfrm>
        </p:grpSpPr>
        <p:sp>
          <p:nvSpPr>
            <p:cNvPr id="211" name="Google Shape;211;p26"/>
            <p:cNvSpPr/>
            <p:nvPr/>
          </p:nvSpPr>
          <p:spPr>
            <a:xfrm flipH="1" rot="8100000">
              <a:off x="5005634" y="4191206"/>
              <a:ext cx="1853969" cy="926985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2" name="Google Shape;212;p26"/>
            <p:cNvSpPr/>
            <p:nvPr/>
          </p:nvSpPr>
          <p:spPr>
            <a:xfrm flipH="1" rot="8100000">
              <a:off x="4957101" y="4052255"/>
              <a:ext cx="1853969" cy="109309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3" name="Google Shape;213;p26"/>
            <p:cNvSpPr/>
            <p:nvPr/>
          </p:nvSpPr>
          <p:spPr>
            <a:xfrm flipH="1" rot="2700000">
              <a:off x="6040374" y="3601683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4" name="Google Shape;214;p26"/>
            <p:cNvSpPr/>
            <p:nvPr/>
          </p:nvSpPr>
          <p:spPr>
            <a:xfrm flipH="1" rot="2700000">
              <a:off x="5059348" y="4582709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contenido" type="twoObj">
  <p:cSld name="TWO_OBJECTS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/>
          <p:nvPr/>
        </p:nvSpPr>
        <p:spPr>
          <a:xfrm>
            <a:off x="8302398" y="250031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17" name="Google Shape;217;p27"/>
          <p:cNvGrpSpPr/>
          <p:nvPr/>
        </p:nvGrpSpPr>
        <p:grpSpPr>
          <a:xfrm>
            <a:off x="175008" y="4038015"/>
            <a:ext cx="621268" cy="621268"/>
            <a:chOff x="2895711" y="1234487"/>
            <a:chExt cx="828357" cy="828357"/>
          </a:xfrm>
        </p:grpSpPr>
        <p:sp>
          <p:nvSpPr>
            <p:cNvPr id="218" name="Google Shape;218;p27"/>
            <p:cNvSpPr/>
            <p:nvPr/>
          </p:nvSpPr>
          <p:spPr>
            <a:xfrm rot="2700000">
              <a:off x="3039890" y="1332929"/>
              <a:ext cx="540000" cy="631474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453E75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9" name="Google Shape;219;p27"/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0">
                  <a:srgbClr val="221F3B"/>
                </a:gs>
                <a:gs pos="50000">
                  <a:srgbClr val="221F3B"/>
                </a:gs>
                <a:gs pos="100000">
                  <a:srgbClr val="2B274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20" name="Google Shape;220;p27"/>
          <p:cNvSpPr txBox="1"/>
          <p:nvPr>
            <p:ph type="title"/>
          </p:nvPr>
        </p:nvSpPr>
        <p:spPr>
          <a:xfrm>
            <a:off x="413147" y="411956"/>
            <a:ext cx="8317706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1" name="Google Shape;221;p27"/>
          <p:cNvSpPr txBox="1"/>
          <p:nvPr>
            <p:ph idx="1" type="body"/>
          </p:nvPr>
        </p:nvSpPr>
        <p:spPr>
          <a:xfrm>
            <a:off x="413147" y="1572881"/>
            <a:ext cx="4076700" cy="2996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2" name="Google Shape;222;p27"/>
          <p:cNvSpPr txBox="1"/>
          <p:nvPr>
            <p:ph idx="2" type="body"/>
          </p:nvPr>
        </p:nvSpPr>
        <p:spPr>
          <a:xfrm>
            <a:off x="4654154" y="1572881"/>
            <a:ext cx="4076700" cy="2996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3" name="Google Shape;223;p27"/>
          <p:cNvSpPr txBox="1"/>
          <p:nvPr>
            <p:ph idx="10" type="dt"/>
          </p:nvPr>
        </p:nvSpPr>
        <p:spPr>
          <a:xfrm>
            <a:off x="413147" y="4880409"/>
            <a:ext cx="197167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4" name="Google Shape;224;p27"/>
          <p:cNvSpPr txBox="1"/>
          <p:nvPr>
            <p:ph idx="11" type="ftr"/>
          </p:nvPr>
        </p:nvSpPr>
        <p:spPr>
          <a:xfrm>
            <a:off x="2519363" y="4880409"/>
            <a:ext cx="4784408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5" name="Google Shape;225;p27"/>
          <p:cNvSpPr txBox="1"/>
          <p:nvPr>
            <p:ph idx="12" type="sldNum"/>
          </p:nvPr>
        </p:nvSpPr>
        <p:spPr>
          <a:xfrm>
            <a:off x="7461647" y="4880409"/>
            <a:ext cx="1269206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idx="10" type="dt"/>
          </p:nvPr>
        </p:nvSpPr>
        <p:spPr>
          <a:xfrm>
            <a:off x="413147" y="4880409"/>
            <a:ext cx="197167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8" name="Google Shape;228;p28"/>
          <p:cNvSpPr txBox="1"/>
          <p:nvPr>
            <p:ph idx="11" type="ftr"/>
          </p:nvPr>
        </p:nvSpPr>
        <p:spPr>
          <a:xfrm>
            <a:off x="2519363" y="4880409"/>
            <a:ext cx="4784408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9" name="Google Shape;229;p28"/>
          <p:cNvSpPr txBox="1"/>
          <p:nvPr>
            <p:ph idx="12" type="sldNum"/>
          </p:nvPr>
        </p:nvSpPr>
        <p:spPr>
          <a:xfrm>
            <a:off x="7461647" y="4880409"/>
            <a:ext cx="1269206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29"/>
          <p:cNvGrpSpPr/>
          <p:nvPr/>
        </p:nvGrpSpPr>
        <p:grpSpPr>
          <a:xfrm>
            <a:off x="3564561" y="3617628"/>
            <a:ext cx="1242535" cy="1242535"/>
            <a:chOff x="2481534" y="2139594"/>
            <a:chExt cx="1656714" cy="1656714"/>
          </a:xfrm>
        </p:grpSpPr>
        <p:sp>
          <p:nvSpPr>
            <p:cNvPr id="232" name="Google Shape;232;p29"/>
            <p:cNvSpPr/>
            <p:nvPr/>
          </p:nvSpPr>
          <p:spPr>
            <a:xfrm rot="2700000">
              <a:off x="2769891" y="2336477"/>
              <a:ext cx="1080000" cy="1262947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453E75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3" name="Google Shape;233;p29"/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0">
                  <a:srgbClr val="221F3B"/>
                </a:gs>
                <a:gs pos="50000">
                  <a:srgbClr val="221F3B"/>
                </a:gs>
                <a:gs pos="100000">
                  <a:srgbClr val="2B274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34" name="Google Shape;234;p29"/>
          <p:cNvSpPr txBox="1"/>
          <p:nvPr>
            <p:ph type="title"/>
          </p:nvPr>
        </p:nvSpPr>
        <p:spPr>
          <a:xfrm>
            <a:off x="413147" y="411956"/>
            <a:ext cx="8317706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5" name="Google Shape;235;p29"/>
          <p:cNvSpPr txBox="1"/>
          <p:nvPr>
            <p:ph idx="1" type="body"/>
          </p:nvPr>
        </p:nvSpPr>
        <p:spPr>
          <a:xfrm>
            <a:off x="3221831" y="1312545"/>
            <a:ext cx="5509022" cy="32570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1pPr>
            <a:lvl2pPr indent="-3048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5pPr>
            <a:lvl6pPr indent="-3238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236" name="Google Shape;236;p29"/>
          <p:cNvSpPr txBox="1"/>
          <p:nvPr>
            <p:ph idx="2" type="body"/>
          </p:nvPr>
        </p:nvSpPr>
        <p:spPr>
          <a:xfrm>
            <a:off x="413147" y="1312545"/>
            <a:ext cx="2674144" cy="32570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237" name="Google Shape;237;p29"/>
          <p:cNvSpPr txBox="1"/>
          <p:nvPr>
            <p:ph idx="10" type="dt"/>
          </p:nvPr>
        </p:nvSpPr>
        <p:spPr>
          <a:xfrm>
            <a:off x="413147" y="4880409"/>
            <a:ext cx="197167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8" name="Google Shape;238;p29"/>
          <p:cNvSpPr txBox="1"/>
          <p:nvPr>
            <p:ph idx="11" type="ftr"/>
          </p:nvPr>
        </p:nvSpPr>
        <p:spPr>
          <a:xfrm>
            <a:off x="2519363" y="4880409"/>
            <a:ext cx="4784408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9" name="Google Shape;239;p29"/>
          <p:cNvSpPr txBox="1"/>
          <p:nvPr>
            <p:ph idx="12" type="sldNum"/>
          </p:nvPr>
        </p:nvSpPr>
        <p:spPr>
          <a:xfrm>
            <a:off x="7461647" y="4880409"/>
            <a:ext cx="1269206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13147" y="413100"/>
            <a:ext cx="8317706" cy="999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 b="0" i="0" sz="36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13147" y="1585396"/>
            <a:ext cx="8318700" cy="29842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9845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9845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45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450" lvl="4" marL="2286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13147" y="4880409"/>
            <a:ext cx="197167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2519363" y="4880409"/>
            <a:ext cx="4784408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7461647" y="4880409"/>
            <a:ext cx="1269206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260">
          <p15:clr>
            <a:srgbClr val="F26B43"/>
          </p15:clr>
        </p15:guide>
        <p15:guide id="4" pos="5500">
          <p15:clr>
            <a:srgbClr val="F26B43"/>
          </p15:clr>
        </p15:guide>
        <p15:guide id="5" orient="horz" pos="259">
          <p15:clr>
            <a:srgbClr val="F26B43"/>
          </p15:clr>
        </p15:guide>
        <p15:guide id="6" orient="horz" pos="2981">
          <p15:clr>
            <a:srgbClr val="F26B43"/>
          </p15:clr>
        </p15:guide>
        <p15:guide id="7" pos="618">
          <p15:clr>
            <a:srgbClr val="A4A3A4"/>
          </p15:clr>
        </p15:guide>
        <p15:guide id="8" pos="703">
          <p15:clr>
            <a:srgbClr val="A4A3A4"/>
          </p15:clr>
        </p15:guide>
        <p15:guide id="9" pos="1060">
          <p15:clr>
            <a:srgbClr val="A4A3A4"/>
          </p15:clr>
        </p15:guide>
        <p15:guide id="10" pos="1145">
          <p15:clr>
            <a:srgbClr val="A4A3A4"/>
          </p15:clr>
        </p15:guide>
        <p15:guide id="11" pos="1502">
          <p15:clr>
            <a:srgbClr val="A4A3A4"/>
          </p15:clr>
        </p15:guide>
        <p15:guide id="12" pos="1587">
          <p15:clr>
            <a:srgbClr val="A4A3A4"/>
          </p15:clr>
        </p15:guide>
        <p15:guide id="13" pos="1945">
          <p15:clr>
            <a:srgbClr val="A4A3A4"/>
          </p15:clr>
        </p15:guide>
        <p15:guide id="14" pos="2029">
          <p15:clr>
            <a:srgbClr val="A4A3A4"/>
          </p15:clr>
        </p15:guide>
        <p15:guide id="15" pos="2387">
          <p15:clr>
            <a:srgbClr val="A4A3A4"/>
          </p15:clr>
        </p15:guide>
        <p15:guide id="16" pos="2489">
          <p15:clr>
            <a:srgbClr val="A4A3A4"/>
          </p15:clr>
        </p15:guide>
        <p15:guide id="17" pos="2829">
          <p15:clr>
            <a:srgbClr val="A4A3A4"/>
          </p15:clr>
        </p15:guide>
        <p15:guide id="18" pos="2931">
          <p15:clr>
            <a:srgbClr val="A4A3A4"/>
          </p15:clr>
        </p15:guide>
        <p15:guide id="19" pos="3271">
          <p15:clr>
            <a:srgbClr val="A4A3A4"/>
          </p15:clr>
        </p15:guide>
        <p15:guide id="20" pos="3373">
          <p15:clr>
            <a:srgbClr val="A4A3A4"/>
          </p15:clr>
        </p15:guide>
        <p15:guide id="21" pos="3713">
          <p15:clr>
            <a:srgbClr val="A4A3A4"/>
          </p15:clr>
        </p15:guide>
        <p15:guide id="22" pos="3815">
          <p15:clr>
            <a:srgbClr val="A4A3A4"/>
          </p15:clr>
        </p15:guide>
        <p15:guide id="23" pos="4156">
          <p15:clr>
            <a:srgbClr val="A4A3A4"/>
          </p15:clr>
        </p15:guide>
        <p15:guide id="24" pos="4258">
          <p15:clr>
            <a:srgbClr val="A4A3A4"/>
          </p15:clr>
        </p15:guide>
        <p15:guide id="25" pos="4615">
          <p15:clr>
            <a:srgbClr val="A4A3A4"/>
          </p15:clr>
        </p15:guide>
        <p15:guide id="26" pos="4700">
          <p15:clr>
            <a:srgbClr val="A4A3A4"/>
          </p15:clr>
        </p15:guide>
        <p15:guide id="27" pos="5057">
          <p15:clr>
            <a:srgbClr val="A4A3A4"/>
          </p15:clr>
        </p15:guide>
        <p15:guide id="28" pos="5142">
          <p15:clr>
            <a:srgbClr val="A4A3A4"/>
          </p15:clr>
        </p15:guide>
        <p15:guide id="29" orient="horz" pos="2879">
          <p15:clr>
            <a:srgbClr val="A4A3A4"/>
          </p15:clr>
        </p15:guide>
        <p15:guide id="30" orient="horz" pos="1569">
          <p15:clr>
            <a:srgbClr val="A4A3A4"/>
          </p15:clr>
        </p15:guide>
        <p15:guide id="31" orient="horz" pos="1671">
          <p15:clr>
            <a:srgbClr val="A4A3A4"/>
          </p15:clr>
        </p15:guide>
        <p15:guide id="32" orient="horz" pos="634">
          <p15:clr>
            <a:srgbClr val="A4A3A4"/>
          </p15:clr>
        </p15:guide>
        <p15:guide id="33" orient="horz" pos="719">
          <p15:clr>
            <a:srgbClr val="A4A3A4"/>
          </p15:clr>
        </p15:guide>
        <p15:guide id="34" orient="horz" pos="1110">
          <p15:clr>
            <a:srgbClr val="A4A3A4"/>
          </p15:clr>
        </p15:guide>
        <p15:guide id="35" orient="horz" pos="1195">
          <p15:clr>
            <a:srgbClr val="A4A3A4"/>
          </p15:clr>
        </p15:guide>
        <p15:guide id="36" orient="horz" pos="2045">
          <p15:clr>
            <a:srgbClr val="A4A3A4"/>
          </p15:clr>
        </p15:guide>
        <p15:guide id="37" orient="horz" pos="2130">
          <p15:clr>
            <a:srgbClr val="A4A3A4"/>
          </p15:clr>
        </p15:guide>
        <p15:guide id="38" orient="horz" pos="2504">
          <p15:clr>
            <a:srgbClr val="A4A3A4"/>
          </p15:clr>
        </p15:guide>
        <p15:guide id="39" orient="horz" pos="2606">
          <p15:clr>
            <a:srgbClr val="A4A3A4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jpg"/><Relationship Id="rId10" Type="http://schemas.openxmlformats.org/officeDocument/2006/relationships/image" Target="../media/image3.jp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4.xml"/><Relationship Id="rId9" Type="http://schemas.openxmlformats.org/officeDocument/2006/relationships/image" Target="../media/image2.jpg"/><Relationship Id="rId5" Type="http://schemas.openxmlformats.org/officeDocument/2006/relationships/slide" Target="/ppt/slides/slide5.xml"/><Relationship Id="rId6" Type="http://schemas.openxmlformats.org/officeDocument/2006/relationships/slide" Target="/ppt/slides/slide6.xml"/><Relationship Id="rId7" Type="http://schemas.openxmlformats.org/officeDocument/2006/relationships/slide" Target="/ppt/slides/slide7.xml"/><Relationship Id="rId8" Type="http://schemas.openxmlformats.org/officeDocument/2006/relationships/slide" Target="/ppt/slides/slide1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javatpoint.com/java-8-strea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type="ctrTitle"/>
          </p:nvPr>
        </p:nvSpPr>
        <p:spPr>
          <a:xfrm>
            <a:off x="5999560" y="788663"/>
            <a:ext cx="2674143" cy="17886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</a:pPr>
            <a:r>
              <a:rPr lang="es"/>
              <a:t>EXPRESIONES LAMBDA</a:t>
            </a:r>
            <a:endParaRPr/>
          </a:p>
        </p:txBody>
      </p:sp>
      <p:pic>
        <p:nvPicPr>
          <p:cNvPr descr="Fondo digital de puntos de datos" id="247" name="Google Shape;247;p3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58927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248" name="Google Shape;248;p30"/>
          <p:cNvSpPr txBox="1"/>
          <p:nvPr>
            <p:ph idx="1" type="body"/>
          </p:nvPr>
        </p:nvSpPr>
        <p:spPr>
          <a:xfrm>
            <a:off x="5999560" y="2676525"/>
            <a:ext cx="2674143" cy="12989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177800" lvl="0" marL="177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rPr lang="es"/>
              <a:t>Alan Vallvé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9"/>
          <p:cNvSpPr txBox="1"/>
          <p:nvPr>
            <p:ph type="title"/>
          </p:nvPr>
        </p:nvSpPr>
        <p:spPr>
          <a:xfrm>
            <a:off x="0" y="7261"/>
            <a:ext cx="9144000" cy="70525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Play"/>
              <a:buNone/>
            </a:pPr>
            <a:r>
              <a:rPr lang="es">
                <a:solidFill>
                  <a:srgbClr val="FFC000"/>
                </a:solidFill>
              </a:rPr>
              <a:t>Glosario</a:t>
            </a:r>
            <a:endParaRPr/>
          </a:p>
        </p:txBody>
      </p:sp>
      <p:sp>
        <p:nvSpPr>
          <p:cNvPr id="348" name="Google Shape;348;p39"/>
          <p:cNvSpPr txBox="1"/>
          <p:nvPr>
            <p:ph idx="12" type="sldNum"/>
          </p:nvPr>
        </p:nvSpPr>
        <p:spPr>
          <a:xfrm>
            <a:off x="7461647" y="4880409"/>
            <a:ext cx="1269206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49" name="Google Shape;349;p39"/>
          <p:cNvSpPr txBox="1"/>
          <p:nvPr>
            <p:ph idx="4294967295" type="body"/>
          </p:nvPr>
        </p:nvSpPr>
        <p:spPr>
          <a:xfrm>
            <a:off x="413147" y="809748"/>
            <a:ext cx="8317705" cy="40706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184150" lvl="0" marL="177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100"/>
              <a:buFont typeface="Arial"/>
              <a:buChar char="•"/>
            </a:pPr>
            <a:r>
              <a:rPr b="1" i="1" lang="es" sz="1100" u="none" cap="none" strike="noStrike">
                <a:solidFill>
                  <a:srgbClr val="FFC000"/>
                </a:solidFill>
                <a:latin typeface="Inter"/>
                <a:ea typeface="Inter"/>
                <a:cs typeface="Inter"/>
                <a:sym typeface="Inter"/>
              </a:rPr>
              <a:t>Implementación</a:t>
            </a:r>
            <a:r>
              <a:rPr b="1" i="1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: </a:t>
            </a: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El código que definimos para tratar la información y realizar las operaciones necesarias.</a:t>
            </a:r>
            <a:endParaRPr/>
          </a:p>
          <a:p>
            <a:pPr indent="-184150" lvl="0" marL="177800" marR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rgbClr val="FFC000"/>
              </a:buClr>
              <a:buSzPts val="1100"/>
              <a:buFont typeface="Arial"/>
              <a:buChar char="•"/>
            </a:pPr>
            <a:r>
              <a:rPr b="1" i="1" lang="es" sz="1100" u="none" cap="none" strike="noStrike">
                <a:solidFill>
                  <a:srgbClr val="FFC000"/>
                </a:solidFill>
                <a:latin typeface="Inter"/>
                <a:ea typeface="Inter"/>
                <a:cs typeface="Inter"/>
                <a:sym typeface="Inter"/>
              </a:rPr>
              <a:t>Método</a:t>
            </a:r>
            <a:r>
              <a:rPr b="1" i="1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/</a:t>
            </a:r>
            <a:r>
              <a:rPr b="1" i="1" lang="es" sz="1100" u="none" cap="none" strike="noStrike">
                <a:solidFill>
                  <a:srgbClr val="FFC000"/>
                </a:solidFill>
                <a:latin typeface="Inter"/>
                <a:ea typeface="Inter"/>
                <a:cs typeface="Inter"/>
                <a:sym typeface="Inter"/>
              </a:rPr>
              <a:t>función</a:t>
            </a:r>
            <a:r>
              <a:rPr b="1" i="1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: </a:t>
            </a: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La definición de un bloque de código que puede recibir y devolver parámetros y ejecuta una implementación especifica.</a:t>
            </a:r>
            <a:endParaRPr/>
          </a:p>
          <a:p>
            <a:pPr indent="-184150" lvl="0" marL="177800" marR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rgbClr val="FFC000"/>
              </a:buClr>
              <a:buSzPts val="1100"/>
              <a:buFont typeface="Arial"/>
              <a:buChar char="•"/>
            </a:pPr>
            <a:r>
              <a:rPr b="1" i="1" lang="es" sz="1100" u="none" cap="none" strike="noStrike">
                <a:solidFill>
                  <a:srgbClr val="FFC000"/>
                </a:solidFill>
                <a:latin typeface="Inter"/>
                <a:ea typeface="Inter"/>
                <a:cs typeface="Inter"/>
                <a:sym typeface="Inter"/>
              </a:rPr>
              <a:t>Interfaz</a:t>
            </a:r>
            <a:r>
              <a:rPr b="1" i="1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b="1" i="1" lang="es" sz="1100" u="none" cap="none" strike="noStrike">
                <a:solidFill>
                  <a:srgbClr val="FFC000"/>
                </a:solidFill>
                <a:latin typeface="Inter"/>
                <a:ea typeface="Inter"/>
                <a:cs typeface="Inter"/>
                <a:sym typeface="Inter"/>
              </a:rPr>
              <a:t>funcional</a:t>
            </a:r>
            <a:r>
              <a:rPr b="1" i="1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: </a:t>
            </a: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Son aquellas interfaces que contienen un solo método abstracto.</a:t>
            </a:r>
            <a:endParaRPr/>
          </a:p>
          <a:p>
            <a:pPr indent="-184150" lvl="0" marL="177800" marR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rgbClr val="FFC000"/>
              </a:buClr>
              <a:buSzPts val="1100"/>
              <a:buFont typeface="Arial"/>
              <a:buChar char="•"/>
            </a:pPr>
            <a:r>
              <a:rPr b="1" i="1" lang="es" sz="1100" u="none" cap="none" strike="noStrike">
                <a:solidFill>
                  <a:srgbClr val="FFC000"/>
                </a:solidFill>
                <a:latin typeface="Inter"/>
                <a:ea typeface="Inter"/>
                <a:cs typeface="Inter"/>
                <a:sym typeface="Inter"/>
              </a:rPr>
              <a:t>Interfaz</a:t>
            </a:r>
            <a:r>
              <a:rPr b="1" i="1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: </a:t>
            </a: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Un tipo de </a:t>
            </a:r>
            <a:r>
              <a:rPr b="1" i="1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clase</a:t>
            </a: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en Java que sirve para definir funciones sin necesidad de añadirles un cuerpo o implementación.</a:t>
            </a:r>
            <a:endParaRPr b="1" i="1" sz="11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84150" lvl="0" marL="177800" marR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rgbClr val="FFC000"/>
              </a:buClr>
              <a:buSzPts val="1100"/>
              <a:buFont typeface="Arial"/>
              <a:buChar char="•"/>
            </a:pPr>
            <a:r>
              <a:rPr b="1" i="1" lang="es" sz="1100" u="none" cap="none" strike="noStrike">
                <a:solidFill>
                  <a:srgbClr val="FFC000"/>
                </a:solidFill>
                <a:latin typeface="Inter"/>
                <a:ea typeface="Inter"/>
                <a:cs typeface="Inter"/>
                <a:sym typeface="Inter"/>
              </a:rPr>
              <a:t>Método</a:t>
            </a:r>
            <a:r>
              <a:rPr b="1" i="1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b="1" i="1" lang="es" sz="1100" u="none" cap="none" strike="noStrike">
                <a:solidFill>
                  <a:srgbClr val="FFC000"/>
                </a:solidFill>
                <a:latin typeface="Inter"/>
                <a:ea typeface="Inter"/>
                <a:cs typeface="Inter"/>
                <a:sym typeface="Inter"/>
              </a:rPr>
              <a:t>abstracto</a:t>
            </a:r>
            <a:r>
              <a:rPr b="1" i="1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: </a:t>
            </a: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Un método el cual no tiene </a:t>
            </a:r>
            <a:r>
              <a:rPr b="1" i="1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cuerpo</a:t>
            </a: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, solo tiene definida la estructura de la función (respuesta, nombre, parámetros de entrada…)</a:t>
            </a:r>
            <a:endParaRPr b="1" i="1" sz="11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84150" lvl="0" marL="177800" marR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rgbClr val="FFC000"/>
              </a:buClr>
              <a:buSzPts val="1100"/>
              <a:buFont typeface="Arial"/>
              <a:buChar char="•"/>
            </a:pPr>
            <a:r>
              <a:rPr b="1" i="1" lang="es" sz="1100" u="none" cap="none" strike="noStrike">
                <a:solidFill>
                  <a:srgbClr val="FFC000"/>
                </a:solidFill>
                <a:latin typeface="Inter"/>
                <a:ea typeface="Inter"/>
                <a:cs typeface="Inter"/>
                <a:sym typeface="Inter"/>
              </a:rPr>
              <a:t>Collection</a:t>
            </a:r>
            <a:r>
              <a:rPr b="1" i="1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: </a:t>
            </a: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Un conjunto de interfaces y clases que nos proporcionan diferentes tipos de listados.</a:t>
            </a:r>
            <a:endParaRPr b="1" i="1" sz="11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84150" lvl="0" marL="177800" marR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rgbClr val="FFC000"/>
              </a:buClr>
              <a:buSzPts val="1100"/>
              <a:buFont typeface="Arial"/>
              <a:buChar char="•"/>
            </a:pPr>
            <a:r>
              <a:rPr b="1" i="1" lang="es" sz="1100" u="none" cap="none" strike="noStrike">
                <a:solidFill>
                  <a:srgbClr val="FFC000"/>
                </a:solidFill>
                <a:latin typeface="Inter"/>
                <a:ea typeface="Inter"/>
                <a:cs typeface="Inter"/>
                <a:sym typeface="Inter"/>
              </a:rPr>
              <a:t>bucle</a:t>
            </a:r>
            <a:r>
              <a:rPr b="1" i="1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: </a:t>
            </a: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funcionalidad utilizada para ejecutar múltiples veces un bloque de código especifico, normalmente utilizado para recorrer listas.</a:t>
            </a:r>
            <a:endParaRPr b="1" i="1" sz="11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84150" lvl="0" marL="177800" marR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rgbClr val="FFC000"/>
              </a:buClr>
              <a:buSzPts val="1100"/>
              <a:buFont typeface="Arial"/>
              <a:buChar char="•"/>
            </a:pPr>
            <a:r>
              <a:rPr b="1" i="1" lang="es" sz="1100" u="none" cap="none" strike="noStrike">
                <a:solidFill>
                  <a:srgbClr val="FFC000"/>
                </a:solidFill>
                <a:latin typeface="Inter"/>
                <a:ea typeface="Inter"/>
                <a:cs typeface="Inter"/>
                <a:sym typeface="Inter"/>
              </a:rPr>
              <a:t>Iterator</a:t>
            </a:r>
            <a:r>
              <a:rPr b="1" i="1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/ </a:t>
            </a:r>
            <a:r>
              <a:rPr b="1" i="1" lang="es" sz="1100" u="none" cap="none" strike="noStrike">
                <a:solidFill>
                  <a:srgbClr val="FFC000"/>
                </a:solidFill>
                <a:latin typeface="Inter"/>
                <a:ea typeface="Inter"/>
                <a:cs typeface="Inter"/>
                <a:sym typeface="Inter"/>
              </a:rPr>
              <a:t>iteración</a:t>
            </a:r>
            <a:r>
              <a:rPr b="1" i="1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: </a:t>
            </a: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La iteración individual de un bucle, cada “vuelta” de un bucle es una iteración.</a:t>
            </a:r>
            <a:endParaRPr/>
          </a:p>
          <a:p>
            <a:pPr indent="-184150" lvl="0" marL="177800" marR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rgbClr val="FFC000"/>
              </a:buClr>
              <a:buSzPts val="1100"/>
              <a:buFont typeface="Arial"/>
              <a:buChar char="•"/>
            </a:pPr>
            <a:r>
              <a:rPr b="1" i="1" lang="es" sz="1100" u="none" cap="none" strike="noStrike">
                <a:solidFill>
                  <a:srgbClr val="FFC000"/>
                </a:solidFill>
                <a:latin typeface="Inter"/>
                <a:ea typeface="Inter"/>
                <a:cs typeface="Inter"/>
                <a:sym typeface="Inter"/>
              </a:rPr>
              <a:t>Elemento</a:t>
            </a:r>
            <a:r>
              <a:rPr b="1" i="1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: </a:t>
            </a: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en el contexto de un bucle/iteración el valor que se recorre y utiliza en esta.</a:t>
            </a:r>
            <a:endParaRPr/>
          </a:p>
          <a:p>
            <a:pPr indent="-184150" lvl="0" marL="177800" marR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rgbClr val="FFC000"/>
              </a:buClr>
              <a:buSzPts val="1100"/>
              <a:buFont typeface="Arial"/>
              <a:buChar char="•"/>
            </a:pPr>
            <a:r>
              <a:rPr b="1" i="1" lang="es" sz="1100" u="none" cap="none" strike="noStrike">
                <a:solidFill>
                  <a:srgbClr val="FFC000"/>
                </a:solidFill>
                <a:latin typeface="Inter"/>
                <a:ea typeface="Inter"/>
                <a:cs typeface="Inter"/>
                <a:sym typeface="Inter"/>
              </a:rPr>
              <a:t>Lazy</a:t>
            </a:r>
            <a:r>
              <a:rPr b="1" i="1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: </a:t>
            </a: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cuando una carga es </a:t>
            </a:r>
            <a:r>
              <a:rPr b="0" i="1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lazy</a:t>
            </a: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, significa que hasta el momento de ejecución, la información e implementación no están preparadas, su carga es asíncrona. </a:t>
            </a:r>
            <a:endParaRPr/>
          </a:p>
          <a:p>
            <a:pPr indent="-184150" lvl="0" marL="177800" marR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rgbClr val="FFC000"/>
              </a:buClr>
              <a:buSzPts val="1100"/>
              <a:buFont typeface="Arial"/>
              <a:buChar char="•"/>
            </a:pPr>
            <a:r>
              <a:rPr b="1" i="1" lang="es" sz="1100" u="none" cap="none" strike="noStrike">
                <a:solidFill>
                  <a:srgbClr val="FFC000"/>
                </a:solidFill>
                <a:latin typeface="Inter"/>
                <a:ea typeface="Inter"/>
                <a:cs typeface="Inter"/>
                <a:sym typeface="Inter"/>
              </a:rPr>
              <a:t>Paralelo</a:t>
            </a:r>
            <a:r>
              <a:rPr b="1" i="1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: </a:t>
            </a: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Que se realizan varias ejecuciones al mismo tiempo en diferentes canales o hilos.</a:t>
            </a:r>
            <a:endParaRPr/>
          </a:p>
          <a:p>
            <a:pPr indent="-114300" lvl="0" marL="177800" marR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b="1" i="1" sz="11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14300" lvl="0" marL="177800" marR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b="1" i="1" sz="11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14300" lvl="0" marL="177800" marR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b="1" i="1" sz="11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/>
          <p:nvPr>
            <p:ph type="title"/>
          </p:nvPr>
        </p:nvSpPr>
        <p:spPr>
          <a:xfrm>
            <a:off x="413148" y="411956"/>
            <a:ext cx="2674143" cy="149839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254" name="Google Shape;254;p31"/>
          <p:cNvSpPr txBox="1"/>
          <p:nvPr>
            <p:ph idx="1" type="body"/>
          </p:nvPr>
        </p:nvSpPr>
        <p:spPr>
          <a:xfrm>
            <a:off x="413147" y="2007980"/>
            <a:ext cx="2674144" cy="2561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7800" lvl="0" marL="177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rPr lang="es" u="sng">
                <a:solidFill>
                  <a:schemeClr val="hlink"/>
                </a:solidFill>
                <a:hlinkClick action="ppaction://hlinksldjump" r:id="rId3"/>
              </a:rPr>
              <a:t>¿Qué es una lambda?</a:t>
            </a:r>
            <a:endParaRPr/>
          </a:p>
          <a:p>
            <a:pPr indent="-177800" lvl="0" marL="17780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rPr lang="es" u="sng">
                <a:solidFill>
                  <a:schemeClr val="hlink"/>
                </a:solidFill>
                <a:hlinkClick action="ppaction://hlinksldjump" r:id="rId4"/>
              </a:rPr>
              <a:t>Estructura y sintaxis</a:t>
            </a:r>
            <a:endParaRPr/>
          </a:p>
          <a:p>
            <a:pPr indent="-177800" lvl="0" marL="17780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rPr lang="es" u="sng">
                <a:solidFill>
                  <a:schemeClr val="hlink"/>
                </a:solidFill>
                <a:hlinkClick action="ppaction://hlinksldjump" r:id="rId5"/>
              </a:rPr>
              <a:t>Interfaces</a:t>
            </a:r>
            <a:endParaRPr/>
          </a:p>
          <a:p>
            <a:pPr indent="-177800" lvl="0" marL="17780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rPr lang="es" u="sng">
                <a:solidFill>
                  <a:schemeClr val="hlink"/>
                </a:solidFill>
                <a:hlinkClick action="ppaction://hlinksldjump" r:id="rId6"/>
              </a:rPr>
              <a:t>Bucle foreach</a:t>
            </a:r>
            <a:endParaRPr/>
          </a:p>
          <a:p>
            <a:pPr indent="-177800" lvl="0" marL="17780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rPr lang="es" u="sng">
                <a:solidFill>
                  <a:schemeClr val="hlink"/>
                </a:solidFill>
                <a:hlinkClick action="ppaction://hlinksldjump" r:id="rId7"/>
              </a:rPr>
              <a:t>Stream</a:t>
            </a:r>
            <a:endParaRPr/>
          </a:p>
          <a:p>
            <a:pPr indent="-177800" lvl="0" marL="17780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rPr lang="es" u="sng">
                <a:solidFill>
                  <a:schemeClr val="hlink"/>
                </a:solidFill>
                <a:hlinkClick action="ppaction://hlinksldjump" r:id="rId8"/>
              </a:rPr>
              <a:t>Glosario</a:t>
            </a:r>
            <a:endParaRPr/>
          </a:p>
          <a:p>
            <a:pPr indent="-177800" lvl="0" marL="17780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t/>
            </a:r>
            <a:endParaRPr/>
          </a:p>
        </p:txBody>
      </p:sp>
      <p:pic>
        <p:nvPicPr>
          <p:cNvPr descr="Datos digitales" id="255" name="Google Shape;255;p31"/>
          <p:cNvPicPr preferRelativeResize="0"/>
          <p:nvPr>
            <p:ph idx="2" type="pic"/>
          </p:nvPr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906696" y="1197578"/>
            <a:ext cx="2586418" cy="25864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pic>
        <p:nvPicPr>
          <p:cNvPr descr="Puntos de datos " id="256" name="Google Shape;256;p31"/>
          <p:cNvPicPr preferRelativeResize="0"/>
          <p:nvPr>
            <p:ph idx="3" type="pic"/>
          </p:nvPr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688931" y="447294"/>
            <a:ext cx="1697832" cy="16978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pic>
        <p:nvPicPr>
          <p:cNvPr descr="Fondo de datos" id="257" name="Google Shape;257;p31"/>
          <p:cNvPicPr preferRelativeResize="0"/>
          <p:nvPr>
            <p:ph idx="4" type="pic"/>
          </p:nvPr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818709" y="2493550"/>
            <a:ext cx="2202657" cy="22026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258" name="Google Shape;258;p31"/>
          <p:cNvSpPr txBox="1"/>
          <p:nvPr>
            <p:ph idx="10" type="dt"/>
          </p:nvPr>
        </p:nvSpPr>
        <p:spPr>
          <a:xfrm>
            <a:off x="413147" y="4880409"/>
            <a:ext cx="197167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Martes, 2 de febrero de 20XX</a:t>
            </a:r>
            <a:endParaRPr/>
          </a:p>
        </p:txBody>
      </p:sp>
      <p:sp>
        <p:nvSpPr>
          <p:cNvPr id="259" name="Google Shape;259;p31"/>
          <p:cNvSpPr txBox="1"/>
          <p:nvPr>
            <p:ph idx="11" type="ftr"/>
          </p:nvPr>
        </p:nvSpPr>
        <p:spPr>
          <a:xfrm>
            <a:off x="2519363" y="4880409"/>
            <a:ext cx="4784408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de Texto de pie de página</a:t>
            </a:r>
            <a:endParaRPr/>
          </a:p>
        </p:txBody>
      </p:sp>
      <p:sp>
        <p:nvSpPr>
          <p:cNvPr id="260" name="Google Shape;260;p31"/>
          <p:cNvSpPr txBox="1"/>
          <p:nvPr>
            <p:ph idx="12" type="sldNum"/>
          </p:nvPr>
        </p:nvSpPr>
        <p:spPr>
          <a:xfrm>
            <a:off x="7461647" y="4880409"/>
            <a:ext cx="1269206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 txBox="1"/>
          <p:nvPr>
            <p:ph type="title"/>
          </p:nvPr>
        </p:nvSpPr>
        <p:spPr>
          <a:xfrm>
            <a:off x="0" y="7261"/>
            <a:ext cx="9144000" cy="70525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</a:pPr>
            <a:r>
              <a:rPr lang="es"/>
              <a:t>¿Qué es una lambda?</a:t>
            </a:r>
            <a:endParaRPr/>
          </a:p>
        </p:txBody>
      </p:sp>
      <p:sp>
        <p:nvSpPr>
          <p:cNvPr id="268" name="Google Shape;268;p32"/>
          <p:cNvSpPr txBox="1"/>
          <p:nvPr>
            <p:ph idx="12" type="sldNum"/>
          </p:nvPr>
        </p:nvSpPr>
        <p:spPr>
          <a:xfrm>
            <a:off x="7461647" y="4880409"/>
            <a:ext cx="1269206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69" name="Google Shape;269;p32"/>
          <p:cNvSpPr txBox="1"/>
          <p:nvPr>
            <p:ph idx="4294967295" type="body"/>
          </p:nvPr>
        </p:nvSpPr>
        <p:spPr>
          <a:xfrm>
            <a:off x="413147" y="809749"/>
            <a:ext cx="8317705" cy="35240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F2F2F2"/>
                </a:solidFill>
                <a:latin typeface="Gill Sans"/>
                <a:ea typeface="Gill Sans"/>
                <a:cs typeface="Gill Sans"/>
                <a:sym typeface="Gill Sans"/>
              </a:rPr>
              <a:t>Las expresiones </a:t>
            </a:r>
            <a:r>
              <a:rPr b="1" i="1" lang="es" sz="1200" u="none" cap="none" strike="noStrike">
                <a:solidFill>
                  <a:srgbClr val="F2F2F2"/>
                </a:solidFill>
                <a:latin typeface="Gill Sans"/>
                <a:ea typeface="Gill Sans"/>
                <a:cs typeface="Gill Sans"/>
                <a:sym typeface="Gill Sans"/>
              </a:rPr>
              <a:t>lambda</a:t>
            </a:r>
            <a:r>
              <a:rPr b="0" i="0" lang="es" sz="1200" u="none" cap="none" strike="noStrike">
                <a:solidFill>
                  <a:srgbClr val="F2F2F2"/>
                </a:solidFill>
                <a:latin typeface="Gill Sans"/>
                <a:ea typeface="Gill Sans"/>
                <a:cs typeface="Gill Sans"/>
                <a:sym typeface="Gill Sans"/>
              </a:rPr>
              <a:t>, se introdujeron con </a:t>
            </a:r>
            <a:r>
              <a:rPr b="1" i="0" lang="es" sz="1200" u="none" cap="none" strike="noStrike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Java 8</a:t>
            </a:r>
            <a:r>
              <a:rPr b="0" i="0" lang="es" sz="1200" u="none" cap="none" strike="noStrike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s" sz="1200" u="none" cap="none" strike="noStrike">
                <a:solidFill>
                  <a:srgbClr val="F2F2F2"/>
                </a:solidFill>
                <a:latin typeface="Gill Sans"/>
                <a:ea typeface="Gill Sans"/>
                <a:cs typeface="Gill Sans"/>
                <a:sym typeface="Gill Sans"/>
              </a:rPr>
              <a:t>para crear códigos mas cortos y fáciles de interpretar, además, nos ofrecen fácil acceso a diferentes </a:t>
            </a:r>
            <a:r>
              <a:rPr b="0" i="0" lang="es" sz="1200" u="none" cap="none" strike="noStrik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funcionalidades</a:t>
            </a:r>
            <a:r>
              <a:rPr b="0" i="0" lang="es" sz="1200" u="none" cap="none" strike="noStrike">
                <a:solidFill>
                  <a:srgbClr val="F2F2F2"/>
                </a:solidFill>
                <a:latin typeface="Gill Sans"/>
                <a:ea typeface="Gill Sans"/>
                <a:cs typeface="Gill Sans"/>
                <a:sym typeface="Gill Sans"/>
              </a:rPr>
              <a:t>, por ejemplo, para filtrar, ordenar…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F2F2F2"/>
                </a:solidFill>
                <a:latin typeface="Gill Sans"/>
                <a:ea typeface="Gill Sans"/>
                <a:cs typeface="Gill Sans"/>
                <a:sym typeface="Gill Sans"/>
              </a:rPr>
              <a:t>Con las </a:t>
            </a:r>
            <a:r>
              <a:rPr b="1" i="1" lang="es" sz="1200" u="none" cap="none" strike="noStrike">
                <a:solidFill>
                  <a:srgbClr val="F2F2F2"/>
                </a:solidFill>
                <a:latin typeface="Gill Sans"/>
                <a:ea typeface="Gill Sans"/>
                <a:cs typeface="Gill Sans"/>
                <a:sym typeface="Gill Sans"/>
              </a:rPr>
              <a:t>lambdas</a:t>
            </a:r>
            <a:r>
              <a:rPr b="0" i="0" lang="es" sz="1200" u="none" cap="none" strike="noStrike">
                <a:solidFill>
                  <a:srgbClr val="F2F2F2"/>
                </a:solidFill>
                <a:latin typeface="Gill Sans"/>
                <a:ea typeface="Gill Sans"/>
                <a:cs typeface="Gill Sans"/>
                <a:sym typeface="Gill Sans"/>
              </a:rPr>
              <a:t> podemos crear </a:t>
            </a:r>
            <a:r>
              <a:rPr b="1" i="1" lang="es" sz="1200" u="none" cap="none" strike="noStrik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implementaciones</a:t>
            </a:r>
            <a:r>
              <a:rPr b="0" i="0" lang="es" sz="1200" u="none" cap="none" strike="noStrike">
                <a:solidFill>
                  <a:srgbClr val="F2F2F2"/>
                </a:solidFill>
                <a:latin typeface="Gill Sans"/>
                <a:ea typeface="Gill Sans"/>
                <a:cs typeface="Gill Sans"/>
                <a:sym typeface="Gill Sans"/>
              </a:rPr>
              <a:t> de </a:t>
            </a:r>
            <a:r>
              <a:rPr b="1" i="1" lang="es" sz="1200" u="none" cap="none" strike="noStrike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métodos</a:t>
            </a:r>
            <a:r>
              <a:rPr b="0" i="0" lang="es" sz="1200" u="none" cap="none" strike="noStrike">
                <a:solidFill>
                  <a:srgbClr val="F2F2F2"/>
                </a:solidFill>
                <a:latin typeface="Gill Sans"/>
                <a:ea typeface="Gill Sans"/>
                <a:cs typeface="Gill Sans"/>
                <a:sym typeface="Gill Sans"/>
              </a:rPr>
              <a:t> de </a:t>
            </a:r>
            <a:r>
              <a:rPr b="1" i="1" lang="es" sz="1200" u="none" cap="none" strike="noStrike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interfaces</a:t>
            </a:r>
            <a:r>
              <a:rPr b="1" i="1" lang="es" sz="1200" u="none" cap="none" strike="noStrike">
                <a:solidFill>
                  <a:srgbClr val="F2F2F2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1" i="1" lang="es" sz="1200" u="none" cap="none" strike="noStrike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funcionales</a:t>
            </a:r>
            <a:r>
              <a:rPr b="0" i="0" lang="es" sz="1200" u="none" cap="none" strike="noStrike">
                <a:solidFill>
                  <a:srgbClr val="F2F2F2"/>
                </a:solidFill>
                <a:latin typeface="Gill Sans"/>
                <a:ea typeface="Gill Sans"/>
                <a:cs typeface="Gill Sans"/>
                <a:sym typeface="Gill Sans"/>
              </a:rPr>
              <a:t>, ahorrándonos tener que re implementar los métodos. En otras palabras, creamos una implementación temporal de un método.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F2F2F2"/>
                </a:solidFill>
                <a:latin typeface="Gill Sans"/>
                <a:ea typeface="Gill Sans"/>
                <a:cs typeface="Gill Sans"/>
                <a:sym typeface="Gill Sans"/>
              </a:rPr>
              <a:t>Como vemos en el siguiente ejemplo, con las </a:t>
            </a:r>
            <a:r>
              <a:rPr b="1" i="1" lang="es" sz="1200" u="none" cap="none" strike="noStrike">
                <a:solidFill>
                  <a:srgbClr val="F2F2F2"/>
                </a:solidFill>
                <a:latin typeface="Gill Sans"/>
                <a:ea typeface="Gill Sans"/>
                <a:cs typeface="Gill Sans"/>
                <a:sym typeface="Gill Sans"/>
              </a:rPr>
              <a:t>expresiones lambda </a:t>
            </a:r>
            <a:r>
              <a:rPr b="0" i="0" lang="es" sz="1200" u="none" cap="none" strike="noStrike">
                <a:solidFill>
                  <a:srgbClr val="F2F2F2"/>
                </a:solidFill>
                <a:latin typeface="Gill Sans"/>
                <a:ea typeface="Gill Sans"/>
                <a:cs typeface="Gill Sans"/>
                <a:sym typeface="Gill Sans"/>
              </a:rPr>
              <a:t>nos ahorramos varias líneas de código, ahorrándonos </a:t>
            </a:r>
            <a:r>
              <a:rPr b="0" i="1" lang="es" sz="1200" u="none" cap="none" strike="noStrike">
                <a:solidFill>
                  <a:srgbClr val="F2F2F2"/>
                </a:solidFill>
                <a:latin typeface="Gill Sans"/>
                <a:ea typeface="Gill Sans"/>
                <a:cs typeface="Gill Sans"/>
                <a:sym typeface="Gill Sans"/>
              </a:rPr>
              <a:t>complejidad</a:t>
            </a:r>
            <a:r>
              <a:rPr b="0" i="0" lang="es" sz="1200" u="none" cap="none" strike="noStrike">
                <a:solidFill>
                  <a:srgbClr val="F2F2F2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70" name="Google Shape;27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147" y="3147078"/>
            <a:ext cx="3771263" cy="1733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33325" y="3147078"/>
            <a:ext cx="4048612" cy="894551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2"/>
          <p:cNvSpPr txBox="1"/>
          <p:nvPr/>
        </p:nvSpPr>
        <p:spPr>
          <a:xfrm>
            <a:off x="1707038" y="2772850"/>
            <a:ext cx="118348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SIN LAMBDA</a:t>
            </a:r>
            <a:endParaRPr sz="1100"/>
          </a:p>
        </p:txBody>
      </p:sp>
      <p:sp>
        <p:nvSpPr>
          <p:cNvPr id="273" name="Google Shape;273;p32"/>
          <p:cNvSpPr txBox="1"/>
          <p:nvPr/>
        </p:nvSpPr>
        <p:spPr>
          <a:xfrm>
            <a:off x="5826182" y="2770123"/>
            <a:ext cx="12628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CON LAMBDA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 txBox="1"/>
          <p:nvPr>
            <p:ph type="title"/>
          </p:nvPr>
        </p:nvSpPr>
        <p:spPr>
          <a:xfrm>
            <a:off x="0" y="7261"/>
            <a:ext cx="9144000" cy="70525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</a:pPr>
            <a:r>
              <a:rPr lang="es"/>
              <a:t>Estructura y sintaxis</a:t>
            </a:r>
            <a:endParaRPr/>
          </a:p>
        </p:txBody>
      </p:sp>
      <p:sp>
        <p:nvSpPr>
          <p:cNvPr id="281" name="Google Shape;281;p33"/>
          <p:cNvSpPr txBox="1"/>
          <p:nvPr>
            <p:ph idx="12" type="sldNum"/>
          </p:nvPr>
        </p:nvSpPr>
        <p:spPr>
          <a:xfrm>
            <a:off x="7461647" y="4880409"/>
            <a:ext cx="1269206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82" name="Google Shape;282;p33"/>
          <p:cNvSpPr txBox="1"/>
          <p:nvPr>
            <p:ph idx="4294967295" type="body"/>
          </p:nvPr>
        </p:nvSpPr>
        <p:spPr>
          <a:xfrm>
            <a:off x="413147" y="809748"/>
            <a:ext cx="8317705" cy="35240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rgbClr val="92D05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rgbClr val="92D050"/>
                </a:solidFill>
                <a:latin typeface="Inter"/>
                <a:ea typeface="Inter"/>
                <a:cs typeface="Inter"/>
                <a:sym typeface="Inter"/>
              </a:rPr>
              <a:t>(</a:t>
            </a:r>
            <a:r>
              <a:rPr b="0" i="0" lang="es" sz="1500" u="none" cap="none" strike="noStrike">
                <a:solidFill>
                  <a:srgbClr val="FFC000"/>
                </a:solidFill>
                <a:latin typeface="Inter"/>
                <a:ea typeface="Inter"/>
                <a:cs typeface="Inter"/>
                <a:sym typeface="Inter"/>
              </a:rPr>
              <a:t>argument-list</a:t>
            </a:r>
            <a:r>
              <a:rPr b="0" i="0" lang="es" sz="1500" u="none" cap="none" strike="noStrike">
                <a:solidFill>
                  <a:srgbClr val="92D050"/>
                </a:solidFill>
                <a:latin typeface="Inter"/>
                <a:ea typeface="Inter"/>
                <a:cs typeface="Inter"/>
                <a:sym typeface="Inter"/>
              </a:rPr>
              <a:t>)</a:t>
            </a:r>
            <a:r>
              <a:rPr b="0" i="0" lang="es" sz="15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 </a:t>
            </a:r>
            <a:r>
              <a:rPr b="0" i="0" lang="es" sz="1500" u="none" cap="none" strike="noStrike">
                <a:solidFill>
                  <a:srgbClr val="FF0000"/>
                </a:solidFill>
                <a:latin typeface="Inter"/>
                <a:ea typeface="Inter"/>
                <a:cs typeface="Inter"/>
                <a:sym typeface="Inter"/>
              </a:rPr>
              <a:t>-&gt;</a:t>
            </a:r>
            <a:r>
              <a:rPr b="0" i="0" lang="es" sz="15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 </a:t>
            </a:r>
            <a:r>
              <a:rPr b="0" i="0" lang="es" sz="1500" u="none" cap="none" strike="noStrike">
                <a:solidFill>
                  <a:srgbClr val="92D050"/>
                </a:solidFill>
                <a:latin typeface="Inter"/>
                <a:ea typeface="Inter"/>
                <a:cs typeface="Inter"/>
                <a:sym typeface="Inter"/>
              </a:rPr>
              <a:t>{</a:t>
            </a:r>
            <a:r>
              <a:rPr b="0" i="0" lang="es" sz="15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b="0" i="0" lang="es" sz="1500" u="none" cap="none" strike="noStrike">
                <a:solidFill>
                  <a:srgbClr val="7030A0"/>
                </a:solidFill>
                <a:latin typeface="Inter"/>
                <a:ea typeface="Inter"/>
                <a:cs typeface="Inter"/>
                <a:sym typeface="Inter"/>
              </a:rPr>
              <a:t>body </a:t>
            </a:r>
            <a:r>
              <a:rPr b="0" i="0" lang="es" sz="1500" u="none" cap="none" strike="noStrike">
                <a:solidFill>
                  <a:srgbClr val="92D050"/>
                </a:solidFill>
                <a:latin typeface="Inter"/>
                <a:ea typeface="Inter"/>
                <a:cs typeface="Inter"/>
                <a:sym typeface="Inter"/>
              </a:rPr>
              <a:t>}</a:t>
            </a:r>
            <a:r>
              <a:rPr b="0" i="0" lang="es" sz="15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  </a:t>
            </a:r>
            <a:endParaRPr b="0" i="0" sz="11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71450" lvl="0" marL="177800" marR="0" rtl="0" algn="just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rgbClr val="FFC000"/>
              </a:buClr>
              <a:buSzPts val="1500"/>
              <a:buFont typeface="Arial"/>
              <a:buChar char="•"/>
            </a:pPr>
            <a:r>
              <a:rPr b="0" i="0" lang="es" sz="1500" u="none" cap="none" strike="noStrike">
                <a:solidFill>
                  <a:srgbClr val="FFC000"/>
                </a:solidFill>
                <a:latin typeface="Inter"/>
                <a:ea typeface="Inter"/>
                <a:cs typeface="Inter"/>
                <a:sym typeface="Inter"/>
              </a:rPr>
              <a:t>argument-list </a:t>
            </a:r>
            <a:r>
              <a:rPr b="0" i="0" lang="es" sz="15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: </a:t>
            </a:r>
            <a:r>
              <a:rPr b="0" i="0" lang="es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Puede o no estar vacío, son los parámetros que utilizaremos en nuestra lambda.</a:t>
            </a:r>
            <a:endParaRPr/>
          </a:p>
          <a:p>
            <a:pPr indent="-171450" lvl="0" marL="177800" marR="0" rtl="0" algn="just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Arial"/>
              <a:buChar char="•"/>
            </a:pPr>
            <a:r>
              <a:rPr b="0" i="0" lang="es" sz="1500" u="none" cap="none" strike="noStrike">
                <a:solidFill>
                  <a:srgbClr val="FF0000"/>
                </a:solidFill>
                <a:latin typeface="Inter"/>
                <a:ea typeface="Inter"/>
                <a:cs typeface="Inter"/>
                <a:sym typeface="Inter"/>
              </a:rPr>
              <a:t>-&gt; (Arrow token) </a:t>
            </a:r>
            <a:r>
              <a:rPr b="0" i="0" lang="es" sz="15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: </a:t>
            </a:r>
            <a:r>
              <a:rPr b="0" i="0" lang="es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Es nuestro enlace entre los </a:t>
            </a:r>
            <a:r>
              <a:rPr b="1" i="1" lang="es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argumentos</a:t>
            </a:r>
            <a:r>
              <a:rPr b="0" i="0" lang="es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y nuestro </a:t>
            </a:r>
            <a:r>
              <a:rPr b="1" i="1" lang="es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body.</a:t>
            </a:r>
            <a:endParaRPr/>
          </a:p>
          <a:p>
            <a:pPr indent="-171450" lvl="0" marL="177800" marR="0" rtl="0" algn="just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rgbClr val="7030A0"/>
              </a:buClr>
              <a:buSzPts val="1500"/>
              <a:buFont typeface="Arial"/>
              <a:buChar char="•"/>
            </a:pPr>
            <a:r>
              <a:rPr b="0" i="0" lang="es" sz="1500" u="none" cap="none" strike="noStrike">
                <a:solidFill>
                  <a:srgbClr val="7030A0"/>
                </a:solidFill>
                <a:latin typeface="Inter"/>
                <a:ea typeface="Inter"/>
                <a:cs typeface="Inter"/>
                <a:sym typeface="Inter"/>
              </a:rPr>
              <a:t>body </a:t>
            </a:r>
            <a:r>
              <a:rPr b="0" i="0" lang="es" sz="15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: </a:t>
            </a:r>
            <a:r>
              <a:rPr b="0" i="0" lang="es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La lógica de nuestra </a:t>
            </a:r>
            <a:r>
              <a:rPr b="1" i="1" lang="es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lambda</a:t>
            </a:r>
            <a:r>
              <a:rPr b="0" i="0" lang="es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, donde añadiremos la implementación que queramos ejecutar.</a:t>
            </a:r>
            <a:endParaRPr b="0" i="0" sz="15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83" name="Google Shape;28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147" y="3888434"/>
            <a:ext cx="2214677" cy="890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26524" y="3888434"/>
            <a:ext cx="2371847" cy="857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97071" y="3888434"/>
            <a:ext cx="2533781" cy="928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4"/>
          <p:cNvSpPr txBox="1"/>
          <p:nvPr>
            <p:ph type="title"/>
          </p:nvPr>
        </p:nvSpPr>
        <p:spPr>
          <a:xfrm>
            <a:off x="0" y="7261"/>
            <a:ext cx="9144000" cy="70525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</a:pPr>
            <a:r>
              <a:rPr lang="es"/>
              <a:t>Interfaces</a:t>
            </a:r>
            <a:endParaRPr/>
          </a:p>
        </p:txBody>
      </p:sp>
      <p:sp>
        <p:nvSpPr>
          <p:cNvPr id="293" name="Google Shape;293;p34"/>
          <p:cNvSpPr txBox="1"/>
          <p:nvPr>
            <p:ph idx="12" type="sldNum"/>
          </p:nvPr>
        </p:nvSpPr>
        <p:spPr>
          <a:xfrm>
            <a:off x="7461647" y="4880409"/>
            <a:ext cx="1269206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94" name="Google Shape;294;p34"/>
          <p:cNvSpPr txBox="1"/>
          <p:nvPr>
            <p:ph idx="4294967295" type="body"/>
          </p:nvPr>
        </p:nvSpPr>
        <p:spPr>
          <a:xfrm>
            <a:off x="413147" y="809748"/>
            <a:ext cx="8317705" cy="35240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Como hemos comentado, las </a:t>
            </a:r>
            <a:r>
              <a:rPr b="1" i="1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lambdas</a:t>
            </a: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son </a:t>
            </a:r>
            <a:r>
              <a:rPr b="1" i="1" lang="es" sz="1100" u="none" cap="none" strike="noStrike">
                <a:solidFill>
                  <a:srgbClr val="FFC000"/>
                </a:solidFill>
                <a:latin typeface="Inter"/>
                <a:ea typeface="Inter"/>
                <a:cs typeface="Inter"/>
                <a:sym typeface="Inter"/>
              </a:rPr>
              <a:t>implementaciones</a:t>
            </a:r>
            <a:r>
              <a:rPr b="1" i="1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de </a:t>
            </a:r>
            <a:r>
              <a:rPr b="1" i="1" lang="es" sz="1100" u="none" cap="none" strike="noStrike">
                <a:solidFill>
                  <a:srgbClr val="00B050"/>
                </a:solidFill>
                <a:latin typeface="Inter"/>
                <a:ea typeface="Inter"/>
                <a:cs typeface="Inter"/>
                <a:sym typeface="Inter"/>
              </a:rPr>
              <a:t>interfaces funcionales</a:t>
            </a:r>
            <a:r>
              <a:rPr b="1" i="1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El uso mas frecuente, es con la interfaz de </a:t>
            </a:r>
            <a:r>
              <a:rPr b="1" i="1" lang="es" sz="1100" u="none" cap="none" strike="noStrike">
                <a:solidFill>
                  <a:srgbClr val="00B050"/>
                </a:solidFill>
                <a:latin typeface="Inter"/>
                <a:ea typeface="Inter"/>
                <a:cs typeface="Inter"/>
                <a:sym typeface="Inter"/>
              </a:rPr>
              <a:t>Collection</a:t>
            </a: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,  pero también podemos utilizarlas en nuestras propias </a:t>
            </a:r>
            <a:r>
              <a:rPr b="0" i="0" lang="es" sz="1100" u="none" cap="none" strike="noStrike">
                <a:solidFill>
                  <a:srgbClr val="00B050"/>
                </a:solidFill>
                <a:latin typeface="Inter"/>
                <a:ea typeface="Inter"/>
                <a:cs typeface="Inter"/>
                <a:sym typeface="Inter"/>
              </a:rPr>
              <a:t>interface</a:t>
            </a: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/>
          </a:p>
          <a:p>
            <a:pPr indent="-184150" lvl="0" marL="177800" marR="0" rtl="0" algn="just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Lo primero será definir nuestra </a:t>
            </a:r>
            <a:r>
              <a:rPr b="0" i="0" lang="es" sz="1100" u="none" cap="none" strike="noStrike">
                <a:solidFill>
                  <a:srgbClr val="00B050"/>
                </a:solidFill>
                <a:latin typeface="Inter"/>
                <a:ea typeface="Inter"/>
                <a:cs typeface="Inter"/>
                <a:sym typeface="Inter"/>
              </a:rPr>
              <a:t>interfaz</a:t>
            </a: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y añadirle un </a:t>
            </a:r>
            <a:r>
              <a:rPr b="0" i="0" lang="es" sz="1100" u="none" cap="none" strike="noStrike">
                <a:solidFill>
                  <a:srgbClr val="FFFF00"/>
                </a:solidFill>
                <a:latin typeface="Inter"/>
                <a:ea typeface="Inter"/>
                <a:cs typeface="Inter"/>
                <a:sym typeface="Inter"/>
              </a:rPr>
              <a:t>método</a:t>
            </a: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/>
          </a:p>
          <a:p>
            <a:pPr indent="-114300" lvl="0" marL="177800" marR="0" rtl="0" algn="just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14300" lvl="0" marL="177800" marR="0" rtl="0" algn="just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14300" lvl="0" marL="177800" marR="0" rtl="0" algn="just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84150" lvl="0" marL="177800" marR="0" rtl="0" algn="just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Después declararemos una </a:t>
            </a:r>
            <a:r>
              <a:rPr b="0" i="0" lang="es" sz="1100" u="none" cap="none" strike="noStrike">
                <a:solidFill>
                  <a:srgbClr val="00B0F0"/>
                </a:solidFill>
                <a:latin typeface="Inter"/>
                <a:ea typeface="Inter"/>
                <a:cs typeface="Inter"/>
                <a:sym typeface="Inter"/>
              </a:rPr>
              <a:t>variable</a:t>
            </a: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del tipo de nuestra </a:t>
            </a:r>
            <a:r>
              <a:rPr b="0" i="0" lang="es" sz="1100" u="none" cap="none" strike="noStrike">
                <a:solidFill>
                  <a:srgbClr val="00B050"/>
                </a:solidFill>
                <a:latin typeface="Inter"/>
                <a:ea typeface="Inter"/>
                <a:cs typeface="Inter"/>
                <a:sym typeface="Inter"/>
              </a:rPr>
              <a:t>interfaz </a:t>
            </a: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y la </a:t>
            </a:r>
            <a:r>
              <a:rPr b="1" i="1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inicializaremos</a:t>
            </a: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con la </a:t>
            </a:r>
            <a:r>
              <a:rPr b="0" i="0" lang="es" sz="1100" u="none" cap="none" strike="noStrike">
                <a:solidFill>
                  <a:srgbClr val="FFC000"/>
                </a:solidFill>
                <a:latin typeface="Inter"/>
                <a:ea typeface="Inter"/>
                <a:cs typeface="Inter"/>
                <a:sym typeface="Inter"/>
              </a:rPr>
              <a:t>implementación</a:t>
            </a: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que queremos de nuestro </a:t>
            </a:r>
            <a:r>
              <a:rPr b="0" i="0" lang="es" sz="1100" u="none" cap="none" strike="noStrike">
                <a:solidFill>
                  <a:srgbClr val="FFFF00"/>
                </a:solidFill>
                <a:latin typeface="Inter"/>
                <a:ea typeface="Inter"/>
                <a:cs typeface="Inter"/>
                <a:sym typeface="Inter"/>
              </a:rPr>
              <a:t>método</a:t>
            </a: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/>
          </a:p>
          <a:p>
            <a:pPr indent="-114300" lvl="0" marL="177800" marR="0" rtl="0" algn="just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14300" lvl="0" marL="177800" marR="0" rtl="0" algn="just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84150" lvl="0" marL="177800" marR="0" rtl="0" algn="just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Por ultimo, solo tendremos que llamar al </a:t>
            </a:r>
            <a:r>
              <a:rPr b="0" i="0" lang="es" sz="1100" u="none" cap="none" strike="noStrike">
                <a:solidFill>
                  <a:srgbClr val="FFFF00"/>
                </a:solidFill>
                <a:latin typeface="Inter"/>
                <a:ea typeface="Inter"/>
                <a:cs typeface="Inter"/>
                <a:sym typeface="Inter"/>
              </a:rPr>
              <a:t>método</a:t>
            </a: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con la </a:t>
            </a:r>
            <a:r>
              <a:rPr b="0" i="0" lang="es" sz="1100" u="none" cap="none" strike="noStrike">
                <a:solidFill>
                  <a:srgbClr val="00B0F0"/>
                </a:solidFill>
                <a:latin typeface="Inter"/>
                <a:ea typeface="Inter"/>
                <a:cs typeface="Inter"/>
                <a:sym typeface="Inter"/>
              </a:rPr>
              <a:t>variable</a:t>
            </a: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creada, y pasarle el valor deseado.</a:t>
            </a:r>
            <a:endParaRPr/>
          </a:p>
        </p:txBody>
      </p:sp>
      <p:pic>
        <p:nvPicPr>
          <p:cNvPr id="295" name="Google Shape;29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147" y="1690224"/>
            <a:ext cx="1814606" cy="947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3147" y="3052141"/>
            <a:ext cx="2433763" cy="7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3147" y="4194971"/>
            <a:ext cx="3059728" cy="516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16307" y="2996825"/>
            <a:ext cx="1890680" cy="19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4"/>
          <p:cNvSpPr txBox="1"/>
          <p:nvPr/>
        </p:nvSpPr>
        <p:spPr>
          <a:xfrm>
            <a:off x="4654173" y="4557244"/>
            <a:ext cx="1945553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100" u="none" cap="none" strike="noStrik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También podemos devolver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valores como en el ejemplo *</a:t>
            </a:r>
            <a:endParaRPr sz="140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5"/>
          <p:cNvSpPr txBox="1"/>
          <p:nvPr>
            <p:ph type="title"/>
          </p:nvPr>
        </p:nvSpPr>
        <p:spPr>
          <a:xfrm>
            <a:off x="0" y="7261"/>
            <a:ext cx="9144000" cy="70525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</a:pPr>
            <a:r>
              <a:rPr lang="es"/>
              <a:t>Bucle foreach</a:t>
            </a:r>
            <a:endParaRPr/>
          </a:p>
        </p:txBody>
      </p:sp>
      <p:sp>
        <p:nvSpPr>
          <p:cNvPr id="307" name="Google Shape;307;p35"/>
          <p:cNvSpPr txBox="1"/>
          <p:nvPr>
            <p:ph idx="12" type="sldNum"/>
          </p:nvPr>
        </p:nvSpPr>
        <p:spPr>
          <a:xfrm>
            <a:off x="7461647" y="4880409"/>
            <a:ext cx="1269206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08" name="Google Shape;308;p35"/>
          <p:cNvSpPr txBox="1"/>
          <p:nvPr>
            <p:ph idx="4294967295" type="body"/>
          </p:nvPr>
        </p:nvSpPr>
        <p:spPr>
          <a:xfrm>
            <a:off x="413147" y="809748"/>
            <a:ext cx="8317705" cy="40706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Otra de las </a:t>
            </a:r>
            <a:r>
              <a:rPr b="0" i="0" lang="es" sz="1100" u="none" cap="none" strike="noStrike">
                <a:solidFill>
                  <a:srgbClr val="FFC000"/>
                </a:solidFill>
                <a:latin typeface="Inter"/>
                <a:ea typeface="Inter"/>
                <a:cs typeface="Inter"/>
                <a:sym typeface="Inter"/>
              </a:rPr>
              <a:t>funcionalidades</a:t>
            </a: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que nos proporcionan las lambdas son los </a:t>
            </a:r>
            <a:r>
              <a:rPr b="1" i="1" lang="es" sz="1100" u="none" cap="none" strike="noStrike">
                <a:solidFill>
                  <a:srgbClr val="00B050"/>
                </a:solidFill>
                <a:latin typeface="Inter"/>
                <a:ea typeface="Inter"/>
                <a:cs typeface="Inter"/>
                <a:sym typeface="Inter"/>
              </a:rPr>
              <a:t>bucles foreach</a:t>
            </a: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, los cuales nos proporcionan otra forma de recorrer nuestras </a:t>
            </a:r>
            <a:r>
              <a:rPr b="1" i="1" lang="es" sz="1100" u="none" cap="none" strike="noStrike">
                <a:solidFill>
                  <a:srgbClr val="00B050"/>
                </a:solidFill>
                <a:latin typeface="Inter"/>
                <a:ea typeface="Inter"/>
                <a:cs typeface="Inter"/>
                <a:sym typeface="Inter"/>
              </a:rPr>
              <a:t>colecciones</a:t>
            </a: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, a continuación vamos a ver un par de ejemplos:</a:t>
            </a:r>
            <a:endParaRPr/>
          </a:p>
          <a:p>
            <a:pPr indent="-184150" lvl="0" marL="177800" marR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Imprimir el </a:t>
            </a:r>
            <a:r>
              <a:rPr b="0" i="0" lang="es" sz="1100" u="none" cap="none" strike="noStrike">
                <a:solidFill>
                  <a:srgbClr val="FF0000"/>
                </a:solidFill>
                <a:latin typeface="Inter"/>
                <a:ea typeface="Inter"/>
                <a:cs typeface="Inter"/>
                <a:sym typeface="Inter"/>
              </a:rPr>
              <a:t>valor</a:t>
            </a: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de cada posición:</a:t>
            </a:r>
            <a:endParaRPr/>
          </a:p>
          <a:p>
            <a:pPr indent="-184150" lvl="0" marL="177800" marR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Acceder a cada </a:t>
            </a:r>
            <a:r>
              <a:rPr b="0" i="0" lang="es" sz="1100" u="none" cap="none" strike="noStrike">
                <a:solidFill>
                  <a:srgbClr val="FFC000"/>
                </a:solidFill>
                <a:latin typeface="Inter"/>
                <a:ea typeface="Inter"/>
                <a:cs typeface="Inter"/>
                <a:sym typeface="Inter"/>
              </a:rPr>
              <a:t>elemento</a:t>
            </a: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y realizar nuestra </a:t>
            </a:r>
            <a:r>
              <a:rPr b="0" i="0" lang="es" sz="1100" u="none" cap="none" strike="noStrike">
                <a:solidFill>
                  <a:srgbClr val="FFFF00"/>
                </a:solidFill>
                <a:latin typeface="Inter"/>
                <a:ea typeface="Inter"/>
                <a:cs typeface="Inter"/>
                <a:sym typeface="Inter"/>
              </a:rPr>
              <a:t>implementación</a:t>
            </a: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: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El primer ejemplo, es lo que se conoce como “</a:t>
            </a:r>
            <a:r>
              <a:rPr b="0" i="0" lang="es" sz="1100" u="none" cap="none" strike="noStrike">
                <a:solidFill>
                  <a:srgbClr val="92D050"/>
                </a:solidFill>
                <a:latin typeface="Inter"/>
                <a:ea typeface="Inter"/>
                <a:cs typeface="Inter"/>
                <a:sym typeface="Inter"/>
              </a:rPr>
              <a:t>method reference</a:t>
            </a: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”</a:t>
            </a:r>
            <a:b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b="0" i="0" lang="es" sz="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names.forEach(System.out::println);</a:t>
            </a:r>
            <a:br>
              <a:rPr b="0" i="0" lang="es" sz="9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Se utiliza para </a:t>
            </a:r>
            <a:r>
              <a:rPr b="0" i="1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referenciar</a:t>
            </a: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b="0" i="0" lang="es" sz="1100" u="none" cap="none" strike="noStrike">
                <a:solidFill>
                  <a:srgbClr val="FFC000"/>
                </a:solidFill>
                <a:latin typeface="Inter"/>
                <a:ea typeface="Inter"/>
                <a:cs typeface="Inter"/>
                <a:sym typeface="Inter"/>
              </a:rPr>
              <a:t>métodos</a:t>
            </a: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“</a:t>
            </a:r>
            <a:r>
              <a:rPr b="1" i="1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::</a:t>
            </a: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” asociados a la </a:t>
            </a:r>
            <a:r>
              <a:rPr b="1" i="1" lang="es" sz="1100" u="none" cap="none" strike="noStrike">
                <a:solidFill>
                  <a:srgbClr val="00B0F0"/>
                </a:solidFill>
                <a:latin typeface="Inter"/>
                <a:ea typeface="Inter"/>
                <a:cs typeface="Inter"/>
                <a:sym typeface="Inter"/>
              </a:rPr>
              <a:t>clase</a:t>
            </a: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Arial"/>
              <a:buNone/>
            </a:pPr>
            <a:r>
              <a:rPr b="1" i="1" lang="es" sz="1100" u="none" cap="none" strike="noStrike">
                <a:solidFill>
                  <a:srgbClr val="FF0000"/>
                </a:solidFill>
                <a:latin typeface="Inter"/>
                <a:ea typeface="Inter"/>
                <a:cs typeface="Inter"/>
                <a:sym typeface="Inter"/>
              </a:rPr>
              <a:t>Importante! </a:t>
            </a: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El método </a:t>
            </a:r>
            <a:r>
              <a:rPr b="1" i="1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foreach</a:t>
            </a: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es una </a:t>
            </a:r>
            <a:r>
              <a:rPr b="1" i="1" lang="es" sz="1100" u="none" cap="none" strike="noStrike">
                <a:solidFill>
                  <a:srgbClr val="FFFF00"/>
                </a:solidFill>
                <a:latin typeface="Inter"/>
                <a:ea typeface="Inter"/>
                <a:cs typeface="Inter"/>
                <a:sym typeface="Inter"/>
              </a:rPr>
              <a:t>iteración</a:t>
            </a:r>
            <a:r>
              <a:rPr b="1" i="1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b="1" i="1" lang="es" sz="1100" u="none" cap="none" strike="noStrike">
                <a:solidFill>
                  <a:srgbClr val="FFFF00"/>
                </a:solidFill>
                <a:latin typeface="Inter"/>
                <a:ea typeface="Inter"/>
                <a:cs typeface="Inter"/>
                <a:sym typeface="Inter"/>
              </a:rPr>
              <a:t>interna</a:t>
            </a: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, eso quiere decir </a:t>
            </a:r>
            <a:b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que su uso esta destinado únicamente al trato del </a:t>
            </a:r>
            <a:r>
              <a:rPr b="0" i="0" lang="es" sz="1100" u="none" cap="none" strike="noStrike">
                <a:solidFill>
                  <a:srgbClr val="00B0F0"/>
                </a:solidFill>
                <a:latin typeface="Inter"/>
                <a:ea typeface="Inter"/>
                <a:cs typeface="Inter"/>
                <a:sym typeface="Inter"/>
              </a:rPr>
              <a:t>elemento</a:t>
            </a: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en cada </a:t>
            </a:r>
            <a:r>
              <a:rPr b="0" i="0" lang="es" sz="1100" u="none" cap="none" strike="noStrike">
                <a:solidFill>
                  <a:srgbClr val="FFFF00"/>
                </a:solidFill>
                <a:latin typeface="Inter"/>
                <a:ea typeface="Inter"/>
                <a:cs typeface="Inter"/>
                <a:sym typeface="Inter"/>
              </a:rPr>
              <a:t>iteración</a:t>
            </a: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En otras palabras, la </a:t>
            </a:r>
            <a:r>
              <a:rPr b="0" i="0" lang="es" sz="1100" u="none" cap="none" strike="noStrike">
                <a:solidFill>
                  <a:srgbClr val="FFFF00"/>
                </a:solidFill>
                <a:latin typeface="Inter"/>
                <a:ea typeface="Inter"/>
                <a:cs typeface="Inter"/>
                <a:sym typeface="Inter"/>
              </a:rPr>
              <a:t>implementación</a:t>
            </a: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que añadimos en el </a:t>
            </a:r>
            <a:r>
              <a:rPr b="1" i="1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foreach</a:t>
            </a: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, es </a:t>
            </a:r>
            <a:b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independiente al resto de nuestro código, y dentro de este, no deberíamos</a:t>
            </a:r>
            <a:b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utilizar </a:t>
            </a:r>
            <a:r>
              <a:rPr b="0" i="0" lang="es" sz="1100" u="none" cap="none" strike="noStrike">
                <a:solidFill>
                  <a:srgbClr val="00B0F0"/>
                </a:solidFill>
                <a:latin typeface="Inter"/>
                <a:ea typeface="Inter"/>
                <a:cs typeface="Inter"/>
                <a:sym typeface="Inter"/>
              </a:rPr>
              <a:t>variables</a:t>
            </a: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y demás que tengamos </a:t>
            </a:r>
            <a:r>
              <a:rPr b="0" i="0" lang="es" sz="1100" u="none" cap="none" strike="noStrike">
                <a:solidFill>
                  <a:srgbClr val="00B050"/>
                </a:solidFill>
                <a:latin typeface="Inter"/>
                <a:ea typeface="Inter"/>
                <a:cs typeface="Inter"/>
                <a:sym typeface="Inter"/>
              </a:rPr>
              <a:t>declaradas</a:t>
            </a: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, a menos que sean </a:t>
            </a:r>
            <a:r>
              <a:rPr b="1" i="1" lang="es" sz="1100" u="none" cap="none" strike="noStrike">
                <a:solidFill>
                  <a:srgbClr val="FFC000"/>
                </a:solidFill>
                <a:latin typeface="Inter"/>
                <a:ea typeface="Inter"/>
                <a:cs typeface="Inter"/>
                <a:sym typeface="Inter"/>
              </a:rPr>
              <a:t>final</a:t>
            </a: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/>
          </a:p>
        </p:txBody>
      </p:sp>
      <p:pic>
        <p:nvPicPr>
          <p:cNvPr id="309" name="Google Shape;30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5211" y="1184926"/>
            <a:ext cx="3019580" cy="1162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05211" y="2571750"/>
            <a:ext cx="3191039" cy="1562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6"/>
          <p:cNvSpPr txBox="1"/>
          <p:nvPr>
            <p:ph type="title"/>
          </p:nvPr>
        </p:nvSpPr>
        <p:spPr>
          <a:xfrm>
            <a:off x="0" y="7261"/>
            <a:ext cx="9144000" cy="70525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</a:pPr>
            <a:r>
              <a:rPr lang="es"/>
              <a:t>Stream</a:t>
            </a:r>
            <a:endParaRPr/>
          </a:p>
        </p:txBody>
      </p:sp>
      <p:sp>
        <p:nvSpPr>
          <p:cNvPr id="318" name="Google Shape;318;p36"/>
          <p:cNvSpPr txBox="1"/>
          <p:nvPr>
            <p:ph idx="12" type="sldNum"/>
          </p:nvPr>
        </p:nvSpPr>
        <p:spPr>
          <a:xfrm>
            <a:off x="7461647" y="4880409"/>
            <a:ext cx="1269206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19" name="Google Shape;319;p36"/>
          <p:cNvSpPr txBox="1"/>
          <p:nvPr>
            <p:ph idx="4294967295" type="body"/>
          </p:nvPr>
        </p:nvSpPr>
        <p:spPr>
          <a:xfrm>
            <a:off x="413147" y="809748"/>
            <a:ext cx="8317705" cy="40706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Java 8 nos proporciona un nuevo paquete: </a:t>
            </a:r>
            <a:r>
              <a:rPr b="1" i="1" lang="es" sz="1100" u="none" cap="none" strike="noStrike">
                <a:solidFill>
                  <a:srgbClr val="FFFF00"/>
                </a:solidFill>
                <a:latin typeface="Inter"/>
                <a:ea typeface="Inter"/>
                <a:cs typeface="Inter"/>
                <a:sym typeface="Inter"/>
              </a:rPr>
              <a:t>Stream</a:t>
            </a: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Este </a:t>
            </a:r>
            <a:r>
              <a:rPr b="1" i="1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paquete</a:t>
            </a: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esta formados por múltiples </a:t>
            </a:r>
            <a:r>
              <a:rPr b="1" i="1" lang="es" sz="1100" u="none" cap="none" strike="noStrike">
                <a:solidFill>
                  <a:srgbClr val="00B0F0"/>
                </a:solidFill>
                <a:latin typeface="Inter"/>
                <a:ea typeface="Inter"/>
                <a:cs typeface="Inter"/>
                <a:sym typeface="Inter"/>
              </a:rPr>
              <a:t>clases</a:t>
            </a: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b="1" i="1" lang="es" sz="1100" u="none" cap="none" strike="noStrike">
                <a:solidFill>
                  <a:srgbClr val="00B050"/>
                </a:solidFill>
                <a:latin typeface="Inter"/>
                <a:ea typeface="Inter"/>
                <a:cs typeface="Inter"/>
                <a:sym typeface="Inter"/>
              </a:rPr>
              <a:t>interfaces</a:t>
            </a: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y </a:t>
            </a:r>
            <a:r>
              <a:rPr b="1" i="1" lang="es" sz="1100" u="none" cap="none" strike="noStrike">
                <a:solidFill>
                  <a:srgbClr val="FFC000"/>
                </a:solidFill>
                <a:latin typeface="Inter"/>
                <a:ea typeface="Inter"/>
                <a:cs typeface="Inter"/>
                <a:sym typeface="Inter"/>
              </a:rPr>
              <a:t>enums</a:t>
            </a: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para proporcionarnos </a:t>
            </a:r>
            <a:r>
              <a:rPr b="0" i="1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herramientas</a:t>
            </a: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con las que crear un código mas </a:t>
            </a:r>
            <a:r>
              <a:rPr b="0" i="1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funcional</a:t>
            </a: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,</a:t>
            </a:r>
            <a:b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sus características principales son las siguientes:</a:t>
            </a:r>
            <a:endParaRPr/>
          </a:p>
          <a:p>
            <a:pPr indent="-184150" lvl="0" marL="177800" marR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Con </a:t>
            </a:r>
            <a:r>
              <a:rPr b="1" i="1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stream</a:t>
            </a: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no almacenamos datos, solo nos sirve de </a:t>
            </a:r>
            <a:r>
              <a:rPr b="1" i="1" lang="es" sz="1100" u="none" cap="none" strike="noStrike">
                <a:solidFill>
                  <a:srgbClr val="FFFF00"/>
                </a:solidFill>
                <a:latin typeface="Inter"/>
                <a:ea typeface="Inter"/>
                <a:cs typeface="Inter"/>
                <a:sym typeface="Inter"/>
              </a:rPr>
              <a:t>intermediario</a:t>
            </a: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entre la fuente de nuestros valores, y la </a:t>
            </a:r>
            <a:r>
              <a:rPr b="1" i="1" lang="es" sz="1100" u="none" cap="none" strike="noStrike">
                <a:solidFill>
                  <a:srgbClr val="FFFF00"/>
                </a:solidFill>
                <a:latin typeface="Inter"/>
                <a:ea typeface="Inter"/>
                <a:cs typeface="Inter"/>
                <a:sym typeface="Inter"/>
              </a:rPr>
              <a:t>implementación</a:t>
            </a: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que necesitemos.</a:t>
            </a:r>
            <a:endParaRPr/>
          </a:p>
          <a:p>
            <a:pPr indent="-184150" lvl="0" marL="177800" marR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1" i="1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Stream</a:t>
            </a: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es </a:t>
            </a:r>
            <a:r>
              <a:rPr b="1" i="1" lang="es" sz="1100" u="none" cap="none" strike="noStrike">
                <a:solidFill>
                  <a:srgbClr val="7030A0"/>
                </a:solidFill>
                <a:latin typeface="Inter"/>
                <a:ea typeface="Inter"/>
                <a:cs typeface="Inter"/>
                <a:sym typeface="Inter"/>
              </a:rPr>
              <a:t>funcional</a:t>
            </a: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, las </a:t>
            </a:r>
            <a:r>
              <a:rPr b="0" i="0" lang="es" sz="1100" u="none" cap="none" strike="noStrike">
                <a:solidFill>
                  <a:srgbClr val="FFC000"/>
                </a:solidFill>
                <a:latin typeface="Inter"/>
                <a:ea typeface="Inter"/>
                <a:cs typeface="Inter"/>
                <a:sym typeface="Inter"/>
              </a:rPr>
              <a:t>operaciones</a:t>
            </a: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realizadas con </a:t>
            </a:r>
            <a:r>
              <a:rPr b="1" i="1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Stream</a:t>
            </a: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b="1" i="1" lang="es" sz="1100" u="none" cap="none" strike="noStrike">
                <a:solidFill>
                  <a:srgbClr val="FF0000"/>
                </a:solidFill>
                <a:latin typeface="Inter"/>
                <a:ea typeface="Inter"/>
                <a:cs typeface="Inter"/>
                <a:sym typeface="Inter"/>
              </a:rPr>
              <a:t>NO</a:t>
            </a: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modifican </a:t>
            </a:r>
            <a:r>
              <a:rPr b="0" i="0" lang="es" sz="1100" u="none" cap="none" strike="noStrike">
                <a:solidFill>
                  <a:srgbClr val="00B0F0"/>
                </a:solidFill>
                <a:latin typeface="Inter"/>
                <a:ea typeface="Inter"/>
                <a:cs typeface="Inter"/>
                <a:sym typeface="Inter"/>
              </a:rPr>
              <a:t>la fuente original </a:t>
            </a: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de información.</a:t>
            </a:r>
            <a:endParaRPr/>
          </a:p>
          <a:p>
            <a:pPr indent="-184150" lvl="0" marL="177800" marR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1" i="1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Stream</a:t>
            </a: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es </a:t>
            </a:r>
            <a:r>
              <a:rPr b="1" i="1" lang="es" sz="1100" u="none" cap="none" strike="noStrike">
                <a:solidFill>
                  <a:srgbClr val="FFFF00"/>
                </a:solidFill>
                <a:latin typeface="Inter"/>
                <a:ea typeface="Inter"/>
                <a:cs typeface="Inter"/>
                <a:sym typeface="Inter"/>
              </a:rPr>
              <a:t>Lazy</a:t>
            </a:r>
            <a:endParaRPr b="0" i="0" sz="1100" u="none" cap="none" strike="noStrike">
              <a:solidFill>
                <a:srgbClr val="FFFF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84150" lvl="0" marL="177800" marR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Arial"/>
              <a:buChar char="•"/>
            </a:pPr>
            <a:r>
              <a:rPr b="1" i="0" lang="es" sz="1100" u="none" cap="none" strike="noStrike">
                <a:solidFill>
                  <a:srgbClr val="FF0000"/>
                </a:solidFill>
                <a:latin typeface="Inter"/>
                <a:ea typeface="Inter"/>
                <a:cs typeface="Inter"/>
                <a:sym typeface="Inter"/>
              </a:rPr>
              <a:t>No</a:t>
            </a: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es </a:t>
            </a:r>
            <a:r>
              <a:rPr b="1" i="1" lang="es" sz="1100" u="none" cap="none" strike="noStrike">
                <a:solidFill>
                  <a:srgbClr val="FF0000"/>
                </a:solidFill>
                <a:latin typeface="Inter"/>
                <a:ea typeface="Inter"/>
                <a:cs typeface="Inter"/>
                <a:sym typeface="Inter"/>
              </a:rPr>
              <a:t>reutilizable</a:t>
            </a: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, solo tiene un uso, eso quiere decir que necesitaremos </a:t>
            </a:r>
            <a:r>
              <a:rPr b="1" i="1" lang="es" sz="1100" u="none" cap="none" strike="noStrike">
                <a:solidFill>
                  <a:srgbClr val="00B0F0"/>
                </a:solidFill>
                <a:latin typeface="Inter"/>
                <a:ea typeface="Inter"/>
                <a:cs typeface="Inter"/>
                <a:sym typeface="Inter"/>
              </a:rPr>
              <a:t>crear un stream </a:t>
            </a: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cada vez que queramos realizar operaciones con este.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Los </a:t>
            </a:r>
            <a:r>
              <a:rPr b="1" i="1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Stream</a:t>
            </a: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son una herramienta muy útil para </a:t>
            </a:r>
            <a:r>
              <a:rPr b="0" i="1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ordenar, filtrar, buscar, convertir… </a:t>
            </a: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diferentes </a:t>
            </a:r>
            <a:r>
              <a:rPr b="1" i="1" lang="es" sz="1100" u="none" cap="none" strike="noStrike">
                <a:solidFill>
                  <a:srgbClr val="92D050"/>
                </a:solidFill>
                <a:latin typeface="Inter"/>
                <a:ea typeface="Inter"/>
                <a:cs typeface="Inter"/>
                <a:sym typeface="Inter"/>
              </a:rPr>
              <a:t>estructuras</a:t>
            </a: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de datos.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En el siguiente </a:t>
            </a:r>
            <a:r>
              <a:rPr b="0" i="1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ejemplo</a:t>
            </a: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vemos como podemos utilizar </a:t>
            </a:r>
            <a:r>
              <a:rPr b="1" i="1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Stream</a:t>
            </a: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para filtrar los </a:t>
            </a:r>
            <a:r>
              <a:rPr b="1" i="1" lang="es" sz="1100" u="none" cap="none" strike="noStrike">
                <a:solidFill>
                  <a:srgbClr val="00B0F0"/>
                </a:solidFill>
                <a:latin typeface="Inter"/>
                <a:ea typeface="Inter"/>
                <a:cs typeface="Inter"/>
                <a:sym typeface="Inter"/>
              </a:rPr>
              <a:t>valores</a:t>
            </a:r>
            <a:r>
              <a:rPr b="0" i="1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de una </a:t>
            </a:r>
            <a:r>
              <a:rPr b="1" i="1" lang="es" sz="1100" u="none" cap="none" strike="noStrike">
                <a:solidFill>
                  <a:srgbClr val="00B050"/>
                </a:solidFill>
                <a:latin typeface="Inter"/>
                <a:ea typeface="Inter"/>
                <a:cs typeface="Inter"/>
                <a:sym typeface="Inter"/>
              </a:rPr>
              <a:t>lista</a:t>
            </a: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según la edad de cada </a:t>
            </a:r>
            <a:r>
              <a:rPr b="1" i="1" lang="es" sz="1100" u="none" cap="none" strike="noStrike">
                <a:solidFill>
                  <a:srgbClr val="00B0F0"/>
                </a:solidFill>
                <a:latin typeface="Inter"/>
                <a:ea typeface="Inter"/>
                <a:cs typeface="Inter"/>
                <a:sym typeface="Inter"/>
              </a:rPr>
              <a:t>humano</a:t>
            </a:r>
            <a:r>
              <a:rPr b="1" i="1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una vez </a:t>
            </a:r>
            <a:r>
              <a:rPr b="0" i="0" lang="es" sz="1100" u="none" cap="none" strike="noStrike">
                <a:solidFill>
                  <a:srgbClr val="FFFF00"/>
                </a:solidFill>
                <a:latin typeface="Inter"/>
                <a:ea typeface="Inter"/>
                <a:cs typeface="Inter"/>
                <a:sym typeface="Inter"/>
              </a:rPr>
              <a:t>filtrados</a:t>
            </a:r>
            <a:b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los resultados, los almacenamos en una nueva lista con la </a:t>
            </a:r>
            <a:r>
              <a:rPr b="1" i="1" lang="es" sz="1100" u="none" cap="none" strike="noStrike">
                <a:solidFill>
                  <a:srgbClr val="7030A0"/>
                </a:solidFill>
                <a:latin typeface="Inter"/>
                <a:ea typeface="Inter"/>
                <a:cs typeface="Inter"/>
                <a:sym typeface="Inter"/>
              </a:rPr>
              <a:t>función</a:t>
            </a: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b="1" i="1" lang="es" sz="1100" u="none" cap="none" strike="noStrike">
                <a:solidFill>
                  <a:srgbClr val="FFC000"/>
                </a:solidFill>
                <a:latin typeface="Inter"/>
                <a:ea typeface="Inter"/>
                <a:cs typeface="Inter"/>
                <a:sym typeface="Inter"/>
              </a:rPr>
              <a:t>toList</a:t>
            </a:r>
            <a:r>
              <a:rPr b="1" i="1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();</a:t>
            </a:r>
            <a:endParaRPr b="0" i="0" sz="11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20" name="Google Shape;32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147" y="3968101"/>
            <a:ext cx="4292675" cy="810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7"/>
          <p:cNvSpPr txBox="1"/>
          <p:nvPr>
            <p:ph type="title"/>
          </p:nvPr>
        </p:nvSpPr>
        <p:spPr>
          <a:xfrm>
            <a:off x="0" y="7261"/>
            <a:ext cx="9144000" cy="70525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</a:pPr>
            <a:r>
              <a:rPr lang="es"/>
              <a:t>Stream</a:t>
            </a:r>
            <a:endParaRPr/>
          </a:p>
        </p:txBody>
      </p:sp>
      <p:sp>
        <p:nvSpPr>
          <p:cNvPr id="328" name="Google Shape;328;p37"/>
          <p:cNvSpPr txBox="1"/>
          <p:nvPr>
            <p:ph idx="12" type="sldNum"/>
          </p:nvPr>
        </p:nvSpPr>
        <p:spPr>
          <a:xfrm>
            <a:off x="7461647" y="4880409"/>
            <a:ext cx="1269206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29" name="Google Shape;329;p37"/>
          <p:cNvSpPr txBox="1"/>
          <p:nvPr>
            <p:ph idx="4294967295" type="body"/>
          </p:nvPr>
        </p:nvSpPr>
        <p:spPr>
          <a:xfrm>
            <a:off x="413147" y="809748"/>
            <a:ext cx="8317705" cy="40706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Otra característica de los </a:t>
            </a:r>
            <a:r>
              <a:rPr b="1" i="1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stream</a:t>
            </a: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es el </a:t>
            </a:r>
            <a:r>
              <a:rPr b="1" i="1" lang="es" sz="1100" u="none" cap="none" strike="noStrike">
                <a:solidFill>
                  <a:srgbClr val="FFFF00"/>
                </a:solidFill>
                <a:latin typeface="Inter"/>
                <a:ea typeface="Inter"/>
                <a:cs typeface="Inter"/>
                <a:sym typeface="Inter"/>
              </a:rPr>
              <a:t>orden de ejecución</a:t>
            </a: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: 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Un stream funciona de forma </a:t>
            </a:r>
            <a:r>
              <a:rPr b="1" i="1" lang="es" sz="1100" u="none" cap="none" strike="noStrike">
                <a:solidFill>
                  <a:srgbClr val="FFC000"/>
                </a:solidFill>
                <a:latin typeface="Inter"/>
                <a:ea typeface="Inter"/>
                <a:cs typeface="Inter"/>
                <a:sym typeface="Inter"/>
              </a:rPr>
              <a:t>lineal y ordenada</a:t>
            </a: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, seguirá el orden que le proporcione la </a:t>
            </a:r>
            <a:r>
              <a:rPr b="0" i="0" lang="es" sz="1100" u="none" cap="none" strike="noStrike">
                <a:solidFill>
                  <a:srgbClr val="92D050"/>
                </a:solidFill>
                <a:latin typeface="Inter"/>
                <a:ea typeface="Inter"/>
                <a:cs typeface="Inter"/>
                <a:sym typeface="Inter"/>
              </a:rPr>
              <a:t>lista</a:t>
            </a: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y realizara las operaciones de forma </a:t>
            </a:r>
            <a:r>
              <a:rPr b="1" i="1" lang="es" sz="1100" u="none" cap="none" strike="noStrike">
                <a:solidFill>
                  <a:srgbClr val="FFFF00"/>
                </a:solidFill>
                <a:latin typeface="Inter"/>
                <a:ea typeface="Inter"/>
                <a:cs typeface="Inter"/>
                <a:sym typeface="Inter"/>
              </a:rPr>
              <a:t>secuencial</a:t>
            </a: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Si el </a:t>
            </a:r>
            <a:r>
              <a:rPr b="1" i="1" lang="es" sz="1100" u="none" cap="none" strike="noStrike">
                <a:solidFill>
                  <a:srgbClr val="FFC000"/>
                </a:solidFill>
                <a:latin typeface="Inter"/>
                <a:ea typeface="Inter"/>
                <a:cs typeface="Inter"/>
                <a:sym typeface="Inter"/>
              </a:rPr>
              <a:t>orden de ejecución</a:t>
            </a:r>
            <a:r>
              <a:rPr b="0" i="0" lang="es" sz="1100" u="none" cap="none" strike="noStrike">
                <a:solidFill>
                  <a:srgbClr val="FFC000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no nos resulta un problema, podemos utilizar el </a:t>
            </a:r>
            <a:r>
              <a:rPr b="1" i="1" lang="es" sz="1100" u="none" cap="none" strike="noStrike">
                <a:solidFill>
                  <a:srgbClr val="00B0F0"/>
                </a:solidFill>
                <a:latin typeface="Inter"/>
                <a:ea typeface="Inter"/>
                <a:cs typeface="Inter"/>
                <a:sym typeface="Inter"/>
              </a:rPr>
              <a:t>ParallelStream</a:t>
            </a: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, funciona de forma muy parecida, con la diferencia de que realiza</a:t>
            </a:r>
            <a:b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b="1" i="1" lang="es" sz="1100" u="none" cap="none" strike="noStrike">
                <a:solidFill>
                  <a:srgbClr val="FFC000"/>
                </a:solidFill>
                <a:latin typeface="Inter"/>
                <a:ea typeface="Inter"/>
                <a:cs typeface="Inter"/>
                <a:sym typeface="Inter"/>
              </a:rPr>
              <a:t>varias ejecuciones</a:t>
            </a: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en </a:t>
            </a:r>
            <a:r>
              <a:rPr b="1" i="1" lang="es" sz="1100" u="none" cap="none" strike="noStrike">
                <a:solidFill>
                  <a:srgbClr val="FFFF00"/>
                </a:solidFill>
                <a:latin typeface="Inter"/>
                <a:ea typeface="Inter"/>
                <a:cs typeface="Inter"/>
                <a:sym typeface="Inter"/>
              </a:rPr>
              <a:t>paralelo</a:t>
            </a: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30" name="Google Shape;33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1633" y="2304156"/>
            <a:ext cx="3380733" cy="2576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8"/>
          <p:cNvSpPr txBox="1"/>
          <p:nvPr>
            <p:ph type="title"/>
          </p:nvPr>
        </p:nvSpPr>
        <p:spPr>
          <a:xfrm>
            <a:off x="0" y="7261"/>
            <a:ext cx="9144000" cy="70525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</a:pPr>
            <a:r>
              <a:rPr lang="es"/>
              <a:t>Stream</a:t>
            </a:r>
            <a:endParaRPr/>
          </a:p>
        </p:txBody>
      </p:sp>
      <p:sp>
        <p:nvSpPr>
          <p:cNvPr id="338" name="Google Shape;338;p38"/>
          <p:cNvSpPr txBox="1"/>
          <p:nvPr>
            <p:ph idx="12" type="sldNum"/>
          </p:nvPr>
        </p:nvSpPr>
        <p:spPr>
          <a:xfrm>
            <a:off x="7461647" y="4880409"/>
            <a:ext cx="1269206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39" name="Google Shape;339;p38"/>
          <p:cNvSpPr txBox="1"/>
          <p:nvPr>
            <p:ph idx="4294967295" type="body"/>
          </p:nvPr>
        </p:nvSpPr>
        <p:spPr>
          <a:xfrm>
            <a:off x="413147" y="809748"/>
            <a:ext cx="8317705" cy="40706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 continuación vamos a ver algunas funciones que podemos encontrar en </a:t>
            </a:r>
            <a:r>
              <a:rPr b="1" i="1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stream: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b="1" i="1" sz="11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b="1" i="1" sz="11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b="1" i="1" sz="11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b="1" i="1" sz="11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b="1" i="1" sz="11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b="1" i="1" sz="11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b="1" i="1" sz="11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b="1" i="1" sz="11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b="1" i="1" sz="11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b="1" i="1" sz="11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i="1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Esto son solo algunos de los muchos métodos que podemos encontrar en stream, la lista completa la podéis ver </a:t>
            </a:r>
            <a:r>
              <a:rPr b="1" i="1" lang="es" sz="1100" u="sng" cap="none" strike="noStrike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3"/>
              </a:rPr>
              <a:t>aquí.</a:t>
            </a:r>
            <a:r>
              <a:rPr b="1" i="1" lang="es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/>
          </a:p>
        </p:txBody>
      </p:sp>
      <p:graphicFrame>
        <p:nvGraphicFramePr>
          <p:cNvPr id="340" name="Google Shape;340;p38"/>
          <p:cNvGraphicFramePr/>
          <p:nvPr/>
        </p:nvGraphicFramePr>
        <p:xfrm>
          <a:off x="413147" y="11066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{605A540F-D162-4ACD-817B-3260BF4C0C9B}</a:tableStyleId>
              </a:tblPr>
              <a:tblGrid>
                <a:gridCol w="2079425"/>
                <a:gridCol w="2079425"/>
                <a:gridCol w="1765025"/>
                <a:gridCol w="2393825"/>
              </a:tblGrid>
              <a:tr h="338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u="none" cap="none" strike="noStrike"/>
                        <a:t>Nombre</a:t>
                      </a:r>
                      <a:endParaRPr sz="1100"/>
                    </a:p>
                  </a:txBody>
                  <a:tcPr marT="34300" marB="34300" marR="68600" marL="68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u="none" cap="none" strike="noStrike"/>
                        <a:t>Parametros</a:t>
                      </a:r>
                      <a:endParaRPr sz="14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u="none" cap="none" strike="noStrike"/>
                        <a:t>Tipo de respuesta</a:t>
                      </a:r>
                      <a:endParaRPr sz="1100"/>
                    </a:p>
                  </a:txBody>
                  <a:tcPr marT="34300" marB="34300" marR="68600" marL="68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u="none" cap="none" strike="noStrike"/>
                        <a:t>Descripcion </a:t>
                      </a:r>
                      <a:endParaRPr sz="1100"/>
                    </a:p>
                  </a:txBody>
                  <a:tcPr marT="34300" marB="34300" marR="68600" marL="68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562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 u="none" cap="none" strike="noStrike">
                          <a:solidFill>
                            <a:schemeClr val="lt1"/>
                          </a:solidFill>
                        </a:rPr>
                        <a:t>allMatch()</a:t>
                      </a:r>
                      <a:endParaRPr sz="1100"/>
                    </a:p>
                  </a:txBody>
                  <a:tcPr marT="34300" marB="34300" marR="68600" marL="68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" sz="9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Predicate&lt;? super T&gt; predicate</a:t>
                      </a:r>
                      <a:endParaRPr sz="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 u="none" cap="none" strike="noStrike">
                          <a:solidFill>
                            <a:schemeClr val="lt1"/>
                          </a:solidFill>
                        </a:rPr>
                        <a:t>boolean</a:t>
                      </a:r>
                      <a:endParaRPr sz="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 u="none" cap="none" strike="noStrike">
                          <a:solidFill>
                            <a:schemeClr val="lt1"/>
                          </a:solidFill>
                        </a:rPr>
                        <a:t>Devuelve los elementos que coincidan con el predicado proporcionado, si el stream esta vacío devuelve true y no evalúa el predicado.</a:t>
                      </a:r>
                      <a:endParaRPr sz="1100"/>
                    </a:p>
                  </a:txBody>
                  <a:tcPr marT="34300" marB="34300" marR="68600" marL="68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3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 u="none" cap="none" strike="noStrike">
                          <a:solidFill>
                            <a:schemeClr val="lt1"/>
                          </a:solidFill>
                        </a:rPr>
                        <a:t>Count()</a:t>
                      </a:r>
                      <a:endParaRPr sz="1100"/>
                    </a:p>
                  </a:txBody>
                  <a:tcPr marT="34300" marB="34300" marR="68600" marL="68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 u="none" cap="none" strike="noStrike">
                          <a:solidFill>
                            <a:schemeClr val="lt1"/>
                          </a:solidFill>
                        </a:rPr>
                        <a:t>N/A</a:t>
                      </a:r>
                      <a:endParaRPr sz="1100"/>
                    </a:p>
                  </a:txBody>
                  <a:tcPr marT="34300" marB="34300" marR="68600" marL="68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 u="none" cap="none" strike="noStrike">
                          <a:solidFill>
                            <a:schemeClr val="lt1"/>
                          </a:solidFill>
                        </a:rPr>
                        <a:t>long</a:t>
                      </a:r>
                      <a:endParaRPr sz="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 u="none" cap="none" strike="noStrike">
                          <a:solidFill>
                            <a:schemeClr val="lt1"/>
                          </a:solidFill>
                        </a:rPr>
                        <a:t>Devuelve el numero de elementos que se encuentran en el stream</a:t>
                      </a:r>
                      <a:endParaRPr sz="1100"/>
                    </a:p>
                  </a:txBody>
                  <a:tcPr marT="34300" marB="34300" marR="68600" marL="68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4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 u="none" cap="none" strike="noStrike">
                          <a:solidFill>
                            <a:schemeClr val="lt1"/>
                          </a:solidFill>
                        </a:rPr>
                        <a:t>Filter()</a:t>
                      </a:r>
                      <a:endParaRPr sz="1100"/>
                    </a:p>
                  </a:txBody>
                  <a:tcPr marT="34300" marB="34300" marR="68600" marL="68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" sz="9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Predicate&lt;? super T&gt; predicate</a:t>
                      </a:r>
                      <a:endParaRPr sz="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 u="none" cap="none" strike="noStrike">
                          <a:solidFill>
                            <a:schemeClr val="lt1"/>
                          </a:solidFill>
                        </a:rPr>
                        <a:t>Stream&lt;T&gt;</a:t>
                      </a:r>
                      <a:endParaRPr sz="1100"/>
                    </a:p>
                  </a:txBody>
                  <a:tcPr marT="34300" marB="34300" marR="68600" marL="68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 u="none" cap="none" strike="noStrike">
                          <a:solidFill>
                            <a:schemeClr val="lt1"/>
                          </a:solidFill>
                        </a:rPr>
                        <a:t>Devuelve un stream con todos los resultados que cumplan el predicado.</a:t>
                      </a:r>
                      <a:endParaRPr sz="1100"/>
                    </a:p>
                  </a:txBody>
                  <a:tcPr marT="34300" marB="34300" marR="68600" marL="68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9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 u="none" cap="none" strike="noStrike">
                          <a:solidFill>
                            <a:schemeClr val="lt1"/>
                          </a:solidFill>
                        </a:rPr>
                        <a:t>Limit()</a:t>
                      </a:r>
                      <a:endParaRPr sz="1100"/>
                    </a:p>
                  </a:txBody>
                  <a:tcPr marT="34300" marB="34300" marR="68600" marL="68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 u="none" cap="none" strike="noStrike">
                          <a:solidFill>
                            <a:schemeClr val="lt1"/>
                          </a:solidFill>
                        </a:rPr>
                        <a:t>Long maxSize </a:t>
                      </a:r>
                      <a:endParaRPr sz="1100"/>
                    </a:p>
                  </a:txBody>
                  <a:tcPr marT="34300" marB="34300" marR="68600" marL="68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 u="none" cap="none" strike="noStrike">
                          <a:solidFill>
                            <a:schemeClr val="lt1"/>
                          </a:solidFill>
                        </a:rPr>
                        <a:t>Stream&lt;T&gt;</a:t>
                      </a:r>
                      <a:endParaRPr sz="1100"/>
                    </a:p>
                  </a:txBody>
                  <a:tcPr marT="34300" marB="34300" marR="68600" marL="68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 u="none" cap="none" strike="noStrike">
                          <a:solidFill>
                            <a:schemeClr val="lt1"/>
                          </a:solidFill>
                        </a:rPr>
                        <a:t>Devuelve un Stream con los elementos limitado hasta el tamaño máximo definido.</a:t>
                      </a:r>
                      <a:endParaRPr sz="11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 u="none" cap="none" strike="noStrike">
                          <a:solidFill>
                            <a:schemeClr val="lt1"/>
                          </a:solidFill>
                        </a:rPr>
                        <a:t>PE: </a:t>
                      </a:r>
                      <a:br>
                        <a:rPr lang="es" sz="900" u="none" cap="none" strike="noStrike">
                          <a:solidFill>
                            <a:schemeClr val="lt1"/>
                          </a:solidFill>
                        </a:rPr>
                      </a:br>
                      <a:r>
                        <a:rPr lang="es" sz="900" u="none" cap="none" strike="noStrike">
                          <a:solidFill>
                            <a:schemeClr val="lt1"/>
                          </a:solidFill>
                        </a:rPr>
                        <a:t>lista[5] = lista[10].limit(5);</a:t>
                      </a:r>
                      <a:endParaRPr sz="1100"/>
                    </a:p>
                  </a:txBody>
                  <a:tcPr marT="34300" marB="34300" marR="68600" marL="68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9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 u="none" cap="none" strike="noStrike">
                          <a:solidFill>
                            <a:schemeClr val="lt1"/>
                          </a:solidFill>
                        </a:rPr>
                        <a:t>Sorted()</a:t>
                      </a:r>
                      <a:endParaRPr sz="1100"/>
                    </a:p>
                  </a:txBody>
                  <a:tcPr marT="34300" marB="34300" marR="68600" marL="68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 u="none" cap="none" strike="noStrike">
                          <a:solidFill>
                            <a:schemeClr val="lt1"/>
                          </a:solidFill>
                        </a:rPr>
                        <a:t>N/A</a:t>
                      </a:r>
                      <a:endParaRPr sz="1100"/>
                    </a:p>
                  </a:txBody>
                  <a:tcPr marT="34300" marB="34300" marR="68600" marL="68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 u="none" cap="none" strike="noStrike">
                          <a:solidFill>
                            <a:schemeClr val="lt1"/>
                          </a:solidFill>
                        </a:rPr>
                        <a:t>Stream&lt;T&gt;</a:t>
                      </a:r>
                      <a:endParaRPr sz="1100"/>
                    </a:p>
                  </a:txBody>
                  <a:tcPr marT="34300" marB="34300" marR="68600" marL="68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 u="none" cap="none" strike="noStrike">
                          <a:solidFill>
                            <a:schemeClr val="lt1"/>
                          </a:solidFill>
                        </a:rPr>
                        <a:t>Devuelve un stream con los valores ordenados de forma </a:t>
                      </a:r>
                      <a:r>
                        <a:rPr b="1" i="1" lang="es" sz="900" u="none" cap="none" strike="noStrike">
                          <a:solidFill>
                            <a:schemeClr val="lt1"/>
                          </a:solidFill>
                        </a:rPr>
                        <a:t>natural</a:t>
                      </a:r>
                      <a:r>
                        <a:rPr b="0" i="0" lang="es" sz="900" u="none" cap="none" strike="noStrike">
                          <a:solidFill>
                            <a:schemeClr val="lt1"/>
                          </a:solidFill>
                        </a:rPr>
                        <a:t>, si los elementos no son comparables, devuelve la excepción ClassCastException</a:t>
                      </a:r>
                      <a:endParaRPr sz="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3DFloatVTI">
  <a:themeElements>
    <a:clrScheme name="Float">
      <a:dk1>
        <a:srgbClr val="000000"/>
      </a:dk1>
      <a:lt1>
        <a:srgbClr val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