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7" r:id="rId5"/>
    <p:sldId id="389" r:id="rId6"/>
    <p:sldId id="384" r:id="rId7"/>
    <p:sldId id="392" r:id="rId8"/>
    <p:sldId id="393" r:id="rId9"/>
    <p:sldId id="394" r:id="rId10"/>
    <p:sldId id="395" r:id="rId11"/>
    <p:sldId id="396" r:id="rId12"/>
    <p:sldId id="397" r:id="rId13"/>
    <p:sldId id="398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3725" autoAdjust="0"/>
  </p:normalViewPr>
  <p:slideViewPr>
    <p:cSldViewPr snapToGrid="0">
      <p:cViewPr varScale="1">
        <p:scale>
          <a:sx n="162" d="100"/>
          <a:sy n="162" d="100"/>
        </p:scale>
        <p:origin x="100" y="12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BAABBB-F1BE-4363-BBD5-0DD1159694AA}" type="datetime1">
              <a:rPr lang="es-ES" smtClean="0"/>
              <a:t>03/01/2023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45F39-3ED7-4557-8E83-69CFB9EC7E67}" type="datetime1">
              <a:rPr lang="es-ES" smtClean="0"/>
              <a:t>03/01/2023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E7C03-88B8-4DAC-AE1C-964A18E7E8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37B167-7500-4BD6-8ABE-109491A63DCA}" type="datetime1">
              <a:rPr lang="es-ES" smtClean="0"/>
              <a:t>03/01/2023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3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03/01/2023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4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03/01/2023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151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5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03/01/2023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347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6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03/01/2023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794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7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03/01/2023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144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8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03/01/2023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157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9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03/01/2023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347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10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03/01/2023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53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ES" sz="1600"/>
              <a:t>Haga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Escala de tiemp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ido y columna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Ejemplo de Texto de pie de página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image" Target="../media/image4.jpeg"/><Relationship Id="rId4" Type="http://schemas.openxmlformats.org/officeDocument/2006/relationships/slide" Target="slide5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8-strea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s-ES" dirty="0"/>
              <a:t>EXPRESIONES LAMBDA</a:t>
            </a:r>
          </a:p>
        </p:txBody>
      </p:sp>
      <p:pic>
        <p:nvPicPr>
          <p:cNvPr id="14" name="Marcador de posición de imagen 13" descr="Fondo digital de puntos de dat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Alan Vallvé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82"/>
            <a:ext cx="12192000" cy="940344"/>
          </a:xfrm>
        </p:spPr>
        <p:txBody>
          <a:bodyPr rtlCol="0" anchor="ctr"/>
          <a:lstStyle/>
          <a:p>
            <a:pPr algn="ctr" rtl="0"/>
            <a:r>
              <a:rPr lang="es-ES" dirty="0">
                <a:solidFill>
                  <a:srgbClr val="FFC000"/>
                </a:solidFill>
              </a:rPr>
              <a:t>Glosario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10</a:t>
            </a:fld>
            <a:endParaRPr lang="es-ES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1079664"/>
            <a:ext cx="11090273" cy="5427548"/>
          </a:xfrm>
          <a:noFill/>
        </p:spPr>
        <p:txBody>
          <a:bodyPr rtlCol="0">
            <a:normAutofit/>
          </a:bodyPr>
          <a:lstStyle/>
          <a:p>
            <a:r>
              <a:rPr lang="es-ES" sz="1400" b="1" i="1" dirty="0">
                <a:solidFill>
                  <a:srgbClr val="FFC000"/>
                </a:solidFill>
                <a:latin typeface="inter-regular"/>
              </a:rPr>
              <a:t>Implementación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: 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El código que definimos para tratar la información y realizar las operaciones necesarias.</a:t>
            </a:r>
          </a:p>
          <a:p>
            <a:r>
              <a:rPr lang="es-ES" sz="1400" b="1" i="1" dirty="0">
                <a:solidFill>
                  <a:srgbClr val="FFC000"/>
                </a:solidFill>
                <a:latin typeface="inter-regular"/>
              </a:rPr>
              <a:t>Método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/</a:t>
            </a:r>
            <a:r>
              <a:rPr lang="es-ES" sz="1400" b="1" i="1" dirty="0">
                <a:solidFill>
                  <a:srgbClr val="FFC000"/>
                </a:solidFill>
                <a:latin typeface="inter-regular"/>
              </a:rPr>
              <a:t>función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: 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La definición de un bloque de código que puede recibir y devolver parámetros y ejecuta una implementación especifica.</a:t>
            </a:r>
          </a:p>
          <a:p>
            <a:r>
              <a:rPr lang="es-ES" sz="1400" b="1" i="1" dirty="0">
                <a:solidFill>
                  <a:srgbClr val="FFC000"/>
                </a:solidFill>
                <a:latin typeface="inter-regular"/>
              </a:rPr>
              <a:t>Interfaz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 </a:t>
            </a:r>
            <a:r>
              <a:rPr lang="es-ES" sz="1400" b="1" i="1" dirty="0">
                <a:solidFill>
                  <a:srgbClr val="FFC000"/>
                </a:solidFill>
                <a:latin typeface="inter-regular"/>
              </a:rPr>
              <a:t>funcional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: 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Son aquellas interfaces que contienen un solo método abstracto.</a:t>
            </a:r>
          </a:p>
          <a:p>
            <a:r>
              <a:rPr lang="es-ES" sz="1400" b="1" i="1" dirty="0">
                <a:solidFill>
                  <a:srgbClr val="FFC000"/>
                </a:solidFill>
                <a:latin typeface="inter-regular"/>
              </a:rPr>
              <a:t>Interfaz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: 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Un tipo de 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clase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en Java que sirve para definir funciones sin necesidad de añadirles un cuerpo o implementación.</a:t>
            </a:r>
            <a:endParaRPr lang="es-ES" sz="1400" b="1" i="1" dirty="0">
              <a:solidFill>
                <a:schemeClr val="tx1"/>
              </a:solidFill>
              <a:latin typeface="inter-regular"/>
            </a:endParaRPr>
          </a:p>
          <a:p>
            <a:r>
              <a:rPr lang="es-ES" sz="1400" b="1" i="1" dirty="0">
                <a:solidFill>
                  <a:srgbClr val="FFC000"/>
                </a:solidFill>
                <a:latin typeface="inter-regular"/>
              </a:rPr>
              <a:t>Método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 </a:t>
            </a:r>
            <a:r>
              <a:rPr lang="es-ES" sz="1400" b="1" i="1" dirty="0">
                <a:solidFill>
                  <a:srgbClr val="FFC000"/>
                </a:solidFill>
                <a:latin typeface="inter-regular"/>
              </a:rPr>
              <a:t>abstracto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: 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Un método el cual no tiene 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cuerpo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, solo tiene definida la estructura de la función (respuesta, nombre, parámetros de entrada…)</a:t>
            </a:r>
            <a:endParaRPr lang="es-ES" sz="1400" b="1" i="1" dirty="0">
              <a:solidFill>
                <a:schemeClr val="tx1"/>
              </a:solidFill>
              <a:latin typeface="inter-regular"/>
            </a:endParaRPr>
          </a:p>
          <a:p>
            <a:r>
              <a:rPr lang="es-ES" sz="1400" b="1" i="1" dirty="0">
                <a:solidFill>
                  <a:srgbClr val="FFC000"/>
                </a:solidFill>
                <a:latin typeface="inter-regular"/>
              </a:rPr>
              <a:t>Collection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: 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Un conjunto de interfaces y clases que nos proporcionan diferentes tipos de listados.</a:t>
            </a:r>
            <a:endParaRPr lang="es-ES" sz="1400" b="1" i="1" dirty="0">
              <a:solidFill>
                <a:schemeClr val="tx1"/>
              </a:solidFill>
              <a:latin typeface="inter-regular"/>
            </a:endParaRPr>
          </a:p>
          <a:p>
            <a:r>
              <a:rPr lang="es-ES" sz="1400" b="1" i="1" dirty="0">
                <a:solidFill>
                  <a:srgbClr val="FFC000"/>
                </a:solidFill>
                <a:latin typeface="inter-regular"/>
              </a:rPr>
              <a:t>bucle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: 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funcionalidad utilizada para ejecutar múltiples veces un bloque de código especifico, normalmente utilizado para recorrer listas.</a:t>
            </a:r>
            <a:endParaRPr lang="es-ES" sz="1400" b="1" i="1" dirty="0">
              <a:solidFill>
                <a:schemeClr val="tx1"/>
              </a:solidFill>
              <a:latin typeface="inter-regular"/>
            </a:endParaRPr>
          </a:p>
          <a:p>
            <a:r>
              <a:rPr lang="es-ES" sz="1400" b="1" i="1" dirty="0" err="1">
                <a:solidFill>
                  <a:srgbClr val="FFC000"/>
                </a:solidFill>
                <a:latin typeface="inter-regular"/>
              </a:rPr>
              <a:t>Iterator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 / </a:t>
            </a:r>
            <a:r>
              <a:rPr lang="es-ES" sz="1400" b="1" i="1" dirty="0">
                <a:solidFill>
                  <a:srgbClr val="FFC000"/>
                </a:solidFill>
                <a:latin typeface="inter-regular"/>
              </a:rPr>
              <a:t>iteración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: 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La iteración individual de un bucle, cada “vuelta” de un bucle es una iteración.</a:t>
            </a:r>
          </a:p>
          <a:p>
            <a:r>
              <a:rPr lang="es-ES" sz="1400" b="1" i="1" dirty="0">
                <a:solidFill>
                  <a:srgbClr val="FFC000"/>
                </a:solidFill>
                <a:latin typeface="inter-regular"/>
              </a:rPr>
              <a:t>Elemento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: 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en el contexto de un bucle/iteración el valor que se recorre y utiliza en esta.</a:t>
            </a:r>
          </a:p>
          <a:p>
            <a:r>
              <a:rPr lang="es-ES" sz="1400" b="1" i="1" dirty="0" err="1">
                <a:solidFill>
                  <a:srgbClr val="FFC000"/>
                </a:solidFill>
                <a:latin typeface="inter-regular"/>
              </a:rPr>
              <a:t>Lazy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: 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cuando una carga es </a:t>
            </a:r>
            <a:r>
              <a:rPr lang="es-ES" sz="1400" i="1" dirty="0" err="1">
                <a:solidFill>
                  <a:schemeClr val="tx1"/>
                </a:solidFill>
                <a:latin typeface="inter-regular"/>
              </a:rPr>
              <a:t>lazy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, significa que hasta el momento de ejecución, la información e implementación no están preparadas, su carga es asíncrona. </a:t>
            </a:r>
          </a:p>
          <a:p>
            <a:r>
              <a:rPr lang="es-ES" sz="1400" b="1" i="1" dirty="0">
                <a:solidFill>
                  <a:srgbClr val="FFC000"/>
                </a:solidFill>
                <a:latin typeface="inter-regular"/>
              </a:rPr>
              <a:t>Paralelo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: 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Que se realizan varias ejecuciones al mismo tiempo en diferentes canales o hilos.</a:t>
            </a:r>
          </a:p>
          <a:p>
            <a:endParaRPr lang="es-ES" sz="1400" b="1" i="1" dirty="0">
              <a:solidFill>
                <a:schemeClr val="tx1"/>
              </a:solidFill>
              <a:latin typeface="inter-regular"/>
            </a:endParaRPr>
          </a:p>
          <a:p>
            <a:endParaRPr lang="es-ES" sz="1400" b="1" i="1" dirty="0">
              <a:solidFill>
                <a:schemeClr val="tx1"/>
              </a:solidFill>
              <a:latin typeface="inter-regular"/>
            </a:endParaRPr>
          </a:p>
          <a:p>
            <a:endParaRPr lang="es-ES" sz="1400" b="1" i="1" dirty="0">
              <a:solidFill>
                <a:schemeClr val="tx1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4500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es-ES" dirty="0">
                <a:hlinkClick r:id="rId2" action="ppaction://hlinksldjump"/>
              </a:rPr>
              <a:t>¿Qué es una lambda?</a:t>
            </a:r>
            <a:endParaRPr lang="es-ES" dirty="0"/>
          </a:p>
          <a:p>
            <a:pPr rtl="0"/>
            <a:r>
              <a:rPr lang="es-ES" dirty="0">
                <a:hlinkClick r:id="rId3" action="ppaction://hlinksldjump"/>
              </a:rPr>
              <a:t>Estructura y sintaxis</a:t>
            </a:r>
            <a:endParaRPr lang="es-ES" dirty="0"/>
          </a:p>
          <a:p>
            <a:pPr rtl="0"/>
            <a:r>
              <a:rPr lang="es-ES" dirty="0">
                <a:hlinkClick r:id="rId4" action="ppaction://hlinksldjump"/>
              </a:rPr>
              <a:t>Interfaces</a:t>
            </a:r>
            <a:endParaRPr lang="es-ES" dirty="0"/>
          </a:p>
          <a:p>
            <a:pPr rtl="0"/>
            <a:r>
              <a:rPr lang="es-ES" dirty="0">
                <a:hlinkClick r:id="rId5" action="ppaction://hlinksldjump"/>
              </a:rPr>
              <a:t>Bucle foreach</a:t>
            </a:r>
            <a:endParaRPr lang="es-ES" dirty="0"/>
          </a:p>
          <a:p>
            <a:pPr rtl="0"/>
            <a:r>
              <a:rPr lang="es-ES" dirty="0">
                <a:hlinkClick r:id="rId6" action="ppaction://hlinksldjump"/>
              </a:rPr>
              <a:t>Stream</a:t>
            </a:r>
            <a:endParaRPr lang="es-ES" dirty="0"/>
          </a:p>
          <a:p>
            <a:pPr rtl="0"/>
            <a:r>
              <a:rPr lang="es-ES" dirty="0">
                <a:hlinkClick r:id="rId7" action="ppaction://hlinksldjump"/>
              </a:rPr>
              <a:t>Glosario</a:t>
            </a:r>
            <a:endParaRPr lang="es-ES" dirty="0"/>
          </a:p>
          <a:p>
            <a:pPr rtl="0"/>
            <a:endParaRPr lang="es-ES" dirty="0"/>
          </a:p>
        </p:txBody>
      </p:sp>
      <p:pic>
        <p:nvPicPr>
          <p:cNvPr id="8" name="Marcador de posición de imagen 7" descr="Datos digitale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Marcador de posición de imagen 9" descr="Puntos de dat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Marcador de posición de imagen 11" descr="Fondo de dat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Marcador de fech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82"/>
            <a:ext cx="12192000" cy="940344"/>
          </a:xfrm>
        </p:spPr>
        <p:txBody>
          <a:bodyPr rtlCol="0" anchor="ctr"/>
          <a:lstStyle/>
          <a:p>
            <a:pPr algn="ctr" rtl="0"/>
            <a:r>
              <a:rPr lang="es-ES" dirty="0"/>
              <a:t>¿Qué es una lambda?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1079665"/>
            <a:ext cx="11090273" cy="4698670"/>
          </a:xfrm>
          <a:noFill/>
        </p:spPr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es-ES" sz="1600" dirty="0">
                <a:solidFill>
                  <a:schemeClr val="tx1">
                    <a:lumMod val="95000"/>
                    <a:alpha val="60000"/>
                  </a:schemeClr>
                </a:solidFill>
              </a:rPr>
              <a:t>Las expresiones </a:t>
            </a:r>
            <a:r>
              <a:rPr lang="es-ES" sz="1600" b="1" i="1" dirty="0">
                <a:solidFill>
                  <a:schemeClr val="tx1">
                    <a:lumMod val="95000"/>
                    <a:alpha val="60000"/>
                  </a:schemeClr>
                </a:solidFill>
              </a:rPr>
              <a:t>lambda</a:t>
            </a:r>
            <a:r>
              <a:rPr lang="es-ES" sz="1600" dirty="0">
                <a:solidFill>
                  <a:schemeClr val="tx1">
                    <a:lumMod val="95000"/>
                    <a:alpha val="60000"/>
                  </a:schemeClr>
                </a:solidFill>
              </a:rPr>
              <a:t>, se introdujeron con </a:t>
            </a:r>
            <a:r>
              <a:rPr lang="es-ES" sz="1600" b="1" dirty="0">
                <a:solidFill>
                  <a:srgbClr val="FFC000">
                    <a:alpha val="60000"/>
                  </a:srgbClr>
                </a:solidFill>
              </a:rPr>
              <a:t>Java 8</a:t>
            </a:r>
            <a:r>
              <a:rPr lang="es-ES" sz="1600" dirty="0">
                <a:solidFill>
                  <a:srgbClr val="FFC000">
                    <a:alpha val="60000"/>
                  </a:srgb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alpha val="60000"/>
                  </a:schemeClr>
                </a:solidFill>
              </a:rPr>
              <a:t>para crear códigos mas cortos y fáciles de interpretar, además, nos ofrecen fácil acceso a diferentes </a:t>
            </a:r>
            <a:r>
              <a:rPr lang="es-ES" sz="1600" dirty="0">
                <a:solidFill>
                  <a:srgbClr val="FFFF00">
                    <a:alpha val="60000"/>
                  </a:srgbClr>
                </a:solidFill>
              </a:rPr>
              <a:t>funcionalidades</a:t>
            </a:r>
            <a:r>
              <a:rPr lang="es-ES" sz="1600" dirty="0">
                <a:solidFill>
                  <a:schemeClr val="tx1">
                    <a:lumMod val="95000"/>
                    <a:alpha val="60000"/>
                  </a:schemeClr>
                </a:solidFill>
              </a:rPr>
              <a:t>, por ejemplo, para filtrar, ordenar…</a:t>
            </a:r>
          </a:p>
          <a:p>
            <a:pPr marL="0" indent="0" algn="just" rtl="0">
              <a:buNone/>
            </a:pPr>
            <a:r>
              <a:rPr lang="es-ES" sz="1600" dirty="0">
                <a:solidFill>
                  <a:schemeClr val="tx1">
                    <a:lumMod val="95000"/>
                    <a:alpha val="60000"/>
                  </a:schemeClr>
                </a:solidFill>
              </a:rPr>
              <a:t>Con las </a:t>
            </a:r>
            <a:r>
              <a:rPr lang="es-ES" sz="1600" b="1" i="1" dirty="0">
                <a:solidFill>
                  <a:schemeClr val="tx1">
                    <a:lumMod val="95000"/>
                    <a:alpha val="60000"/>
                  </a:schemeClr>
                </a:solidFill>
              </a:rPr>
              <a:t>lambdas</a:t>
            </a:r>
            <a:r>
              <a:rPr lang="es-ES" sz="1600" dirty="0">
                <a:solidFill>
                  <a:schemeClr val="tx1">
                    <a:lumMod val="95000"/>
                    <a:alpha val="60000"/>
                  </a:schemeClr>
                </a:solidFill>
              </a:rPr>
              <a:t> podemos crear </a:t>
            </a:r>
            <a:r>
              <a:rPr lang="es-ES" sz="1600" b="1" i="1" dirty="0">
                <a:solidFill>
                  <a:srgbClr val="FFFF00">
                    <a:alpha val="60000"/>
                  </a:srgbClr>
                </a:solidFill>
              </a:rPr>
              <a:t>implementaciones</a:t>
            </a:r>
            <a:r>
              <a:rPr lang="es-ES" sz="1600" dirty="0">
                <a:solidFill>
                  <a:schemeClr val="tx1">
                    <a:lumMod val="95000"/>
                    <a:alpha val="60000"/>
                  </a:schemeClr>
                </a:solidFill>
              </a:rPr>
              <a:t> de </a:t>
            </a:r>
            <a:r>
              <a:rPr lang="es-ES" sz="1600" b="1" i="1" dirty="0">
                <a:solidFill>
                  <a:srgbClr val="FFC000">
                    <a:alpha val="60000"/>
                  </a:srgbClr>
                </a:solidFill>
              </a:rPr>
              <a:t>métodos</a:t>
            </a:r>
            <a:r>
              <a:rPr lang="es-ES" sz="1600" dirty="0">
                <a:solidFill>
                  <a:schemeClr val="tx1">
                    <a:lumMod val="95000"/>
                    <a:alpha val="60000"/>
                  </a:schemeClr>
                </a:solidFill>
              </a:rPr>
              <a:t> de </a:t>
            </a:r>
            <a:r>
              <a:rPr lang="es-ES" sz="1600" b="1" i="1" dirty="0">
                <a:solidFill>
                  <a:srgbClr val="00B050">
                    <a:alpha val="60000"/>
                  </a:srgbClr>
                </a:solidFill>
              </a:rPr>
              <a:t>interfaces</a:t>
            </a:r>
            <a:r>
              <a:rPr lang="es-ES" sz="1600" b="1" i="1" dirty="0">
                <a:solidFill>
                  <a:schemeClr val="tx1">
                    <a:lumMod val="95000"/>
                    <a:alpha val="60000"/>
                  </a:schemeClr>
                </a:solidFill>
              </a:rPr>
              <a:t> </a:t>
            </a:r>
            <a:r>
              <a:rPr lang="es-ES" sz="1600" b="1" i="1" dirty="0">
                <a:solidFill>
                  <a:srgbClr val="00B050">
                    <a:alpha val="60000"/>
                  </a:srgbClr>
                </a:solidFill>
              </a:rPr>
              <a:t>funcionales</a:t>
            </a:r>
            <a:r>
              <a:rPr lang="es-ES" sz="1600" dirty="0">
                <a:solidFill>
                  <a:schemeClr val="tx1">
                    <a:lumMod val="95000"/>
                    <a:alpha val="60000"/>
                  </a:schemeClr>
                </a:solidFill>
              </a:rPr>
              <a:t>, ahorrándonos tener que re implementar los métodos. En otras palabras, creamos una implementación temporal de un método.</a:t>
            </a:r>
          </a:p>
          <a:p>
            <a:pPr marL="0" indent="0" algn="just" rtl="0">
              <a:buNone/>
            </a:pPr>
            <a:r>
              <a:rPr lang="es-ES" sz="1600" dirty="0">
                <a:solidFill>
                  <a:schemeClr val="tx1">
                    <a:lumMod val="95000"/>
                    <a:alpha val="60000"/>
                  </a:schemeClr>
                </a:solidFill>
              </a:rPr>
              <a:t>Como vemos en el siguiente ejemplo, con las </a:t>
            </a:r>
            <a:r>
              <a:rPr lang="es-ES" sz="1600" b="1" i="1" dirty="0">
                <a:solidFill>
                  <a:schemeClr val="tx1">
                    <a:lumMod val="95000"/>
                    <a:alpha val="60000"/>
                  </a:schemeClr>
                </a:solidFill>
              </a:rPr>
              <a:t>expresiones lambda </a:t>
            </a:r>
            <a:r>
              <a:rPr lang="es-ES" sz="1600" dirty="0">
                <a:solidFill>
                  <a:schemeClr val="tx1">
                    <a:lumMod val="95000"/>
                    <a:alpha val="60000"/>
                  </a:schemeClr>
                </a:solidFill>
              </a:rPr>
              <a:t>nos ahorramos varias líneas de código, ahorrándonos </a:t>
            </a:r>
            <a:r>
              <a:rPr lang="es-ES" sz="1600" i="1" dirty="0">
                <a:solidFill>
                  <a:schemeClr val="tx1">
                    <a:lumMod val="95000"/>
                    <a:alpha val="60000"/>
                  </a:schemeClr>
                </a:solidFill>
              </a:rPr>
              <a:t>complejidad</a:t>
            </a:r>
            <a:r>
              <a:rPr lang="es-ES" sz="1600" dirty="0">
                <a:solidFill>
                  <a:schemeClr val="tx1">
                    <a:lumMod val="95000"/>
                    <a:alpha val="60000"/>
                  </a:schemeClr>
                </a:solidFill>
              </a:rPr>
              <a:t>.</a:t>
            </a:r>
          </a:p>
          <a:p>
            <a:pPr marL="0" indent="0" algn="just" rtl="0">
              <a:buNone/>
            </a:pPr>
            <a:endParaRPr lang="es-ES" sz="16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1FFF4D0-7DF4-E69D-DD4D-A8A583F7F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4196104"/>
            <a:ext cx="5028351" cy="231110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96B4377-0A8E-C055-0658-51FBFB0D8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100" y="4196104"/>
            <a:ext cx="5398149" cy="1192734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2C78B506-59F4-14BF-2D84-147C501BDF11}"/>
              </a:ext>
            </a:extLst>
          </p:cNvPr>
          <p:cNvSpPr txBox="1"/>
          <p:nvPr/>
        </p:nvSpPr>
        <p:spPr>
          <a:xfrm>
            <a:off x="2276050" y="3697133"/>
            <a:ext cx="157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SIN LAMBDA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5E98739-422D-C123-8083-E23A89581BB2}"/>
              </a:ext>
            </a:extLst>
          </p:cNvPr>
          <p:cNvSpPr txBox="1"/>
          <p:nvPr/>
        </p:nvSpPr>
        <p:spPr>
          <a:xfrm>
            <a:off x="7768242" y="3693497"/>
            <a:ext cx="168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CON LAMBDA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82"/>
            <a:ext cx="12192000" cy="940344"/>
          </a:xfrm>
        </p:spPr>
        <p:txBody>
          <a:bodyPr rtlCol="0" anchor="ctr"/>
          <a:lstStyle/>
          <a:p>
            <a:pPr algn="ctr" rtl="0"/>
            <a:r>
              <a:rPr lang="es-ES" dirty="0"/>
              <a:t>Estructura y sintaxis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4</a:t>
            </a:fld>
            <a:endParaRPr lang="es-ES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1079664"/>
            <a:ext cx="11090273" cy="4698670"/>
          </a:xfrm>
          <a:noFill/>
        </p:spPr>
        <p:txBody>
          <a:bodyPr rtlCol="0">
            <a:normAutofit/>
          </a:bodyPr>
          <a:lstStyle/>
          <a:p>
            <a:pPr marL="0" indent="0" algn="just">
              <a:buNone/>
            </a:pPr>
            <a:endParaRPr lang="es-ES" sz="1400" dirty="0">
              <a:solidFill>
                <a:schemeClr val="tx1"/>
              </a:solidFill>
              <a:latin typeface="inter-regular"/>
            </a:endParaRPr>
          </a:p>
          <a:p>
            <a:pPr marL="0" indent="0" algn="ctr">
              <a:buNone/>
            </a:pPr>
            <a:r>
              <a:rPr lang="es-ES" b="0" i="0" dirty="0">
                <a:solidFill>
                  <a:srgbClr val="92D050"/>
                </a:solidFill>
                <a:effectLst/>
                <a:latin typeface="inter-regular"/>
              </a:rPr>
              <a:t>(</a:t>
            </a:r>
            <a:r>
              <a:rPr lang="es-ES" b="0" i="0" dirty="0" err="1">
                <a:solidFill>
                  <a:srgbClr val="FFC000"/>
                </a:solidFill>
                <a:effectLst/>
                <a:latin typeface="inter-regular"/>
              </a:rPr>
              <a:t>argument-list</a:t>
            </a:r>
            <a:r>
              <a:rPr lang="es-ES" b="0" i="0" dirty="0">
                <a:solidFill>
                  <a:srgbClr val="92D050"/>
                </a:solidFill>
                <a:effectLst/>
                <a:latin typeface="inter-regular"/>
              </a:rPr>
              <a:t>)</a:t>
            </a:r>
            <a:r>
              <a:rPr lang="es-ES" b="0" i="0" dirty="0">
                <a:solidFill>
                  <a:schemeClr val="tx1"/>
                </a:solidFill>
                <a:effectLst/>
                <a:latin typeface="inter-regular"/>
              </a:rPr>
              <a:t> </a:t>
            </a:r>
            <a:r>
              <a:rPr lang="es-ES" b="0" i="0" dirty="0">
                <a:solidFill>
                  <a:srgbClr val="FF0000"/>
                </a:solidFill>
                <a:effectLst/>
                <a:latin typeface="inter-regular"/>
              </a:rPr>
              <a:t>-&gt;</a:t>
            </a:r>
            <a:r>
              <a:rPr lang="es-ES" b="0" i="0" dirty="0">
                <a:solidFill>
                  <a:schemeClr val="tx1"/>
                </a:solidFill>
                <a:effectLst/>
                <a:latin typeface="inter-regular"/>
              </a:rPr>
              <a:t> </a:t>
            </a:r>
            <a:r>
              <a:rPr lang="es-ES" b="0" i="0" dirty="0">
                <a:solidFill>
                  <a:srgbClr val="92D050"/>
                </a:solidFill>
                <a:effectLst/>
                <a:latin typeface="inter-regular"/>
              </a:rPr>
              <a:t>{</a:t>
            </a:r>
            <a:r>
              <a:rPr lang="es-ES" b="0" i="0" dirty="0">
                <a:solidFill>
                  <a:schemeClr val="tx1"/>
                </a:solidFill>
                <a:effectLst/>
                <a:latin typeface="inter-regular"/>
              </a:rPr>
              <a:t> </a:t>
            </a:r>
            <a:r>
              <a:rPr lang="es-ES" b="0" i="0" dirty="0" err="1">
                <a:solidFill>
                  <a:srgbClr val="7030A0"/>
                </a:solidFill>
                <a:effectLst/>
                <a:latin typeface="inter-regular"/>
              </a:rPr>
              <a:t>body</a:t>
            </a:r>
            <a:r>
              <a:rPr lang="es-ES" b="0" i="0" dirty="0">
                <a:solidFill>
                  <a:srgbClr val="7030A0"/>
                </a:solidFill>
                <a:effectLst/>
                <a:latin typeface="inter-regular"/>
              </a:rPr>
              <a:t> </a:t>
            </a:r>
            <a:r>
              <a:rPr lang="es-ES" b="0" i="0" dirty="0">
                <a:solidFill>
                  <a:srgbClr val="92D050"/>
                </a:solidFill>
                <a:effectLst/>
                <a:latin typeface="inter-regular"/>
              </a:rPr>
              <a:t>}</a:t>
            </a:r>
            <a:r>
              <a:rPr lang="es-ES" b="0" i="0" dirty="0">
                <a:solidFill>
                  <a:schemeClr val="tx1"/>
                </a:solidFill>
                <a:effectLst/>
                <a:latin typeface="inter-regular"/>
              </a:rPr>
              <a:t>  </a:t>
            </a:r>
            <a:endParaRPr lang="es-ES" sz="1400" b="0" i="0" dirty="0">
              <a:solidFill>
                <a:schemeClr val="tx1"/>
              </a:solidFill>
              <a:effectLst/>
              <a:latin typeface="inter-regular"/>
            </a:endParaRPr>
          </a:p>
          <a:p>
            <a:pPr algn="just"/>
            <a:r>
              <a:rPr lang="es-ES" sz="2000" b="0" i="0" dirty="0" err="1">
                <a:solidFill>
                  <a:srgbClr val="FFC000"/>
                </a:solidFill>
                <a:effectLst/>
                <a:latin typeface="inter-regular"/>
              </a:rPr>
              <a:t>argument-list</a:t>
            </a:r>
            <a:r>
              <a:rPr lang="es-ES" sz="2000" b="0" i="0" dirty="0">
                <a:solidFill>
                  <a:srgbClr val="FFC000"/>
                </a:solidFill>
                <a:effectLst/>
                <a:latin typeface="inter-regular"/>
              </a:rPr>
              <a:t> </a:t>
            </a:r>
            <a:r>
              <a:rPr lang="es-ES" b="0" i="0" dirty="0">
                <a:solidFill>
                  <a:schemeClr val="tx1"/>
                </a:solidFill>
                <a:effectLst/>
                <a:latin typeface="inter-regular"/>
              </a:rPr>
              <a:t>: </a:t>
            </a:r>
            <a:r>
              <a:rPr lang="es-ES" sz="1800" b="0" i="0" dirty="0">
                <a:solidFill>
                  <a:schemeClr val="tx1"/>
                </a:solidFill>
                <a:effectLst/>
                <a:latin typeface="inter-regular"/>
              </a:rPr>
              <a:t>Puede o no estar vacío, son los parámetros que utilizaremos</a:t>
            </a:r>
            <a:r>
              <a:rPr lang="es-ES" sz="1800" dirty="0">
                <a:solidFill>
                  <a:schemeClr val="tx1"/>
                </a:solidFill>
                <a:latin typeface="inter-regular"/>
              </a:rPr>
              <a:t> en nuestra lambda.</a:t>
            </a:r>
          </a:p>
          <a:p>
            <a:pPr algn="just"/>
            <a:r>
              <a:rPr lang="es-ES" b="0" i="0" dirty="0">
                <a:solidFill>
                  <a:srgbClr val="FF0000"/>
                </a:solidFill>
                <a:effectLst/>
                <a:latin typeface="inter-regular"/>
              </a:rPr>
              <a:t>-&gt; (Arrow token) </a:t>
            </a:r>
            <a:r>
              <a:rPr lang="es-ES" b="0" i="0" dirty="0">
                <a:solidFill>
                  <a:schemeClr val="tx1"/>
                </a:solidFill>
                <a:effectLst/>
                <a:latin typeface="inter-regular"/>
              </a:rPr>
              <a:t>: </a:t>
            </a:r>
            <a:r>
              <a:rPr lang="es-ES" sz="1800" dirty="0">
                <a:solidFill>
                  <a:schemeClr val="tx1"/>
                </a:solidFill>
                <a:latin typeface="inter-regular"/>
              </a:rPr>
              <a:t>Es nuestro enlace entre los </a:t>
            </a:r>
            <a:r>
              <a:rPr lang="es-ES" sz="1800" b="1" i="1" dirty="0">
                <a:solidFill>
                  <a:schemeClr val="tx1"/>
                </a:solidFill>
                <a:latin typeface="inter-regular"/>
              </a:rPr>
              <a:t>argumentos</a:t>
            </a:r>
            <a:r>
              <a:rPr lang="es-ES" sz="1800" dirty="0">
                <a:solidFill>
                  <a:schemeClr val="tx1"/>
                </a:solidFill>
                <a:latin typeface="inter-regular"/>
              </a:rPr>
              <a:t> y nuestro </a:t>
            </a:r>
            <a:r>
              <a:rPr lang="es-ES" sz="1800" b="1" i="1" dirty="0">
                <a:solidFill>
                  <a:schemeClr val="tx1"/>
                </a:solidFill>
                <a:latin typeface="inter-regular"/>
              </a:rPr>
              <a:t> </a:t>
            </a:r>
            <a:r>
              <a:rPr lang="es-ES" sz="1800" b="1" i="1" dirty="0" err="1">
                <a:solidFill>
                  <a:schemeClr val="tx1"/>
                </a:solidFill>
                <a:latin typeface="inter-regular"/>
              </a:rPr>
              <a:t>body</a:t>
            </a:r>
            <a:r>
              <a:rPr lang="es-ES" sz="1800" b="1" i="1" dirty="0">
                <a:solidFill>
                  <a:schemeClr val="tx1"/>
                </a:solidFill>
                <a:latin typeface="inter-regular"/>
              </a:rPr>
              <a:t>.</a:t>
            </a:r>
          </a:p>
          <a:p>
            <a:pPr algn="just"/>
            <a:r>
              <a:rPr lang="es-ES" b="0" i="0" dirty="0" err="1">
                <a:solidFill>
                  <a:srgbClr val="7030A0"/>
                </a:solidFill>
                <a:effectLst/>
                <a:latin typeface="inter-regular"/>
              </a:rPr>
              <a:t>body</a:t>
            </a:r>
            <a:r>
              <a:rPr lang="es-ES" b="0" i="0" dirty="0">
                <a:solidFill>
                  <a:srgbClr val="7030A0"/>
                </a:solidFill>
                <a:effectLst/>
                <a:latin typeface="inter-regular"/>
              </a:rPr>
              <a:t> </a:t>
            </a:r>
            <a:r>
              <a:rPr lang="es-ES" b="0" i="0" dirty="0">
                <a:solidFill>
                  <a:schemeClr val="tx1"/>
                </a:solidFill>
                <a:effectLst/>
                <a:latin typeface="inter-regular"/>
              </a:rPr>
              <a:t>: </a:t>
            </a:r>
            <a:r>
              <a:rPr lang="es-ES" sz="1800" b="0" i="0" dirty="0">
                <a:solidFill>
                  <a:schemeClr val="tx1"/>
                </a:solidFill>
                <a:effectLst/>
                <a:latin typeface="inter-regular"/>
              </a:rPr>
              <a:t>La lógica de nuestra </a:t>
            </a:r>
            <a:r>
              <a:rPr lang="es-ES" sz="1800" b="1" i="1" dirty="0">
                <a:solidFill>
                  <a:schemeClr val="tx1"/>
                </a:solidFill>
                <a:effectLst/>
                <a:latin typeface="inter-regular"/>
              </a:rPr>
              <a:t>lambda</a:t>
            </a:r>
            <a:r>
              <a:rPr lang="es-ES" sz="1800" dirty="0">
                <a:solidFill>
                  <a:schemeClr val="tx1"/>
                </a:solidFill>
                <a:effectLst/>
                <a:latin typeface="inter-regular"/>
              </a:rPr>
              <a:t>, donde añadiremos la implementación que queramos ejecutar.</a:t>
            </a:r>
            <a:endParaRPr lang="es-ES" b="0" i="0" dirty="0">
              <a:solidFill>
                <a:schemeClr val="tx1"/>
              </a:solidFill>
              <a:effectLst/>
              <a:latin typeface="inter-regular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CB0487-58D7-C2CF-3F13-BDAD340A6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5184579"/>
            <a:ext cx="2952902" cy="11875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0C3BC92-413E-FAA5-4126-D0416C6A7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032" y="5184579"/>
            <a:ext cx="3162463" cy="114305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4DD59F5-EA20-842E-FB3E-0B1DE37D8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762" y="5184579"/>
            <a:ext cx="3378374" cy="12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7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82"/>
            <a:ext cx="12192000" cy="940344"/>
          </a:xfrm>
        </p:spPr>
        <p:txBody>
          <a:bodyPr rtlCol="0" anchor="ctr"/>
          <a:lstStyle/>
          <a:p>
            <a:pPr algn="ctr" rtl="0"/>
            <a:r>
              <a:rPr lang="es-ES" dirty="0"/>
              <a:t>Interfaces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5</a:t>
            </a:fld>
            <a:endParaRPr lang="es-ES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1079664"/>
            <a:ext cx="11090273" cy="4698670"/>
          </a:xfrm>
          <a:noFill/>
        </p:spPr>
        <p:txBody>
          <a:bodyPr rtlCol="0"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400" dirty="0">
                <a:solidFill>
                  <a:schemeClr val="tx1"/>
                </a:solidFill>
                <a:latin typeface="inter-regular"/>
              </a:rPr>
              <a:t>Como hemos comentado, las 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lambdas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son </a:t>
            </a:r>
            <a:r>
              <a:rPr lang="es-ES" sz="1400" b="1" i="1" dirty="0">
                <a:solidFill>
                  <a:srgbClr val="FFC000"/>
                </a:solidFill>
                <a:latin typeface="inter-regular"/>
              </a:rPr>
              <a:t>implementaciones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 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de </a:t>
            </a:r>
            <a:r>
              <a:rPr lang="es-ES" sz="1400" b="1" i="1" dirty="0">
                <a:solidFill>
                  <a:srgbClr val="00B050"/>
                </a:solidFill>
                <a:latin typeface="inter-regular"/>
              </a:rPr>
              <a:t>interfaces funcionales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.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400" dirty="0">
                <a:solidFill>
                  <a:schemeClr val="tx1"/>
                </a:solidFill>
                <a:latin typeface="inter-regular"/>
              </a:rPr>
              <a:t>El uso mas frecuente, es con la interfaz de </a:t>
            </a:r>
            <a:r>
              <a:rPr lang="es-ES" sz="1400" b="1" i="1" dirty="0">
                <a:solidFill>
                  <a:srgbClr val="00B050"/>
                </a:solidFill>
                <a:latin typeface="inter-regular"/>
              </a:rPr>
              <a:t>Collection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,  pero también podemos utilizarlas en nuestras propias </a:t>
            </a:r>
            <a:r>
              <a:rPr lang="es-ES" sz="1400" dirty="0">
                <a:solidFill>
                  <a:srgbClr val="00B050"/>
                </a:solidFill>
                <a:latin typeface="inter-regular"/>
              </a:rPr>
              <a:t>interface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.</a:t>
            </a:r>
          </a:p>
          <a:p>
            <a:pPr algn="just"/>
            <a:r>
              <a:rPr lang="es-ES" sz="1400" dirty="0">
                <a:solidFill>
                  <a:schemeClr val="tx1"/>
                </a:solidFill>
                <a:latin typeface="inter-regular"/>
              </a:rPr>
              <a:t>Lo primero será definir nuestra </a:t>
            </a:r>
            <a:r>
              <a:rPr lang="es-ES" sz="1400" dirty="0">
                <a:solidFill>
                  <a:srgbClr val="00B050"/>
                </a:solidFill>
                <a:latin typeface="inter-regular"/>
              </a:rPr>
              <a:t>interfaz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y añadirle un </a:t>
            </a:r>
            <a:r>
              <a:rPr lang="es-ES" sz="1400" dirty="0">
                <a:solidFill>
                  <a:srgbClr val="FFFF00"/>
                </a:solidFill>
                <a:latin typeface="inter-regular"/>
              </a:rPr>
              <a:t>método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.</a:t>
            </a:r>
          </a:p>
          <a:p>
            <a:pPr algn="just"/>
            <a:endParaRPr lang="es-ES" sz="1400" dirty="0">
              <a:solidFill>
                <a:schemeClr val="tx1"/>
              </a:solidFill>
              <a:latin typeface="inter-regular"/>
            </a:endParaRPr>
          </a:p>
          <a:p>
            <a:pPr algn="just"/>
            <a:endParaRPr lang="es-ES" sz="1400" dirty="0">
              <a:solidFill>
                <a:schemeClr val="tx1"/>
              </a:solidFill>
              <a:latin typeface="inter-regular"/>
            </a:endParaRPr>
          </a:p>
          <a:p>
            <a:pPr algn="just"/>
            <a:endParaRPr lang="es-ES" sz="1400" dirty="0">
              <a:solidFill>
                <a:schemeClr val="tx1"/>
              </a:solidFill>
              <a:latin typeface="inter-regular"/>
            </a:endParaRPr>
          </a:p>
          <a:p>
            <a:pPr algn="just"/>
            <a:r>
              <a:rPr lang="es-ES" sz="1400" dirty="0">
                <a:solidFill>
                  <a:schemeClr val="tx1"/>
                </a:solidFill>
                <a:latin typeface="inter-regular"/>
              </a:rPr>
              <a:t>Después declararemos una </a:t>
            </a:r>
            <a:r>
              <a:rPr lang="es-ES" sz="1400" dirty="0">
                <a:solidFill>
                  <a:srgbClr val="00B0F0"/>
                </a:solidFill>
                <a:latin typeface="inter-regular"/>
              </a:rPr>
              <a:t>variable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del tipo de nuestra </a:t>
            </a:r>
            <a:r>
              <a:rPr lang="es-ES" sz="1400" dirty="0">
                <a:solidFill>
                  <a:srgbClr val="00B050"/>
                </a:solidFill>
                <a:latin typeface="inter-regular"/>
              </a:rPr>
              <a:t>interfaz 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y la 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inicializaremos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con la </a:t>
            </a:r>
            <a:r>
              <a:rPr lang="es-ES" sz="1400" dirty="0">
                <a:solidFill>
                  <a:srgbClr val="FFC000"/>
                </a:solidFill>
                <a:latin typeface="inter-regular"/>
              </a:rPr>
              <a:t>implementación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que queremos de nuestro </a:t>
            </a:r>
            <a:r>
              <a:rPr lang="es-ES" sz="1400" dirty="0">
                <a:solidFill>
                  <a:srgbClr val="FFFF00"/>
                </a:solidFill>
                <a:latin typeface="inter-regular"/>
              </a:rPr>
              <a:t>método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.</a:t>
            </a:r>
          </a:p>
          <a:p>
            <a:pPr algn="just"/>
            <a:endParaRPr lang="es-ES" sz="1400" dirty="0">
              <a:solidFill>
                <a:schemeClr val="tx1"/>
              </a:solidFill>
              <a:latin typeface="inter-regular"/>
            </a:endParaRPr>
          </a:p>
          <a:p>
            <a:pPr algn="just"/>
            <a:endParaRPr lang="es-ES" sz="1400" dirty="0">
              <a:solidFill>
                <a:schemeClr val="tx1"/>
              </a:solidFill>
              <a:latin typeface="inter-regular"/>
            </a:endParaRPr>
          </a:p>
          <a:p>
            <a:pPr algn="just"/>
            <a:r>
              <a:rPr lang="es-ES" sz="1400" dirty="0">
                <a:solidFill>
                  <a:schemeClr val="tx1"/>
                </a:solidFill>
                <a:latin typeface="inter-regular"/>
              </a:rPr>
              <a:t>Por ultimo, solo tendremos que llamar al </a:t>
            </a:r>
            <a:r>
              <a:rPr lang="es-ES" sz="1400" dirty="0">
                <a:solidFill>
                  <a:srgbClr val="FFFF00"/>
                </a:solidFill>
                <a:latin typeface="inter-regular"/>
              </a:rPr>
              <a:t>método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con la </a:t>
            </a:r>
            <a:r>
              <a:rPr lang="es-ES" sz="1400" dirty="0">
                <a:solidFill>
                  <a:srgbClr val="00B0F0"/>
                </a:solidFill>
                <a:latin typeface="inter-regular"/>
              </a:rPr>
              <a:t>variable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creada, y pasarle el valor deseado.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53A5A4-07DF-119B-2904-1981B250B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2253632"/>
            <a:ext cx="2419474" cy="12637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61AA546-428A-3A55-368D-7F24B3DCC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4069521"/>
            <a:ext cx="3245017" cy="971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A80502A-9BFC-D820-5C7B-E65E88A0E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63" y="5593295"/>
            <a:ext cx="4079638" cy="68891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B5EF6C1-004A-6F35-F7C2-CAFEA88C5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8409" y="3995766"/>
            <a:ext cx="2520907" cy="2665334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A7A55BE-1B26-39DE-539E-06A7A61B0195}"/>
              </a:ext>
            </a:extLst>
          </p:cNvPr>
          <p:cNvSpPr txBox="1"/>
          <p:nvPr/>
        </p:nvSpPr>
        <p:spPr>
          <a:xfrm>
            <a:off x="6205564" y="6076325"/>
            <a:ext cx="259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También podemos devolver</a:t>
            </a:r>
          </a:p>
          <a:p>
            <a:r>
              <a:rPr lang="es-ES" sz="1400" dirty="0">
                <a:solidFill>
                  <a:srgbClr val="FF0000"/>
                </a:solidFill>
              </a:rPr>
              <a:t>valores como en el ejemplo *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16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82"/>
            <a:ext cx="12192000" cy="940344"/>
          </a:xfrm>
        </p:spPr>
        <p:txBody>
          <a:bodyPr rtlCol="0" anchor="ctr"/>
          <a:lstStyle/>
          <a:p>
            <a:pPr algn="ctr" rtl="0"/>
            <a:r>
              <a:rPr lang="es-ES" dirty="0"/>
              <a:t>Bucle foreach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6</a:t>
            </a:fld>
            <a:endParaRPr lang="es-ES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1079664"/>
            <a:ext cx="11090273" cy="5427548"/>
          </a:xfrm>
          <a:noFill/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s-ES" sz="1400" dirty="0">
                <a:solidFill>
                  <a:schemeClr val="tx1"/>
                </a:solidFill>
                <a:latin typeface="inter-regular"/>
              </a:rPr>
              <a:t>Otra de las </a:t>
            </a:r>
            <a:r>
              <a:rPr lang="es-ES" sz="1400" dirty="0">
                <a:solidFill>
                  <a:srgbClr val="FFC000"/>
                </a:solidFill>
                <a:latin typeface="inter-regular"/>
              </a:rPr>
              <a:t>funcionalidades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que nos proporcionan las lambdas son los </a:t>
            </a:r>
            <a:r>
              <a:rPr lang="es-ES" sz="1400" b="1" i="1" dirty="0">
                <a:solidFill>
                  <a:srgbClr val="00B050"/>
                </a:solidFill>
                <a:latin typeface="inter-regular"/>
              </a:rPr>
              <a:t>bucles foreach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, los cuales nos proporcionan otra forma de recorrer nuestras </a:t>
            </a:r>
            <a:r>
              <a:rPr lang="es-ES" sz="1400" b="1" i="1" dirty="0">
                <a:solidFill>
                  <a:srgbClr val="00B050"/>
                </a:solidFill>
                <a:latin typeface="inter-regular"/>
              </a:rPr>
              <a:t>colecciones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, a continuación vamos a ver un par de ejemplos:</a:t>
            </a:r>
          </a:p>
          <a:p>
            <a:r>
              <a:rPr lang="es-ES" sz="1400" dirty="0">
                <a:solidFill>
                  <a:schemeClr val="tx1"/>
                </a:solidFill>
                <a:latin typeface="inter-regular"/>
              </a:rPr>
              <a:t>Imprimir el </a:t>
            </a:r>
            <a:r>
              <a:rPr lang="es-ES" sz="1400" dirty="0">
                <a:solidFill>
                  <a:srgbClr val="FF0000"/>
                </a:solidFill>
                <a:latin typeface="inter-regular"/>
              </a:rPr>
              <a:t>valor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de cada posición:</a:t>
            </a:r>
          </a:p>
          <a:p>
            <a:r>
              <a:rPr lang="es-ES" sz="1400" dirty="0">
                <a:solidFill>
                  <a:schemeClr val="tx1"/>
                </a:solidFill>
                <a:latin typeface="inter-regular"/>
              </a:rPr>
              <a:t>Acceder a cada </a:t>
            </a:r>
            <a:r>
              <a:rPr lang="es-ES" sz="1400" dirty="0">
                <a:solidFill>
                  <a:srgbClr val="FFC000"/>
                </a:solidFill>
                <a:latin typeface="inter-regular"/>
              </a:rPr>
              <a:t>elemento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y realizar nuestra </a:t>
            </a:r>
            <a:r>
              <a:rPr lang="es-ES" sz="1400" dirty="0">
                <a:solidFill>
                  <a:srgbClr val="FFFF00"/>
                </a:solidFill>
                <a:latin typeface="inter-regular"/>
              </a:rPr>
              <a:t>implementación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: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tx1"/>
                </a:solidFill>
                <a:latin typeface="inter-regular"/>
              </a:rPr>
              <a:t>El primer ejemplo, es lo que se conoce como “</a:t>
            </a:r>
            <a:r>
              <a:rPr lang="es-ES" sz="1400" dirty="0" err="1">
                <a:solidFill>
                  <a:srgbClr val="92D050"/>
                </a:solidFill>
                <a:latin typeface="inter-regular"/>
              </a:rPr>
              <a:t>method</a:t>
            </a:r>
            <a:r>
              <a:rPr lang="es-ES" sz="1400" dirty="0">
                <a:solidFill>
                  <a:srgbClr val="92D050"/>
                </a:solidFill>
                <a:latin typeface="inter-regular"/>
              </a:rPr>
              <a:t> </a:t>
            </a:r>
            <a:r>
              <a:rPr lang="es-ES" sz="1400" dirty="0" err="1">
                <a:solidFill>
                  <a:srgbClr val="92D050"/>
                </a:solidFill>
                <a:latin typeface="inter-regular"/>
              </a:rPr>
              <a:t>reference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”</a:t>
            </a:r>
            <a:br>
              <a:rPr lang="es-ES" sz="1400" dirty="0">
                <a:solidFill>
                  <a:schemeClr val="tx1"/>
                </a:solidFill>
                <a:latin typeface="inter-regular"/>
              </a:rPr>
            </a:br>
            <a:r>
              <a:rPr lang="es-ES" sz="1400" dirty="0">
                <a:solidFill>
                  <a:schemeClr val="tx1"/>
                </a:solidFill>
                <a:latin typeface="inter-regular"/>
              </a:rPr>
              <a:t>	</a:t>
            </a:r>
            <a:r>
              <a:rPr lang="es-ES" sz="110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names.forEach</a:t>
            </a:r>
            <a:r>
              <a:rPr lang="es-ES" sz="110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System.out</a:t>
            </a:r>
            <a:r>
              <a:rPr lang="es-ES" sz="110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::</a:t>
            </a:r>
            <a:r>
              <a:rPr lang="es-ES" sz="1100" dirty="0" err="1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println</a:t>
            </a:r>
            <a:r>
              <a:rPr lang="es-ES" sz="110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lang="es-ES" sz="120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</a:br>
            <a:r>
              <a:rPr lang="es-ES" sz="1400" dirty="0">
                <a:solidFill>
                  <a:schemeClr val="tx1"/>
                </a:solidFill>
                <a:latin typeface="inter-regular"/>
              </a:rPr>
              <a:t>Se utiliza para </a:t>
            </a:r>
            <a:r>
              <a:rPr lang="es-ES" sz="1400" i="1" dirty="0">
                <a:solidFill>
                  <a:schemeClr val="tx1"/>
                </a:solidFill>
                <a:latin typeface="inter-regular"/>
              </a:rPr>
              <a:t>referenciar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</a:t>
            </a:r>
            <a:r>
              <a:rPr lang="es-ES" sz="1400" dirty="0">
                <a:solidFill>
                  <a:srgbClr val="FFC000"/>
                </a:solidFill>
                <a:latin typeface="inter-regular"/>
              </a:rPr>
              <a:t>métodos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“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::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” asociados a la </a:t>
            </a:r>
            <a:r>
              <a:rPr lang="es-ES" sz="1400" b="1" i="1" dirty="0">
                <a:solidFill>
                  <a:srgbClr val="00B0F0"/>
                </a:solidFill>
                <a:latin typeface="inter-regular"/>
              </a:rPr>
              <a:t>clase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.</a:t>
            </a:r>
          </a:p>
          <a:p>
            <a:pPr marL="0" indent="0">
              <a:buNone/>
            </a:pPr>
            <a:r>
              <a:rPr lang="es-ES" sz="1400" b="1" i="1" dirty="0">
                <a:solidFill>
                  <a:srgbClr val="FF0000"/>
                </a:solidFill>
                <a:latin typeface="inter-regular"/>
              </a:rPr>
              <a:t>Importante! 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El método 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foreach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es una </a:t>
            </a:r>
            <a:r>
              <a:rPr lang="es-ES" sz="1400" b="1" i="1" dirty="0">
                <a:solidFill>
                  <a:srgbClr val="FFFF00"/>
                </a:solidFill>
                <a:latin typeface="inter-regular"/>
              </a:rPr>
              <a:t>iteración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 </a:t>
            </a:r>
            <a:r>
              <a:rPr lang="es-ES" sz="1400" b="1" i="1" dirty="0">
                <a:solidFill>
                  <a:srgbClr val="FFFF00"/>
                </a:solidFill>
                <a:latin typeface="inter-regular"/>
              </a:rPr>
              <a:t>interna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, eso quiere decir </a:t>
            </a:r>
            <a:br>
              <a:rPr lang="es-ES" sz="1400" dirty="0">
                <a:solidFill>
                  <a:schemeClr val="tx1"/>
                </a:solidFill>
                <a:latin typeface="inter-regular"/>
              </a:rPr>
            </a:br>
            <a:r>
              <a:rPr lang="es-ES" sz="1400" dirty="0">
                <a:solidFill>
                  <a:schemeClr val="tx1"/>
                </a:solidFill>
                <a:latin typeface="inter-regular"/>
              </a:rPr>
              <a:t>que su uso esta destinado únicamente al trato del </a:t>
            </a:r>
            <a:r>
              <a:rPr lang="es-ES" sz="1400" dirty="0">
                <a:solidFill>
                  <a:srgbClr val="00B0F0"/>
                </a:solidFill>
                <a:latin typeface="inter-regular"/>
              </a:rPr>
              <a:t>elemento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en cada </a:t>
            </a:r>
            <a:r>
              <a:rPr lang="es-ES" sz="1400" dirty="0">
                <a:solidFill>
                  <a:srgbClr val="FFFF00"/>
                </a:solidFill>
                <a:latin typeface="inter-regular"/>
              </a:rPr>
              <a:t>iteración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.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tx1"/>
                </a:solidFill>
                <a:latin typeface="inter-regular"/>
              </a:rPr>
              <a:t>En otras palabras, la </a:t>
            </a:r>
            <a:r>
              <a:rPr lang="es-ES" sz="1400" dirty="0">
                <a:solidFill>
                  <a:srgbClr val="FFFF00"/>
                </a:solidFill>
                <a:latin typeface="inter-regular"/>
              </a:rPr>
              <a:t>implementación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que añadimos en el 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foreach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, es </a:t>
            </a:r>
            <a:br>
              <a:rPr lang="es-ES" sz="1400" dirty="0">
                <a:solidFill>
                  <a:schemeClr val="tx1"/>
                </a:solidFill>
                <a:latin typeface="inter-regular"/>
              </a:rPr>
            </a:br>
            <a:r>
              <a:rPr lang="es-ES" sz="1400" dirty="0">
                <a:solidFill>
                  <a:schemeClr val="tx1"/>
                </a:solidFill>
                <a:latin typeface="inter-regular"/>
              </a:rPr>
              <a:t>independiente al resto de nuestro código, y dentro de este, no deberíamos</a:t>
            </a:r>
            <a:br>
              <a:rPr lang="es-ES" sz="1400" dirty="0">
                <a:solidFill>
                  <a:schemeClr val="tx1"/>
                </a:solidFill>
                <a:latin typeface="inter-regular"/>
              </a:rPr>
            </a:br>
            <a:r>
              <a:rPr lang="es-ES" sz="1400" dirty="0">
                <a:solidFill>
                  <a:schemeClr val="tx1"/>
                </a:solidFill>
                <a:latin typeface="inter-regular"/>
              </a:rPr>
              <a:t>utilizar </a:t>
            </a:r>
            <a:r>
              <a:rPr lang="es-ES" sz="1400" dirty="0">
                <a:solidFill>
                  <a:srgbClr val="00B0F0"/>
                </a:solidFill>
                <a:latin typeface="inter-regular"/>
              </a:rPr>
              <a:t>variables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y demás que tengamos </a:t>
            </a:r>
            <a:r>
              <a:rPr lang="es-ES" sz="1400" dirty="0">
                <a:solidFill>
                  <a:srgbClr val="00B050"/>
                </a:solidFill>
                <a:latin typeface="inter-regular"/>
              </a:rPr>
              <a:t>declaradas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, a menos que sean </a:t>
            </a:r>
            <a:r>
              <a:rPr lang="es-ES" sz="1400" b="1" i="1" dirty="0">
                <a:solidFill>
                  <a:srgbClr val="FFC000"/>
                </a:solidFill>
                <a:latin typeface="inter-regular"/>
              </a:rPr>
              <a:t>final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8DC29C-7524-16AF-53ED-CD2576868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281" y="1579901"/>
            <a:ext cx="4026107" cy="15494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150923B-837A-48CD-AE40-09B230780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281" y="3429000"/>
            <a:ext cx="4254719" cy="20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5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82"/>
            <a:ext cx="12192000" cy="940344"/>
          </a:xfrm>
        </p:spPr>
        <p:txBody>
          <a:bodyPr rtlCol="0" anchor="ctr"/>
          <a:lstStyle/>
          <a:p>
            <a:pPr algn="ctr" rtl="0"/>
            <a:r>
              <a:rPr lang="es-ES" dirty="0"/>
              <a:t>Stream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7</a:t>
            </a:fld>
            <a:endParaRPr lang="es-ES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1079664"/>
            <a:ext cx="11090273" cy="5427548"/>
          </a:xfrm>
          <a:noFill/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s-ES" sz="1400" dirty="0">
                <a:solidFill>
                  <a:schemeClr val="tx1"/>
                </a:solidFill>
                <a:latin typeface="inter-regular"/>
              </a:rPr>
              <a:t>Java 8 nos proporciona un nuevo paquete: </a:t>
            </a:r>
            <a:r>
              <a:rPr lang="es-ES" sz="1400" b="1" i="1" dirty="0">
                <a:solidFill>
                  <a:srgbClr val="FFFF00"/>
                </a:solidFill>
                <a:latin typeface="inter-regular"/>
              </a:rPr>
              <a:t>Stream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.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tx1"/>
                </a:solidFill>
                <a:latin typeface="inter-regular"/>
              </a:rPr>
              <a:t>Este 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paquete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esta formados por múltiples </a:t>
            </a:r>
            <a:r>
              <a:rPr lang="es-ES" sz="1400" b="1" i="1" dirty="0">
                <a:solidFill>
                  <a:srgbClr val="00B0F0"/>
                </a:solidFill>
                <a:latin typeface="inter-regular"/>
              </a:rPr>
              <a:t>clases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, </a:t>
            </a:r>
            <a:r>
              <a:rPr lang="es-ES" sz="1400" b="1" i="1" dirty="0">
                <a:solidFill>
                  <a:srgbClr val="00B050"/>
                </a:solidFill>
                <a:latin typeface="inter-regular"/>
              </a:rPr>
              <a:t>interfaces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y </a:t>
            </a:r>
            <a:r>
              <a:rPr lang="es-ES" sz="1400" b="1" i="1" dirty="0" err="1">
                <a:solidFill>
                  <a:srgbClr val="FFC000"/>
                </a:solidFill>
                <a:latin typeface="inter-regular"/>
              </a:rPr>
              <a:t>enums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para proporcionarnos </a:t>
            </a:r>
            <a:r>
              <a:rPr lang="es-ES" sz="1400" i="1" dirty="0">
                <a:solidFill>
                  <a:schemeClr val="tx1"/>
                </a:solidFill>
                <a:latin typeface="inter-regular"/>
              </a:rPr>
              <a:t>herramientas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con las que crear un código mas </a:t>
            </a:r>
            <a:r>
              <a:rPr lang="es-ES" sz="1400" i="1" dirty="0">
                <a:solidFill>
                  <a:schemeClr val="tx1"/>
                </a:solidFill>
                <a:latin typeface="inter-regular"/>
              </a:rPr>
              <a:t>funcional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,</a:t>
            </a:r>
            <a:br>
              <a:rPr lang="es-ES" sz="1400" dirty="0">
                <a:solidFill>
                  <a:schemeClr val="tx1"/>
                </a:solidFill>
                <a:latin typeface="inter-regular"/>
              </a:rPr>
            </a:br>
            <a:r>
              <a:rPr lang="es-ES" sz="1400" dirty="0">
                <a:solidFill>
                  <a:schemeClr val="tx1"/>
                </a:solidFill>
                <a:latin typeface="inter-regular"/>
              </a:rPr>
              <a:t>sus características principales son las siguientes:</a:t>
            </a:r>
          </a:p>
          <a:p>
            <a:r>
              <a:rPr lang="es-ES" sz="1400" dirty="0">
                <a:solidFill>
                  <a:schemeClr val="tx1"/>
                </a:solidFill>
                <a:latin typeface="inter-regular"/>
              </a:rPr>
              <a:t>Con 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stream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no almacenamos datos, solo nos sirve de </a:t>
            </a:r>
            <a:r>
              <a:rPr lang="es-ES" sz="1400" b="1" i="1" dirty="0">
                <a:solidFill>
                  <a:srgbClr val="FFFF00"/>
                </a:solidFill>
                <a:latin typeface="inter-regular"/>
              </a:rPr>
              <a:t>intermediario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entre la fuente de nuestros valores, y la </a:t>
            </a:r>
            <a:r>
              <a:rPr lang="es-ES" sz="1400" b="1" i="1" dirty="0">
                <a:solidFill>
                  <a:srgbClr val="FFFF00"/>
                </a:solidFill>
                <a:latin typeface="inter-regular"/>
              </a:rPr>
              <a:t>implementación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que necesitemos.</a:t>
            </a:r>
          </a:p>
          <a:p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Stream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es </a:t>
            </a:r>
            <a:r>
              <a:rPr lang="es-ES" sz="1400" b="1" i="1" dirty="0">
                <a:solidFill>
                  <a:srgbClr val="7030A0"/>
                </a:solidFill>
                <a:latin typeface="inter-regular"/>
              </a:rPr>
              <a:t>funcional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, las </a:t>
            </a:r>
            <a:r>
              <a:rPr lang="es-ES" sz="1400" dirty="0">
                <a:solidFill>
                  <a:srgbClr val="FFC000"/>
                </a:solidFill>
                <a:latin typeface="inter-regular"/>
              </a:rPr>
              <a:t>operaciones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realizadas con 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Stream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</a:t>
            </a:r>
            <a:r>
              <a:rPr lang="es-ES" sz="1400" b="1" i="1" dirty="0">
                <a:solidFill>
                  <a:srgbClr val="FF0000"/>
                </a:solidFill>
                <a:latin typeface="inter-regular"/>
              </a:rPr>
              <a:t>NO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modifican </a:t>
            </a:r>
            <a:r>
              <a:rPr lang="es-ES" sz="1400" dirty="0">
                <a:solidFill>
                  <a:srgbClr val="00B0F0"/>
                </a:solidFill>
                <a:latin typeface="inter-regular"/>
              </a:rPr>
              <a:t>la fuente original 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de información.</a:t>
            </a:r>
          </a:p>
          <a:p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Stream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es </a:t>
            </a:r>
            <a:r>
              <a:rPr lang="es-ES" sz="1400" b="1" i="1" dirty="0" err="1">
                <a:solidFill>
                  <a:srgbClr val="FFFF00"/>
                </a:solidFill>
                <a:latin typeface="inter-regular"/>
              </a:rPr>
              <a:t>Lazy</a:t>
            </a:r>
            <a:endParaRPr lang="es-ES" sz="1400" dirty="0">
              <a:solidFill>
                <a:srgbClr val="FFFF00"/>
              </a:solidFill>
              <a:latin typeface="inter-regular"/>
            </a:endParaRPr>
          </a:p>
          <a:p>
            <a:r>
              <a:rPr lang="es-ES" sz="1400" b="1" dirty="0">
                <a:solidFill>
                  <a:srgbClr val="FF0000"/>
                </a:solidFill>
                <a:latin typeface="inter-regular"/>
              </a:rPr>
              <a:t>No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es </a:t>
            </a:r>
            <a:r>
              <a:rPr lang="es-ES" sz="1400" b="1" i="1" dirty="0">
                <a:solidFill>
                  <a:srgbClr val="FF0000"/>
                </a:solidFill>
                <a:latin typeface="inter-regular"/>
              </a:rPr>
              <a:t>reutilizable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, solo tiene un uso, eso quiere decir que necesitaremos </a:t>
            </a:r>
            <a:r>
              <a:rPr lang="es-ES" sz="1400" b="1" i="1" dirty="0">
                <a:solidFill>
                  <a:srgbClr val="00B0F0"/>
                </a:solidFill>
                <a:latin typeface="inter-regular"/>
              </a:rPr>
              <a:t>crear un stream 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cada vez que queramos realizar operaciones con este.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tx1"/>
                </a:solidFill>
                <a:latin typeface="inter-regular"/>
              </a:rPr>
              <a:t>Los 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Stream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son una herramienta muy útil para </a:t>
            </a:r>
            <a:r>
              <a:rPr lang="es-ES" sz="1400" i="1" dirty="0">
                <a:solidFill>
                  <a:schemeClr val="tx1"/>
                </a:solidFill>
                <a:latin typeface="inter-regular"/>
              </a:rPr>
              <a:t>ordenar, filtrar, buscar, convertir… 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diferentes </a:t>
            </a:r>
            <a:r>
              <a:rPr lang="es-ES" sz="1400" b="1" i="1" dirty="0">
                <a:solidFill>
                  <a:srgbClr val="92D050"/>
                </a:solidFill>
                <a:latin typeface="inter-regular"/>
              </a:rPr>
              <a:t>estructuras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de datos.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tx1"/>
                </a:solidFill>
                <a:latin typeface="inter-regular"/>
              </a:rPr>
              <a:t>En el siguiente </a:t>
            </a:r>
            <a:r>
              <a:rPr lang="es-ES" sz="1400" i="1" dirty="0">
                <a:solidFill>
                  <a:schemeClr val="tx1"/>
                </a:solidFill>
                <a:latin typeface="inter-regular"/>
              </a:rPr>
              <a:t>ejemplo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vemos como podemos utilizar 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Stream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para filtrar los </a:t>
            </a:r>
            <a:r>
              <a:rPr lang="es-ES" sz="1400" b="1" i="1" dirty="0">
                <a:solidFill>
                  <a:srgbClr val="00B0F0"/>
                </a:solidFill>
                <a:latin typeface="inter-regular"/>
              </a:rPr>
              <a:t>valores</a:t>
            </a:r>
            <a:r>
              <a:rPr lang="es-ES" sz="1400" i="1" dirty="0">
                <a:solidFill>
                  <a:schemeClr val="tx1"/>
                </a:solidFill>
                <a:latin typeface="inter-regular"/>
              </a:rPr>
              <a:t> 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de una </a:t>
            </a:r>
            <a:r>
              <a:rPr lang="es-ES" sz="1400" b="1" i="1" dirty="0">
                <a:solidFill>
                  <a:srgbClr val="00B050"/>
                </a:solidFill>
                <a:latin typeface="inter-regular"/>
              </a:rPr>
              <a:t>lista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según la edad de cada </a:t>
            </a:r>
            <a:r>
              <a:rPr lang="es-ES" sz="1400" b="1" i="1" dirty="0">
                <a:solidFill>
                  <a:srgbClr val="00B0F0"/>
                </a:solidFill>
                <a:latin typeface="inter-regular"/>
              </a:rPr>
              <a:t>humano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, 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una vez </a:t>
            </a:r>
            <a:r>
              <a:rPr lang="es-ES" sz="1400" dirty="0">
                <a:solidFill>
                  <a:srgbClr val="FFFF00"/>
                </a:solidFill>
                <a:latin typeface="inter-regular"/>
              </a:rPr>
              <a:t>filtrados</a:t>
            </a:r>
            <a:br>
              <a:rPr lang="es-ES" sz="1400" dirty="0">
                <a:solidFill>
                  <a:schemeClr val="tx1"/>
                </a:solidFill>
                <a:latin typeface="inter-regular"/>
              </a:rPr>
            </a:br>
            <a:r>
              <a:rPr lang="es-ES" sz="1400" dirty="0">
                <a:solidFill>
                  <a:schemeClr val="tx1"/>
                </a:solidFill>
                <a:latin typeface="inter-regular"/>
              </a:rPr>
              <a:t>los resultados, los almacenamos en una nueva lista con la </a:t>
            </a:r>
            <a:r>
              <a:rPr lang="es-ES" sz="1400" b="1" i="1" dirty="0">
                <a:solidFill>
                  <a:srgbClr val="7030A0"/>
                </a:solidFill>
                <a:latin typeface="inter-regular"/>
              </a:rPr>
              <a:t>función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</a:t>
            </a:r>
            <a:r>
              <a:rPr lang="es-ES" sz="1400" b="1" i="1" dirty="0" err="1">
                <a:solidFill>
                  <a:srgbClr val="FFC000"/>
                </a:solidFill>
                <a:latin typeface="inter-regular"/>
              </a:rPr>
              <a:t>toList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();</a:t>
            </a:r>
            <a:endParaRPr lang="es-ES" sz="1400" dirty="0">
              <a:solidFill>
                <a:schemeClr val="tx1"/>
              </a:solidFill>
              <a:latin typeface="inter-regular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66590A-5AB7-B3C9-EE48-5FD739059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" y="5290801"/>
            <a:ext cx="5723567" cy="10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6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82"/>
            <a:ext cx="12192000" cy="940344"/>
          </a:xfrm>
        </p:spPr>
        <p:txBody>
          <a:bodyPr rtlCol="0" anchor="ctr"/>
          <a:lstStyle/>
          <a:p>
            <a:pPr algn="ctr" rtl="0"/>
            <a:r>
              <a:rPr lang="es-ES" dirty="0"/>
              <a:t>Stream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8</a:t>
            </a:fld>
            <a:endParaRPr lang="es-ES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1079664"/>
            <a:ext cx="11090273" cy="5427548"/>
          </a:xfrm>
          <a:noFill/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s-ES" sz="1400" dirty="0">
                <a:solidFill>
                  <a:schemeClr val="tx1"/>
                </a:solidFill>
                <a:latin typeface="inter-regular"/>
              </a:rPr>
              <a:t>Otra característica de los 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stream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es el </a:t>
            </a:r>
            <a:r>
              <a:rPr lang="es-ES" sz="1400" b="1" i="1" dirty="0">
                <a:solidFill>
                  <a:srgbClr val="FFFF00"/>
                </a:solidFill>
                <a:latin typeface="inter-regular"/>
              </a:rPr>
              <a:t>orden de ejecución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: 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tx1"/>
                </a:solidFill>
                <a:latin typeface="inter-regular"/>
              </a:rPr>
              <a:t>Un stream funciona de forma </a:t>
            </a:r>
            <a:r>
              <a:rPr lang="es-ES" sz="1400" b="1" i="1" dirty="0">
                <a:solidFill>
                  <a:srgbClr val="FFC000"/>
                </a:solidFill>
                <a:latin typeface="inter-regular"/>
              </a:rPr>
              <a:t>lineal y ordenada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, seguirá el orden que le proporcione la </a:t>
            </a:r>
            <a:r>
              <a:rPr lang="es-ES" sz="1400" dirty="0">
                <a:solidFill>
                  <a:srgbClr val="92D050"/>
                </a:solidFill>
                <a:latin typeface="inter-regular"/>
              </a:rPr>
              <a:t>lista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y realizara las operaciones de forma </a:t>
            </a:r>
            <a:r>
              <a:rPr lang="es-ES" sz="1400" b="1" i="1" dirty="0">
                <a:solidFill>
                  <a:srgbClr val="FFFF00"/>
                </a:solidFill>
                <a:latin typeface="inter-regular"/>
              </a:rPr>
              <a:t>secuencial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.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tx1"/>
                </a:solidFill>
                <a:latin typeface="inter-regular"/>
              </a:rPr>
              <a:t>Si el </a:t>
            </a:r>
            <a:r>
              <a:rPr lang="es-ES" sz="1400" b="1" i="1" dirty="0">
                <a:solidFill>
                  <a:srgbClr val="FFC000"/>
                </a:solidFill>
                <a:latin typeface="inter-regular"/>
              </a:rPr>
              <a:t>orden de ejecución</a:t>
            </a:r>
            <a:r>
              <a:rPr lang="es-ES" sz="1400" dirty="0">
                <a:solidFill>
                  <a:srgbClr val="FFC000"/>
                </a:solidFill>
                <a:latin typeface="inter-regular"/>
              </a:rPr>
              <a:t> 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no nos resulta un problema, podemos utilizar el </a:t>
            </a:r>
            <a:r>
              <a:rPr lang="es-ES" sz="1400" b="1" i="1" dirty="0" err="1">
                <a:solidFill>
                  <a:srgbClr val="00B0F0"/>
                </a:solidFill>
                <a:latin typeface="inter-regular"/>
              </a:rPr>
              <a:t>ParallelStream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, funciona de forma muy parecida, con la diferencia de que realiza</a:t>
            </a:r>
            <a:br>
              <a:rPr lang="es-ES" sz="1400" dirty="0">
                <a:solidFill>
                  <a:schemeClr val="tx1"/>
                </a:solidFill>
                <a:latin typeface="inter-regular"/>
              </a:rPr>
            </a:br>
            <a:r>
              <a:rPr lang="es-ES" sz="1400" b="1" i="1" dirty="0">
                <a:solidFill>
                  <a:srgbClr val="FFC000"/>
                </a:solidFill>
                <a:latin typeface="inter-regular"/>
              </a:rPr>
              <a:t>varias ejecuciones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 en </a:t>
            </a:r>
            <a:r>
              <a:rPr lang="es-ES" sz="1400" b="1" i="1" dirty="0">
                <a:solidFill>
                  <a:srgbClr val="FFFF00"/>
                </a:solidFill>
                <a:latin typeface="inter-regular"/>
              </a:rPr>
              <a:t>paralelo</a:t>
            </a:r>
            <a:r>
              <a:rPr lang="es-ES" sz="1400" dirty="0">
                <a:solidFill>
                  <a:schemeClr val="tx1"/>
                </a:solidFill>
                <a:latin typeface="inter-regular"/>
              </a:rPr>
              <a:t>.</a:t>
            </a:r>
          </a:p>
          <a:p>
            <a:pPr marL="0" indent="0">
              <a:buNone/>
            </a:pPr>
            <a:endParaRPr lang="es-ES" sz="1400" dirty="0">
              <a:solidFill>
                <a:schemeClr val="tx1"/>
              </a:solidFill>
              <a:latin typeface="inter-regular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409AF0-ADC0-5BA8-A890-D0759CA20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177" y="3072208"/>
            <a:ext cx="4507644" cy="343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2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82"/>
            <a:ext cx="12192000" cy="940344"/>
          </a:xfrm>
        </p:spPr>
        <p:txBody>
          <a:bodyPr rtlCol="0" anchor="ctr"/>
          <a:lstStyle/>
          <a:p>
            <a:pPr algn="ctr" rtl="0"/>
            <a:r>
              <a:rPr lang="es-ES" dirty="0"/>
              <a:t>Stream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9</a:t>
            </a:fld>
            <a:endParaRPr lang="es-ES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1079664"/>
            <a:ext cx="11090273" cy="5427548"/>
          </a:xfrm>
          <a:noFill/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s-ES" sz="1400" dirty="0">
                <a:solidFill>
                  <a:schemeClr val="tx1"/>
                </a:solidFill>
                <a:latin typeface="inter-regular"/>
              </a:rPr>
              <a:t>A continuación vamos a ver algunas funciones que podemos encontrar en 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stream:</a:t>
            </a:r>
          </a:p>
          <a:p>
            <a:pPr marL="0" indent="0">
              <a:buNone/>
            </a:pPr>
            <a:endParaRPr lang="es-ES" sz="1400" b="1" i="1" dirty="0">
              <a:solidFill>
                <a:schemeClr val="tx1"/>
              </a:solidFill>
              <a:latin typeface="inter-regular"/>
            </a:endParaRPr>
          </a:p>
          <a:p>
            <a:pPr marL="0" indent="0">
              <a:buNone/>
            </a:pPr>
            <a:endParaRPr lang="es-ES" sz="1400" b="1" i="1" dirty="0">
              <a:solidFill>
                <a:schemeClr val="tx1"/>
              </a:solidFill>
              <a:latin typeface="inter-regular"/>
            </a:endParaRPr>
          </a:p>
          <a:p>
            <a:pPr marL="0" indent="0">
              <a:buNone/>
            </a:pPr>
            <a:endParaRPr lang="es-ES" sz="1400" b="1" i="1" dirty="0">
              <a:solidFill>
                <a:schemeClr val="tx1"/>
              </a:solidFill>
              <a:latin typeface="inter-regular"/>
            </a:endParaRPr>
          </a:p>
          <a:p>
            <a:pPr marL="0" indent="0">
              <a:buNone/>
            </a:pPr>
            <a:endParaRPr lang="es-ES" sz="1400" b="1" i="1" dirty="0">
              <a:solidFill>
                <a:schemeClr val="tx1"/>
              </a:solidFill>
              <a:latin typeface="inter-regular"/>
            </a:endParaRPr>
          </a:p>
          <a:p>
            <a:pPr marL="0" indent="0">
              <a:buNone/>
            </a:pPr>
            <a:endParaRPr lang="es-ES" sz="1400" b="1" i="1" dirty="0">
              <a:solidFill>
                <a:schemeClr val="tx1"/>
              </a:solidFill>
              <a:latin typeface="inter-regular"/>
            </a:endParaRPr>
          </a:p>
          <a:p>
            <a:pPr marL="0" indent="0">
              <a:buNone/>
            </a:pPr>
            <a:endParaRPr lang="es-ES" sz="1400" b="1" i="1" dirty="0">
              <a:solidFill>
                <a:schemeClr val="tx1"/>
              </a:solidFill>
              <a:latin typeface="inter-regular"/>
            </a:endParaRPr>
          </a:p>
          <a:p>
            <a:pPr marL="0" indent="0">
              <a:buNone/>
            </a:pPr>
            <a:endParaRPr lang="es-ES" sz="1400" b="1" i="1" dirty="0">
              <a:solidFill>
                <a:schemeClr val="tx1"/>
              </a:solidFill>
              <a:latin typeface="inter-regular"/>
            </a:endParaRPr>
          </a:p>
          <a:p>
            <a:pPr marL="0" indent="0">
              <a:buNone/>
            </a:pPr>
            <a:endParaRPr lang="es-ES" sz="1400" b="1" i="1" dirty="0">
              <a:solidFill>
                <a:schemeClr val="tx1"/>
              </a:solidFill>
              <a:latin typeface="inter-regular"/>
            </a:endParaRPr>
          </a:p>
          <a:p>
            <a:pPr marL="0" indent="0">
              <a:buNone/>
            </a:pPr>
            <a:endParaRPr lang="es-ES" sz="1400" b="1" i="1" dirty="0">
              <a:solidFill>
                <a:schemeClr val="tx1"/>
              </a:solidFill>
              <a:latin typeface="inter-regular"/>
            </a:endParaRPr>
          </a:p>
          <a:p>
            <a:pPr marL="0" indent="0">
              <a:buNone/>
            </a:pPr>
            <a:endParaRPr lang="es-ES" sz="1400" b="1" i="1" dirty="0">
              <a:solidFill>
                <a:schemeClr val="tx1"/>
              </a:solidFill>
              <a:latin typeface="inter-regular"/>
            </a:endParaRPr>
          </a:p>
          <a:p>
            <a:pPr marL="0" indent="0">
              <a:buNone/>
            </a:pP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Esto son solo algunos de los muchos métodos que podemos encontrar en stream, la lista completa la podéis ver 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  <a:hlinkClick r:id="rId3"/>
              </a:rPr>
              <a:t>aquí.</a:t>
            </a:r>
            <a:r>
              <a:rPr lang="es-ES" sz="1400" b="1" i="1" dirty="0">
                <a:solidFill>
                  <a:schemeClr val="tx1"/>
                </a:solidFill>
                <a:latin typeface="inter-regular"/>
              </a:rPr>
              <a:t> </a:t>
            </a:r>
          </a:p>
        </p:txBody>
      </p:sp>
      <p:graphicFrame>
        <p:nvGraphicFramePr>
          <p:cNvPr id="2" name="Tabla 13">
            <a:extLst>
              <a:ext uri="{FF2B5EF4-FFF2-40B4-BE49-F238E27FC236}">
                <a16:creationId xmlns:a16="http://schemas.microsoft.com/office/drawing/2014/main" id="{AB934A97-26B1-1F47-9D29-0D64BB4D16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306137"/>
              </p:ext>
            </p:extLst>
          </p:nvPr>
        </p:nvGraphicFramePr>
        <p:xfrm>
          <a:off x="550862" y="1475598"/>
          <a:ext cx="11090276" cy="45107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72569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772569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353370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3191768">
                  <a:extLst>
                    <a:ext uri="{9D8B030D-6E8A-4147-A177-3AD203B41FA5}">
                      <a16:colId xmlns:a16="http://schemas.microsoft.com/office/drawing/2014/main" val="2997326057"/>
                    </a:ext>
                  </a:extLst>
                </a:gridCol>
              </a:tblGrid>
              <a:tr h="451314">
                <a:tc>
                  <a:txBody>
                    <a:bodyPr/>
                    <a:lstStyle/>
                    <a:p>
                      <a:pPr algn="ctr" rtl="0"/>
                      <a:r>
                        <a:rPr lang="es-ES" dirty="0"/>
                        <a:t>Nombre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dirty="0" err="1"/>
                        <a:t>Parametros</a:t>
                      </a:r>
                      <a:endParaRPr lang="es-E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dirty="0"/>
                        <a:t>Tipo de respuesta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dirty="0" err="1"/>
                        <a:t>Descripcion</a:t>
                      </a:r>
                      <a:r>
                        <a:rPr lang="es-ES" dirty="0"/>
                        <a:t>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749572">
                <a:tc>
                  <a:txBody>
                    <a:bodyPr/>
                    <a:lstStyle/>
                    <a:p>
                      <a:pPr algn="ctr" rtl="0"/>
                      <a:r>
                        <a:rPr lang="es-ES" sz="1200" dirty="0" err="1">
                          <a:solidFill>
                            <a:schemeClr val="tx1"/>
                          </a:solidFill>
                        </a:rPr>
                        <a:t>allMatch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&lt;? super T&gt; </a:t>
                      </a:r>
                      <a:r>
                        <a:rPr lang="es-E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Devuelve los elementos que coincidan con el predicado proporcionado, si el stream esta vacío devuelve true y no evalúa el predicado.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657649">
                <a:tc>
                  <a:txBody>
                    <a:bodyPr/>
                    <a:lstStyle/>
                    <a:p>
                      <a:pPr algn="ctr" rtl="0"/>
                      <a:r>
                        <a:rPr lang="es-ES" sz="1200" dirty="0" err="1">
                          <a:solidFill>
                            <a:schemeClr val="tx1"/>
                          </a:solidFill>
                        </a:rPr>
                        <a:t>Count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dirty="0" err="1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Devuelve el numero de elementos que se encuentran en el stream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1006323">
                <a:tc>
                  <a:txBody>
                    <a:bodyPr/>
                    <a:lstStyle/>
                    <a:p>
                      <a:pPr algn="ctr" rtl="0"/>
                      <a:r>
                        <a:rPr lang="es-ES" sz="1200" dirty="0" err="1">
                          <a:solidFill>
                            <a:schemeClr val="tx1"/>
                          </a:solidFill>
                        </a:rPr>
                        <a:t>Filter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r>
                        <a:rPr lang="es-E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&lt;? super T&gt; </a:t>
                      </a:r>
                      <a:r>
                        <a:rPr lang="es-E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Stream&lt;T&gt;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Devuelve un stream con todos los resultados que cumplan el predicado.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678933">
                <a:tc>
                  <a:txBody>
                    <a:bodyPr/>
                    <a:lstStyle/>
                    <a:p>
                      <a:pPr algn="ctr" rtl="0"/>
                      <a:r>
                        <a:rPr lang="es-ES" sz="1200" dirty="0" err="1">
                          <a:solidFill>
                            <a:schemeClr val="tx1"/>
                          </a:solidFill>
                        </a:rPr>
                        <a:t>Limit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Long 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</a:rPr>
                        <a:t>maxSize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Stream&lt;T&gt;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Devuelve un Stream con los elementos limitado hasta el tamaño máximo definido.</a:t>
                      </a:r>
                    </a:p>
                    <a:p>
                      <a:pPr algn="ctr" rtl="0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PE: </a:t>
                      </a:r>
                      <a:br>
                        <a:rPr lang="es-ES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lista[5] = lista[10].</a:t>
                      </a:r>
                      <a:r>
                        <a:rPr lang="es-ES" sz="1200" dirty="0" err="1">
                          <a:solidFill>
                            <a:schemeClr val="tx1"/>
                          </a:solidFill>
                        </a:rPr>
                        <a:t>limit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(5);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  <a:tr h="678933">
                <a:tc>
                  <a:txBody>
                    <a:bodyPr/>
                    <a:lstStyle/>
                    <a:p>
                      <a:pPr algn="ctr" rtl="0"/>
                      <a:r>
                        <a:rPr lang="es-ES" sz="1200" dirty="0" err="1">
                          <a:solidFill>
                            <a:schemeClr val="tx1"/>
                          </a:solidFill>
                        </a:rPr>
                        <a:t>Sorted</a:t>
                      </a:r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Stream&lt;T&gt;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Devuelve un stream con los valores ordenados de forma </a:t>
                      </a:r>
                      <a:r>
                        <a:rPr lang="es-ES" sz="1200" b="1" i="1" dirty="0">
                          <a:solidFill>
                            <a:schemeClr val="tx1"/>
                          </a:solidFill>
                        </a:rPr>
                        <a:t>natural</a:t>
                      </a:r>
                      <a:r>
                        <a:rPr lang="es-ES" sz="1200" b="0" i="0" dirty="0">
                          <a:solidFill>
                            <a:schemeClr val="tx1"/>
                          </a:solidFill>
                        </a:rPr>
                        <a:t>, si los elementos no son comparables, devuelve la excepción </a:t>
                      </a:r>
                      <a:r>
                        <a:rPr lang="es-ES" sz="1200" b="0" i="0" dirty="0" err="1">
                          <a:solidFill>
                            <a:schemeClr val="tx1"/>
                          </a:solidFill>
                        </a:rPr>
                        <a:t>ClassCastException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757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82535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67.tgt.Office_50301375_TF33713516_Win32_OJ112196127" id="{F9082FAB-B260-427D-84E8-28A2C83CAFF9}" vid="{CFEC27F7-7A35-4744-B58C-557A3196B8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{D33BEA2A-E99D-4626-A16F-B5BE7DB85C75}tf33713516_win32</Template>
  <TotalTime>1076</TotalTime>
  <Words>1130</Words>
  <Application>Microsoft Office PowerPoint</Application>
  <PresentationFormat>Panorámica</PresentationFormat>
  <Paragraphs>134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inter-regular</vt:lpstr>
      <vt:lpstr>Source Code Pro</vt:lpstr>
      <vt:lpstr>Walbaum Display</vt:lpstr>
      <vt:lpstr>3DFloatVTI</vt:lpstr>
      <vt:lpstr>EXPRESIONES LAMBDA</vt:lpstr>
      <vt:lpstr>Índice</vt:lpstr>
      <vt:lpstr>¿Qué es una lambda?</vt:lpstr>
      <vt:lpstr>Estructura y sintaxis</vt:lpstr>
      <vt:lpstr>Interfaces</vt:lpstr>
      <vt:lpstr>Bucle foreach</vt:lpstr>
      <vt:lpstr>Stream</vt:lpstr>
      <vt:lpstr>Stream</vt:lpstr>
      <vt:lpstr>Stream</vt:lpstr>
      <vt:lpstr>Glosario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EXPRESIONES LAMBDA</dc:title>
  <dc:creator>alan vallve</dc:creator>
  <cp:lastModifiedBy>alan vallve</cp:lastModifiedBy>
  <cp:revision>2</cp:revision>
  <dcterms:created xsi:type="dcterms:W3CDTF">2023-01-02T12:09:51Z</dcterms:created>
  <dcterms:modified xsi:type="dcterms:W3CDTF">2023-01-03T17:58:49Z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