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c3612d5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c3612d5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bbe20b39c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bbe20b39c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b0a4942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b0a4942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be20b39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bbe20b39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bbe20b39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bbe20b39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bbe20b39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bbe20b39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bbe20b39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bbe20b39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bbe20b39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bbe20b39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bbe20b39c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bbe20b39c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bbe20b39c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bbe20b39c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orneyeski/sampleDatabaseH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orneyeski/sampleDatabaseH2/blob/master/src/main/java/org/sample/controller/v1/SampleController.jav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GENERANDO UNA </a:t>
            </a:r>
            <a:r>
              <a:rPr lang="es"/>
              <a:t>APLICACIÓN</a:t>
            </a:r>
            <a:r>
              <a:rPr lang="es"/>
              <a:t> REST CON SPRING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Alan Vallvé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POM/MAVEN</a:t>
            </a:r>
            <a:endParaRPr b="1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044300" y="961025"/>
            <a:ext cx="76887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fichero </a:t>
            </a:r>
            <a:r>
              <a:rPr b="1" i="1" lang="es">
                <a:solidFill>
                  <a:srgbClr val="FFFF00"/>
                </a:solidFill>
              </a:rPr>
              <a:t>pom.xml</a:t>
            </a:r>
            <a:r>
              <a:rPr lang="es"/>
              <a:t> sirve para gestionar diferentes </a:t>
            </a:r>
            <a:r>
              <a:rPr b="1" i="1" lang="es">
                <a:solidFill>
                  <a:srgbClr val="FF9900"/>
                </a:solidFill>
              </a:rPr>
              <a:t>librerías</a:t>
            </a:r>
            <a:r>
              <a:rPr lang="es">
                <a:solidFill>
                  <a:srgbClr val="FF9900"/>
                </a:solidFill>
              </a:rPr>
              <a:t> </a:t>
            </a:r>
            <a:r>
              <a:rPr b="1" i="1" lang="es">
                <a:solidFill>
                  <a:srgbClr val="FF9900"/>
                </a:solidFill>
              </a:rPr>
              <a:t>externas</a:t>
            </a:r>
            <a:r>
              <a:rPr i="1" lang="es">
                <a:solidFill>
                  <a:srgbClr val="FF9900"/>
                </a:solidFill>
              </a:rPr>
              <a:t> </a:t>
            </a:r>
            <a:r>
              <a:rPr lang="es"/>
              <a:t>que utilizaremos en nuestra app, como por ejemplo, el </a:t>
            </a:r>
            <a:r>
              <a:rPr b="1" i="1" lang="es">
                <a:solidFill>
                  <a:srgbClr val="6AA84F"/>
                </a:solidFill>
              </a:rPr>
              <a:t>framework</a:t>
            </a:r>
            <a:r>
              <a:rPr lang="es">
                <a:solidFill>
                  <a:srgbClr val="6AA84F"/>
                </a:solidFill>
              </a:rPr>
              <a:t> </a:t>
            </a:r>
            <a:r>
              <a:rPr lang="es"/>
              <a:t>de </a:t>
            </a:r>
            <a:r>
              <a:rPr b="1" i="1" lang="es">
                <a:solidFill>
                  <a:srgbClr val="6AA84F"/>
                </a:solidFill>
              </a:rPr>
              <a:t>Spring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6FA8DC"/>
                </a:solidFill>
              </a:rPr>
              <a:t>Maven</a:t>
            </a:r>
            <a:r>
              <a:rPr lang="es">
                <a:solidFill>
                  <a:srgbClr val="6FA8DC"/>
                </a:solidFill>
              </a:rPr>
              <a:t> </a:t>
            </a:r>
            <a:r>
              <a:rPr lang="es"/>
              <a:t>es un gestor de proyectos y </a:t>
            </a:r>
            <a:r>
              <a:rPr lang="es"/>
              <a:t>librerías</a:t>
            </a:r>
            <a:r>
              <a:rPr lang="es"/>
              <a:t>, esta herramienta nos ayuda a compilar y organizar las </a:t>
            </a:r>
            <a:r>
              <a:rPr lang="es"/>
              <a:t>librerías</a:t>
            </a:r>
            <a:r>
              <a:rPr lang="es"/>
              <a:t> externas, y nos ahorra el trabajo de descargar e importar manualmente los ficheros </a:t>
            </a:r>
            <a:r>
              <a:rPr b="1" i="1" lang="es"/>
              <a:t>jar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lang="es"/>
              <a:t>continuación</a:t>
            </a:r>
            <a:r>
              <a:rPr lang="es"/>
              <a:t>, </a:t>
            </a:r>
            <a:r>
              <a:rPr lang="es"/>
              <a:t>veremos</a:t>
            </a:r>
            <a:r>
              <a:rPr lang="es"/>
              <a:t> un ejemplo de </a:t>
            </a:r>
            <a:r>
              <a:rPr lang="es"/>
              <a:t>cómo</a:t>
            </a:r>
            <a:r>
              <a:rPr lang="es"/>
              <a:t> se ponen estas </a:t>
            </a:r>
            <a:r>
              <a:rPr lang="es"/>
              <a:t>librerías</a:t>
            </a:r>
            <a:r>
              <a:rPr lang="es"/>
              <a:t> y el </a:t>
            </a:r>
            <a:r>
              <a:rPr lang="es"/>
              <a:t>código</a:t>
            </a:r>
            <a:r>
              <a:rPr lang="es"/>
              <a:t> listo para introducirlo en vuestros </a:t>
            </a:r>
            <a:r>
              <a:rPr lang="es"/>
              <a:t>ficheros POM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Tambien teneis el siguiente proyecto en </a:t>
            </a:r>
            <a:r>
              <a:rPr b="1" i="1" lang="es">
                <a:solidFill>
                  <a:srgbClr val="8E7CC3"/>
                </a:solidFill>
              </a:rPr>
              <a:t>Github </a:t>
            </a:r>
            <a:r>
              <a:rPr lang="es"/>
              <a:t>para que os sirva de ejemplo:  </a:t>
            </a: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https://github.com/Corneyeski/sampleDatabaseH2</a:t>
            </a:r>
            <a:r>
              <a:rPr lang="es"/>
              <a:t>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POM/MAVEN</a:t>
            </a:r>
            <a:endParaRPr b="1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044300" y="961025"/>
            <a:ext cx="76887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14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&lt;parent&gt;</a:t>
            </a:r>
            <a:endParaRPr sz="814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14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&lt;groupId&gt;</a:t>
            </a:r>
            <a:r>
              <a:rPr lang="es" sz="814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org.springframework.boot</a:t>
            </a:r>
            <a:r>
              <a:rPr lang="es" sz="814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&lt;/groupId&gt;</a:t>
            </a:r>
            <a:endParaRPr sz="814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14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&lt;artifactId&gt;</a:t>
            </a:r>
            <a:r>
              <a:rPr lang="es" sz="814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spring-boot-starter-parent</a:t>
            </a:r>
            <a:r>
              <a:rPr lang="es" sz="814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&lt;/artifactId&gt;</a:t>
            </a:r>
            <a:endParaRPr sz="814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14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&lt;version&gt;</a:t>
            </a:r>
            <a:r>
              <a:rPr lang="es" sz="814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2.7.1</a:t>
            </a:r>
            <a:r>
              <a:rPr lang="es" sz="814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&lt;/version&gt;</a:t>
            </a:r>
            <a:endParaRPr sz="814"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14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&lt;/parent&gt;</a:t>
            </a:r>
            <a:endParaRPr sz="101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&lt;dependency&gt;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&lt;groupId&gt;</a:t>
            </a:r>
            <a:r>
              <a:rPr lang="es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org.springframework.boot</a:t>
            </a: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&lt;/groupId&gt;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&lt;artifactId&gt;</a:t>
            </a:r>
            <a:r>
              <a:rPr lang="es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spring-boot-starter-web</a:t>
            </a: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&lt;/artifactId&gt;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&lt;/dependency&gt;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&lt;dependency&gt;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&lt;groupId&gt;</a:t>
            </a:r>
            <a:r>
              <a:rPr lang="es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org.springframework.boot</a:t>
            </a: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&lt;/groupId&gt;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&lt;artifactId&gt;</a:t>
            </a:r>
            <a:r>
              <a:rPr lang="es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spring-boot-starter-test</a:t>
            </a: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&lt;/artifactId&gt;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&lt;scope&gt;</a:t>
            </a:r>
            <a:r>
              <a:rPr lang="es" sz="9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&lt;/scope&gt;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&lt;/dependency&gt;</a:t>
            </a:r>
            <a:endParaRPr sz="900">
              <a:solidFill>
                <a:srgbClr val="E8BF6A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552" y="1054263"/>
            <a:ext cx="3497450" cy="39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Spring </a:t>
            </a:r>
            <a:r>
              <a:rPr b="1" lang="es"/>
              <a:t>boot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44300" y="961025"/>
            <a:ext cx="8099700" cy="4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boot es un </a:t>
            </a:r>
            <a:r>
              <a:rPr b="1" i="1" lang="es">
                <a:solidFill>
                  <a:srgbClr val="6AA84F"/>
                </a:solidFill>
              </a:rPr>
              <a:t>framework</a:t>
            </a:r>
            <a:r>
              <a:rPr lang="es">
                <a:solidFill>
                  <a:srgbClr val="6AA84F"/>
                </a:solidFill>
              </a:rPr>
              <a:t> </a:t>
            </a:r>
            <a:r>
              <a:rPr lang="es"/>
              <a:t>para </a:t>
            </a:r>
            <a:r>
              <a:rPr lang="es"/>
              <a:t>aplicaciones</a:t>
            </a:r>
            <a:r>
              <a:rPr lang="es"/>
              <a:t> </a:t>
            </a:r>
            <a:r>
              <a:rPr b="1" i="1" lang="es"/>
              <a:t>java</a:t>
            </a:r>
            <a:r>
              <a:rPr lang="es"/>
              <a:t>, nos ofrece una gran variedad de herramientas y </a:t>
            </a:r>
            <a:r>
              <a:rPr lang="es"/>
              <a:t>utilidades</a:t>
            </a:r>
            <a:r>
              <a:rPr lang="es"/>
              <a:t>, entre ellas: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Arrancar y ejecutar un </a:t>
            </a:r>
            <a:r>
              <a:rPr b="1" i="1" lang="es"/>
              <a:t>servidor </a:t>
            </a:r>
            <a:r>
              <a:rPr lang="es"/>
              <a:t>java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Conexión</a:t>
            </a:r>
            <a:r>
              <a:rPr lang="es"/>
              <a:t> con </a:t>
            </a:r>
            <a:r>
              <a:rPr b="1" i="1" lang="es"/>
              <a:t>BBDD</a:t>
            </a:r>
            <a:endParaRPr b="1" i="1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crear interfaces </a:t>
            </a:r>
            <a:r>
              <a:rPr b="1" i="1" lang="es"/>
              <a:t>REST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Vamos a explicar estas </a:t>
            </a:r>
            <a:r>
              <a:rPr lang="es"/>
              <a:t>características</a:t>
            </a:r>
            <a:r>
              <a:rPr lang="es"/>
              <a:t> con las que vamos a trabajar, y a </a:t>
            </a:r>
            <a:r>
              <a:rPr lang="es"/>
              <a:t>continuación</a:t>
            </a:r>
            <a:r>
              <a:rPr lang="es"/>
              <a:t> crearemos una </a:t>
            </a:r>
            <a:r>
              <a:rPr lang="es"/>
              <a:t>aplicación</a:t>
            </a:r>
            <a:r>
              <a:rPr lang="es"/>
              <a:t> con Spring.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75" y="3312838"/>
            <a:ext cx="39719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Estructura de un Spring project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44300" y="961025"/>
            <a:ext cx="76887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es la estructura habitual que os encontrareis en un proyecto,</a:t>
            </a:r>
            <a:br>
              <a:rPr lang="es"/>
            </a:br>
            <a:r>
              <a:rPr lang="es"/>
              <a:t>es importante mantener una buena </a:t>
            </a:r>
            <a:r>
              <a:rPr lang="es"/>
              <a:t>organización</a:t>
            </a:r>
            <a:r>
              <a:rPr lang="es"/>
              <a:t> de </a:t>
            </a:r>
            <a:r>
              <a:rPr b="1" i="1" lang="es">
                <a:solidFill>
                  <a:srgbClr val="FF9900"/>
                </a:solidFill>
              </a:rPr>
              <a:t>packages </a:t>
            </a:r>
            <a:r>
              <a:rPr lang="es"/>
              <a:t>para hacer</a:t>
            </a:r>
            <a:br>
              <a:rPr lang="es"/>
            </a:br>
            <a:r>
              <a:rPr lang="es"/>
              <a:t>el </a:t>
            </a:r>
            <a:r>
              <a:rPr lang="es"/>
              <a:t>código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sencillo de seguir y entender.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proyectos suelen dividirse en </a:t>
            </a:r>
            <a:r>
              <a:rPr b="1" i="1" lang="es"/>
              <a:t>tres capas principales</a:t>
            </a:r>
            <a:r>
              <a:rPr lang="es"/>
              <a:t>:</a:t>
            </a:r>
            <a:endParaRPr/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La capa de </a:t>
            </a:r>
            <a:r>
              <a:rPr b="1" i="1" lang="es" sz="1200">
                <a:solidFill>
                  <a:srgbClr val="8E7CC3"/>
                </a:solidFill>
              </a:rPr>
              <a:t>Controller</a:t>
            </a:r>
            <a:r>
              <a:rPr lang="es" sz="1200"/>
              <a:t>, que </a:t>
            </a:r>
            <a:r>
              <a:rPr lang="es" sz="1200"/>
              <a:t>servirá</a:t>
            </a:r>
            <a:r>
              <a:rPr lang="es" sz="1200"/>
              <a:t> de entrada y salida de </a:t>
            </a:r>
            <a:r>
              <a:rPr lang="es" sz="1200"/>
              <a:t>información</a:t>
            </a:r>
            <a:br>
              <a:rPr lang="es" sz="1200"/>
            </a:br>
            <a:r>
              <a:rPr lang="es" sz="1200"/>
              <a:t>en nuestra app.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La capa de </a:t>
            </a:r>
            <a:r>
              <a:rPr b="1" i="1" lang="es" sz="1200">
                <a:solidFill>
                  <a:srgbClr val="FF9900"/>
                </a:solidFill>
              </a:rPr>
              <a:t>Service</a:t>
            </a:r>
            <a:r>
              <a:rPr lang="es" sz="1200"/>
              <a:t>, en esta, implementaremos la </a:t>
            </a:r>
            <a:r>
              <a:rPr b="1" i="1" lang="es" sz="1200"/>
              <a:t>lógica</a:t>
            </a:r>
            <a:r>
              <a:rPr lang="es" sz="1200"/>
              <a:t> de nuestra</a:t>
            </a:r>
            <a:br>
              <a:rPr lang="es" sz="1200"/>
            </a:br>
            <a:r>
              <a:rPr lang="es" sz="1200"/>
              <a:t>app.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La capa </a:t>
            </a:r>
            <a:r>
              <a:rPr b="1" i="1" lang="es" sz="1200">
                <a:solidFill>
                  <a:srgbClr val="FFFF00"/>
                </a:solidFill>
              </a:rPr>
              <a:t>Repository</a:t>
            </a:r>
            <a:r>
              <a:rPr lang="es" sz="1200"/>
              <a:t>, esta, es la que conecta con </a:t>
            </a:r>
            <a:r>
              <a:rPr b="1" i="1" lang="es" sz="1200"/>
              <a:t>la BBDD</a:t>
            </a:r>
            <a:br>
              <a:rPr lang="es" sz="1200"/>
            </a:br>
            <a:r>
              <a:rPr lang="es" sz="1200"/>
              <a:t>y realiza las peticiones necesarias a esta.</a:t>
            </a:r>
            <a:endParaRPr sz="12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930" y="819575"/>
            <a:ext cx="2359769" cy="43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REST</a:t>
            </a:r>
            <a:endParaRPr b="1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44300" y="961025"/>
            <a:ext cx="76887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Rest/Api rest hace referencia a las </a:t>
            </a:r>
            <a:r>
              <a:rPr b="1" i="1" lang="es">
                <a:solidFill>
                  <a:srgbClr val="FF9900"/>
                </a:solidFill>
              </a:rPr>
              <a:t>implementaciones </a:t>
            </a:r>
            <a:r>
              <a:rPr lang="es"/>
              <a:t>que creamos a las que se accede a </a:t>
            </a:r>
            <a:r>
              <a:rPr lang="es"/>
              <a:t>través</a:t>
            </a:r>
            <a:r>
              <a:rPr lang="es"/>
              <a:t> de un </a:t>
            </a:r>
            <a:r>
              <a:rPr b="1" lang="es">
                <a:solidFill>
                  <a:srgbClr val="FF0000"/>
                </a:solidFill>
              </a:rPr>
              <a:t>endpoint </a:t>
            </a:r>
            <a:r>
              <a:rPr lang="es"/>
              <a:t>o un </a:t>
            </a:r>
            <a:r>
              <a:rPr b="1" lang="es">
                <a:solidFill>
                  <a:srgbClr val="FF0000"/>
                </a:solidFill>
              </a:rPr>
              <a:t>path</a:t>
            </a:r>
            <a:r>
              <a:rPr b="1" lang="es"/>
              <a:t>.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Este tipo de clases que contienen nuestros servicios </a:t>
            </a:r>
            <a:r>
              <a:rPr b="1" i="1" lang="es">
                <a:solidFill>
                  <a:srgbClr val="6AA84F"/>
                </a:solidFill>
              </a:rPr>
              <a:t>rest</a:t>
            </a:r>
            <a:r>
              <a:rPr lang="es"/>
              <a:t>, son conocidas como </a:t>
            </a:r>
            <a:r>
              <a:rPr b="1" i="1" lang="es">
                <a:solidFill>
                  <a:srgbClr val="FF9900"/>
                </a:solidFill>
              </a:rPr>
              <a:t>Controllers</a:t>
            </a:r>
            <a:r>
              <a:rPr lang="es"/>
              <a:t>, las </a:t>
            </a:r>
            <a:r>
              <a:rPr lang="es"/>
              <a:t>características</a:t>
            </a:r>
            <a:r>
              <a:rPr lang="es"/>
              <a:t> principales de estos clases son: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Contienen la </a:t>
            </a:r>
            <a:r>
              <a:rPr b="1" i="1" lang="es">
                <a:solidFill>
                  <a:srgbClr val="6AA84F"/>
                </a:solidFill>
              </a:rPr>
              <a:t>definición</a:t>
            </a:r>
            <a:r>
              <a:rPr b="1" i="1" lang="es">
                <a:solidFill>
                  <a:srgbClr val="6AA84F"/>
                </a:solidFill>
              </a:rPr>
              <a:t> </a:t>
            </a:r>
            <a:r>
              <a:rPr lang="es"/>
              <a:t>de nuestros endpoints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Forman parte de la </a:t>
            </a:r>
            <a:r>
              <a:rPr b="1" i="1" lang="es">
                <a:solidFill>
                  <a:srgbClr val="6AA84F"/>
                </a:solidFill>
              </a:rPr>
              <a:t>primera capa </a:t>
            </a:r>
            <a:r>
              <a:rPr lang="es"/>
              <a:t>de un </a:t>
            </a:r>
            <a:r>
              <a:rPr lang="es"/>
              <a:t>proyecto</a:t>
            </a:r>
            <a:r>
              <a:rPr lang="es"/>
              <a:t>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encargan de </a:t>
            </a:r>
            <a:r>
              <a:rPr b="1" i="1" lang="es">
                <a:solidFill>
                  <a:srgbClr val="FF9900"/>
                </a:solidFill>
              </a:rPr>
              <a:t>gestionar </a:t>
            </a:r>
            <a:r>
              <a:rPr lang="es"/>
              <a:t>la </a:t>
            </a:r>
            <a:r>
              <a:rPr b="1" i="1" lang="es">
                <a:solidFill>
                  <a:srgbClr val="8E7CC3"/>
                </a:solidFill>
              </a:rPr>
              <a:t>información</a:t>
            </a:r>
            <a:r>
              <a:rPr b="1" i="1" lang="es">
                <a:solidFill>
                  <a:srgbClr val="8E7CC3"/>
                </a:solidFill>
              </a:rPr>
              <a:t> </a:t>
            </a:r>
            <a:r>
              <a:rPr lang="es"/>
              <a:t>que </a:t>
            </a:r>
            <a:r>
              <a:rPr b="1" i="1" lang="es">
                <a:solidFill>
                  <a:srgbClr val="6AA84F"/>
                </a:solidFill>
              </a:rPr>
              <a:t>recibe</a:t>
            </a:r>
            <a:r>
              <a:rPr b="1" i="1" lang="es">
                <a:solidFill>
                  <a:srgbClr val="6AA84F"/>
                </a:solidFill>
              </a:rPr>
              <a:t> </a:t>
            </a:r>
            <a:r>
              <a:rPr lang="es"/>
              <a:t>el servidor, y la que se </a:t>
            </a:r>
            <a:r>
              <a:rPr b="1" i="1" lang="es">
                <a:solidFill>
                  <a:srgbClr val="6AA84F"/>
                </a:solidFill>
              </a:rPr>
              <a:t>enviará</a:t>
            </a:r>
            <a:r>
              <a:rPr b="1" i="1" lang="es">
                <a:solidFill>
                  <a:srgbClr val="6AA84F"/>
                </a:solidFill>
              </a:rPr>
              <a:t> </a:t>
            </a:r>
            <a:r>
              <a:rPr lang="es"/>
              <a:t>como </a:t>
            </a:r>
            <a:r>
              <a:rPr b="1" i="1" lang="es"/>
              <a:t>respuesta</a:t>
            </a:r>
            <a:endParaRPr b="1" i="1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No tienen </a:t>
            </a:r>
            <a:r>
              <a:rPr b="1" i="1" lang="es">
                <a:solidFill>
                  <a:srgbClr val="8E7CC3"/>
                </a:solidFill>
              </a:rPr>
              <a:t>implementación</a:t>
            </a:r>
            <a:r>
              <a:rPr lang="es"/>
              <a:t>, </a:t>
            </a:r>
            <a:r>
              <a:rPr lang="es"/>
              <a:t>únicamente</a:t>
            </a:r>
            <a:r>
              <a:rPr lang="es"/>
              <a:t> se encargan de </a:t>
            </a:r>
            <a:r>
              <a:rPr b="1" i="1" lang="es"/>
              <a:t>recibir </a:t>
            </a:r>
            <a:r>
              <a:rPr lang="es"/>
              <a:t>y </a:t>
            </a:r>
            <a:r>
              <a:rPr b="1" i="1" lang="es"/>
              <a:t>enviar </a:t>
            </a:r>
            <a:r>
              <a:rPr lang="es"/>
              <a:t>información</a:t>
            </a:r>
            <a:r>
              <a:rPr lang="es"/>
              <a:t>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Hay cuatro tipos principales de </a:t>
            </a:r>
            <a:r>
              <a:rPr b="1" lang="es"/>
              <a:t>endpoints</a:t>
            </a:r>
            <a:r>
              <a:rPr i="1" lang="es"/>
              <a:t> que</a:t>
            </a:r>
            <a:r>
              <a:rPr lang="es"/>
              <a:t> podemos definir: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>
                <a:solidFill>
                  <a:srgbClr val="6AA84F"/>
                </a:solidFill>
              </a:rPr>
              <a:t>POST</a:t>
            </a:r>
            <a:r>
              <a:rPr lang="es"/>
              <a:t>: Este tipo de peticiones se definen cuando </a:t>
            </a:r>
            <a:r>
              <a:rPr b="1" i="1" lang="es">
                <a:solidFill>
                  <a:srgbClr val="FF9900"/>
                </a:solidFill>
              </a:rPr>
              <a:t>agregamos </a:t>
            </a:r>
            <a:r>
              <a:rPr b="1" i="1" lang="es">
                <a:solidFill>
                  <a:srgbClr val="FF9900"/>
                </a:solidFill>
              </a:rPr>
              <a:t>información</a:t>
            </a:r>
            <a:r>
              <a:rPr b="1" i="1" lang="es">
                <a:solidFill>
                  <a:srgbClr val="FF9900"/>
                </a:solidFill>
              </a:rPr>
              <a:t> nueva</a:t>
            </a:r>
            <a:r>
              <a:rPr lang="es"/>
              <a:t>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>
                <a:solidFill>
                  <a:srgbClr val="6AA84F"/>
                </a:solidFill>
              </a:rPr>
              <a:t>GET</a:t>
            </a:r>
            <a:r>
              <a:rPr lang="es"/>
              <a:t>: Se utiliza para </a:t>
            </a:r>
            <a:r>
              <a:rPr b="1" i="1" lang="es">
                <a:solidFill>
                  <a:srgbClr val="FF9900"/>
                </a:solidFill>
              </a:rPr>
              <a:t>recuperar </a:t>
            </a:r>
            <a:r>
              <a:rPr b="1" i="1" lang="es">
                <a:solidFill>
                  <a:srgbClr val="FF9900"/>
                </a:solidFill>
              </a:rPr>
              <a:t>información</a:t>
            </a:r>
            <a:r>
              <a:rPr lang="es"/>
              <a:t>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>
                <a:solidFill>
                  <a:srgbClr val="6AA84F"/>
                </a:solidFill>
              </a:rPr>
              <a:t>PUT</a:t>
            </a:r>
            <a:r>
              <a:rPr lang="es"/>
              <a:t>: Para </a:t>
            </a:r>
            <a:r>
              <a:rPr b="1" i="1" lang="es">
                <a:solidFill>
                  <a:srgbClr val="FF9900"/>
                </a:solidFill>
              </a:rPr>
              <a:t>actualizar</a:t>
            </a:r>
            <a:r>
              <a:rPr b="1" lang="es">
                <a:solidFill>
                  <a:srgbClr val="FF9900"/>
                </a:solidFill>
              </a:rPr>
              <a:t> </a:t>
            </a:r>
            <a:r>
              <a:rPr lang="es"/>
              <a:t>información</a:t>
            </a:r>
            <a:r>
              <a:rPr lang="es"/>
              <a:t>.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>
                <a:solidFill>
                  <a:srgbClr val="6AA84F"/>
                </a:solidFill>
              </a:rPr>
              <a:t>DELETE</a:t>
            </a:r>
            <a:r>
              <a:rPr lang="es"/>
              <a:t>: Para </a:t>
            </a:r>
            <a:r>
              <a:rPr b="1" i="1" lang="es">
                <a:solidFill>
                  <a:srgbClr val="FF9900"/>
                </a:solidFill>
              </a:rPr>
              <a:t>eliminar </a:t>
            </a:r>
            <a:r>
              <a:rPr b="1" i="1" lang="es">
                <a:solidFill>
                  <a:srgbClr val="FF9900"/>
                </a:solidFill>
              </a:rPr>
              <a:t>información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Esto se conoce </a:t>
            </a:r>
            <a:r>
              <a:rPr lang="es"/>
              <a:t>comúnmente</a:t>
            </a:r>
            <a:r>
              <a:rPr lang="es"/>
              <a:t> como </a:t>
            </a:r>
            <a:r>
              <a:rPr b="1" i="1" lang="es">
                <a:solidFill>
                  <a:srgbClr val="6AA84F"/>
                </a:solidFill>
              </a:rPr>
              <a:t>CRUD</a:t>
            </a:r>
            <a:r>
              <a:rPr lang="es"/>
              <a:t>: create, read, update, delete.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Endpoint/path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044300" y="961025"/>
            <a:ext cx="76887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Primero tenemos que entender </a:t>
            </a:r>
            <a:r>
              <a:rPr lang="es" sz="1100"/>
              <a:t>cómo</a:t>
            </a:r>
            <a:r>
              <a:rPr lang="es" sz="1100"/>
              <a:t> esta formada una URL:</a:t>
            </a:r>
            <a:endParaRPr sz="1100"/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6AA84F"/>
                </a:solidFill>
              </a:rPr>
              <a:t>Protocolo</a:t>
            </a:r>
            <a:r>
              <a:rPr lang="es" sz="1100"/>
              <a:t>: </a:t>
            </a:r>
            <a:r>
              <a:rPr b="1" i="1" lang="es" sz="1100">
                <a:solidFill>
                  <a:srgbClr val="FF9900"/>
                </a:solidFill>
              </a:rPr>
              <a:t>https</a:t>
            </a:r>
            <a:r>
              <a:rPr lang="es" sz="1100"/>
              <a:t>, es el protocolo de seguridad por el que se realiza la consulta.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6AA84F"/>
                </a:solidFill>
              </a:rPr>
              <a:t>Domain</a:t>
            </a:r>
            <a:r>
              <a:rPr lang="es" sz="1100"/>
              <a:t>: La </a:t>
            </a:r>
            <a:r>
              <a:rPr lang="es" sz="1100"/>
              <a:t>dirección</a:t>
            </a:r>
            <a:r>
              <a:rPr lang="es" sz="1100"/>
              <a:t> donde se aloja nuestra </a:t>
            </a:r>
            <a:r>
              <a:rPr lang="es" sz="1100"/>
              <a:t>aplicación</a:t>
            </a:r>
            <a:r>
              <a:rPr lang="es" sz="1100"/>
              <a:t>, en local, la </a:t>
            </a:r>
            <a:r>
              <a:rPr lang="es" sz="1100"/>
              <a:t>dirección</a:t>
            </a:r>
            <a:r>
              <a:rPr lang="es" sz="1100"/>
              <a:t> por defecto </a:t>
            </a:r>
            <a:r>
              <a:rPr lang="es" sz="1100"/>
              <a:t>será</a:t>
            </a:r>
            <a:r>
              <a:rPr lang="es" sz="1100"/>
              <a:t> </a:t>
            </a:r>
            <a:r>
              <a:rPr b="1" i="1" lang="es" sz="1100">
                <a:solidFill>
                  <a:srgbClr val="FF9900"/>
                </a:solidFill>
              </a:rPr>
              <a:t>localhost</a:t>
            </a:r>
            <a:endParaRPr b="1" i="1" sz="1100">
              <a:solidFill>
                <a:srgbClr val="FF99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6AA84F"/>
                </a:solidFill>
              </a:rPr>
              <a:t>Puerto</a:t>
            </a:r>
            <a:r>
              <a:rPr lang="es" sz="1100"/>
              <a:t>: Es la puerta de entrada a nuestra app, por defecto, es </a:t>
            </a:r>
            <a:r>
              <a:rPr b="1" i="1" lang="es" sz="1100">
                <a:solidFill>
                  <a:srgbClr val="FF9900"/>
                </a:solidFill>
              </a:rPr>
              <a:t>8080</a:t>
            </a:r>
            <a:r>
              <a:rPr lang="es" sz="1100"/>
              <a:t>, pero esto podemos cambiarlo.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6AA84F"/>
                </a:solidFill>
              </a:rPr>
              <a:t>Path</a:t>
            </a:r>
            <a:r>
              <a:rPr lang="es" sz="1100"/>
              <a:t>: Esta es la ruta que montamos en nuestra app, por ejemplo, </a:t>
            </a:r>
            <a:r>
              <a:rPr b="1" i="1" lang="es" sz="1100">
                <a:solidFill>
                  <a:srgbClr val="FF9900"/>
                </a:solidFill>
              </a:rPr>
              <a:t>/user/{id}</a:t>
            </a:r>
            <a:r>
              <a:rPr lang="es" sz="1100"/>
              <a:t> (en este caso, {id} </a:t>
            </a:r>
            <a:r>
              <a:rPr lang="es" sz="1100"/>
              <a:t>será</a:t>
            </a:r>
            <a:r>
              <a:rPr lang="es" sz="1100"/>
              <a:t> 1 a la hora de hacer la </a:t>
            </a:r>
            <a:r>
              <a:rPr lang="es" sz="1100"/>
              <a:t>petición)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6AA84F"/>
                </a:solidFill>
              </a:rPr>
              <a:t>Parameters</a:t>
            </a:r>
            <a:r>
              <a:rPr lang="es" sz="1100"/>
              <a:t>: </a:t>
            </a:r>
            <a:r>
              <a:rPr b="1" i="1" lang="es" sz="1100">
                <a:solidFill>
                  <a:srgbClr val="FF9900"/>
                </a:solidFill>
              </a:rPr>
              <a:t>name=test</a:t>
            </a:r>
            <a:r>
              <a:rPr lang="es" sz="1100"/>
              <a:t>, los parameters se indican a partir de nuestro </a:t>
            </a:r>
            <a:r>
              <a:rPr b="1" i="1" lang="es" sz="1100">
                <a:solidFill>
                  <a:srgbClr val="E69138"/>
                </a:solidFill>
              </a:rPr>
              <a:t>?</a:t>
            </a:r>
            <a:r>
              <a:rPr lang="es" sz="1100"/>
              <a:t> en el path, e indican los </a:t>
            </a:r>
            <a:r>
              <a:rPr lang="es" sz="1100"/>
              <a:t>parámetros</a:t>
            </a:r>
            <a:r>
              <a:rPr lang="es" sz="1100"/>
              <a:t> o valores que vamos a enviar al servidor.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6AA84F"/>
                </a:solidFill>
              </a:rPr>
              <a:t>Body</a:t>
            </a:r>
            <a:r>
              <a:rPr lang="es" sz="1100"/>
              <a:t>: </a:t>
            </a:r>
            <a:r>
              <a:rPr lang="es" sz="1100"/>
              <a:t>Además</a:t>
            </a:r>
            <a:r>
              <a:rPr lang="es" sz="1100"/>
              <a:t> de los </a:t>
            </a:r>
            <a:r>
              <a:rPr b="1" i="1" lang="es" sz="1100">
                <a:solidFill>
                  <a:srgbClr val="8E7CC3"/>
                </a:solidFill>
              </a:rPr>
              <a:t>parameters</a:t>
            </a:r>
            <a:r>
              <a:rPr lang="es" sz="1100"/>
              <a:t>, podemos agregar un </a:t>
            </a:r>
            <a:r>
              <a:rPr b="1" i="1" lang="es" sz="1100">
                <a:solidFill>
                  <a:srgbClr val="8E7CC3"/>
                </a:solidFill>
              </a:rPr>
              <a:t>cuerpo</a:t>
            </a:r>
            <a:r>
              <a:rPr lang="es" sz="1100">
                <a:solidFill>
                  <a:srgbClr val="8E7CC3"/>
                </a:solidFill>
              </a:rPr>
              <a:t> </a:t>
            </a:r>
            <a:r>
              <a:rPr lang="es" sz="1100"/>
              <a:t>a nuestra </a:t>
            </a:r>
            <a:r>
              <a:rPr lang="es" sz="1100"/>
              <a:t>petición</a:t>
            </a:r>
            <a:r>
              <a:rPr lang="es" sz="1100"/>
              <a:t>, por ejemplo, un usuario nuevo que vamos a crear, los bodies, se suelen enviar con un formato </a:t>
            </a:r>
            <a:r>
              <a:rPr b="1" i="1" lang="es" sz="1100">
                <a:solidFill>
                  <a:srgbClr val="8E7CC3"/>
                </a:solidFill>
              </a:rPr>
              <a:t>JSON</a:t>
            </a:r>
            <a:r>
              <a:rPr lang="es" sz="1100"/>
              <a:t>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6AA84F"/>
                </a:solidFill>
              </a:rPr>
              <a:t>type</a:t>
            </a:r>
            <a:r>
              <a:rPr lang="es" sz="1100"/>
              <a:t>: </a:t>
            </a:r>
            <a:r>
              <a:rPr b="1" i="1" lang="es" sz="1100">
                <a:solidFill>
                  <a:srgbClr val="FF9900"/>
                </a:solidFill>
              </a:rPr>
              <a:t>GET</a:t>
            </a:r>
            <a:r>
              <a:rPr lang="es" sz="1100"/>
              <a:t>, nos sirve para indicar que tipo de </a:t>
            </a:r>
            <a:r>
              <a:rPr b="1" i="1" lang="es" sz="1100"/>
              <a:t>acción</a:t>
            </a:r>
            <a:r>
              <a:rPr lang="es" sz="1100"/>
              <a:t> </a:t>
            </a:r>
            <a:r>
              <a:rPr lang="es" sz="1100"/>
              <a:t>realizará</a:t>
            </a:r>
            <a:r>
              <a:rPr lang="es" sz="1100"/>
              <a:t> el servidor, tiene que coincidir con la </a:t>
            </a:r>
            <a:r>
              <a:rPr b="1" i="1" lang="es" sz="1100"/>
              <a:t>definición</a:t>
            </a:r>
            <a:r>
              <a:rPr b="1" i="1" lang="es" sz="1100"/>
              <a:t> </a:t>
            </a:r>
            <a:r>
              <a:rPr lang="es" sz="1100"/>
              <a:t>que tengamos en nuestra app.</a:t>
            </a:r>
            <a:endParaRPr sz="11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530" y="4016375"/>
            <a:ext cx="2478475" cy="10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00" y="4279300"/>
            <a:ext cx="2055601" cy="7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988" y="3950523"/>
            <a:ext cx="2999149" cy="1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Controller</a:t>
            </a:r>
            <a:endParaRPr b="1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103" y="819587"/>
            <a:ext cx="7554495" cy="42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Controller</a:t>
            </a:r>
            <a:endParaRPr b="1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044300" y="961025"/>
            <a:ext cx="76887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@RestController: </a:t>
            </a:r>
            <a:r>
              <a:rPr lang="es" sz="1100"/>
              <a:t>Indica en la clase que va a funcionar como </a:t>
            </a:r>
            <a:r>
              <a:rPr b="1" i="1" lang="es" sz="1100">
                <a:solidFill>
                  <a:srgbClr val="8E7CC3"/>
                </a:solidFill>
              </a:rPr>
              <a:t>controller</a:t>
            </a:r>
            <a:r>
              <a:rPr lang="es" sz="1100"/>
              <a:t>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@RequestMapping: </a:t>
            </a:r>
            <a:r>
              <a:rPr lang="es" sz="1100"/>
              <a:t>Indica el </a:t>
            </a:r>
            <a:r>
              <a:rPr b="1" i="1" lang="es" sz="1100">
                <a:solidFill>
                  <a:srgbClr val="FF9900"/>
                </a:solidFill>
              </a:rPr>
              <a:t>path</a:t>
            </a:r>
            <a:r>
              <a:rPr lang="es" sz="1100">
                <a:solidFill>
                  <a:srgbClr val="FF9900"/>
                </a:solidFill>
              </a:rPr>
              <a:t> </a:t>
            </a:r>
            <a:r>
              <a:rPr lang="es" sz="1100"/>
              <a:t>por el que van a comenzar todos los métodos definidos en la clase.</a:t>
            </a:r>
            <a:endParaRPr sz="1100">
              <a:solidFill>
                <a:srgbClr val="FFFF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@GetMapping: </a:t>
            </a:r>
            <a:r>
              <a:rPr lang="es" sz="1100"/>
              <a:t>Indica que el </a:t>
            </a:r>
            <a:r>
              <a:rPr lang="es" sz="1100"/>
              <a:t>método</a:t>
            </a:r>
            <a:r>
              <a:rPr lang="es" sz="1100"/>
              <a:t> va a ser de tipo </a:t>
            </a:r>
            <a:r>
              <a:rPr b="1" i="1" lang="es" sz="1100">
                <a:solidFill>
                  <a:srgbClr val="6AA84F"/>
                </a:solidFill>
              </a:rPr>
              <a:t>GET</a:t>
            </a:r>
            <a:endParaRPr b="1" i="1" sz="1100">
              <a:solidFill>
                <a:srgbClr val="6AA84F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@PostMapping: </a:t>
            </a:r>
            <a:r>
              <a:rPr lang="es" sz="1100"/>
              <a:t>Indica que el método va a ser de tipo </a:t>
            </a:r>
            <a:r>
              <a:rPr b="1" i="1" lang="es" sz="1100">
                <a:solidFill>
                  <a:srgbClr val="6AA84F"/>
                </a:solidFill>
              </a:rPr>
              <a:t>POST</a:t>
            </a:r>
            <a:endParaRPr b="1" i="1" sz="1100">
              <a:solidFill>
                <a:srgbClr val="6AA84F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@PutMapping: </a:t>
            </a:r>
            <a:r>
              <a:rPr lang="es" sz="1100"/>
              <a:t>Indica que el método va a ser de tipo </a:t>
            </a:r>
            <a:r>
              <a:rPr b="1" i="1" lang="es" sz="1100">
                <a:solidFill>
                  <a:srgbClr val="6AA84F"/>
                </a:solidFill>
              </a:rPr>
              <a:t>PUT</a:t>
            </a:r>
            <a:endParaRPr b="1" i="1" sz="1100">
              <a:solidFill>
                <a:srgbClr val="6AA84F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@DeleteMapping: </a:t>
            </a:r>
            <a:r>
              <a:rPr lang="es" sz="1100"/>
              <a:t>Indica que el método va a ser de tipo </a:t>
            </a:r>
            <a:r>
              <a:rPr b="1" i="1" lang="es" sz="1100">
                <a:solidFill>
                  <a:srgbClr val="6AA84F"/>
                </a:solidFill>
              </a:rPr>
              <a:t>DELETE</a:t>
            </a:r>
            <a:endParaRPr b="1" i="1" sz="1100">
              <a:solidFill>
                <a:srgbClr val="6AA84F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@PathVariable: </a:t>
            </a:r>
            <a:r>
              <a:rPr lang="es" sz="1100"/>
              <a:t>Recoge el valor que se envía a </a:t>
            </a:r>
            <a:r>
              <a:rPr lang="es" sz="1100">
                <a:solidFill>
                  <a:srgbClr val="FF9900"/>
                </a:solidFill>
              </a:rPr>
              <a:t>través </a:t>
            </a:r>
            <a:r>
              <a:rPr lang="es" sz="1100"/>
              <a:t>del </a:t>
            </a:r>
            <a:r>
              <a:rPr lang="es" sz="1100">
                <a:solidFill>
                  <a:srgbClr val="FF9900"/>
                </a:solidFill>
              </a:rPr>
              <a:t>path</a:t>
            </a:r>
            <a:r>
              <a:rPr lang="es" sz="1100"/>
              <a:t>, específicamente {</a:t>
            </a:r>
            <a:r>
              <a:rPr i="1" lang="es" sz="1100"/>
              <a:t>variable</a:t>
            </a:r>
            <a:r>
              <a:rPr lang="es" sz="1100"/>
              <a:t>} y nuestra </a:t>
            </a:r>
            <a:r>
              <a:rPr lang="es" sz="1100">
                <a:solidFill>
                  <a:srgbClr val="FF9900"/>
                </a:solidFill>
              </a:rPr>
              <a:t>variable </a:t>
            </a:r>
            <a:r>
              <a:rPr lang="es" sz="1100"/>
              <a:t>definida tiene que coincidir en nombre con el valor del path {</a:t>
            </a:r>
            <a:r>
              <a:rPr i="1" lang="es" sz="1100"/>
              <a:t>variable}</a:t>
            </a:r>
            <a:endParaRPr b="1" sz="1100">
              <a:solidFill>
                <a:srgbClr val="FFFF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@RequestParam: </a:t>
            </a:r>
            <a:r>
              <a:rPr lang="es" sz="1100"/>
              <a:t>Recoge el </a:t>
            </a:r>
            <a:r>
              <a:rPr lang="es" sz="1100">
                <a:solidFill>
                  <a:srgbClr val="FF9900"/>
                </a:solidFill>
              </a:rPr>
              <a:t>parámetro </a:t>
            </a:r>
            <a:r>
              <a:rPr lang="es" sz="1100"/>
              <a:t>que </a:t>
            </a:r>
            <a:r>
              <a:rPr lang="es" sz="1100">
                <a:solidFill>
                  <a:srgbClr val="FF9900"/>
                </a:solidFill>
              </a:rPr>
              <a:t>recibamos </a:t>
            </a:r>
            <a:r>
              <a:rPr lang="es" sz="1100"/>
              <a:t>en nuestra </a:t>
            </a:r>
            <a:r>
              <a:rPr lang="es" sz="1100">
                <a:solidFill>
                  <a:srgbClr val="FF9900"/>
                </a:solidFill>
              </a:rPr>
              <a:t>request</a:t>
            </a:r>
            <a:r>
              <a:rPr lang="es" sz="1100"/>
              <a:t>, el nombre de la variable tiene que coincidir.</a:t>
            </a:r>
            <a:endParaRPr b="1" i="1" sz="1100">
              <a:solidFill>
                <a:srgbClr val="FFFF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@RequestBody:  </a:t>
            </a:r>
            <a:r>
              <a:rPr lang="es" sz="1100"/>
              <a:t>Indica en la clase que va a funcionar como </a:t>
            </a:r>
            <a:r>
              <a:rPr b="1" i="1" lang="es" sz="1100">
                <a:solidFill>
                  <a:srgbClr val="FF9900"/>
                </a:solidFill>
              </a:rPr>
              <a:t>controller</a:t>
            </a:r>
            <a:r>
              <a:rPr lang="es" sz="1100"/>
              <a:t>.</a:t>
            </a:r>
            <a:endParaRPr b="1" i="1" sz="1100">
              <a:solidFill>
                <a:srgbClr val="FFFF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 sz="1100">
                <a:solidFill>
                  <a:srgbClr val="FFFF00"/>
                </a:solidFill>
              </a:rPr>
              <a:t>path:</a:t>
            </a:r>
            <a:r>
              <a:rPr lang="es" sz="1100"/>
              <a:t> Todos los </a:t>
            </a:r>
            <a:r>
              <a:rPr b="1" i="1" lang="es" sz="1100">
                <a:solidFill>
                  <a:srgbClr val="FF9900"/>
                </a:solidFill>
              </a:rPr>
              <a:t>path</a:t>
            </a:r>
            <a:r>
              <a:rPr lang="es" sz="1100">
                <a:solidFill>
                  <a:srgbClr val="FF9900"/>
                </a:solidFill>
              </a:rPr>
              <a:t> </a:t>
            </a:r>
            <a:r>
              <a:rPr lang="es" sz="1100"/>
              <a:t>tienen que ser </a:t>
            </a:r>
            <a:r>
              <a:rPr b="1" i="1" lang="es" sz="1100">
                <a:solidFill>
                  <a:srgbClr val="FF0000"/>
                </a:solidFill>
              </a:rPr>
              <a:t>únicos</a:t>
            </a:r>
            <a:r>
              <a:rPr lang="es" sz="1100"/>
              <a:t>, y estos </a:t>
            </a:r>
            <a:r>
              <a:rPr b="1" i="1" lang="es" sz="1100">
                <a:solidFill>
                  <a:srgbClr val="FF9900"/>
                </a:solidFill>
              </a:rPr>
              <a:t>path</a:t>
            </a:r>
            <a:r>
              <a:rPr lang="es" sz="1100">
                <a:solidFill>
                  <a:srgbClr val="FF9900"/>
                </a:solidFill>
              </a:rPr>
              <a:t> </a:t>
            </a:r>
            <a:r>
              <a:rPr lang="es" sz="1100"/>
              <a:t>están formados por la </a:t>
            </a:r>
            <a:r>
              <a:rPr b="1" i="1" lang="es" sz="1100">
                <a:solidFill>
                  <a:srgbClr val="FF9900"/>
                </a:solidFill>
              </a:rPr>
              <a:t>URL</a:t>
            </a:r>
            <a:r>
              <a:rPr lang="es" sz="1100">
                <a:solidFill>
                  <a:srgbClr val="FF9900"/>
                </a:solidFill>
              </a:rPr>
              <a:t> </a:t>
            </a:r>
            <a:r>
              <a:rPr lang="es" sz="1100"/>
              <a:t>y el tipo, por lo que podemos tener varios </a:t>
            </a:r>
            <a:r>
              <a:rPr b="1" i="1" lang="es" sz="1100">
                <a:solidFill>
                  <a:srgbClr val="FF9900"/>
                </a:solidFill>
              </a:rPr>
              <a:t>path</a:t>
            </a:r>
            <a:r>
              <a:rPr lang="es" sz="1100">
                <a:solidFill>
                  <a:srgbClr val="FF9900"/>
                </a:solidFill>
              </a:rPr>
              <a:t> </a:t>
            </a:r>
            <a:r>
              <a:rPr lang="es" sz="1100"/>
              <a:t>que su </a:t>
            </a:r>
            <a:r>
              <a:rPr b="1" lang="es" sz="1100">
                <a:solidFill>
                  <a:srgbClr val="FF9900"/>
                </a:solidFill>
              </a:rPr>
              <a:t>URL</a:t>
            </a:r>
            <a:r>
              <a:rPr lang="es" sz="1100">
                <a:solidFill>
                  <a:srgbClr val="FF9900"/>
                </a:solidFill>
              </a:rPr>
              <a:t> </a:t>
            </a:r>
            <a:r>
              <a:rPr lang="es" sz="1100"/>
              <a:t>sea igual, pero de diferentes tipos, es decir: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>
                <a:solidFill>
                  <a:srgbClr val="6AA84F"/>
                </a:solidFill>
              </a:rPr>
              <a:t>POST </a:t>
            </a:r>
            <a:r>
              <a:rPr lang="es"/>
              <a:t>localhost/user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>
                <a:solidFill>
                  <a:srgbClr val="6AA84F"/>
                </a:solidFill>
              </a:rPr>
              <a:t>PUT </a:t>
            </a:r>
            <a:r>
              <a:rPr lang="es"/>
              <a:t>localhost/user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>
                <a:solidFill>
                  <a:srgbClr val="6AA84F"/>
                </a:solidFill>
              </a:rPr>
              <a:t>GET </a:t>
            </a:r>
            <a:r>
              <a:rPr lang="es"/>
              <a:t>localhost/user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s">
                <a:solidFill>
                  <a:srgbClr val="6AA84F"/>
                </a:solidFill>
              </a:rPr>
              <a:t>DELETE </a:t>
            </a:r>
            <a:r>
              <a:rPr lang="es"/>
              <a:t>localhost/user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https://github.com/Corneyeski/sampleDatabaseH2/blob/master/src/main/java/org/sample/controller/v1/SampleController.java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Service</a:t>
            </a:r>
            <a:endParaRPr b="1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044300" y="961025"/>
            <a:ext cx="76887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hemos visto en otros ejemplos, el service suele estar construido por una </a:t>
            </a:r>
            <a:r>
              <a:rPr b="1" i="1" lang="es">
                <a:solidFill>
                  <a:srgbClr val="6AA84F"/>
                </a:solidFill>
              </a:rPr>
              <a:t>interfaz</a:t>
            </a:r>
            <a:r>
              <a:rPr lang="es">
                <a:solidFill>
                  <a:srgbClr val="6AA84F"/>
                </a:solidFill>
              </a:rPr>
              <a:t> </a:t>
            </a:r>
            <a:r>
              <a:rPr lang="es"/>
              <a:t>y una </a:t>
            </a:r>
            <a:r>
              <a:rPr b="1" i="1" lang="es">
                <a:solidFill>
                  <a:srgbClr val="8E7CC3"/>
                </a:solidFill>
              </a:rPr>
              <a:t>class</a:t>
            </a:r>
            <a:r>
              <a:rPr lang="es">
                <a:solidFill>
                  <a:srgbClr val="8E7CC3"/>
                </a:solidFill>
              </a:rPr>
              <a:t> </a:t>
            </a:r>
            <a:r>
              <a:rPr lang="es"/>
              <a:t>que la </a:t>
            </a:r>
            <a:r>
              <a:rPr b="1" i="1" lang="es">
                <a:solidFill>
                  <a:srgbClr val="FF9900"/>
                </a:solidFill>
              </a:rPr>
              <a:t>implementa</a:t>
            </a:r>
            <a:r>
              <a:rPr lang="es"/>
              <a:t>, a estas clases se las suele terminar llamando </a:t>
            </a:r>
            <a:r>
              <a:rPr b="1" i="1" lang="es"/>
              <a:t>XxxxService y XxxxServiceImpl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 </a:t>
            </a:r>
            <a:r>
              <a:rPr lang="es"/>
              <a:t>único</a:t>
            </a:r>
            <a:r>
              <a:rPr lang="es"/>
              <a:t> a tener en cuenta </a:t>
            </a:r>
            <a:r>
              <a:rPr lang="es"/>
              <a:t>aquí</a:t>
            </a:r>
            <a:r>
              <a:rPr lang="es"/>
              <a:t>, es la </a:t>
            </a:r>
            <a:r>
              <a:rPr lang="es"/>
              <a:t>etiqueta</a:t>
            </a:r>
            <a:r>
              <a:rPr lang="es"/>
              <a:t> de </a:t>
            </a:r>
            <a:r>
              <a:rPr b="1" i="1" lang="es">
                <a:solidFill>
                  <a:srgbClr val="FFFF00"/>
                </a:solidFill>
              </a:rPr>
              <a:t>@Service</a:t>
            </a:r>
            <a:r>
              <a:rPr lang="es"/>
              <a:t>, que la pondremos en el encabezado de la </a:t>
            </a:r>
            <a:r>
              <a:rPr b="1" lang="es">
                <a:solidFill>
                  <a:srgbClr val="6AA84F"/>
                </a:solidFill>
              </a:rPr>
              <a:t>interfaz</a:t>
            </a:r>
            <a:r>
              <a:rPr lang="es">
                <a:solidFill>
                  <a:srgbClr val="6AA84F"/>
                </a:solidFill>
              </a:rPr>
              <a:t> </a:t>
            </a:r>
            <a:r>
              <a:rPr lang="es"/>
              <a:t>y la </a:t>
            </a:r>
            <a:r>
              <a:rPr b="1" i="1" lang="es">
                <a:solidFill>
                  <a:srgbClr val="FF9900"/>
                </a:solidFill>
              </a:rPr>
              <a:t>clase</a:t>
            </a:r>
            <a:r>
              <a:rPr lang="es"/>
              <a:t>.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350" y="3478525"/>
            <a:ext cx="4169649" cy="16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307" y="3478521"/>
            <a:ext cx="2578189" cy="16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107000" y="28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Repository</a:t>
            </a:r>
            <a:endParaRPr b="1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044300" y="961025"/>
            <a:ext cx="76887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b="1" i="1" lang="es">
                <a:solidFill>
                  <a:srgbClr val="FF9900"/>
                </a:solidFill>
              </a:rPr>
              <a:t>repository</a:t>
            </a:r>
            <a:r>
              <a:rPr lang="es">
                <a:solidFill>
                  <a:srgbClr val="FF9900"/>
                </a:solidFill>
              </a:rPr>
              <a:t> </a:t>
            </a:r>
            <a:r>
              <a:rPr lang="es"/>
              <a:t>es parecido al service, solo necesitamos indicar que es un repository poniendo el tag  </a:t>
            </a:r>
            <a:r>
              <a:rPr b="1" i="1" lang="es">
                <a:solidFill>
                  <a:srgbClr val="FFFF00"/>
                </a:solidFill>
              </a:rPr>
              <a:t>@Repository</a:t>
            </a:r>
            <a:r>
              <a:rPr lang="es">
                <a:solidFill>
                  <a:srgbClr val="FFFF00"/>
                </a:solidFill>
              </a:rPr>
              <a:t> </a:t>
            </a:r>
            <a:r>
              <a:rPr lang="es"/>
              <a:t>en la cabeza de la clase.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Como hemos comentado, </a:t>
            </a:r>
            <a:r>
              <a:rPr lang="es"/>
              <a:t>aquí</a:t>
            </a:r>
            <a:r>
              <a:rPr lang="es"/>
              <a:t> realizaremos las </a:t>
            </a:r>
            <a:r>
              <a:rPr b="1" i="1" lang="es">
                <a:solidFill>
                  <a:srgbClr val="FF9900"/>
                </a:solidFill>
              </a:rPr>
              <a:t>operaciones </a:t>
            </a:r>
            <a:r>
              <a:rPr lang="es"/>
              <a:t>contra la base de datos.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25" y="2166738"/>
            <a:ext cx="48101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