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31c5e1b1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31c5e1b1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564c0f1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564c0f1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31c5e1b1f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31c5e1b1f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31c5e1b1f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31c5e1b1f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31c5e1b1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31c5e1b1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4f8f1a2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4f8f1a2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4f8f1a2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4f8f1a2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4f8f1a22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4f8f1a2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4f8f1a22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4f8f1a22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4f8f1a2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4f8f1a2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10.xml"/><Relationship Id="rId4" Type="http://schemas.openxmlformats.org/officeDocument/2006/relationships/slide" Target="/ppt/slides/slide10.xml"/><Relationship Id="rId9" Type="http://schemas.openxmlformats.org/officeDocument/2006/relationships/slide" Target="/ppt/slides/slide10.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10.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0.xml"/><Relationship Id="rId4" Type="http://schemas.openxmlformats.org/officeDocument/2006/relationships/slide" Target="/ppt/slides/slide10.xml"/><Relationship Id="rId5" Type="http://schemas.openxmlformats.org/officeDocument/2006/relationships/image" Target="../media/image6.png"/><Relationship Id="rId6"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slide" Target="/ppt/slides/slide10.xml"/><Relationship Id="rId4" Type="http://schemas.openxmlformats.org/officeDocument/2006/relationships/slide" Target="/ppt/slides/slide10.xml"/><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10.xml"/><Relationship Id="rId4" Type="http://schemas.openxmlformats.org/officeDocument/2006/relationships/slide" Target="/ppt/slides/slide10.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453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INTRODUCCIÓN</a:t>
            </a:r>
            <a:r>
              <a:rPr lang="es"/>
              <a:t> A CLASES DE JAVA I</a:t>
            </a:r>
            <a:endParaRPr/>
          </a:p>
        </p:txBody>
      </p:sp>
      <p:sp>
        <p:nvSpPr>
          <p:cNvPr id="60" name="Google Shape;60;p13"/>
          <p:cNvSpPr txBox="1"/>
          <p:nvPr>
            <p:ph idx="1" type="subTitle"/>
          </p:nvPr>
        </p:nvSpPr>
        <p:spPr>
          <a:xfrm>
            <a:off x="311700" y="40285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
              <a:t>Alan Vallvé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FF9900"/>
                </a:solidFill>
              </a:rPr>
              <a:t>Glosario</a:t>
            </a:r>
            <a:endParaRPr>
              <a:solidFill>
                <a:srgbClr val="FF9900"/>
              </a:solidFill>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s" sz="1300">
                <a:solidFill>
                  <a:srgbClr val="FF9900"/>
                </a:solidFill>
              </a:rPr>
              <a:t>Instancia</a:t>
            </a:r>
            <a:r>
              <a:rPr lang="es" sz="1300"/>
              <a:t>: </a:t>
            </a:r>
            <a:r>
              <a:rPr lang="es" sz="1300">
                <a:solidFill>
                  <a:schemeClr val="dk1"/>
                </a:solidFill>
              </a:rPr>
              <a:t>Una instancia es crear una </a:t>
            </a:r>
            <a:r>
              <a:rPr b="1" i="1" lang="es" sz="1300">
                <a:solidFill>
                  <a:schemeClr val="dk1"/>
                </a:solidFill>
              </a:rPr>
              <a:t>variable</a:t>
            </a:r>
            <a:r>
              <a:rPr lang="es" sz="1300">
                <a:solidFill>
                  <a:schemeClr val="dk1"/>
                </a:solidFill>
              </a:rPr>
              <a:t> a partir de una clase, se utiliza el </a:t>
            </a:r>
            <a:r>
              <a:rPr b="1" i="1" lang="es" sz="1300">
                <a:solidFill>
                  <a:schemeClr val="dk1"/>
                </a:solidFill>
              </a:rPr>
              <a:t>constructor</a:t>
            </a:r>
            <a:r>
              <a:rPr lang="es" sz="1300">
                <a:solidFill>
                  <a:schemeClr val="dk1"/>
                </a:solidFill>
              </a:rPr>
              <a:t> para instanciar esta.</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lógica</a:t>
            </a:r>
            <a:r>
              <a:rPr lang="es" sz="1300"/>
              <a:t>: </a:t>
            </a:r>
            <a:r>
              <a:rPr lang="es" sz="1300">
                <a:solidFill>
                  <a:schemeClr val="dk1"/>
                </a:solidFill>
              </a:rPr>
              <a:t>Hace referencia al código que hemos implementado para cumplir un requerimiento y/o procesar datos</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camelcase</a:t>
            </a:r>
            <a:r>
              <a:rPr lang="es" sz="1300"/>
              <a:t>: </a:t>
            </a:r>
            <a:r>
              <a:rPr lang="es" sz="1300">
                <a:solidFill>
                  <a:schemeClr val="dk1"/>
                </a:solidFill>
              </a:rPr>
              <a:t>Formato de escritura, significa que la primera letra de cada palabra se escribirá en mayúscula y sin espacios entre estas</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fichero</a:t>
            </a:r>
            <a:r>
              <a:rPr lang="es" sz="1300"/>
              <a:t>: </a:t>
            </a:r>
            <a:r>
              <a:rPr lang="es" sz="1300">
                <a:solidFill>
                  <a:schemeClr val="dk1"/>
                </a:solidFill>
              </a:rPr>
              <a:t>Nombre con el que nos referimos a los documentos donde escribimos nuestro código.</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import</a:t>
            </a:r>
            <a:r>
              <a:rPr lang="es" sz="1300"/>
              <a:t>: </a:t>
            </a:r>
            <a:r>
              <a:rPr lang="es" sz="1300">
                <a:solidFill>
                  <a:schemeClr val="dk1"/>
                </a:solidFill>
              </a:rPr>
              <a:t>Palabra clave de java, se utiliza para señalar dónde se encuentra la clase o recurso que queremos utilizar en nuestro código, se indica cuando dicho recurso está en otro package o librería</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package</a:t>
            </a:r>
            <a:r>
              <a:rPr lang="es" sz="1300"/>
              <a:t>: </a:t>
            </a:r>
            <a:r>
              <a:rPr lang="es" sz="1300">
                <a:solidFill>
                  <a:schemeClr val="dk1"/>
                </a:solidFill>
              </a:rPr>
              <a:t>Ruta donde se encuentra nuestra clase, también se utiliza como nombre para el sistema de “carpetas” de nuestro proyecto.</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Implementación</a:t>
            </a:r>
            <a:r>
              <a:rPr lang="es" sz="1300"/>
              <a:t>: </a:t>
            </a:r>
            <a:r>
              <a:rPr lang="es" sz="1300">
                <a:solidFill>
                  <a:schemeClr val="dk1"/>
                </a:solidFill>
              </a:rPr>
              <a:t>Parecido a </a:t>
            </a:r>
            <a:r>
              <a:rPr b="1" i="1" lang="es" sz="1300">
                <a:solidFill>
                  <a:schemeClr val="dk1"/>
                </a:solidFill>
              </a:rPr>
              <a:t>lógica</a:t>
            </a:r>
            <a:r>
              <a:rPr lang="es" sz="1300">
                <a:solidFill>
                  <a:schemeClr val="dk1"/>
                </a:solidFill>
              </a:rPr>
              <a:t>, es el código que realiza una funcionalidad específica, por ejemplo, el código que tenemos en una función es su implementación.</a:t>
            </a:r>
            <a:endParaRPr sz="1300">
              <a:solidFill>
                <a:schemeClr val="dk1"/>
              </a:solidFill>
            </a:endParaRPr>
          </a:p>
          <a:p>
            <a:pPr indent="0" lvl="0" marL="0" rtl="0" algn="just">
              <a:lnSpc>
                <a:spcPct val="100000"/>
              </a:lnSpc>
              <a:spcBef>
                <a:spcPts val="1200"/>
              </a:spcBef>
              <a:spcAft>
                <a:spcPts val="1200"/>
              </a:spcAft>
              <a:buNone/>
            </a:pPr>
            <a:r>
              <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FF9900"/>
                </a:solidFill>
              </a:rPr>
              <a:t>Glosario</a:t>
            </a:r>
            <a:endParaRPr>
              <a:solidFill>
                <a:srgbClr val="FF9900"/>
              </a:solidFill>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None/>
            </a:pPr>
            <a:r>
              <a:rPr lang="es" sz="1300">
                <a:solidFill>
                  <a:srgbClr val="FF9900"/>
                </a:solidFill>
              </a:rPr>
              <a:t>properties</a:t>
            </a:r>
            <a:r>
              <a:rPr lang="es" sz="1300"/>
              <a:t>:</a:t>
            </a:r>
            <a:r>
              <a:rPr lang="es" sz="1300">
                <a:solidFill>
                  <a:schemeClr val="dk1"/>
                </a:solidFill>
              </a:rPr>
              <a:t> Son los parámetros que definen las condiciones de una clase o variable, PE: </a:t>
            </a:r>
            <a:r>
              <a:rPr b="1" i="1" lang="es" sz="1300">
                <a:solidFill>
                  <a:srgbClr val="FF9900"/>
                </a:solidFill>
              </a:rPr>
              <a:t>private</a:t>
            </a:r>
            <a:r>
              <a:rPr b="1" i="1" lang="es" sz="1300">
                <a:solidFill>
                  <a:schemeClr val="dk1"/>
                </a:solidFill>
              </a:rPr>
              <a:t>, </a:t>
            </a:r>
            <a:r>
              <a:rPr b="1" i="1" lang="es" sz="1300">
                <a:solidFill>
                  <a:srgbClr val="FF9900"/>
                </a:solidFill>
              </a:rPr>
              <a:t>public</a:t>
            </a:r>
            <a:r>
              <a:rPr b="1" i="1" lang="es" sz="1300">
                <a:solidFill>
                  <a:schemeClr val="dk1"/>
                </a:solidFill>
              </a:rPr>
              <a:t>, </a:t>
            </a:r>
            <a:r>
              <a:rPr b="1" i="1" lang="es" sz="1300">
                <a:solidFill>
                  <a:srgbClr val="FF9900"/>
                </a:solidFill>
              </a:rPr>
              <a:t>static…</a:t>
            </a:r>
            <a:r>
              <a:rPr b="1" i="1" lang="es" sz="1300">
                <a:solidFill>
                  <a:schemeClr val="dk1"/>
                </a:solidFill>
              </a:rPr>
              <a:t>.</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inicializar</a:t>
            </a:r>
            <a:r>
              <a:rPr lang="es" sz="1300"/>
              <a:t>: </a:t>
            </a:r>
            <a:r>
              <a:rPr lang="es" sz="1300">
                <a:solidFill>
                  <a:schemeClr val="dk1"/>
                </a:solidFill>
              </a:rPr>
              <a:t>La acción de asignar un valor a una variable creada.</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keyword</a:t>
            </a:r>
            <a:r>
              <a:rPr lang="es" sz="1300"/>
              <a:t>: </a:t>
            </a:r>
            <a:r>
              <a:rPr lang="es" sz="1300">
                <a:solidFill>
                  <a:schemeClr val="dk1"/>
                </a:solidFill>
              </a:rPr>
              <a:t>Palabras reservadas del lenguaje de </a:t>
            </a:r>
            <a:r>
              <a:rPr b="1" i="1" lang="es" sz="1300">
                <a:solidFill>
                  <a:schemeClr val="dk1"/>
                </a:solidFill>
              </a:rPr>
              <a:t>java, </a:t>
            </a:r>
            <a:r>
              <a:rPr lang="es" sz="1300">
                <a:solidFill>
                  <a:schemeClr val="dk1"/>
                </a:solidFill>
              </a:rPr>
              <a:t>estas tienen una función específica y no se pueden usar como nombre de función, clase o variable.</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instanciar</a:t>
            </a:r>
            <a:r>
              <a:rPr lang="es" sz="1300"/>
              <a:t>:</a:t>
            </a:r>
            <a:r>
              <a:rPr lang="es" sz="1300"/>
              <a:t> </a:t>
            </a:r>
            <a:r>
              <a:rPr lang="es" sz="1300">
                <a:solidFill>
                  <a:schemeClr val="dk1"/>
                </a:solidFill>
              </a:rPr>
              <a:t>La acción de crear un nuevo </a:t>
            </a:r>
            <a:r>
              <a:rPr b="1" i="1" lang="es" sz="1300">
                <a:solidFill>
                  <a:schemeClr val="dk1"/>
                </a:solidFill>
              </a:rPr>
              <a:t>objeto</a:t>
            </a:r>
            <a:endParaRPr b="1" i="1"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objeto</a:t>
            </a:r>
            <a:r>
              <a:rPr lang="es" sz="1300"/>
              <a:t>: </a:t>
            </a:r>
            <a:r>
              <a:rPr lang="es" sz="1300">
                <a:solidFill>
                  <a:schemeClr val="dk1"/>
                </a:solidFill>
              </a:rPr>
              <a:t>Variable en Java que su tipo pertenece a una </a:t>
            </a:r>
            <a:r>
              <a:rPr b="1" i="1" lang="es" sz="1300">
                <a:solidFill>
                  <a:schemeClr val="dk1"/>
                </a:solidFill>
              </a:rPr>
              <a:t>clase</a:t>
            </a:r>
            <a:r>
              <a:rPr lang="es" sz="1300">
                <a:solidFill>
                  <a:schemeClr val="dk1"/>
                </a:solidFill>
              </a:rPr>
              <a:t> y no a un tipo </a:t>
            </a:r>
            <a:r>
              <a:rPr b="1" i="1" lang="es" sz="1300">
                <a:solidFill>
                  <a:schemeClr val="dk1"/>
                </a:solidFill>
              </a:rPr>
              <a:t>primitivo</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librería</a:t>
            </a:r>
            <a:r>
              <a:rPr lang="es" sz="1300"/>
              <a:t>: </a:t>
            </a:r>
            <a:r>
              <a:rPr lang="es" sz="1300">
                <a:solidFill>
                  <a:schemeClr val="dk1"/>
                </a:solidFill>
              </a:rPr>
              <a:t>Las librerías contienen código que nos ofrece funcionalidades especiales, ahorrándonos tener que programarlas.</a:t>
            </a:r>
            <a:endParaRPr sz="1300">
              <a:solidFill>
                <a:schemeClr val="dk1"/>
              </a:solidFill>
            </a:endParaRPr>
          </a:p>
          <a:p>
            <a:pPr indent="0" lvl="0" marL="0" rtl="0" algn="just">
              <a:lnSpc>
                <a:spcPct val="100000"/>
              </a:lnSpc>
              <a:spcBef>
                <a:spcPts val="1200"/>
              </a:spcBef>
              <a:spcAft>
                <a:spcPts val="0"/>
              </a:spcAft>
              <a:buNone/>
            </a:pPr>
            <a:r>
              <a:rPr lang="es" sz="1300">
                <a:solidFill>
                  <a:schemeClr val="dk1"/>
                </a:solidFill>
              </a:rPr>
              <a:t>PE: La clase Math, pertenece a una librería, y esta clase nos facilita varias operaciones matemáticas.</a:t>
            </a:r>
            <a:endParaRPr sz="1300">
              <a:solidFill>
                <a:schemeClr val="dk1"/>
              </a:solidFill>
            </a:endParaRPr>
          </a:p>
          <a:p>
            <a:pPr indent="0" lvl="0" marL="0" rtl="0" algn="just">
              <a:lnSpc>
                <a:spcPct val="100000"/>
              </a:lnSpc>
              <a:spcBef>
                <a:spcPts val="1200"/>
              </a:spcBef>
              <a:spcAft>
                <a:spcPts val="0"/>
              </a:spcAft>
              <a:buNone/>
            </a:pPr>
            <a:r>
              <a:rPr lang="es" sz="1300">
                <a:solidFill>
                  <a:srgbClr val="FF9900"/>
                </a:solidFill>
              </a:rPr>
              <a:t>parámetros</a:t>
            </a:r>
            <a:r>
              <a:rPr lang="es" sz="1300"/>
              <a:t>: </a:t>
            </a:r>
            <a:r>
              <a:rPr lang="es" sz="1300">
                <a:solidFill>
                  <a:schemeClr val="dk1"/>
                </a:solidFill>
              </a:rPr>
              <a:t>La definición de las variables y sus tipos que podemos recibir en una función o un constructor. </a:t>
            </a:r>
            <a:endParaRPr sz="1300">
              <a:solidFill>
                <a:schemeClr val="dk1"/>
              </a:solidFill>
            </a:endParaRPr>
          </a:p>
          <a:p>
            <a:pPr indent="0" lvl="0" marL="0" rtl="0" algn="just">
              <a:lnSpc>
                <a:spcPct val="100000"/>
              </a:lnSpc>
              <a:spcBef>
                <a:spcPts val="1200"/>
              </a:spcBef>
              <a:spcAft>
                <a:spcPts val="0"/>
              </a:spcAft>
              <a:buNone/>
            </a:pPr>
            <a:r>
              <a:rPr i="1" lang="es" sz="1300">
                <a:solidFill>
                  <a:schemeClr val="dk1"/>
                </a:solidFill>
              </a:rPr>
              <a:t>PE: int numero</a:t>
            </a:r>
            <a:endParaRPr i="1" sz="1300">
              <a:solidFill>
                <a:schemeClr val="dk1"/>
              </a:solidFill>
            </a:endParaRPr>
          </a:p>
          <a:p>
            <a:pPr indent="0" lvl="0" marL="0" rtl="0" algn="just">
              <a:lnSpc>
                <a:spcPct val="100000"/>
              </a:lnSpc>
              <a:spcBef>
                <a:spcPts val="1200"/>
              </a:spcBef>
              <a:spcAft>
                <a:spcPts val="1200"/>
              </a:spcAft>
              <a:buNone/>
            </a:pPr>
            <a:r>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sz="3500">
                <a:solidFill>
                  <a:srgbClr val="FF9900"/>
                </a:solidFill>
              </a:rPr>
              <a:t>¿Qué es una clase?</a:t>
            </a:r>
            <a:endParaRPr sz="3500">
              <a:solidFill>
                <a:srgbClr val="FF9900"/>
              </a:solidFill>
            </a:endParaRPr>
          </a:p>
          <a:p>
            <a:pPr indent="0" lvl="0" marL="0" rtl="0" algn="ctr">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s" sz="1400">
                <a:solidFill>
                  <a:schemeClr val="dk1"/>
                </a:solidFill>
              </a:rPr>
              <a:t>Las clases pueden ser utilizadas para construir nuestras aplicaciones y contener el código, como la clase </a:t>
            </a:r>
            <a:r>
              <a:rPr b="1" i="1" lang="es" sz="1400">
                <a:solidFill>
                  <a:schemeClr val="dk1"/>
                </a:solidFill>
              </a:rPr>
              <a:t>“Main”</a:t>
            </a:r>
            <a:endParaRPr b="1" i="1" sz="700">
              <a:solidFill>
                <a:schemeClr val="dk1"/>
              </a:solidFill>
            </a:endParaRPr>
          </a:p>
          <a:p>
            <a:pPr indent="0" lvl="0" marL="0" rtl="0" algn="just">
              <a:lnSpc>
                <a:spcPct val="100000"/>
              </a:lnSpc>
              <a:spcBef>
                <a:spcPts val="0"/>
              </a:spcBef>
              <a:spcAft>
                <a:spcPts val="0"/>
              </a:spcAft>
              <a:buNone/>
            </a:pPr>
            <a:r>
              <a:t/>
            </a:r>
            <a:endParaRPr b="1" i="1" sz="700">
              <a:solidFill>
                <a:schemeClr val="dk1"/>
              </a:solidFill>
            </a:endParaRPr>
          </a:p>
          <a:p>
            <a:pPr indent="0" lvl="0" marL="0" rtl="0" algn="just">
              <a:lnSpc>
                <a:spcPct val="100000"/>
              </a:lnSpc>
              <a:spcBef>
                <a:spcPts val="0"/>
              </a:spcBef>
              <a:spcAft>
                <a:spcPts val="0"/>
              </a:spcAft>
              <a:buNone/>
            </a:pPr>
            <a:r>
              <a:rPr lang="es" sz="1400">
                <a:solidFill>
                  <a:schemeClr val="dk1"/>
                </a:solidFill>
              </a:rPr>
              <a:t>Otro uso de las </a:t>
            </a:r>
            <a:r>
              <a:rPr b="1" i="1" lang="es" sz="1400">
                <a:solidFill>
                  <a:schemeClr val="dk1"/>
                </a:solidFill>
              </a:rPr>
              <a:t>clases </a:t>
            </a:r>
            <a:r>
              <a:rPr lang="es" sz="1400">
                <a:solidFill>
                  <a:schemeClr val="dk1"/>
                </a:solidFill>
              </a:rPr>
              <a:t>y también importante, es el “</a:t>
            </a:r>
            <a:r>
              <a:rPr b="1" i="1" lang="es" sz="1400">
                <a:solidFill>
                  <a:schemeClr val="dk1"/>
                </a:solidFill>
              </a:rPr>
              <a:t>data class</a:t>
            </a:r>
            <a:r>
              <a:rPr lang="es" sz="1400">
                <a:solidFill>
                  <a:schemeClr val="dk1"/>
                </a:solidFill>
              </a:rPr>
              <a:t>”, estas, se crean con la intención de definir una </a:t>
            </a:r>
            <a:r>
              <a:rPr b="1" i="1" lang="es" sz="1400">
                <a:solidFill>
                  <a:schemeClr val="dk1"/>
                </a:solidFill>
              </a:rPr>
              <a:t>estructura</a:t>
            </a:r>
            <a:r>
              <a:rPr lang="es" sz="1400">
                <a:solidFill>
                  <a:schemeClr val="dk1"/>
                </a:solidFill>
              </a:rPr>
              <a:t> o </a:t>
            </a:r>
            <a:r>
              <a:rPr b="1" i="1" lang="es" sz="1400">
                <a:solidFill>
                  <a:schemeClr val="dk1"/>
                </a:solidFill>
              </a:rPr>
              <a:t>esquema</a:t>
            </a:r>
            <a:r>
              <a:rPr lang="es" sz="1400">
                <a:solidFill>
                  <a:schemeClr val="dk1"/>
                </a:solidFill>
              </a:rPr>
              <a:t> de datos, para después ser </a:t>
            </a:r>
            <a:r>
              <a:rPr b="1" i="1" lang="es" sz="1400" u="sng">
                <a:solidFill>
                  <a:schemeClr val="accent5"/>
                </a:solidFill>
                <a:hlinkClick action="ppaction://hlinksldjump" r:id="rId3">
                  <a:extLst>
                    <a:ext uri="{A12FA001-AC4F-418D-AE19-62706E023703}">
                      <ahyp:hlinkClr val="tx"/>
                    </a:ext>
                  </a:extLst>
                </a:hlinkClick>
              </a:rPr>
              <a:t>instanciadas</a:t>
            </a:r>
            <a:r>
              <a:rPr lang="es" sz="1400">
                <a:solidFill>
                  <a:schemeClr val="dk1"/>
                </a:solidFill>
              </a:rPr>
              <a:t>.</a:t>
            </a:r>
            <a:endParaRPr sz="700">
              <a:solidFill>
                <a:schemeClr val="dk1"/>
              </a:solidFill>
            </a:endParaRPr>
          </a:p>
          <a:p>
            <a:pPr indent="0" lvl="0" marL="0" rtl="0" algn="just">
              <a:lnSpc>
                <a:spcPct val="100000"/>
              </a:lnSpc>
              <a:spcBef>
                <a:spcPts val="0"/>
              </a:spcBef>
              <a:spcAft>
                <a:spcPts val="0"/>
              </a:spcAft>
              <a:buNone/>
            </a:pPr>
            <a:r>
              <a:t/>
            </a:r>
            <a:endParaRPr sz="700">
              <a:solidFill>
                <a:schemeClr val="dk1"/>
              </a:solidFill>
            </a:endParaRPr>
          </a:p>
          <a:p>
            <a:pPr indent="0" lvl="0" marL="0" rtl="0" algn="just">
              <a:lnSpc>
                <a:spcPct val="100000"/>
              </a:lnSpc>
              <a:spcBef>
                <a:spcPts val="0"/>
              </a:spcBef>
              <a:spcAft>
                <a:spcPts val="0"/>
              </a:spcAft>
              <a:buNone/>
            </a:pPr>
            <a:r>
              <a:rPr lang="es" sz="1400">
                <a:solidFill>
                  <a:schemeClr val="dk1"/>
                </a:solidFill>
              </a:rPr>
              <a:t>Las clases en Java son esenciales, ya sea para manejar grupos de datos, o para </a:t>
            </a:r>
            <a:r>
              <a:rPr b="1" i="1" lang="es" sz="1400">
                <a:solidFill>
                  <a:schemeClr val="dk1"/>
                </a:solidFill>
              </a:rPr>
              <a:t>implementar </a:t>
            </a:r>
            <a:r>
              <a:rPr lang="es" sz="1400">
                <a:solidFill>
                  <a:schemeClr val="dk1"/>
                </a:solidFill>
              </a:rPr>
              <a:t>una </a:t>
            </a:r>
            <a:r>
              <a:rPr b="1" i="1" lang="es" sz="1400" u="sng">
                <a:solidFill>
                  <a:schemeClr val="hlink"/>
                </a:solidFill>
                <a:hlinkClick action="ppaction://hlinksldjump" r:id="rId4"/>
              </a:rPr>
              <a:t>lógica</a:t>
            </a:r>
            <a:r>
              <a:rPr lang="es" sz="1400">
                <a:solidFill>
                  <a:schemeClr val="dk1"/>
                </a:solidFill>
              </a:rPr>
              <a:t>, y para poder utilizar estas, necesitaremos </a:t>
            </a:r>
            <a:r>
              <a:rPr b="1" i="1" lang="es" sz="1400">
                <a:solidFill>
                  <a:schemeClr val="dk1"/>
                </a:solidFill>
              </a:rPr>
              <a:t>instanciarlas</a:t>
            </a:r>
            <a:r>
              <a:rPr lang="es" sz="1400">
                <a:solidFill>
                  <a:schemeClr val="dk1"/>
                </a:solidFill>
              </a:rPr>
              <a:t>.</a:t>
            </a:r>
            <a:endParaRPr sz="1400">
              <a:solidFill>
                <a:schemeClr val="dk1"/>
              </a:solidFill>
            </a:endParaRPr>
          </a:p>
          <a:p>
            <a:pPr indent="0" lvl="0" marL="0" rtl="0" algn="just">
              <a:lnSpc>
                <a:spcPct val="100000"/>
              </a:lnSpc>
              <a:spcBef>
                <a:spcPts val="0"/>
              </a:spcBef>
              <a:spcAft>
                <a:spcPts val="0"/>
              </a:spcAft>
              <a:buNone/>
            </a:pPr>
            <a:r>
              <a:t/>
            </a:r>
            <a:endParaRPr sz="700">
              <a:solidFill>
                <a:schemeClr val="dk1"/>
              </a:solidFill>
            </a:endParaRPr>
          </a:p>
          <a:p>
            <a:pPr indent="0" lvl="0" marL="0" rtl="0" algn="just">
              <a:lnSpc>
                <a:spcPct val="100000"/>
              </a:lnSpc>
              <a:spcBef>
                <a:spcPts val="0"/>
              </a:spcBef>
              <a:spcAft>
                <a:spcPts val="0"/>
              </a:spcAft>
              <a:buNone/>
            </a:pPr>
            <a:r>
              <a:rPr lang="es" sz="1400">
                <a:solidFill>
                  <a:schemeClr val="dk1"/>
                </a:solidFill>
              </a:rPr>
              <a:t>Algunas normas de las clases son:</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 sz="1400">
                <a:solidFill>
                  <a:schemeClr val="dk1"/>
                </a:solidFill>
              </a:rPr>
              <a:t>La primera letra siempre se escribe en mayúscula, con el método </a:t>
            </a:r>
            <a:r>
              <a:rPr b="1" i="1" lang="es" sz="1400" u="sng">
                <a:solidFill>
                  <a:schemeClr val="hlink"/>
                </a:solidFill>
                <a:hlinkClick action="ppaction://hlinksldjump" r:id="rId5"/>
              </a:rPr>
              <a:t>camel case</a:t>
            </a:r>
            <a:r>
              <a:rPr lang="es" sz="1400" u="sng">
                <a:solidFill>
                  <a:schemeClr val="hlink"/>
                </a:solidFill>
                <a:hlinkClick action="ppaction://hlinksldjump" r:id="rId6"/>
              </a:rPr>
              <a:t> </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 sz="1400">
                <a:solidFill>
                  <a:schemeClr val="dk1"/>
                </a:solidFill>
              </a:rPr>
              <a:t>No puede existir </a:t>
            </a:r>
            <a:r>
              <a:rPr b="1" i="1" lang="es" sz="1400">
                <a:solidFill>
                  <a:schemeClr val="dk1"/>
                </a:solidFill>
              </a:rPr>
              <a:t>código de lógica </a:t>
            </a:r>
            <a:r>
              <a:rPr lang="es" sz="1400">
                <a:solidFill>
                  <a:schemeClr val="dk1"/>
                </a:solidFill>
              </a:rPr>
              <a:t>fuera de una clase</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 sz="1400">
                <a:solidFill>
                  <a:schemeClr val="dk1"/>
                </a:solidFill>
              </a:rPr>
              <a:t>Por defecto </a:t>
            </a:r>
            <a:r>
              <a:rPr b="1" i="1" lang="es" sz="1400">
                <a:solidFill>
                  <a:schemeClr val="dk1"/>
                </a:solidFill>
              </a:rPr>
              <a:t>TODAS</a:t>
            </a:r>
            <a:r>
              <a:rPr lang="es" sz="1400">
                <a:solidFill>
                  <a:schemeClr val="dk1"/>
                </a:solidFill>
              </a:rPr>
              <a:t> las clases tienen un </a:t>
            </a:r>
            <a:r>
              <a:rPr b="1" i="1" lang="es" sz="1400">
                <a:solidFill>
                  <a:schemeClr val="dk1"/>
                </a:solidFill>
              </a:rPr>
              <a:t>constructor vacío hasta que definamos uno manualmente</a:t>
            </a:r>
            <a:endParaRPr b="1" i="1"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 sz="1400">
                <a:solidFill>
                  <a:schemeClr val="dk1"/>
                </a:solidFill>
              </a:rPr>
              <a:t>El nombre de la </a:t>
            </a:r>
            <a:r>
              <a:rPr b="1" i="1" lang="es" sz="1400">
                <a:solidFill>
                  <a:schemeClr val="dk1"/>
                </a:solidFill>
              </a:rPr>
              <a:t>clase principal</a:t>
            </a:r>
            <a:r>
              <a:rPr lang="es" sz="1400">
                <a:solidFill>
                  <a:schemeClr val="dk1"/>
                </a:solidFill>
              </a:rPr>
              <a:t> del fichero, y el nombre del </a:t>
            </a:r>
            <a:r>
              <a:rPr b="1" i="1" lang="es" sz="1400" u="sng">
                <a:solidFill>
                  <a:schemeClr val="hlink"/>
                </a:solidFill>
                <a:hlinkClick action="ppaction://hlinksldjump" r:id="rId7"/>
              </a:rPr>
              <a:t>fichero</a:t>
            </a:r>
            <a:r>
              <a:rPr lang="es" sz="1400">
                <a:solidFill>
                  <a:schemeClr val="dk1"/>
                </a:solidFill>
              </a:rPr>
              <a:t>, tienen que </a:t>
            </a:r>
            <a:r>
              <a:rPr b="1" i="1" lang="es" sz="1400">
                <a:solidFill>
                  <a:schemeClr val="dk1"/>
                </a:solidFill>
              </a:rPr>
              <a:t>coincidir</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 sz="1400">
                <a:solidFill>
                  <a:schemeClr val="dk1"/>
                </a:solidFill>
              </a:rPr>
              <a:t>No pueden existir dos clases principales, pero podemos definir clases dentro de esta, incluso </a:t>
            </a:r>
            <a:r>
              <a:rPr b="1" i="1" lang="es" sz="1400">
                <a:solidFill>
                  <a:schemeClr val="dk1"/>
                </a:solidFill>
              </a:rPr>
              <a:t>estáticas</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 sz="1400">
                <a:solidFill>
                  <a:schemeClr val="dk1"/>
                </a:solidFill>
              </a:rPr>
              <a:t>Lo mismo ocurre con el </a:t>
            </a:r>
            <a:r>
              <a:rPr b="1" i="1" lang="es" sz="1400">
                <a:solidFill>
                  <a:schemeClr val="dk1"/>
                </a:solidFill>
              </a:rPr>
              <a:t>private</a:t>
            </a:r>
            <a:r>
              <a:rPr lang="es" sz="1400">
                <a:solidFill>
                  <a:schemeClr val="dk1"/>
                </a:solidFill>
              </a:rPr>
              <a:t>, las clases </a:t>
            </a:r>
            <a:r>
              <a:rPr b="1" i="1" lang="es" sz="1400">
                <a:solidFill>
                  <a:schemeClr val="dk1"/>
                </a:solidFill>
              </a:rPr>
              <a:t>principales</a:t>
            </a:r>
            <a:r>
              <a:rPr lang="es" sz="1400">
                <a:solidFill>
                  <a:schemeClr val="dk1"/>
                </a:solidFill>
              </a:rPr>
              <a:t> no pueden serlo.</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 sz="1400">
                <a:solidFill>
                  <a:schemeClr val="dk1"/>
                </a:solidFill>
              </a:rPr>
              <a:t>Las únicas líneas de código que se encuentran fuera de la principal son los </a:t>
            </a:r>
            <a:r>
              <a:rPr b="1" i="1" lang="es" sz="1400" u="sng">
                <a:solidFill>
                  <a:schemeClr val="hlink"/>
                </a:solidFill>
                <a:hlinkClick action="ppaction://hlinksldjump" r:id="rId8"/>
              </a:rPr>
              <a:t>imports</a:t>
            </a:r>
            <a:r>
              <a:rPr lang="es" sz="1400">
                <a:solidFill>
                  <a:schemeClr val="dk1"/>
                </a:solidFill>
              </a:rPr>
              <a:t> y el </a:t>
            </a:r>
            <a:r>
              <a:rPr b="1" i="1" lang="es" sz="1400" u="sng">
                <a:solidFill>
                  <a:schemeClr val="hlink"/>
                </a:solidFill>
                <a:hlinkClick action="ppaction://hlinksldjump" r:id="rId9"/>
              </a:rPr>
              <a:t>package</a:t>
            </a:r>
            <a:endParaRPr b="1" i="1"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FF9900"/>
                </a:solidFill>
              </a:rPr>
              <a:t>Definición</a:t>
            </a:r>
            <a:r>
              <a:rPr lang="es">
                <a:solidFill>
                  <a:srgbClr val="FF9900"/>
                </a:solidFill>
              </a:rPr>
              <a:t> de inner class</a:t>
            </a:r>
            <a:endParaRPr>
              <a:solidFill>
                <a:srgbClr val="FF9900"/>
              </a:solidFil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solidFill>
                  <a:schemeClr val="dk1"/>
                </a:solidFill>
              </a:rPr>
              <a:t>Como hemos comentado antes, los ficheros </a:t>
            </a:r>
            <a:r>
              <a:rPr b="1" i="1" lang="es" sz="1600">
                <a:solidFill>
                  <a:schemeClr val="dk1"/>
                </a:solidFill>
              </a:rPr>
              <a:t>.java</a:t>
            </a:r>
            <a:r>
              <a:rPr lang="es" sz="1600">
                <a:solidFill>
                  <a:schemeClr val="dk1"/>
                </a:solidFill>
              </a:rPr>
              <a:t> tienen una </a:t>
            </a:r>
            <a:r>
              <a:rPr b="1" i="1" lang="es" sz="1600">
                <a:solidFill>
                  <a:schemeClr val="dk1"/>
                </a:solidFill>
              </a:rPr>
              <a:t>clase principal</a:t>
            </a:r>
            <a:r>
              <a:rPr lang="es" sz="1600">
                <a:solidFill>
                  <a:schemeClr val="dk1"/>
                </a:solidFill>
              </a:rPr>
              <a:t>, entendemos esto como la clase que </a:t>
            </a:r>
            <a:r>
              <a:rPr lang="es" sz="1600">
                <a:solidFill>
                  <a:schemeClr val="dk1"/>
                </a:solidFill>
              </a:rPr>
              <a:t>contendrá</a:t>
            </a:r>
            <a:r>
              <a:rPr lang="es" sz="1600">
                <a:solidFill>
                  <a:schemeClr val="dk1"/>
                </a:solidFill>
              </a:rPr>
              <a:t> la </a:t>
            </a:r>
            <a:r>
              <a:rPr b="1" i="1" lang="es" sz="1600">
                <a:solidFill>
                  <a:schemeClr val="dk1"/>
                </a:solidFill>
              </a:rPr>
              <a:t>información</a:t>
            </a:r>
            <a:r>
              <a:rPr b="1" i="1" lang="es" sz="1600">
                <a:solidFill>
                  <a:schemeClr val="dk1"/>
                </a:solidFill>
              </a:rPr>
              <a:t> </a:t>
            </a:r>
            <a:r>
              <a:rPr lang="es" sz="1600">
                <a:solidFill>
                  <a:schemeClr val="dk1"/>
                </a:solidFill>
              </a:rPr>
              <a:t>y/o </a:t>
            </a:r>
            <a:r>
              <a:rPr lang="es" sz="1600" u="sng">
                <a:solidFill>
                  <a:schemeClr val="hlink"/>
                </a:solidFill>
                <a:hlinkClick action="ppaction://hlinksldjump" r:id="rId3"/>
              </a:rPr>
              <a:t>implementación</a:t>
            </a:r>
            <a:r>
              <a:rPr lang="es" sz="1600">
                <a:solidFill>
                  <a:schemeClr val="dk1"/>
                </a:solidFill>
              </a:rPr>
              <a:t> </a:t>
            </a:r>
            <a:r>
              <a:rPr lang="es" sz="1600">
                <a:solidFill>
                  <a:schemeClr val="dk1"/>
                </a:solidFill>
              </a:rPr>
              <a:t>principal de este fichero.</a:t>
            </a:r>
            <a:endParaRPr sz="1600">
              <a:solidFill>
                <a:schemeClr val="dk1"/>
              </a:solidFill>
            </a:endParaRPr>
          </a:p>
          <a:p>
            <a:pPr indent="0" lvl="0" marL="0" rtl="0" algn="l">
              <a:spcBef>
                <a:spcPts val="1200"/>
              </a:spcBef>
              <a:spcAft>
                <a:spcPts val="0"/>
              </a:spcAft>
              <a:buNone/>
            </a:pPr>
            <a:r>
              <a:rPr lang="es" sz="1600">
                <a:solidFill>
                  <a:schemeClr val="dk1"/>
                </a:solidFill>
              </a:rPr>
              <a:t>Esta clase no puede entrar en </a:t>
            </a:r>
            <a:r>
              <a:rPr b="1" i="1" lang="es" sz="1600">
                <a:solidFill>
                  <a:schemeClr val="dk1"/>
                </a:solidFill>
              </a:rPr>
              <a:t>conflicto</a:t>
            </a:r>
            <a:r>
              <a:rPr lang="es" sz="1600">
                <a:solidFill>
                  <a:schemeClr val="dk1"/>
                </a:solidFill>
              </a:rPr>
              <a:t> con otras, por ello, el </a:t>
            </a:r>
            <a:r>
              <a:rPr b="1" i="1" lang="es" sz="1600">
                <a:solidFill>
                  <a:schemeClr val="dk1"/>
                </a:solidFill>
              </a:rPr>
              <a:t>compilador de java</a:t>
            </a:r>
            <a:r>
              <a:rPr lang="es" sz="1600">
                <a:solidFill>
                  <a:schemeClr val="dk1"/>
                </a:solidFill>
              </a:rPr>
              <a:t> no nos permite definir dos clases principales.</a:t>
            </a:r>
            <a:endParaRPr sz="1600">
              <a:solidFill>
                <a:schemeClr val="dk1"/>
              </a:solidFill>
            </a:endParaRPr>
          </a:p>
          <a:p>
            <a:pPr indent="0" lvl="0" marL="0" rtl="0" algn="l">
              <a:spcBef>
                <a:spcPts val="1200"/>
              </a:spcBef>
              <a:spcAft>
                <a:spcPts val="1200"/>
              </a:spcAft>
              <a:buNone/>
            </a:pPr>
            <a:r>
              <a:rPr lang="es" sz="1600">
                <a:solidFill>
                  <a:schemeClr val="dk1"/>
                </a:solidFill>
              </a:rPr>
              <a:t>Pero podemos crear un </a:t>
            </a:r>
            <a:r>
              <a:rPr lang="es" sz="1600">
                <a:solidFill>
                  <a:schemeClr val="dk1"/>
                </a:solidFill>
              </a:rPr>
              <a:t>número</a:t>
            </a:r>
            <a:r>
              <a:rPr lang="es" sz="1600">
                <a:solidFill>
                  <a:schemeClr val="dk1"/>
                </a:solidFill>
              </a:rPr>
              <a:t> </a:t>
            </a:r>
            <a:r>
              <a:rPr b="1" i="1" lang="es" sz="1600">
                <a:solidFill>
                  <a:schemeClr val="dk1"/>
                </a:solidFill>
              </a:rPr>
              <a:t>ilimitado</a:t>
            </a:r>
            <a:r>
              <a:rPr lang="es" sz="1600">
                <a:solidFill>
                  <a:schemeClr val="dk1"/>
                </a:solidFill>
              </a:rPr>
              <a:t> de clases dentro de esta, y </a:t>
            </a:r>
            <a:r>
              <a:rPr lang="es" sz="1600">
                <a:solidFill>
                  <a:schemeClr val="dk1"/>
                </a:solidFill>
              </a:rPr>
              <a:t>también</a:t>
            </a:r>
            <a:r>
              <a:rPr lang="es" sz="1600">
                <a:solidFill>
                  <a:schemeClr val="dk1"/>
                </a:solidFill>
              </a:rPr>
              <a:t> podemos usar </a:t>
            </a:r>
            <a:r>
              <a:rPr b="1" i="1" lang="es" sz="1600" u="sng">
                <a:solidFill>
                  <a:schemeClr val="hlink"/>
                </a:solidFill>
                <a:hlinkClick action="ppaction://hlinksldjump" r:id="rId4"/>
              </a:rPr>
              <a:t>properties</a:t>
            </a:r>
            <a:r>
              <a:rPr lang="es" sz="1600">
                <a:solidFill>
                  <a:schemeClr val="dk1"/>
                </a:solidFill>
              </a:rPr>
              <a:t> como </a:t>
            </a:r>
            <a:r>
              <a:rPr b="1" i="1" lang="es" sz="1600">
                <a:solidFill>
                  <a:schemeClr val="dk1"/>
                </a:solidFill>
              </a:rPr>
              <a:t>private </a:t>
            </a:r>
            <a:r>
              <a:rPr lang="es" sz="1600">
                <a:solidFill>
                  <a:schemeClr val="dk1"/>
                </a:solidFill>
              </a:rPr>
              <a:t> o </a:t>
            </a:r>
            <a:r>
              <a:rPr b="1" i="1" lang="es" sz="1600">
                <a:solidFill>
                  <a:schemeClr val="dk1"/>
                </a:solidFill>
              </a:rPr>
              <a:t>static.</a:t>
            </a:r>
            <a:r>
              <a:rPr lang="es" sz="1600">
                <a:solidFill>
                  <a:schemeClr val="dk1"/>
                </a:solidFill>
              </a:rPr>
              <a:t> </a:t>
            </a:r>
            <a:endParaRPr sz="1600">
              <a:solidFill>
                <a:schemeClr val="dk1"/>
              </a:solidFill>
            </a:endParaRPr>
          </a:p>
        </p:txBody>
      </p:sp>
      <p:pic>
        <p:nvPicPr>
          <p:cNvPr id="73" name="Google Shape;73;p15"/>
          <p:cNvPicPr preferRelativeResize="0"/>
          <p:nvPr/>
        </p:nvPicPr>
        <p:blipFill>
          <a:blip r:embed="rId5">
            <a:alphaModFix/>
          </a:blip>
          <a:stretch>
            <a:fillRect/>
          </a:stretch>
        </p:blipFill>
        <p:spPr>
          <a:xfrm>
            <a:off x="7177650" y="2998350"/>
            <a:ext cx="1654650" cy="2145150"/>
          </a:xfrm>
          <a:prstGeom prst="rect">
            <a:avLst/>
          </a:prstGeom>
          <a:noFill/>
          <a:ln>
            <a:noFill/>
          </a:ln>
        </p:spPr>
      </p:pic>
      <p:pic>
        <p:nvPicPr>
          <p:cNvPr id="74" name="Google Shape;74;p15"/>
          <p:cNvPicPr preferRelativeResize="0"/>
          <p:nvPr/>
        </p:nvPicPr>
        <p:blipFill>
          <a:blip r:embed="rId6">
            <a:alphaModFix/>
          </a:blip>
          <a:stretch>
            <a:fillRect/>
          </a:stretch>
        </p:blipFill>
        <p:spPr>
          <a:xfrm>
            <a:off x="2683313" y="3343450"/>
            <a:ext cx="3777374" cy="180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724200"/>
            <a:ext cx="4045200" cy="51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2950">
                <a:solidFill>
                  <a:srgbClr val="FF9900"/>
                </a:solidFill>
              </a:rPr>
              <a:t>¿Qué</a:t>
            </a:r>
            <a:r>
              <a:rPr lang="es" sz="2950">
                <a:solidFill>
                  <a:srgbClr val="FF9900"/>
                </a:solidFill>
              </a:rPr>
              <a:t> es una clase de datos?</a:t>
            </a:r>
            <a:endParaRPr sz="2950">
              <a:solidFill>
                <a:srgbClr val="FF9900"/>
              </a:solidFill>
            </a:endParaRPr>
          </a:p>
        </p:txBody>
      </p:sp>
      <p:sp>
        <p:nvSpPr>
          <p:cNvPr id="80" name="Google Shape;80;p16"/>
          <p:cNvSpPr txBox="1"/>
          <p:nvPr>
            <p:ph idx="1" type="subTitle"/>
          </p:nvPr>
        </p:nvSpPr>
        <p:spPr>
          <a:xfrm>
            <a:off x="0" y="1239300"/>
            <a:ext cx="4572000" cy="318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t>Los data class tienen la siguiente estructura:</a:t>
            </a:r>
            <a:endParaRPr sz="1400"/>
          </a:p>
          <a:p>
            <a:pPr indent="0" lvl="0" marL="0" rtl="0" algn="just">
              <a:spcBef>
                <a:spcPts val="0"/>
              </a:spcBef>
              <a:spcAft>
                <a:spcPts val="0"/>
              </a:spcAft>
              <a:buNone/>
            </a:pPr>
            <a:r>
              <a:t/>
            </a:r>
            <a:endParaRPr sz="1400"/>
          </a:p>
          <a:p>
            <a:pPr indent="-317500" lvl="0" marL="457200" rtl="0" algn="just">
              <a:spcBef>
                <a:spcPts val="0"/>
              </a:spcBef>
              <a:spcAft>
                <a:spcPts val="0"/>
              </a:spcAft>
              <a:buClr>
                <a:schemeClr val="dk1"/>
              </a:buClr>
              <a:buSzPts val="1400"/>
              <a:buChar char="-"/>
            </a:pPr>
            <a:r>
              <a:rPr lang="es" sz="1400"/>
              <a:t>Un número indeterminado </a:t>
            </a:r>
            <a:r>
              <a:rPr b="1" i="1" lang="es" sz="1400"/>
              <a:t>variables</a:t>
            </a:r>
            <a:r>
              <a:rPr lang="es" sz="1400"/>
              <a:t>, las cuales se suelen </a:t>
            </a:r>
            <a:r>
              <a:rPr b="1" i="1" lang="es" sz="1400" u="sng">
                <a:solidFill>
                  <a:schemeClr val="hlink"/>
                </a:solidFill>
                <a:hlinkClick action="ppaction://hlinksldjump" r:id="rId3"/>
              </a:rPr>
              <a:t>inicializar</a:t>
            </a:r>
            <a:r>
              <a:rPr lang="es" sz="1400"/>
              <a:t> vacías y son </a:t>
            </a:r>
            <a:r>
              <a:rPr b="1" i="1" lang="es" sz="1400"/>
              <a:t>privadas</a:t>
            </a:r>
            <a:endParaRPr b="1" i="1" sz="1400"/>
          </a:p>
          <a:p>
            <a:pPr indent="-317500" lvl="0" marL="457200" rtl="0" algn="just">
              <a:spcBef>
                <a:spcPts val="0"/>
              </a:spcBef>
              <a:spcAft>
                <a:spcPts val="0"/>
              </a:spcAft>
              <a:buClr>
                <a:schemeClr val="dk1"/>
              </a:buClr>
              <a:buSzPts val="1400"/>
              <a:buChar char="-"/>
            </a:pPr>
            <a:r>
              <a:rPr lang="es" sz="1400"/>
              <a:t>Un </a:t>
            </a:r>
            <a:r>
              <a:rPr b="1" i="1" lang="es" sz="1400"/>
              <a:t>constructor</a:t>
            </a:r>
            <a:endParaRPr b="1" i="1" sz="1400"/>
          </a:p>
          <a:p>
            <a:pPr indent="-317500" lvl="0" marL="457200" rtl="0" algn="just">
              <a:spcBef>
                <a:spcPts val="0"/>
              </a:spcBef>
              <a:spcAft>
                <a:spcPts val="0"/>
              </a:spcAft>
              <a:buClr>
                <a:schemeClr val="dk1"/>
              </a:buClr>
              <a:buSzPts val="1400"/>
              <a:buChar char="-"/>
            </a:pPr>
            <a:r>
              <a:rPr lang="es" sz="1400"/>
              <a:t>Los </a:t>
            </a:r>
            <a:r>
              <a:rPr b="1" i="1" lang="es" sz="1400"/>
              <a:t>getters y setters</a:t>
            </a:r>
            <a:endParaRPr b="1" i="1" sz="1400"/>
          </a:p>
          <a:p>
            <a:pPr indent="0" lvl="0" marL="0" rtl="0" algn="just">
              <a:spcBef>
                <a:spcPts val="0"/>
              </a:spcBef>
              <a:spcAft>
                <a:spcPts val="0"/>
              </a:spcAft>
              <a:buNone/>
            </a:pPr>
            <a:r>
              <a:t/>
            </a:r>
            <a:endParaRPr sz="1400"/>
          </a:p>
          <a:p>
            <a:pPr indent="0" lvl="0" marL="0" rtl="0" algn="just">
              <a:spcBef>
                <a:spcPts val="0"/>
              </a:spcBef>
              <a:spcAft>
                <a:spcPts val="0"/>
              </a:spcAft>
              <a:buNone/>
            </a:pPr>
            <a:r>
              <a:rPr lang="es" sz="1400"/>
              <a:t>La única diferencia en código entre una clase normal, y una </a:t>
            </a:r>
            <a:r>
              <a:rPr b="1" i="1" lang="es" sz="1400"/>
              <a:t>data class</a:t>
            </a:r>
            <a:r>
              <a:rPr lang="es" sz="1400"/>
              <a:t>, es el uso que le vamos a dar y que tipo de información le ponemos, pero a nivel de código, no tienen ninguna diferencia o </a:t>
            </a:r>
            <a:r>
              <a:rPr b="1" i="1" lang="es" sz="1400" u="sng">
                <a:solidFill>
                  <a:schemeClr val="hlink"/>
                </a:solidFill>
                <a:hlinkClick action="ppaction://hlinksldjump" r:id="rId4"/>
              </a:rPr>
              <a:t>keyword</a:t>
            </a:r>
            <a:r>
              <a:rPr lang="es" sz="1400"/>
              <a:t> diferentes.</a:t>
            </a:r>
            <a:endParaRPr sz="1400"/>
          </a:p>
        </p:txBody>
      </p:sp>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5">
            <a:alphaModFix/>
          </a:blip>
          <a:stretch>
            <a:fillRect/>
          </a:stretch>
        </p:blipFill>
        <p:spPr>
          <a:xfrm>
            <a:off x="4775225" y="0"/>
            <a:ext cx="416555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FF9900"/>
                </a:solidFill>
              </a:rPr>
              <a:t>Constructores</a:t>
            </a:r>
            <a:endParaRPr>
              <a:solidFill>
                <a:srgbClr val="FF9900"/>
              </a:solidFill>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rPr>
              <a:t>Los constructores son una pieza clave en una clase de Java, como ya hemos comentado, por defecto Java crea un constructor interno que no es visible en el </a:t>
            </a:r>
            <a:r>
              <a:rPr lang="es" sz="1400">
                <a:solidFill>
                  <a:schemeClr val="dk1"/>
                </a:solidFill>
              </a:rPr>
              <a:t>código</a:t>
            </a:r>
            <a:r>
              <a:rPr lang="es" sz="1400">
                <a:solidFill>
                  <a:schemeClr val="dk1"/>
                </a:solidFill>
              </a:rPr>
              <a:t> si no tenemos uno definido.</a:t>
            </a:r>
            <a:endParaRPr sz="1400">
              <a:solidFill>
                <a:schemeClr val="dk1"/>
              </a:solidFill>
            </a:endParaRPr>
          </a:p>
          <a:p>
            <a:pPr indent="0" lvl="0" marL="0" rtl="0" algn="l">
              <a:spcBef>
                <a:spcPts val="1200"/>
              </a:spcBef>
              <a:spcAft>
                <a:spcPts val="0"/>
              </a:spcAft>
              <a:buNone/>
            </a:pPr>
            <a:r>
              <a:rPr lang="es" sz="1400">
                <a:solidFill>
                  <a:schemeClr val="dk1"/>
                </a:solidFill>
              </a:rPr>
              <a:t>Los </a:t>
            </a:r>
            <a:r>
              <a:rPr b="1" i="1" lang="es" sz="1400">
                <a:solidFill>
                  <a:schemeClr val="dk1"/>
                </a:solidFill>
              </a:rPr>
              <a:t>constructores </a:t>
            </a:r>
            <a:r>
              <a:rPr lang="es" sz="1400">
                <a:solidFill>
                  <a:schemeClr val="dk1"/>
                </a:solidFill>
              </a:rPr>
              <a:t>son la herramienta que nos ofrece java para poder </a:t>
            </a:r>
            <a:r>
              <a:rPr b="1" i="1" lang="es" sz="1400" u="sng">
                <a:solidFill>
                  <a:schemeClr val="hlink"/>
                </a:solidFill>
                <a:hlinkClick action="ppaction://hlinksldjump" r:id="rId3"/>
              </a:rPr>
              <a:t>instanciar</a:t>
            </a:r>
            <a:r>
              <a:rPr lang="es" sz="1400">
                <a:solidFill>
                  <a:schemeClr val="dk1"/>
                </a:solidFill>
              </a:rPr>
              <a:t> una </a:t>
            </a:r>
            <a:r>
              <a:rPr b="1" i="1" lang="es" sz="1400">
                <a:solidFill>
                  <a:schemeClr val="dk1"/>
                </a:solidFill>
              </a:rPr>
              <a:t>clase</a:t>
            </a:r>
            <a:r>
              <a:rPr lang="es" sz="1400">
                <a:solidFill>
                  <a:schemeClr val="dk1"/>
                </a:solidFill>
              </a:rPr>
              <a:t> y utilizar una clase como un </a:t>
            </a:r>
            <a:r>
              <a:rPr b="1" i="1" lang="es" sz="1400" u="sng">
                <a:solidFill>
                  <a:schemeClr val="hlink"/>
                </a:solidFill>
                <a:hlinkClick action="ppaction://hlinksldjump" r:id="rId4"/>
              </a:rPr>
              <a:t>objeto</a:t>
            </a:r>
            <a:r>
              <a:rPr lang="es" sz="1400">
                <a:solidFill>
                  <a:schemeClr val="dk1"/>
                </a:solidFill>
              </a:rPr>
              <a:t>.</a:t>
            </a:r>
            <a:endParaRPr sz="1400">
              <a:solidFill>
                <a:schemeClr val="dk1"/>
              </a:solidFill>
            </a:endParaRPr>
          </a:p>
          <a:p>
            <a:pPr indent="0" lvl="0" marL="0" rtl="0" algn="l">
              <a:spcBef>
                <a:spcPts val="1200"/>
              </a:spcBef>
              <a:spcAft>
                <a:spcPts val="0"/>
              </a:spcAft>
              <a:buNone/>
            </a:pPr>
            <a:r>
              <a:rPr lang="es" sz="1400">
                <a:solidFill>
                  <a:schemeClr val="dk1"/>
                </a:solidFill>
              </a:rPr>
              <a:t>Tanto en clases de la </a:t>
            </a:r>
            <a:r>
              <a:rPr b="1" i="1" lang="es" sz="1400" u="sng">
                <a:solidFill>
                  <a:schemeClr val="hlink"/>
                </a:solidFill>
                <a:hlinkClick action="ppaction://hlinksldjump" r:id="rId5"/>
              </a:rPr>
              <a:t>librería</a:t>
            </a:r>
            <a:r>
              <a:rPr b="1" i="1" lang="es" sz="1400">
                <a:solidFill>
                  <a:schemeClr val="dk1"/>
                </a:solidFill>
              </a:rPr>
              <a:t> </a:t>
            </a:r>
            <a:r>
              <a:rPr b="1" i="1" lang="es" sz="1400">
                <a:solidFill>
                  <a:schemeClr val="dk1"/>
                </a:solidFill>
              </a:rPr>
              <a:t>de java</a:t>
            </a:r>
            <a:r>
              <a:rPr lang="es" sz="1400">
                <a:solidFill>
                  <a:schemeClr val="dk1"/>
                </a:solidFill>
              </a:rPr>
              <a:t>, como en las que creamos nosotros, es posible que necesitemos pasar </a:t>
            </a:r>
            <a:r>
              <a:rPr b="1" i="1" lang="es" sz="1400" u="sng">
                <a:solidFill>
                  <a:schemeClr val="hlink"/>
                </a:solidFill>
                <a:hlinkClick action="ppaction://hlinksldjump" r:id="rId6"/>
              </a:rPr>
              <a:t>parámetros</a:t>
            </a:r>
            <a:r>
              <a:rPr lang="es" sz="1400">
                <a:solidFill>
                  <a:schemeClr val="dk1"/>
                </a:solidFill>
              </a:rPr>
              <a:t> </a:t>
            </a:r>
            <a:r>
              <a:rPr lang="es" sz="1400">
                <a:solidFill>
                  <a:schemeClr val="dk1"/>
                </a:solidFill>
              </a:rPr>
              <a:t>al constructor para poder crear la </a:t>
            </a:r>
            <a:r>
              <a:rPr b="1" i="1" lang="es" sz="1400">
                <a:solidFill>
                  <a:schemeClr val="dk1"/>
                </a:solidFill>
              </a:rPr>
              <a:t>instancia</a:t>
            </a:r>
            <a:r>
              <a:rPr lang="es" sz="1400">
                <a:solidFill>
                  <a:schemeClr val="dk1"/>
                </a:solidFill>
              </a:rPr>
              <a:t>.</a:t>
            </a:r>
            <a:endParaRPr sz="1400">
              <a:solidFill>
                <a:schemeClr val="dk1"/>
              </a:solidFill>
            </a:endParaRPr>
          </a:p>
          <a:p>
            <a:pPr indent="0" lvl="0" marL="0" rtl="0" algn="l">
              <a:spcBef>
                <a:spcPts val="1200"/>
              </a:spcBef>
              <a:spcAft>
                <a:spcPts val="0"/>
              </a:spcAft>
              <a:buNone/>
            </a:pPr>
            <a:r>
              <a:rPr lang="es" sz="1400">
                <a:solidFill>
                  <a:srgbClr val="FF9900"/>
                </a:solidFill>
              </a:rPr>
              <a:t>Uso de constructor						</a:t>
            </a:r>
            <a:r>
              <a:rPr lang="es" sz="1400">
                <a:solidFill>
                  <a:srgbClr val="FF9900"/>
                </a:solidFill>
              </a:rPr>
              <a:t>Definición</a:t>
            </a:r>
            <a:r>
              <a:rPr lang="es" sz="1400">
                <a:solidFill>
                  <a:srgbClr val="FF9900"/>
                </a:solidFill>
              </a:rPr>
              <a:t> de un constructor</a:t>
            </a:r>
            <a:endParaRPr sz="1400">
              <a:solidFill>
                <a:srgbClr val="FF9900"/>
              </a:solidFill>
            </a:endParaRPr>
          </a:p>
          <a:p>
            <a:pPr indent="0" lvl="0" marL="0" rtl="0" algn="l">
              <a:spcBef>
                <a:spcPts val="1200"/>
              </a:spcBef>
              <a:spcAft>
                <a:spcPts val="1200"/>
              </a:spcAft>
              <a:buNone/>
            </a:pPr>
            <a:r>
              <a:t/>
            </a:r>
            <a:endParaRPr sz="1600">
              <a:solidFill>
                <a:schemeClr val="dk1"/>
              </a:solidFill>
            </a:endParaRPr>
          </a:p>
        </p:txBody>
      </p:sp>
      <p:pic>
        <p:nvPicPr>
          <p:cNvPr id="89" name="Google Shape;89;p17"/>
          <p:cNvPicPr preferRelativeResize="0"/>
          <p:nvPr/>
        </p:nvPicPr>
        <p:blipFill>
          <a:blip r:embed="rId7">
            <a:alphaModFix/>
          </a:blip>
          <a:stretch>
            <a:fillRect/>
          </a:stretch>
        </p:blipFill>
        <p:spPr>
          <a:xfrm>
            <a:off x="0" y="3377048"/>
            <a:ext cx="9144001" cy="17664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FF9900"/>
                </a:solidFill>
              </a:rPr>
              <a:t>Getters y Setters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solidFill>
                  <a:schemeClr val="dk1"/>
                </a:solidFill>
              </a:rPr>
              <a:t>Las</a:t>
            </a:r>
            <a:r>
              <a:rPr lang="es" sz="1500">
                <a:solidFill>
                  <a:schemeClr val="dk1"/>
                </a:solidFill>
              </a:rPr>
              <a:t> </a:t>
            </a:r>
            <a:r>
              <a:rPr b="1" i="1" lang="es" sz="1500">
                <a:solidFill>
                  <a:schemeClr val="dk1"/>
                </a:solidFill>
              </a:rPr>
              <a:t>clases</a:t>
            </a:r>
            <a:r>
              <a:rPr lang="es" sz="1500">
                <a:solidFill>
                  <a:schemeClr val="dk1"/>
                </a:solidFill>
              </a:rPr>
              <a:t> de datos que definimos, tienen </a:t>
            </a:r>
            <a:r>
              <a:rPr b="1" i="1" lang="es" sz="1500">
                <a:solidFill>
                  <a:schemeClr val="dk1"/>
                </a:solidFill>
              </a:rPr>
              <a:t>properties</a:t>
            </a:r>
            <a:r>
              <a:rPr lang="es" sz="1500">
                <a:solidFill>
                  <a:schemeClr val="dk1"/>
                </a:solidFill>
              </a:rPr>
              <a:t> </a:t>
            </a:r>
            <a:r>
              <a:rPr b="1" i="1" lang="es" sz="1500">
                <a:solidFill>
                  <a:schemeClr val="dk1"/>
                </a:solidFill>
              </a:rPr>
              <a:t>privadas</a:t>
            </a:r>
            <a:r>
              <a:rPr lang="es" sz="1500">
                <a:solidFill>
                  <a:schemeClr val="dk1"/>
                </a:solidFill>
              </a:rPr>
              <a:t>, como ya hemos visto, por eso, para poder leer sus valores o modificarlos, necesitamos utilizar el </a:t>
            </a:r>
            <a:r>
              <a:rPr lang="es" sz="1500">
                <a:solidFill>
                  <a:schemeClr val="dk1"/>
                </a:solidFill>
              </a:rPr>
              <a:t>estándar</a:t>
            </a:r>
            <a:r>
              <a:rPr lang="es" sz="1500">
                <a:solidFill>
                  <a:schemeClr val="dk1"/>
                </a:solidFill>
              </a:rPr>
              <a:t> de </a:t>
            </a:r>
            <a:r>
              <a:rPr lang="es" sz="1500">
                <a:solidFill>
                  <a:schemeClr val="dk1"/>
                </a:solidFill>
              </a:rPr>
              <a:t>métodos</a:t>
            </a:r>
            <a:r>
              <a:rPr lang="es" sz="1500">
                <a:solidFill>
                  <a:schemeClr val="dk1"/>
                </a:solidFill>
              </a:rPr>
              <a:t> </a:t>
            </a:r>
            <a:r>
              <a:rPr b="1" i="1" lang="es" sz="1500">
                <a:solidFill>
                  <a:schemeClr val="dk1"/>
                </a:solidFill>
              </a:rPr>
              <a:t>get()</a:t>
            </a:r>
            <a:r>
              <a:rPr lang="es" sz="1500">
                <a:solidFill>
                  <a:schemeClr val="dk1"/>
                </a:solidFill>
              </a:rPr>
              <a:t> y </a:t>
            </a:r>
            <a:r>
              <a:rPr b="1" i="1" lang="es" sz="1500">
                <a:solidFill>
                  <a:schemeClr val="dk1"/>
                </a:solidFill>
              </a:rPr>
              <a:t>set():</a:t>
            </a:r>
            <a:endParaRPr sz="1500">
              <a:solidFill>
                <a:schemeClr val="dk1"/>
              </a:solidFill>
            </a:endParaRPr>
          </a:p>
          <a:p>
            <a:pPr indent="-317500" lvl="0" marL="457200" rtl="0" algn="l">
              <a:spcBef>
                <a:spcPts val="1200"/>
              </a:spcBef>
              <a:spcAft>
                <a:spcPts val="0"/>
              </a:spcAft>
              <a:buClr>
                <a:schemeClr val="dk1"/>
              </a:buClr>
              <a:buSzPts val="1400"/>
              <a:buChar char="●"/>
            </a:pPr>
            <a:r>
              <a:rPr lang="es" sz="1400">
                <a:solidFill>
                  <a:schemeClr val="dk1"/>
                </a:solidFill>
              </a:rPr>
              <a:t>get: Los getters no reciben </a:t>
            </a:r>
            <a:r>
              <a:rPr lang="es" sz="1400">
                <a:solidFill>
                  <a:schemeClr val="dk1"/>
                </a:solidFill>
              </a:rPr>
              <a:t>parámetros</a:t>
            </a:r>
            <a:r>
              <a:rPr lang="es" sz="1400">
                <a:solidFill>
                  <a:schemeClr val="dk1"/>
                </a:solidFill>
              </a:rPr>
              <a:t>, se utilizan para devolver el valor de alguna de las </a:t>
            </a:r>
            <a:r>
              <a:rPr b="1" i="1" lang="es" sz="1400">
                <a:solidFill>
                  <a:schemeClr val="dk1"/>
                </a:solidFill>
              </a:rPr>
              <a:t>propiedades </a:t>
            </a:r>
            <a:r>
              <a:rPr lang="es" sz="1400">
                <a:solidFill>
                  <a:schemeClr val="dk1"/>
                </a:solidFill>
              </a:rPr>
              <a:t>de nuestra </a:t>
            </a:r>
            <a:r>
              <a:rPr b="1" i="1" lang="es" sz="1400">
                <a:solidFill>
                  <a:schemeClr val="dk1"/>
                </a:solidFill>
              </a:rPr>
              <a:t>clase</a:t>
            </a:r>
            <a:r>
              <a:rPr lang="es" sz="1400">
                <a:solidFill>
                  <a:schemeClr val="dk1"/>
                </a:solidFill>
              </a:rPr>
              <a:t>, su formato de </a:t>
            </a:r>
            <a:r>
              <a:rPr lang="es" sz="1400">
                <a:solidFill>
                  <a:schemeClr val="dk1"/>
                </a:solidFill>
              </a:rPr>
              <a:t>definición</a:t>
            </a:r>
            <a:r>
              <a:rPr lang="es" sz="1400">
                <a:solidFill>
                  <a:schemeClr val="dk1"/>
                </a:solidFill>
              </a:rPr>
              <a:t> es </a:t>
            </a:r>
            <a:r>
              <a:rPr i="1" lang="es" sz="1400">
                <a:solidFill>
                  <a:schemeClr val="dk1"/>
                </a:solidFill>
              </a:rPr>
              <a:t>nombreVariableGet()</a:t>
            </a:r>
            <a:endParaRPr i="1" sz="1400">
              <a:solidFill>
                <a:schemeClr val="dk1"/>
              </a:solidFill>
            </a:endParaRPr>
          </a:p>
          <a:p>
            <a:pPr indent="-317500" lvl="0" marL="457200" rtl="0" algn="l">
              <a:spcBef>
                <a:spcPts val="0"/>
              </a:spcBef>
              <a:spcAft>
                <a:spcPts val="0"/>
              </a:spcAft>
              <a:buClr>
                <a:schemeClr val="dk1"/>
              </a:buClr>
              <a:buSzPts val="1400"/>
              <a:buChar char="●"/>
            </a:pPr>
            <a:r>
              <a:rPr lang="es" sz="1400">
                <a:solidFill>
                  <a:schemeClr val="dk1"/>
                </a:solidFill>
              </a:rPr>
              <a:t>set: Los setters por el contrario, no </a:t>
            </a:r>
            <a:r>
              <a:rPr lang="es" sz="1400">
                <a:solidFill>
                  <a:schemeClr val="dk1"/>
                </a:solidFill>
              </a:rPr>
              <a:t>devuelve</a:t>
            </a:r>
            <a:r>
              <a:rPr lang="es" sz="1400">
                <a:solidFill>
                  <a:schemeClr val="dk1"/>
                </a:solidFill>
              </a:rPr>
              <a:t> ninguna </a:t>
            </a:r>
            <a:r>
              <a:rPr lang="es" sz="1400">
                <a:solidFill>
                  <a:schemeClr val="dk1"/>
                </a:solidFill>
              </a:rPr>
              <a:t>información</a:t>
            </a:r>
            <a:r>
              <a:rPr lang="es" sz="1400">
                <a:solidFill>
                  <a:schemeClr val="dk1"/>
                </a:solidFill>
              </a:rPr>
              <a:t>, solo reciben el </a:t>
            </a:r>
            <a:r>
              <a:rPr b="1" i="1" lang="es" sz="1400">
                <a:solidFill>
                  <a:schemeClr val="dk1"/>
                </a:solidFill>
              </a:rPr>
              <a:t>parámetro</a:t>
            </a:r>
            <a:r>
              <a:rPr lang="es" sz="1400">
                <a:solidFill>
                  <a:schemeClr val="dk1"/>
                </a:solidFill>
              </a:rPr>
              <a:t> necesario para </a:t>
            </a:r>
            <a:r>
              <a:rPr lang="es" sz="1400">
                <a:solidFill>
                  <a:schemeClr val="dk1"/>
                </a:solidFill>
              </a:rPr>
              <a:t>asignarlo</a:t>
            </a:r>
            <a:r>
              <a:rPr lang="es" sz="1400">
                <a:solidFill>
                  <a:schemeClr val="dk1"/>
                </a:solidFill>
              </a:rPr>
              <a:t> a la </a:t>
            </a:r>
            <a:r>
              <a:rPr b="1" i="1" lang="es" sz="1400">
                <a:solidFill>
                  <a:schemeClr val="dk1"/>
                </a:solidFill>
              </a:rPr>
              <a:t>instancia</a:t>
            </a:r>
            <a:r>
              <a:rPr lang="es" sz="1400">
                <a:solidFill>
                  <a:schemeClr val="dk1"/>
                </a:solidFill>
              </a:rPr>
              <a:t> u el </a:t>
            </a:r>
            <a:r>
              <a:rPr b="1" i="1" lang="es" sz="1400">
                <a:solidFill>
                  <a:schemeClr val="dk1"/>
                </a:solidFill>
              </a:rPr>
              <a:t>objeto </a:t>
            </a:r>
            <a:r>
              <a:rPr lang="es" sz="1400">
                <a:solidFill>
                  <a:schemeClr val="dk1"/>
                </a:solidFill>
              </a:rPr>
              <a:t>de nuestra clase, su formato es </a:t>
            </a:r>
            <a:r>
              <a:rPr i="1" lang="es" sz="1400">
                <a:solidFill>
                  <a:schemeClr val="dk1"/>
                </a:solidFill>
              </a:rPr>
              <a:t>nombreVariableSet(TipoParametro nombreParametro)</a:t>
            </a:r>
            <a:endParaRPr i="1" sz="1400">
              <a:solidFill>
                <a:schemeClr val="dk1"/>
              </a:solidFill>
            </a:endParaRPr>
          </a:p>
          <a:p>
            <a:pPr indent="-317500" lvl="0" marL="457200" rtl="0" algn="l">
              <a:spcBef>
                <a:spcPts val="0"/>
              </a:spcBef>
              <a:spcAft>
                <a:spcPts val="0"/>
              </a:spcAft>
              <a:buClr>
                <a:schemeClr val="dk1"/>
              </a:buClr>
              <a:buSzPts val="1400"/>
              <a:buChar char="●"/>
            </a:pPr>
            <a:r>
              <a:rPr b="1" i="1" lang="es" sz="1400">
                <a:solidFill>
                  <a:schemeClr val="dk1"/>
                </a:solidFill>
              </a:rPr>
              <a:t>this:</a:t>
            </a:r>
            <a:r>
              <a:rPr lang="es" sz="1400">
                <a:solidFill>
                  <a:schemeClr val="dk1"/>
                </a:solidFill>
              </a:rPr>
              <a:t> es una </a:t>
            </a:r>
            <a:r>
              <a:rPr b="1" i="1" lang="es" sz="1400">
                <a:solidFill>
                  <a:schemeClr val="dk1"/>
                </a:solidFill>
              </a:rPr>
              <a:t>keyword</a:t>
            </a:r>
            <a:r>
              <a:rPr lang="es" sz="1400">
                <a:solidFill>
                  <a:schemeClr val="dk1"/>
                </a:solidFill>
              </a:rPr>
              <a:t> de java, hace referencia a la instancia que realiza la </a:t>
            </a:r>
            <a:r>
              <a:rPr b="1" i="1" lang="es" sz="1400">
                <a:solidFill>
                  <a:schemeClr val="dk1"/>
                </a:solidFill>
              </a:rPr>
              <a:t>ejecución</a:t>
            </a:r>
            <a:r>
              <a:rPr lang="es" sz="1400">
                <a:solidFill>
                  <a:schemeClr val="dk1"/>
                </a:solidFill>
              </a:rPr>
              <a:t> dentro de la clase, es decir, si actualizamos el nombre de un alumno por ejemplo, al utilizar </a:t>
            </a:r>
            <a:r>
              <a:rPr b="1" i="1" lang="es" sz="1400">
                <a:solidFill>
                  <a:schemeClr val="dk1"/>
                </a:solidFill>
              </a:rPr>
              <a:t>this</a:t>
            </a:r>
            <a:r>
              <a:rPr lang="es" sz="1400">
                <a:solidFill>
                  <a:schemeClr val="dk1"/>
                </a:solidFill>
              </a:rPr>
              <a:t>.nombre </a:t>
            </a:r>
            <a:r>
              <a:rPr lang="es" sz="1400">
                <a:solidFill>
                  <a:schemeClr val="dk1"/>
                </a:solidFill>
              </a:rPr>
              <a:t>hará</a:t>
            </a:r>
            <a:r>
              <a:rPr lang="es" sz="1400">
                <a:solidFill>
                  <a:schemeClr val="dk1"/>
                </a:solidFill>
              </a:rPr>
              <a:t> referencia a ese alumno </a:t>
            </a:r>
            <a:r>
              <a:rPr lang="es" sz="1400">
                <a:solidFill>
                  <a:schemeClr val="dk1"/>
                </a:solidFill>
              </a:rPr>
              <a:t>específico</a:t>
            </a:r>
            <a:r>
              <a:rPr lang="es" sz="1400">
                <a:solidFill>
                  <a:schemeClr val="dk1"/>
                </a:solidFill>
              </a:rPr>
              <a:t>.</a:t>
            </a:r>
            <a:endParaRPr sz="1400">
              <a:solidFill>
                <a:schemeClr val="dk1"/>
              </a:solidFill>
            </a:endParaRPr>
          </a:p>
        </p:txBody>
      </p:sp>
      <p:pic>
        <p:nvPicPr>
          <p:cNvPr id="96" name="Google Shape;96;p18"/>
          <p:cNvPicPr preferRelativeResize="0"/>
          <p:nvPr/>
        </p:nvPicPr>
        <p:blipFill>
          <a:blip r:embed="rId3">
            <a:alphaModFix/>
          </a:blip>
          <a:stretch>
            <a:fillRect/>
          </a:stretch>
        </p:blipFill>
        <p:spPr>
          <a:xfrm>
            <a:off x="2466975" y="4041188"/>
            <a:ext cx="4210050" cy="88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FF9900"/>
                </a:solidFill>
              </a:rPr>
              <a:t>Instancias u Objetos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chemeClr val="dk1"/>
                </a:solidFill>
              </a:rPr>
              <a:t>Una vez tenemos definida nuestra </a:t>
            </a:r>
            <a:r>
              <a:rPr b="1" i="1" lang="es" sz="1300">
                <a:solidFill>
                  <a:schemeClr val="dk1"/>
                </a:solidFill>
              </a:rPr>
              <a:t>clase</a:t>
            </a:r>
            <a:r>
              <a:rPr lang="es" sz="1300">
                <a:solidFill>
                  <a:schemeClr val="dk1"/>
                </a:solidFill>
              </a:rPr>
              <a:t>, ya po</a:t>
            </a:r>
            <a:r>
              <a:rPr lang="es" sz="1300">
                <a:solidFill>
                  <a:schemeClr val="dk1"/>
                </a:solidFill>
              </a:rPr>
              <a:t>dremos ponerla en práctica, para ello, tenemos que crear una </a:t>
            </a:r>
            <a:r>
              <a:rPr b="1" i="1" lang="es" sz="1300">
                <a:solidFill>
                  <a:schemeClr val="dk1"/>
                </a:solidFill>
              </a:rPr>
              <a:t>instancia</a:t>
            </a:r>
            <a:r>
              <a:rPr lang="es" sz="1300">
                <a:solidFill>
                  <a:schemeClr val="dk1"/>
                </a:solidFill>
              </a:rPr>
              <a:t> de la clase allí donde la necesitemos.</a:t>
            </a:r>
            <a:endParaRPr sz="1300">
              <a:solidFill>
                <a:schemeClr val="dk1"/>
              </a:solidFill>
            </a:endParaRPr>
          </a:p>
          <a:p>
            <a:pPr indent="0" lvl="0" marL="0" rtl="0" algn="l">
              <a:spcBef>
                <a:spcPts val="1200"/>
              </a:spcBef>
              <a:spcAft>
                <a:spcPts val="0"/>
              </a:spcAft>
              <a:buNone/>
            </a:pPr>
            <a:r>
              <a:rPr lang="es" sz="1300">
                <a:solidFill>
                  <a:schemeClr val="dk1"/>
                </a:solidFill>
              </a:rPr>
              <a:t>Para hacer esto, tenemos que crear una variable con el formato estándar, como con las variables de tipos simples, solo que esta vez, el tipo de nuestra variable será de la clase que hemos creado.</a:t>
            </a:r>
            <a:endParaRPr sz="1300">
              <a:solidFill>
                <a:schemeClr val="dk1"/>
              </a:solidFill>
            </a:endParaRPr>
          </a:p>
          <a:p>
            <a:pPr indent="0" lvl="0" marL="0" rtl="0" algn="l">
              <a:spcBef>
                <a:spcPts val="1200"/>
              </a:spcBef>
              <a:spcAft>
                <a:spcPts val="0"/>
              </a:spcAft>
              <a:buNone/>
            </a:pPr>
            <a:r>
              <a:rPr lang="es" sz="1300">
                <a:solidFill>
                  <a:schemeClr val="dk1"/>
                </a:solidFill>
              </a:rPr>
              <a:t>Después, la </a:t>
            </a:r>
            <a:r>
              <a:rPr b="1" i="1" lang="es" sz="1300" u="sng">
                <a:solidFill>
                  <a:schemeClr val="hlink"/>
                </a:solidFill>
                <a:hlinkClick action="ppaction://hlinksldjump" r:id="rId3"/>
              </a:rPr>
              <a:t>inicialización</a:t>
            </a:r>
            <a:r>
              <a:rPr lang="es" sz="1300">
                <a:solidFill>
                  <a:schemeClr val="dk1"/>
                </a:solidFill>
              </a:rPr>
              <a:t> de esta, se hace con el siguiente formato: </a:t>
            </a:r>
            <a:r>
              <a:rPr lang="es" sz="1000">
                <a:solidFill>
                  <a:srgbClr val="A9B7C6"/>
                </a:solidFill>
                <a:latin typeface="Courier New"/>
                <a:ea typeface="Courier New"/>
                <a:cs typeface="Courier New"/>
                <a:sym typeface="Courier New"/>
              </a:rPr>
              <a:t>Alumno alumno = </a:t>
            </a:r>
            <a:r>
              <a:rPr lang="es" sz="1000">
                <a:solidFill>
                  <a:srgbClr val="CC7832"/>
                </a:solidFill>
                <a:latin typeface="Courier New"/>
                <a:ea typeface="Courier New"/>
                <a:cs typeface="Courier New"/>
                <a:sym typeface="Courier New"/>
              </a:rPr>
              <a:t>new </a:t>
            </a:r>
            <a:r>
              <a:rPr lang="es" sz="1000">
                <a:solidFill>
                  <a:srgbClr val="A9B7C6"/>
                </a:solidFill>
                <a:latin typeface="Courier New"/>
                <a:ea typeface="Courier New"/>
                <a:cs typeface="Courier New"/>
                <a:sym typeface="Courier New"/>
              </a:rPr>
              <a:t>Alumno()</a:t>
            </a:r>
            <a:r>
              <a:rPr lang="es" sz="1000">
                <a:solidFill>
                  <a:srgbClr val="CC7832"/>
                </a:solidFill>
                <a:latin typeface="Courier New"/>
                <a:ea typeface="Courier New"/>
                <a:cs typeface="Courier New"/>
                <a:sym typeface="Courier New"/>
              </a:rPr>
              <a:t>;</a:t>
            </a:r>
            <a:endParaRPr sz="1300">
              <a:solidFill>
                <a:schemeClr val="dk1"/>
              </a:solidFill>
            </a:endParaRPr>
          </a:p>
          <a:p>
            <a:pPr indent="-311150" lvl="0" marL="457200" rtl="0" algn="l">
              <a:spcBef>
                <a:spcPts val="1200"/>
              </a:spcBef>
              <a:spcAft>
                <a:spcPts val="0"/>
              </a:spcAft>
              <a:buClr>
                <a:schemeClr val="dk1"/>
              </a:buClr>
              <a:buSzPts val="1300"/>
              <a:buChar char="-"/>
            </a:pPr>
            <a:r>
              <a:rPr lang="es" sz="1300">
                <a:solidFill>
                  <a:schemeClr val="dk1"/>
                </a:solidFill>
              </a:rPr>
              <a:t>Alumno: Este es el nombre de la clase que hemos creado (Alumno es solo un ejemplo)</a:t>
            </a:r>
            <a:endParaRPr sz="1300">
              <a:solidFill>
                <a:schemeClr val="dk1"/>
              </a:solidFill>
            </a:endParaRPr>
          </a:p>
          <a:p>
            <a:pPr indent="-311150" lvl="0" marL="457200" rtl="0" algn="l">
              <a:spcBef>
                <a:spcPts val="0"/>
              </a:spcBef>
              <a:spcAft>
                <a:spcPts val="0"/>
              </a:spcAft>
              <a:buClr>
                <a:schemeClr val="dk1"/>
              </a:buClr>
              <a:buSzPts val="1300"/>
              <a:buChar char="-"/>
            </a:pPr>
            <a:r>
              <a:rPr lang="es" sz="1300">
                <a:solidFill>
                  <a:schemeClr val="dk1"/>
                </a:solidFill>
              </a:rPr>
              <a:t>alumno: Nombre del objeto que estamos creando</a:t>
            </a:r>
            <a:endParaRPr sz="1000">
              <a:solidFill>
                <a:srgbClr val="CC7832"/>
              </a:solidFill>
              <a:latin typeface="Courier New"/>
              <a:ea typeface="Courier New"/>
              <a:cs typeface="Courier New"/>
              <a:sym typeface="Courier New"/>
            </a:endParaRPr>
          </a:p>
          <a:p>
            <a:pPr indent="-311150" lvl="0" marL="457200" rtl="0" algn="l">
              <a:spcBef>
                <a:spcPts val="0"/>
              </a:spcBef>
              <a:spcAft>
                <a:spcPts val="0"/>
              </a:spcAft>
              <a:buClr>
                <a:schemeClr val="dk1"/>
              </a:buClr>
              <a:buSzPts val="1300"/>
              <a:buChar char="-"/>
            </a:pPr>
            <a:r>
              <a:rPr b="1" i="1" lang="es" sz="1300">
                <a:solidFill>
                  <a:schemeClr val="dk1"/>
                </a:solidFill>
              </a:rPr>
              <a:t>new </a:t>
            </a:r>
            <a:r>
              <a:rPr lang="es" sz="1300">
                <a:solidFill>
                  <a:schemeClr val="dk1"/>
                </a:solidFill>
              </a:rPr>
              <a:t>: Es una </a:t>
            </a:r>
            <a:r>
              <a:rPr b="1" i="1" lang="es" sz="1300">
                <a:solidFill>
                  <a:schemeClr val="dk1"/>
                </a:solidFill>
              </a:rPr>
              <a:t>keyword</a:t>
            </a:r>
            <a:r>
              <a:rPr lang="es" sz="1300">
                <a:solidFill>
                  <a:schemeClr val="dk1"/>
                </a:solidFill>
              </a:rPr>
              <a:t> de java, se utiliza cuando queremos crear un nuevo </a:t>
            </a:r>
            <a:r>
              <a:rPr b="1" i="1" lang="es" sz="1300">
                <a:solidFill>
                  <a:schemeClr val="dk1"/>
                </a:solidFill>
              </a:rPr>
              <a:t>objeto</a:t>
            </a:r>
            <a:r>
              <a:rPr i="1" lang="es" sz="1300">
                <a:solidFill>
                  <a:schemeClr val="dk1"/>
                </a:solidFill>
              </a:rPr>
              <a:t> </a:t>
            </a:r>
            <a:r>
              <a:rPr lang="es" sz="1300">
                <a:solidFill>
                  <a:schemeClr val="dk1"/>
                </a:solidFill>
              </a:rPr>
              <a:t>de una clase.</a:t>
            </a:r>
            <a:endParaRPr sz="1300">
              <a:solidFill>
                <a:schemeClr val="dk1"/>
              </a:solidFill>
            </a:endParaRPr>
          </a:p>
          <a:p>
            <a:pPr indent="-311150" lvl="0" marL="457200" rtl="0" algn="l">
              <a:spcBef>
                <a:spcPts val="0"/>
              </a:spcBef>
              <a:spcAft>
                <a:spcPts val="0"/>
              </a:spcAft>
              <a:buClr>
                <a:schemeClr val="dk1"/>
              </a:buClr>
              <a:buSzPts val="1300"/>
              <a:buChar char="-"/>
            </a:pPr>
            <a:r>
              <a:rPr lang="es" sz="1300">
                <a:solidFill>
                  <a:schemeClr val="dk1"/>
                </a:solidFill>
              </a:rPr>
              <a:t>Alumno() : Con esto llamamos al </a:t>
            </a:r>
            <a:r>
              <a:rPr b="1" i="1" lang="es" sz="1300">
                <a:solidFill>
                  <a:schemeClr val="dk1"/>
                </a:solidFill>
              </a:rPr>
              <a:t>constructor </a:t>
            </a:r>
            <a:r>
              <a:rPr lang="es" sz="1300">
                <a:solidFill>
                  <a:schemeClr val="dk1"/>
                </a:solidFill>
              </a:rPr>
              <a:t>definido en nuestra clase  para crear una nueva </a:t>
            </a:r>
            <a:r>
              <a:rPr b="1" i="1" lang="es" sz="1300">
                <a:solidFill>
                  <a:schemeClr val="dk1"/>
                </a:solidFill>
              </a:rPr>
              <a:t>instancia </a:t>
            </a:r>
            <a:r>
              <a:rPr lang="es" sz="1300">
                <a:solidFill>
                  <a:schemeClr val="dk1"/>
                </a:solidFill>
              </a:rPr>
              <a:t>de esta. </a:t>
            </a:r>
            <a:endParaRPr sz="13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FF9900"/>
                </a:solidFill>
              </a:rPr>
              <a:t>Ejemplo de </a:t>
            </a:r>
            <a:r>
              <a:rPr lang="es">
                <a:solidFill>
                  <a:srgbClr val="FF9900"/>
                </a:solidFill>
              </a:rPr>
              <a:t>Instancias u Objetos</a:t>
            </a:r>
            <a:endParaRPr/>
          </a:p>
        </p:txBody>
      </p:sp>
      <p:sp>
        <p:nvSpPr>
          <p:cNvPr id="108" name="Google Shape;108;p20"/>
          <p:cNvSpPr txBox="1"/>
          <p:nvPr>
            <p:ph idx="1" type="body"/>
          </p:nvPr>
        </p:nvSpPr>
        <p:spPr>
          <a:xfrm>
            <a:off x="311700" y="11524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rPr>
              <a:t>En el siguiente ejemplo, podemos ver como creamos un </a:t>
            </a:r>
            <a:r>
              <a:rPr b="1" i="1" lang="es" sz="1400">
                <a:solidFill>
                  <a:schemeClr val="dk1"/>
                </a:solidFill>
              </a:rPr>
              <a:t>objeto </a:t>
            </a:r>
            <a:r>
              <a:rPr lang="es" sz="1400">
                <a:solidFill>
                  <a:schemeClr val="dk1"/>
                </a:solidFill>
              </a:rPr>
              <a:t>a partir de una </a:t>
            </a:r>
            <a:r>
              <a:rPr b="1" i="1" lang="es" sz="1400">
                <a:solidFill>
                  <a:schemeClr val="dk1"/>
                </a:solidFill>
              </a:rPr>
              <a:t>clase </a:t>
            </a:r>
            <a:r>
              <a:rPr lang="es" sz="1400">
                <a:solidFill>
                  <a:schemeClr val="dk1"/>
                </a:solidFill>
              </a:rPr>
              <a:t>que hemos creado.</a:t>
            </a:r>
            <a:endParaRPr sz="1400">
              <a:solidFill>
                <a:schemeClr val="dk1"/>
              </a:solidFill>
            </a:endParaRPr>
          </a:p>
          <a:p>
            <a:pPr indent="0" lvl="0" marL="0" rtl="0" algn="l">
              <a:spcBef>
                <a:spcPts val="1200"/>
              </a:spcBef>
              <a:spcAft>
                <a:spcPts val="1200"/>
              </a:spcAft>
              <a:buNone/>
            </a:pPr>
            <a:r>
              <a:rPr lang="es" sz="1400">
                <a:solidFill>
                  <a:schemeClr val="dk1"/>
                </a:solidFill>
              </a:rPr>
              <a:t>Como a esta le hemos añadido tres constructores, podemos inicializarla de tres formas diferentes, una vez </a:t>
            </a:r>
            <a:r>
              <a:rPr b="1" i="1" lang="es" sz="1400">
                <a:solidFill>
                  <a:schemeClr val="dk1"/>
                </a:solidFill>
              </a:rPr>
              <a:t>instanciados</a:t>
            </a:r>
            <a:r>
              <a:rPr lang="es" sz="1400">
                <a:solidFill>
                  <a:schemeClr val="dk1"/>
                </a:solidFill>
              </a:rPr>
              <a:t>, mostramos el </a:t>
            </a:r>
            <a:r>
              <a:rPr i="1" lang="es" sz="1400">
                <a:solidFill>
                  <a:schemeClr val="dk1"/>
                </a:solidFill>
              </a:rPr>
              <a:t>dni</a:t>
            </a:r>
            <a:r>
              <a:rPr lang="es" sz="1400">
                <a:solidFill>
                  <a:schemeClr val="dk1"/>
                </a:solidFill>
              </a:rPr>
              <a:t> de cada clase usando la </a:t>
            </a:r>
            <a:r>
              <a:rPr b="1" i="1" lang="es" sz="1400">
                <a:solidFill>
                  <a:schemeClr val="dk1"/>
                </a:solidFill>
              </a:rPr>
              <a:t>función</a:t>
            </a:r>
            <a:r>
              <a:rPr lang="es" sz="1400">
                <a:solidFill>
                  <a:schemeClr val="dk1"/>
                </a:solidFill>
              </a:rPr>
              <a:t> de </a:t>
            </a:r>
            <a:r>
              <a:rPr b="1" i="1" lang="es" sz="1400">
                <a:solidFill>
                  <a:schemeClr val="dk1"/>
                </a:solidFill>
              </a:rPr>
              <a:t>get</a:t>
            </a:r>
            <a:r>
              <a:rPr lang="es" sz="1400">
                <a:solidFill>
                  <a:schemeClr val="dk1"/>
                </a:solidFill>
              </a:rPr>
              <a:t> de la </a:t>
            </a:r>
            <a:r>
              <a:rPr b="1" i="1" lang="es" sz="1400">
                <a:solidFill>
                  <a:schemeClr val="dk1"/>
                </a:solidFill>
              </a:rPr>
              <a:t>propertie.</a:t>
            </a:r>
            <a:endParaRPr sz="1400">
              <a:solidFill>
                <a:schemeClr val="dk1"/>
              </a:solidFill>
            </a:endParaRPr>
          </a:p>
        </p:txBody>
      </p:sp>
      <p:pic>
        <p:nvPicPr>
          <p:cNvPr id="109" name="Google Shape;109;p20"/>
          <p:cNvPicPr preferRelativeResize="0"/>
          <p:nvPr/>
        </p:nvPicPr>
        <p:blipFill>
          <a:blip r:embed="rId3">
            <a:alphaModFix/>
          </a:blip>
          <a:stretch>
            <a:fillRect/>
          </a:stretch>
        </p:blipFill>
        <p:spPr>
          <a:xfrm>
            <a:off x="0" y="2571750"/>
            <a:ext cx="9144000" cy="230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FF9900"/>
                </a:solidFill>
              </a:rPr>
              <a:t>IntelliJ IDEA</a:t>
            </a:r>
            <a:endParaRPr/>
          </a:p>
        </p:txBody>
      </p:sp>
      <p:sp>
        <p:nvSpPr>
          <p:cNvPr id="115" name="Google Shape;115;p21"/>
          <p:cNvSpPr txBox="1"/>
          <p:nvPr>
            <p:ph idx="1" type="body"/>
          </p:nvPr>
        </p:nvSpPr>
        <p:spPr>
          <a:xfrm>
            <a:off x="311700" y="1017725"/>
            <a:ext cx="8520600" cy="35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solidFill>
                  <a:schemeClr val="dk1"/>
                </a:solidFill>
              </a:rPr>
              <a:t>Crear </a:t>
            </a:r>
            <a:r>
              <a:rPr b="1" i="1" lang="es" sz="1100">
                <a:solidFill>
                  <a:schemeClr val="dk1"/>
                </a:solidFill>
              </a:rPr>
              <a:t>getters, setters </a:t>
            </a:r>
            <a:r>
              <a:rPr lang="es" sz="1100">
                <a:solidFill>
                  <a:schemeClr val="dk1"/>
                </a:solidFill>
              </a:rPr>
              <a:t>y </a:t>
            </a:r>
            <a:r>
              <a:rPr b="1" i="1" lang="es" sz="1100">
                <a:solidFill>
                  <a:schemeClr val="dk1"/>
                </a:solidFill>
              </a:rPr>
              <a:t>constructores</a:t>
            </a:r>
            <a:r>
              <a:rPr lang="es" sz="1100">
                <a:solidFill>
                  <a:schemeClr val="dk1"/>
                </a:solidFill>
              </a:rPr>
              <a:t> puede ser una tarea repetitiva, por eso, </a:t>
            </a:r>
            <a:r>
              <a:rPr b="1" i="1" lang="es" sz="1100">
                <a:solidFill>
                  <a:schemeClr val="dk1"/>
                </a:solidFill>
              </a:rPr>
              <a:t>IntelliJ</a:t>
            </a:r>
            <a:r>
              <a:rPr lang="es" sz="1100">
                <a:solidFill>
                  <a:schemeClr val="dk1"/>
                </a:solidFill>
              </a:rPr>
              <a:t> nos ofrece atajos con </a:t>
            </a:r>
            <a:r>
              <a:rPr lang="es" sz="1100">
                <a:solidFill>
                  <a:schemeClr val="dk1"/>
                </a:solidFill>
              </a:rPr>
              <a:t>los</a:t>
            </a:r>
            <a:r>
              <a:rPr lang="es" sz="1100">
                <a:solidFill>
                  <a:schemeClr val="dk1"/>
                </a:solidFill>
              </a:rPr>
              <a:t> que crear estos de forma </a:t>
            </a:r>
            <a:r>
              <a:rPr b="1" i="1" lang="es" sz="1100">
                <a:solidFill>
                  <a:schemeClr val="dk1"/>
                </a:solidFill>
              </a:rPr>
              <a:t>automática</a:t>
            </a:r>
            <a:r>
              <a:rPr lang="es" sz="1100">
                <a:solidFill>
                  <a:schemeClr val="dk1"/>
                </a:solidFill>
              </a:rPr>
              <a:t>.</a:t>
            </a:r>
            <a:endParaRPr sz="1100">
              <a:solidFill>
                <a:schemeClr val="dk1"/>
              </a:solidFill>
            </a:endParaRPr>
          </a:p>
          <a:p>
            <a:pPr indent="0" lvl="0" marL="0" rtl="0" algn="l">
              <a:spcBef>
                <a:spcPts val="1200"/>
              </a:spcBef>
              <a:spcAft>
                <a:spcPts val="0"/>
              </a:spcAft>
              <a:buNone/>
            </a:pPr>
            <a:r>
              <a:rPr lang="es" sz="1100">
                <a:solidFill>
                  <a:schemeClr val="dk1"/>
                </a:solidFill>
              </a:rPr>
              <a:t>Si pulsamos las teclas </a:t>
            </a:r>
            <a:r>
              <a:rPr b="1" i="1" lang="es" sz="1100">
                <a:solidFill>
                  <a:srgbClr val="FF9900"/>
                </a:solidFill>
              </a:rPr>
              <a:t>alt+insert</a:t>
            </a:r>
            <a:r>
              <a:rPr lang="es" sz="1100">
                <a:solidFill>
                  <a:schemeClr val="dk1"/>
                </a:solidFill>
              </a:rPr>
              <a:t> nos </a:t>
            </a:r>
            <a:r>
              <a:rPr lang="es" sz="1100">
                <a:solidFill>
                  <a:schemeClr val="dk1"/>
                </a:solidFill>
              </a:rPr>
              <a:t>aparecerá</a:t>
            </a:r>
            <a:r>
              <a:rPr lang="es" sz="1100">
                <a:solidFill>
                  <a:schemeClr val="dk1"/>
                </a:solidFill>
              </a:rPr>
              <a:t> una lista, en la cual, nos </a:t>
            </a:r>
            <a:r>
              <a:rPr lang="es" sz="1100">
                <a:solidFill>
                  <a:schemeClr val="dk1"/>
                </a:solidFill>
              </a:rPr>
              <a:t>saldrán</a:t>
            </a:r>
            <a:r>
              <a:rPr lang="es" sz="1100">
                <a:solidFill>
                  <a:schemeClr val="dk1"/>
                </a:solidFill>
              </a:rPr>
              <a:t> diferentes opciones con las que podremos </a:t>
            </a:r>
            <a:r>
              <a:rPr b="1" i="1" lang="es" sz="1100">
                <a:solidFill>
                  <a:schemeClr val="dk1"/>
                </a:solidFill>
              </a:rPr>
              <a:t>generar </a:t>
            </a:r>
            <a:r>
              <a:rPr lang="es" sz="1100">
                <a:solidFill>
                  <a:schemeClr val="dk1"/>
                </a:solidFill>
              </a:rPr>
              <a:t>lo que </a:t>
            </a:r>
            <a:r>
              <a:rPr lang="es" sz="1100">
                <a:solidFill>
                  <a:schemeClr val="dk1"/>
                </a:solidFill>
              </a:rPr>
              <a:t>más</a:t>
            </a:r>
            <a:r>
              <a:rPr lang="es" sz="1100">
                <a:solidFill>
                  <a:schemeClr val="dk1"/>
                </a:solidFill>
              </a:rPr>
              <a:t> necesitemos.</a:t>
            </a:r>
            <a:endParaRPr sz="1100">
              <a:solidFill>
                <a:schemeClr val="dk1"/>
              </a:solidFill>
            </a:endParaRPr>
          </a:p>
          <a:p>
            <a:pPr indent="0" lvl="0" marL="0" rtl="0" algn="l">
              <a:spcBef>
                <a:spcPts val="1200"/>
              </a:spcBef>
              <a:spcAft>
                <a:spcPts val="1200"/>
              </a:spcAft>
              <a:buNone/>
            </a:pPr>
            <a:r>
              <a:rPr lang="es" sz="1100">
                <a:solidFill>
                  <a:schemeClr val="dk1"/>
                </a:solidFill>
              </a:rPr>
              <a:t>En la lista, si clicamos </a:t>
            </a:r>
            <a:r>
              <a:rPr b="1" i="1" lang="es" sz="1100">
                <a:solidFill>
                  <a:schemeClr val="dk1"/>
                </a:solidFill>
              </a:rPr>
              <a:t>constructor</a:t>
            </a:r>
            <a:r>
              <a:rPr lang="es" sz="1100">
                <a:solidFill>
                  <a:schemeClr val="dk1"/>
                </a:solidFill>
              </a:rPr>
              <a:t> nos </a:t>
            </a:r>
            <a:r>
              <a:rPr lang="es" sz="1100">
                <a:solidFill>
                  <a:schemeClr val="dk1"/>
                </a:solidFill>
              </a:rPr>
              <a:t>aparecerá</a:t>
            </a:r>
            <a:r>
              <a:rPr lang="es" sz="1100">
                <a:solidFill>
                  <a:schemeClr val="dk1"/>
                </a:solidFill>
              </a:rPr>
              <a:t> una lista de propiedades, </a:t>
            </a:r>
            <a:r>
              <a:rPr lang="es" sz="1100">
                <a:solidFill>
                  <a:schemeClr val="dk1"/>
                </a:solidFill>
              </a:rPr>
              <a:t>también</a:t>
            </a:r>
            <a:r>
              <a:rPr lang="es" sz="1100">
                <a:solidFill>
                  <a:schemeClr val="dk1"/>
                </a:solidFill>
              </a:rPr>
              <a:t> podemos </a:t>
            </a:r>
            <a:r>
              <a:rPr lang="es" sz="1100">
                <a:solidFill>
                  <a:schemeClr val="dk1"/>
                </a:solidFill>
              </a:rPr>
              <a:t>generar</a:t>
            </a:r>
            <a:r>
              <a:rPr lang="es" sz="1100">
                <a:solidFill>
                  <a:schemeClr val="dk1"/>
                </a:solidFill>
              </a:rPr>
              <a:t> un constructor </a:t>
            </a:r>
            <a:r>
              <a:rPr b="1" i="1" lang="es" sz="1100">
                <a:solidFill>
                  <a:schemeClr val="dk1"/>
                </a:solidFill>
              </a:rPr>
              <a:t>vacío</a:t>
            </a:r>
            <a:r>
              <a:rPr lang="es" sz="1100">
                <a:solidFill>
                  <a:schemeClr val="dk1"/>
                </a:solidFill>
              </a:rPr>
              <a:t> clickando en “</a:t>
            </a:r>
            <a:r>
              <a:rPr i="1" lang="es" sz="1100">
                <a:solidFill>
                  <a:schemeClr val="dk1"/>
                </a:solidFill>
              </a:rPr>
              <a:t>select none”</a:t>
            </a:r>
            <a:endParaRPr sz="1100">
              <a:solidFill>
                <a:schemeClr val="dk1"/>
              </a:solidFill>
            </a:endParaRPr>
          </a:p>
        </p:txBody>
      </p:sp>
      <p:pic>
        <p:nvPicPr>
          <p:cNvPr id="116" name="Google Shape;116;p21"/>
          <p:cNvPicPr preferRelativeResize="0"/>
          <p:nvPr/>
        </p:nvPicPr>
        <p:blipFill rotWithShape="1">
          <a:blip r:embed="rId3">
            <a:alphaModFix/>
          </a:blip>
          <a:srcRect b="10512" l="35793" r="45184" t="53163"/>
          <a:stretch/>
        </p:blipFill>
        <p:spPr>
          <a:xfrm>
            <a:off x="311701" y="3008475"/>
            <a:ext cx="1739400" cy="1799099"/>
          </a:xfrm>
          <a:prstGeom prst="rect">
            <a:avLst/>
          </a:prstGeom>
          <a:noFill/>
          <a:ln>
            <a:noFill/>
          </a:ln>
        </p:spPr>
      </p:pic>
      <p:pic>
        <p:nvPicPr>
          <p:cNvPr id="117" name="Google Shape;117;p21"/>
          <p:cNvPicPr preferRelativeResize="0"/>
          <p:nvPr/>
        </p:nvPicPr>
        <p:blipFill>
          <a:blip r:embed="rId4">
            <a:alphaModFix/>
          </a:blip>
          <a:stretch>
            <a:fillRect/>
          </a:stretch>
        </p:blipFill>
        <p:spPr>
          <a:xfrm>
            <a:off x="7404599" y="2543642"/>
            <a:ext cx="1739399" cy="2599858"/>
          </a:xfrm>
          <a:prstGeom prst="rect">
            <a:avLst/>
          </a:prstGeom>
          <a:noFill/>
          <a:ln>
            <a:noFill/>
          </a:ln>
        </p:spPr>
      </p:pic>
      <p:pic>
        <p:nvPicPr>
          <p:cNvPr id="118" name="Google Shape;118;p21"/>
          <p:cNvPicPr preferRelativeResize="0"/>
          <p:nvPr/>
        </p:nvPicPr>
        <p:blipFill>
          <a:blip r:embed="rId5">
            <a:alphaModFix/>
          </a:blip>
          <a:stretch>
            <a:fillRect/>
          </a:stretch>
        </p:blipFill>
        <p:spPr>
          <a:xfrm>
            <a:off x="3815100" y="2557700"/>
            <a:ext cx="1513779"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