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933b08d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933b08d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33b08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33b08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933b08d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933b08d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933b08d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933b08d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933b08d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933b08d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933b08d0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933b08d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3ff391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33ff391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2ed0cb9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2ed0cb9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2ed0cb9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2ed0cb9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2ed0cb9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2ed0cb9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43b2230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43b223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eb84b3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eb84b3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eb84b3f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eb84b3f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eb84b3f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eb84b3f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2a25498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2a25498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2a25498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2a25498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933b08d0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933b08d0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933b08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933b08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2549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2549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2a25498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2a25498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2a25498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2a25498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2a25498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2a25498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43b2230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43b2230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13.xml"/><Relationship Id="rId6" Type="http://schemas.openxmlformats.org/officeDocument/2006/relationships/slide" Target="/ppt/slides/slide1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java/java_inheritance.asp" TargetMode="External"/><Relationship Id="rId4" Type="http://schemas.openxmlformats.org/officeDocument/2006/relationships/hyperlink" Target="https://www.javatpoint.com/method-overloading-in-java" TargetMode="External"/><Relationship Id="rId5" Type="http://schemas.openxmlformats.org/officeDocument/2006/relationships/hyperlink" Target="https://www.javatpoint.com/encapsulation" TargetMode="External"/><Relationship Id="rId6" Type="http://schemas.openxmlformats.org/officeDocument/2006/relationships/hyperlink" Target="https://www.javatpoint.com/abstract-class-in-java" TargetMode="External"/><Relationship Id="rId7" Type="http://schemas.openxmlformats.org/officeDocument/2006/relationships/hyperlink" Target="https://www.javatpoint.com/difference-between-abstract-class-and-interfac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Corneyeski/primaryOopConcep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INTRODUCCIÓN A CLASES DE JAVA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Alan Vallvé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Overloading</a:t>
            </a:r>
            <a:endParaRPr b="1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55850" y="572700"/>
            <a:ext cx="8832300" cy="4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Podemos tener dos </a:t>
            </a:r>
            <a:r>
              <a:rPr b="1" i="1" lang="es" sz="1500">
                <a:solidFill>
                  <a:srgbClr val="FF9900"/>
                </a:solidFill>
              </a:rPr>
              <a:t>métodos</a:t>
            </a:r>
            <a:r>
              <a:rPr b="1" i="1"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que se </a:t>
            </a:r>
            <a:r>
              <a:rPr b="1" i="1" lang="es" sz="1500">
                <a:solidFill>
                  <a:schemeClr val="dk1"/>
                </a:solidFill>
              </a:rPr>
              <a:t>llamen </a:t>
            </a:r>
            <a:r>
              <a:rPr lang="es" sz="1500">
                <a:solidFill>
                  <a:schemeClr val="dk1"/>
                </a:solidFill>
              </a:rPr>
              <a:t>igual en una misma </a:t>
            </a:r>
            <a:r>
              <a:rPr b="1" i="1" lang="es" sz="1500">
                <a:solidFill>
                  <a:schemeClr val="dk1"/>
                </a:solidFill>
              </a:rPr>
              <a:t>clase </a:t>
            </a:r>
            <a:r>
              <a:rPr lang="es" sz="1500">
                <a:solidFill>
                  <a:schemeClr val="dk1"/>
                </a:solidFill>
              </a:rPr>
              <a:t>y que tengan </a:t>
            </a:r>
            <a:r>
              <a:rPr b="1" i="1" lang="es" sz="1500">
                <a:solidFill>
                  <a:srgbClr val="9900FF"/>
                </a:solidFill>
              </a:rPr>
              <a:t>implementaciones </a:t>
            </a:r>
            <a:r>
              <a:rPr lang="es" sz="1500">
                <a:solidFill>
                  <a:schemeClr val="dk1"/>
                </a:solidFill>
              </a:rPr>
              <a:t>diferentes, para hacer esto </a:t>
            </a:r>
            <a:r>
              <a:rPr b="1" lang="es" sz="1500">
                <a:solidFill>
                  <a:schemeClr val="dk1"/>
                </a:solidFill>
              </a:rPr>
              <a:t>se tiene que cumplir</a:t>
            </a:r>
            <a:r>
              <a:rPr lang="es" sz="1500">
                <a:solidFill>
                  <a:schemeClr val="dk1"/>
                </a:solidFill>
              </a:rPr>
              <a:t> uno de estos casos: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Cambiando el </a:t>
            </a:r>
            <a:r>
              <a:rPr lang="es" sz="1500">
                <a:solidFill>
                  <a:schemeClr val="dk1"/>
                </a:solidFill>
              </a:rPr>
              <a:t>número</a:t>
            </a:r>
            <a:r>
              <a:rPr lang="es" sz="1500">
                <a:solidFill>
                  <a:schemeClr val="dk1"/>
                </a:solidFill>
              </a:rPr>
              <a:t> de </a:t>
            </a:r>
            <a:r>
              <a:rPr b="1" i="1" lang="es" sz="1500">
                <a:solidFill>
                  <a:srgbClr val="FF9900"/>
                </a:solidFill>
              </a:rPr>
              <a:t>parámetros</a:t>
            </a:r>
            <a:r>
              <a:rPr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que recibe el </a:t>
            </a:r>
            <a:r>
              <a:rPr b="1" i="1" lang="es" sz="1500">
                <a:solidFill>
                  <a:schemeClr val="dk1"/>
                </a:solidFill>
              </a:rPr>
              <a:t>método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Cambiando los </a:t>
            </a:r>
            <a:r>
              <a:rPr b="1" i="1" lang="es" sz="1500">
                <a:solidFill>
                  <a:schemeClr val="dk1"/>
                </a:solidFill>
              </a:rPr>
              <a:t>tipos</a:t>
            </a:r>
            <a:r>
              <a:rPr lang="es" sz="1500">
                <a:solidFill>
                  <a:schemeClr val="dk1"/>
                </a:solidFill>
              </a:rPr>
              <a:t> de los </a:t>
            </a:r>
            <a:r>
              <a:rPr b="1" i="1" lang="es" sz="1500">
                <a:solidFill>
                  <a:schemeClr val="dk1"/>
                </a:solidFill>
              </a:rPr>
              <a:t>parámetros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176725"/>
            <a:ext cx="17335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063" y="2176713"/>
            <a:ext cx="51720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Override</a:t>
            </a:r>
            <a:endParaRPr b="1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55850" y="572700"/>
            <a:ext cx="8832300" cy="4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La </a:t>
            </a:r>
            <a:r>
              <a:rPr i="1" lang="es" sz="1500">
                <a:solidFill>
                  <a:schemeClr val="dk1"/>
                </a:solidFill>
              </a:rPr>
              <a:t>sobreescritura </a:t>
            </a:r>
            <a:r>
              <a:rPr lang="es" sz="1500">
                <a:solidFill>
                  <a:schemeClr val="dk1"/>
                </a:solidFill>
              </a:rPr>
              <a:t>de </a:t>
            </a:r>
            <a:r>
              <a:rPr b="1" i="1" lang="es" sz="1500">
                <a:solidFill>
                  <a:srgbClr val="FF9900"/>
                </a:solidFill>
              </a:rPr>
              <a:t>métodos</a:t>
            </a:r>
            <a:r>
              <a:rPr b="1" i="1"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es cuando una </a:t>
            </a:r>
            <a:r>
              <a:rPr b="1" i="1" lang="es" sz="1500">
                <a:solidFill>
                  <a:schemeClr val="dk1"/>
                </a:solidFill>
              </a:rPr>
              <a:t>clase padre </a:t>
            </a:r>
            <a:r>
              <a:rPr lang="es" sz="1500">
                <a:solidFill>
                  <a:schemeClr val="dk1"/>
                </a:solidFill>
              </a:rPr>
              <a:t>y una </a:t>
            </a:r>
            <a:r>
              <a:rPr b="1" i="1" lang="es" sz="1500">
                <a:solidFill>
                  <a:schemeClr val="dk1"/>
                </a:solidFill>
              </a:rPr>
              <a:t>clase hija </a:t>
            </a:r>
            <a:r>
              <a:rPr lang="es" sz="1500">
                <a:solidFill>
                  <a:schemeClr val="dk1"/>
                </a:solidFill>
              </a:rPr>
              <a:t>tienen definido el mismo </a:t>
            </a:r>
            <a:r>
              <a:rPr b="1" i="1" lang="es" sz="1500">
                <a:solidFill>
                  <a:schemeClr val="dk1"/>
                </a:solidFill>
              </a:rPr>
              <a:t>método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Cada clase tiene su </a:t>
            </a:r>
            <a:r>
              <a:rPr b="1" i="1" lang="es" sz="1500">
                <a:solidFill>
                  <a:schemeClr val="dk1"/>
                </a:solidFill>
              </a:rPr>
              <a:t>propia </a:t>
            </a:r>
            <a:r>
              <a:rPr b="1" i="1" lang="es" sz="1500">
                <a:solidFill>
                  <a:srgbClr val="9900FF"/>
                </a:solidFill>
              </a:rPr>
              <a:t>implementación</a:t>
            </a:r>
            <a:r>
              <a:rPr lang="es" sz="1500">
                <a:solidFill>
                  <a:schemeClr val="dk1"/>
                </a:solidFill>
              </a:rPr>
              <a:t>, para cumplir esto, tiene que darse las siguientes condiciones: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El nombre de la </a:t>
            </a:r>
            <a:r>
              <a:rPr b="1" i="1" lang="es" sz="1500">
                <a:solidFill>
                  <a:schemeClr val="dk1"/>
                </a:solidFill>
              </a:rPr>
              <a:t>función</a:t>
            </a:r>
            <a:r>
              <a:rPr lang="es" sz="1500">
                <a:solidFill>
                  <a:schemeClr val="dk1"/>
                </a:solidFill>
              </a:rPr>
              <a:t> es el mismo que en la </a:t>
            </a:r>
            <a:r>
              <a:rPr b="1" i="1" lang="es" sz="1500">
                <a:solidFill>
                  <a:schemeClr val="dk1"/>
                </a:solidFill>
              </a:rPr>
              <a:t>clase padre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Se reciben los mismos </a:t>
            </a:r>
            <a:r>
              <a:rPr b="1" i="1" lang="es" sz="1500">
                <a:solidFill>
                  <a:srgbClr val="FF9900"/>
                </a:solidFill>
              </a:rPr>
              <a:t>parámetros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Existe la </a:t>
            </a:r>
            <a:r>
              <a:rPr b="1" i="1" lang="es" sz="1500">
                <a:solidFill>
                  <a:schemeClr val="dk1"/>
                </a:solidFill>
              </a:rPr>
              <a:t>relación </a:t>
            </a:r>
            <a:r>
              <a:rPr lang="es" sz="1500">
                <a:solidFill>
                  <a:schemeClr val="dk1"/>
                </a:solidFill>
              </a:rPr>
              <a:t>de </a:t>
            </a:r>
            <a:r>
              <a:rPr b="1" i="1" lang="es" sz="1500">
                <a:solidFill>
                  <a:schemeClr val="dk1"/>
                </a:solidFill>
              </a:rPr>
              <a:t>herencia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Bloque de </a:t>
            </a:r>
            <a:r>
              <a:rPr b="1" lang="es"/>
              <a:t>inicialización</a:t>
            </a:r>
            <a:r>
              <a:rPr b="1" lang="es"/>
              <a:t> </a:t>
            </a:r>
            <a:endParaRPr b="1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155850" y="572700"/>
            <a:ext cx="8832300" cy="4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Hace referencia a una </a:t>
            </a:r>
            <a:r>
              <a:rPr b="1" i="1" lang="es" sz="1500">
                <a:solidFill>
                  <a:srgbClr val="FF9900"/>
                </a:solidFill>
              </a:rPr>
              <a:t>implementación</a:t>
            </a:r>
            <a:r>
              <a:rPr b="1" i="1"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definida</a:t>
            </a:r>
            <a:r>
              <a:rPr lang="es" sz="1500">
                <a:solidFill>
                  <a:schemeClr val="dk1"/>
                </a:solidFill>
              </a:rPr>
              <a:t> en nuestra </a:t>
            </a:r>
            <a:r>
              <a:rPr b="1" i="1" lang="es" sz="1500">
                <a:solidFill>
                  <a:schemeClr val="dk1"/>
                </a:solidFill>
              </a:rPr>
              <a:t>clase </a:t>
            </a:r>
            <a:r>
              <a:rPr lang="es" sz="1500">
                <a:solidFill>
                  <a:schemeClr val="dk1"/>
                </a:solidFill>
              </a:rPr>
              <a:t>que se ejecuta </a:t>
            </a:r>
            <a:r>
              <a:rPr b="1" i="1" lang="es" sz="1500">
                <a:solidFill>
                  <a:schemeClr val="dk1"/>
                </a:solidFill>
              </a:rPr>
              <a:t>automáticamente</a:t>
            </a:r>
            <a:r>
              <a:rPr b="1" i="1"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al </a:t>
            </a:r>
            <a:r>
              <a:rPr b="1" i="1" lang="es" sz="1500">
                <a:solidFill>
                  <a:srgbClr val="9900FF"/>
                </a:solidFill>
              </a:rPr>
              <a:t>instanciar</a:t>
            </a:r>
            <a:r>
              <a:rPr b="1" i="1" lang="es" sz="1500">
                <a:solidFill>
                  <a:srgbClr val="9900FF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una </a:t>
            </a:r>
            <a:r>
              <a:rPr b="1" i="1" lang="es" sz="1500">
                <a:solidFill>
                  <a:schemeClr val="dk1"/>
                </a:solidFill>
              </a:rPr>
              <a:t>clase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Este </a:t>
            </a:r>
            <a:r>
              <a:rPr b="1" i="1" lang="es" sz="1500">
                <a:solidFill>
                  <a:schemeClr val="dk1"/>
                </a:solidFill>
              </a:rPr>
              <a:t>código</a:t>
            </a:r>
            <a:r>
              <a:rPr b="1" i="1"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se </a:t>
            </a:r>
            <a:r>
              <a:rPr b="1" i="1" lang="es" sz="1500">
                <a:solidFill>
                  <a:schemeClr val="dk1"/>
                </a:solidFill>
              </a:rPr>
              <a:t>ejecuta </a:t>
            </a:r>
            <a:r>
              <a:rPr lang="es" sz="1500">
                <a:solidFill>
                  <a:schemeClr val="dk1"/>
                </a:solidFill>
              </a:rPr>
              <a:t>antes que la </a:t>
            </a:r>
            <a:r>
              <a:rPr b="1" i="1" lang="es" sz="1500">
                <a:solidFill>
                  <a:srgbClr val="FF9900"/>
                </a:solidFill>
              </a:rPr>
              <a:t>implementación</a:t>
            </a:r>
            <a:r>
              <a:rPr b="1" i="1"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que tengamos en nuestro </a:t>
            </a:r>
            <a:r>
              <a:rPr b="1" i="1" lang="es" sz="1500">
                <a:solidFill>
                  <a:srgbClr val="9900FF"/>
                </a:solidFill>
              </a:rPr>
              <a:t>constructor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312" y="1825773"/>
            <a:ext cx="6919375" cy="30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Encapsulación</a:t>
            </a:r>
            <a:r>
              <a:rPr b="1" lang="es"/>
              <a:t> </a:t>
            </a:r>
            <a:endParaRPr b="1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La encapsulación es un principio de </a:t>
            </a:r>
            <a:r>
              <a:rPr b="1" i="1" lang="es" sz="1500">
                <a:solidFill>
                  <a:srgbClr val="FF9900"/>
                </a:solidFill>
                <a:highlight>
                  <a:srgbClr val="FFFFFF"/>
                </a:highlight>
              </a:rPr>
              <a:t>envolver datos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(variables) y codificar juntos como una sola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unidad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Por lo general, una </a:t>
            </a:r>
            <a:r>
              <a:rPr b="1" i="1" lang="es" sz="1500">
                <a:solidFill>
                  <a:srgbClr val="9900FF"/>
                </a:solidFill>
                <a:highlight>
                  <a:srgbClr val="FFFFFF"/>
                </a:highlight>
              </a:rPr>
              <a:t>variable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en una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clase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se establece como </a:t>
            </a:r>
            <a:r>
              <a:rPr b="1" i="1" lang="es" sz="1500">
                <a:solidFill>
                  <a:srgbClr val="FF9900"/>
                </a:solidFill>
                <a:highlight>
                  <a:srgbClr val="FFFFFF"/>
                </a:highlight>
              </a:rPr>
              <a:t>privada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, solo se puede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acceder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con los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métodos definidos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en la clase. Ninguna otra clase u objeto puede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acceder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a ellos.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Un ejemplo de esto son los </a:t>
            </a:r>
            <a:r>
              <a:rPr b="1" i="1" lang="es" sz="1500">
                <a:solidFill>
                  <a:srgbClr val="9900FF"/>
                </a:solidFill>
                <a:highlight>
                  <a:srgbClr val="FFFFFF"/>
                </a:highlight>
              </a:rPr>
              <a:t>getters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&amp; </a:t>
            </a:r>
            <a:r>
              <a:rPr b="1" i="1" lang="es" sz="1500">
                <a:solidFill>
                  <a:srgbClr val="9900FF"/>
                </a:solidFill>
                <a:highlight>
                  <a:srgbClr val="FFFFFF"/>
                </a:highlight>
              </a:rPr>
              <a:t>setters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que definimos en nuestras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clases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, de esta manera, podemos añadir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lógica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en estos para, por ejemplo,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validar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los datos que estamos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recibiendo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o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modificar</a:t>
            </a:r>
            <a:r>
              <a:rPr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los que retornamos.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3100313"/>
            <a:ext cx="54959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Encapsulación: clase de solo lectura. </a:t>
            </a:r>
            <a:endParaRPr b="1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Gracias a esto, podemos crear clases donde sus valores </a:t>
            </a:r>
            <a:r>
              <a:rPr b="1" i="1" lang="es" sz="1500">
                <a:solidFill>
                  <a:srgbClr val="FF0000"/>
                </a:solidFill>
                <a:highlight>
                  <a:srgbClr val="FFFFFF"/>
                </a:highlight>
              </a:rPr>
              <a:t>no puedan ser modificados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sólo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consultados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Un ejemplo de esto, es la clase </a:t>
            </a:r>
            <a:r>
              <a:rPr b="1" i="1" lang="es" sz="1500">
                <a:solidFill>
                  <a:srgbClr val="9900FF"/>
                </a:solidFill>
                <a:highlight>
                  <a:srgbClr val="FFFFFF"/>
                </a:highlight>
              </a:rPr>
              <a:t>String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Para hacer esto, nuestras </a:t>
            </a:r>
            <a:r>
              <a:rPr b="1" i="1" lang="es" sz="1500">
                <a:solidFill>
                  <a:srgbClr val="FF9900"/>
                </a:solidFill>
                <a:highlight>
                  <a:srgbClr val="FFFFFF"/>
                </a:highlight>
              </a:rPr>
              <a:t>propiedades</a:t>
            </a:r>
            <a:r>
              <a:rPr lang="es" sz="1500">
                <a:solidFill>
                  <a:srgbClr val="FF9900"/>
                </a:solidFill>
                <a:highlight>
                  <a:srgbClr val="FFFFFF"/>
                </a:highlight>
              </a:rPr>
              <a:t>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tendrán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que ser definidas como </a:t>
            </a:r>
            <a:r>
              <a:rPr b="1" i="1" lang="es" sz="1500">
                <a:solidFill>
                  <a:srgbClr val="FF9900"/>
                </a:solidFill>
                <a:highlight>
                  <a:srgbClr val="FFFFFF"/>
                </a:highlight>
              </a:rPr>
              <a:t>privadas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, y solo crear los </a:t>
            </a:r>
            <a:r>
              <a:rPr b="1" i="1" lang="es" sz="1500">
                <a:solidFill>
                  <a:srgbClr val="9900FF"/>
                </a:solidFill>
                <a:highlight>
                  <a:srgbClr val="FFFFFF"/>
                </a:highlight>
              </a:rPr>
              <a:t>setters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Los valores de esta clase, pueden ser inicializados de diferentes formas, por ejemplo a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través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del </a:t>
            </a:r>
            <a:r>
              <a:rPr b="1" i="1" lang="es" sz="1500">
                <a:solidFill>
                  <a:srgbClr val="FF9900"/>
                </a:solidFill>
                <a:highlight>
                  <a:srgbClr val="FFFFFF"/>
                </a:highlight>
              </a:rPr>
              <a:t>constructor</a:t>
            </a:r>
            <a:r>
              <a:rPr lang="es" sz="1500">
                <a:solidFill>
                  <a:srgbClr val="FF9900"/>
                </a:solidFill>
                <a:highlight>
                  <a:srgbClr val="FFFFFF"/>
                </a:highlight>
              </a:rPr>
              <a:t>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o de un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bloque de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inicialización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i="1"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098" y="3077148"/>
            <a:ext cx="2545800" cy="18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Encapsulación: clase de solo escritura. </a:t>
            </a:r>
            <a:endParaRPr b="1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Es la inversa de las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clases de solo lectura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, en este caso, los </a:t>
            </a:r>
            <a:r>
              <a:rPr b="1" i="1" lang="es" sz="1500">
                <a:solidFill>
                  <a:srgbClr val="FF9900"/>
                </a:solidFill>
                <a:highlight>
                  <a:srgbClr val="FFFFFF"/>
                </a:highlight>
              </a:rPr>
              <a:t>valores</a:t>
            </a:r>
            <a:r>
              <a:rPr lang="es" sz="1500">
                <a:solidFill>
                  <a:srgbClr val="FF9900"/>
                </a:solidFill>
                <a:highlight>
                  <a:srgbClr val="FFFFFF"/>
                </a:highlight>
              </a:rPr>
              <a:t>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de nuestra clase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podrán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ser </a:t>
            </a:r>
            <a:r>
              <a:rPr b="1" i="1" lang="es" sz="1500">
                <a:solidFill>
                  <a:srgbClr val="FF0000"/>
                </a:solidFill>
                <a:highlight>
                  <a:srgbClr val="FFFFFF"/>
                </a:highlight>
              </a:rPr>
              <a:t>modificados pero no consultados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De esta manera, el valor de esta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propiedad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 solo puede ser consultado desde </a:t>
            </a:r>
            <a:r>
              <a:rPr b="1" i="1" lang="es" sz="1500">
                <a:solidFill>
                  <a:srgbClr val="222222"/>
                </a:solidFill>
                <a:highlight>
                  <a:srgbClr val="FFFFFF"/>
                </a:highlight>
              </a:rPr>
              <a:t>la propia clase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1997013"/>
            <a:ext cx="35814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Abstracción</a:t>
            </a:r>
            <a:endParaRPr b="1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Es el proceso de </a:t>
            </a:r>
            <a:r>
              <a:rPr b="1" i="1" lang="es" sz="1500">
                <a:solidFill>
                  <a:schemeClr val="dk1"/>
                </a:solidFill>
              </a:rPr>
              <a:t>esconder </a:t>
            </a:r>
            <a:r>
              <a:rPr lang="es" sz="1500">
                <a:solidFill>
                  <a:schemeClr val="dk1"/>
                </a:solidFill>
              </a:rPr>
              <a:t>la </a:t>
            </a:r>
            <a:r>
              <a:rPr b="1" i="1" lang="es" sz="1500">
                <a:solidFill>
                  <a:srgbClr val="FF9900"/>
                </a:solidFill>
              </a:rPr>
              <a:t>implementacion</a:t>
            </a:r>
            <a:r>
              <a:rPr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de un </a:t>
            </a:r>
            <a:r>
              <a:rPr b="1" i="1" lang="es" sz="1500">
                <a:solidFill>
                  <a:schemeClr val="dk1"/>
                </a:solidFill>
              </a:rPr>
              <a:t>metodo</a:t>
            </a:r>
            <a:r>
              <a:rPr lang="es" sz="1500">
                <a:solidFill>
                  <a:schemeClr val="dk1"/>
                </a:solidFill>
              </a:rPr>
              <a:t>, mostrando solo su </a:t>
            </a:r>
            <a:r>
              <a:rPr b="1" i="1" lang="es" sz="1500">
                <a:solidFill>
                  <a:schemeClr val="dk1"/>
                </a:solidFill>
              </a:rPr>
              <a:t>funcionalidad </a:t>
            </a:r>
            <a:r>
              <a:rPr i="1" lang="es" sz="1500">
                <a:solidFill>
                  <a:schemeClr val="dk1"/>
                </a:solidFill>
              </a:rPr>
              <a:t>(</a:t>
            </a:r>
            <a:r>
              <a:rPr i="1" lang="es" sz="1500">
                <a:solidFill>
                  <a:schemeClr val="dk1"/>
                </a:solidFill>
              </a:rPr>
              <a:t>parámetros</a:t>
            </a:r>
            <a:r>
              <a:rPr i="1" lang="es" sz="1500">
                <a:solidFill>
                  <a:schemeClr val="dk1"/>
                </a:solidFill>
              </a:rPr>
              <a:t>, retorno y nombre de </a:t>
            </a:r>
            <a:r>
              <a:rPr i="1" lang="es" sz="1500">
                <a:solidFill>
                  <a:schemeClr val="dk1"/>
                </a:solidFill>
              </a:rPr>
              <a:t>función</a:t>
            </a:r>
            <a:r>
              <a:rPr i="1" lang="e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Las clases abstractas se crean utilizando la</a:t>
            </a:r>
            <a:r>
              <a:rPr lang="es" sz="1500">
                <a:solidFill>
                  <a:srgbClr val="9900FF"/>
                </a:solidFill>
              </a:rPr>
              <a:t> </a:t>
            </a:r>
            <a:r>
              <a:rPr b="1" i="1" lang="es" sz="1500">
                <a:solidFill>
                  <a:srgbClr val="9900FF"/>
                </a:solidFill>
              </a:rPr>
              <a:t>keyword</a:t>
            </a:r>
            <a:r>
              <a:rPr i="1" lang="es" sz="1500">
                <a:solidFill>
                  <a:srgbClr val="9900FF"/>
                </a:solidFill>
              </a:rPr>
              <a:t> </a:t>
            </a:r>
            <a:r>
              <a:rPr b="1" i="1" lang="es" sz="1500">
                <a:solidFill>
                  <a:srgbClr val="9900FF"/>
                </a:solidFill>
              </a:rPr>
              <a:t>abstract</a:t>
            </a:r>
            <a:endParaRPr sz="1500">
              <a:solidFill>
                <a:srgbClr val="9900FF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Puede tener </a:t>
            </a:r>
            <a:r>
              <a:rPr lang="es" sz="1500">
                <a:solidFill>
                  <a:schemeClr val="dk1"/>
                </a:solidFill>
              </a:rPr>
              <a:t>métodos</a:t>
            </a:r>
            <a:r>
              <a:rPr lang="es" sz="1500">
                <a:solidFill>
                  <a:schemeClr val="dk1"/>
                </a:solidFill>
              </a:rPr>
              <a:t> abstractos y </a:t>
            </a:r>
            <a:r>
              <a:rPr b="1" i="1" lang="es" sz="1500">
                <a:solidFill>
                  <a:srgbClr val="FF0000"/>
                </a:solidFill>
              </a:rPr>
              <a:t>no abstractos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No se puede instanciar.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Puede tener </a:t>
            </a:r>
            <a:r>
              <a:rPr b="1" i="1" lang="es" sz="1500">
                <a:solidFill>
                  <a:schemeClr val="dk1"/>
                </a:solidFill>
              </a:rPr>
              <a:t>constructores </a:t>
            </a:r>
            <a:r>
              <a:rPr lang="es" sz="1500">
                <a:solidFill>
                  <a:schemeClr val="dk1"/>
                </a:solidFill>
              </a:rPr>
              <a:t>y </a:t>
            </a:r>
            <a:r>
              <a:rPr lang="es" sz="1500">
                <a:solidFill>
                  <a:schemeClr val="dk1"/>
                </a:solidFill>
              </a:rPr>
              <a:t>métodos</a:t>
            </a:r>
            <a:r>
              <a:rPr lang="es" sz="1500">
                <a:solidFill>
                  <a:schemeClr val="dk1"/>
                </a:solidFill>
              </a:rPr>
              <a:t> </a:t>
            </a:r>
            <a:r>
              <a:rPr b="1" i="1" lang="es" sz="1500">
                <a:solidFill>
                  <a:srgbClr val="FF9900"/>
                </a:solidFill>
              </a:rPr>
              <a:t>estáticos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Puede tener </a:t>
            </a:r>
            <a:r>
              <a:rPr b="1" i="1" lang="es" sz="1500">
                <a:solidFill>
                  <a:schemeClr val="dk1"/>
                </a:solidFill>
              </a:rPr>
              <a:t>final methods </a:t>
            </a:r>
            <a:r>
              <a:rPr lang="es" sz="1500">
                <a:solidFill>
                  <a:schemeClr val="dk1"/>
                </a:solidFill>
              </a:rPr>
              <a:t>(Que </a:t>
            </a:r>
            <a:r>
              <a:rPr lang="es" sz="1500">
                <a:solidFill>
                  <a:schemeClr val="dk1"/>
                </a:solidFill>
              </a:rPr>
              <a:t>evitará</a:t>
            </a:r>
            <a:r>
              <a:rPr lang="es" sz="1500">
                <a:solidFill>
                  <a:schemeClr val="dk1"/>
                </a:solidFill>
              </a:rPr>
              <a:t> que se cambie su </a:t>
            </a:r>
            <a:r>
              <a:rPr lang="es" sz="1500">
                <a:solidFill>
                  <a:schemeClr val="dk1"/>
                </a:solidFill>
              </a:rPr>
              <a:t>implementación</a:t>
            </a:r>
            <a:r>
              <a:rPr lang="es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051" y="2766125"/>
            <a:ext cx="3893900" cy="22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How to: </a:t>
            </a:r>
            <a:r>
              <a:rPr b="1" lang="es"/>
              <a:t>Abstracción</a:t>
            </a:r>
            <a:endParaRPr b="1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Os preguntareis: ¿Si no puedo crear una </a:t>
            </a:r>
            <a:r>
              <a:rPr b="1" i="1" lang="es" sz="1500">
                <a:solidFill>
                  <a:srgbClr val="9900FF"/>
                </a:solidFill>
              </a:rPr>
              <a:t>instancia</a:t>
            </a:r>
            <a:r>
              <a:rPr lang="es" sz="1500">
                <a:solidFill>
                  <a:schemeClr val="dk1"/>
                </a:solidFill>
              </a:rPr>
              <a:t>, </a:t>
            </a:r>
            <a:r>
              <a:rPr lang="es" sz="1500">
                <a:solidFill>
                  <a:schemeClr val="dk1"/>
                </a:solidFill>
              </a:rPr>
              <a:t>cómo</a:t>
            </a:r>
            <a:r>
              <a:rPr lang="es" sz="1500">
                <a:solidFill>
                  <a:schemeClr val="dk1"/>
                </a:solidFill>
              </a:rPr>
              <a:t> utilizo una </a:t>
            </a:r>
            <a:r>
              <a:rPr b="1" i="1" lang="es" sz="1500">
                <a:solidFill>
                  <a:schemeClr val="dk1"/>
                </a:solidFill>
              </a:rPr>
              <a:t>clase </a:t>
            </a:r>
            <a:r>
              <a:rPr b="1" i="1" lang="es" sz="1500">
                <a:solidFill>
                  <a:srgbClr val="FF9900"/>
                </a:solidFill>
              </a:rPr>
              <a:t>abstracta</a:t>
            </a:r>
            <a:r>
              <a:rPr lang="es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Para hacer uso de esta, crearemos otra </a:t>
            </a:r>
            <a:r>
              <a:rPr b="1" i="1" lang="es" sz="1500">
                <a:solidFill>
                  <a:schemeClr val="dk1"/>
                </a:solidFill>
              </a:rPr>
              <a:t>clase </a:t>
            </a:r>
            <a:r>
              <a:rPr lang="es" sz="1500">
                <a:solidFill>
                  <a:schemeClr val="dk1"/>
                </a:solidFill>
              </a:rPr>
              <a:t>llamada </a:t>
            </a:r>
            <a:r>
              <a:rPr b="1" i="1" lang="es" sz="1500">
                <a:solidFill>
                  <a:srgbClr val="FF0000"/>
                </a:solidFill>
              </a:rPr>
              <a:t>B</a:t>
            </a:r>
            <a:r>
              <a:rPr lang="es" sz="1500">
                <a:solidFill>
                  <a:schemeClr val="dk1"/>
                </a:solidFill>
              </a:rPr>
              <a:t>, y utilizaremos la </a:t>
            </a:r>
            <a:r>
              <a:rPr b="1" i="1" lang="es" sz="1500">
                <a:solidFill>
                  <a:schemeClr val="dk1"/>
                </a:solidFill>
              </a:rPr>
              <a:t>keyword </a:t>
            </a:r>
            <a:r>
              <a:rPr b="1" i="1" lang="es" sz="1500">
                <a:solidFill>
                  <a:srgbClr val="9900FF"/>
                </a:solidFill>
              </a:rPr>
              <a:t>extends</a:t>
            </a:r>
            <a:r>
              <a:rPr lang="es" sz="1500">
                <a:solidFill>
                  <a:srgbClr val="9900FF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para hacer uso de nuestra clase </a:t>
            </a:r>
            <a:r>
              <a:rPr b="1" i="1" lang="es" sz="1500">
                <a:solidFill>
                  <a:srgbClr val="FF0000"/>
                </a:solidFill>
              </a:rPr>
              <a:t>A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Al hacer esto, tendremos que </a:t>
            </a:r>
            <a:r>
              <a:rPr b="1" i="1" lang="es" sz="1500">
                <a:solidFill>
                  <a:schemeClr val="dk1"/>
                </a:solidFill>
              </a:rPr>
              <a:t>implementar</a:t>
            </a:r>
            <a:r>
              <a:rPr lang="es" sz="1500">
                <a:solidFill>
                  <a:schemeClr val="dk1"/>
                </a:solidFill>
              </a:rPr>
              <a:t> los </a:t>
            </a:r>
            <a:r>
              <a:rPr b="1" i="1" lang="es" sz="1500">
                <a:solidFill>
                  <a:srgbClr val="FF9900"/>
                </a:solidFill>
              </a:rPr>
              <a:t>métodos</a:t>
            </a:r>
            <a:r>
              <a:rPr b="1" i="1" lang="es" sz="1500">
                <a:solidFill>
                  <a:srgbClr val="FF9900"/>
                </a:solidFill>
              </a:rPr>
              <a:t> abstractos</a:t>
            </a:r>
            <a:r>
              <a:rPr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de nuestra clase </a:t>
            </a:r>
            <a:r>
              <a:rPr b="1" i="1" lang="es" sz="1500">
                <a:solidFill>
                  <a:schemeClr val="dk1"/>
                </a:solidFill>
              </a:rPr>
              <a:t>A</a:t>
            </a:r>
            <a:r>
              <a:rPr lang="es" sz="1500">
                <a:solidFill>
                  <a:schemeClr val="dk1"/>
                </a:solidFill>
              </a:rPr>
              <a:t>, utilizando el </a:t>
            </a:r>
            <a:r>
              <a:rPr b="1" i="1" lang="es" sz="1500">
                <a:solidFill>
                  <a:srgbClr val="9900FF"/>
                </a:solidFill>
              </a:rPr>
              <a:t>tag</a:t>
            </a:r>
            <a:r>
              <a:rPr lang="es" sz="1500">
                <a:solidFill>
                  <a:srgbClr val="9900FF"/>
                </a:solidFill>
              </a:rPr>
              <a:t> </a:t>
            </a:r>
            <a:r>
              <a:rPr b="1" i="1" lang="es" sz="1500">
                <a:solidFill>
                  <a:srgbClr val="9900FF"/>
                </a:solidFill>
              </a:rPr>
              <a:t>Override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75" y="2739188"/>
            <a:ext cx="43148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How to: Abstracción</a:t>
            </a:r>
            <a:endParaRPr b="1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Ahora que tenemos nuestras </a:t>
            </a:r>
            <a:r>
              <a:rPr b="1" i="1" lang="es" sz="1500">
                <a:solidFill>
                  <a:schemeClr val="dk1"/>
                </a:solidFill>
              </a:rPr>
              <a:t>funciones</a:t>
            </a:r>
            <a:r>
              <a:rPr lang="es" sz="1500">
                <a:solidFill>
                  <a:schemeClr val="dk1"/>
                </a:solidFill>
              </a:rPr>
              <a:t> definidas e </a:t>
            </a:r>
            <a:r>
              <a:rPr b="1" i="1" lang="es" sz="1500">
                <a:solidFill>
                  <a:srgbClr val="FF9900"/>
                </a:solidFill>
              </a:rPr>
              <a:t>implementadas</a:t>
            </a:r>
            <a:r>
              <a:rPr lang="es" sz="1500">
                <a:solidFill>
                  <a:schemeClr val="dk1"/>
                </a:solidFill>
              </a:rPr>
              <a:t>, podemos utilizarlas en nuestra clase </a:t>
            </a:r>
            <a:r>
              <a:rPr b="1" i="1" lang="es" sz="1500">
                <a:solidFill>
                  <a:srgbClr val="FF0000"/>
                </a:solidFill>
              </a:rPr>
              <a:t>Main</a:t>
            </a:r>
            <a:r>
              <a:rPr i="1" lang="es" sz="1500">
                <a:solidFill>
                  <a:srgbClr val="FF00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como en el siguiente ejemplo: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678" y="1598950"/>
            <a:ext cx="2550634" cy="19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650" y="3838413"/>
            <a:ext cx="40767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Interfaces</a:t>
            </a:r>
            <a:endParaRPr b="1"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Las interfaces son clases 100% </a:t>
            </a:r>
            <a:r>
              <a:rPr b="1" i="1" lang="es" sz="1500">
                <a:solidFill>
                  <a:srgbClr val="9900FF"/>
                </a:solidFill>
              </a:rPr>
              <a:t>abstractas</a:t>
            </a:r>
            <a:r>
              <a:rPr lang="es" sz="1500">
                <a:solidFill>
                  <a:schemeClr val="dk1"/>
                </a:solidFill>
              </a:rPr>
              <a:t>, a diferencia de una </a:t>
            </a:r>
            <a:r>
              <a:rPr b="1" i="1" lang="es" sz="1500">
                <a:solidFill>
                  <a:schemeClr val="dk1"/>
                </a:solidFill>
              </a:rPr>
              <a:t>abstract class</a:t>
            </a:r>
            <a:r>
              <a:rPr lang="es" sz="1500">
                <a:solidFill>
                  <a:schemeClr val="dk1"/>
                </a:solidFill>
              </a:rPr>
              <a:t>, en una interface </a:t>
            </a:r>
            <a:r>
              <a:rPr b="1" i="1" lang="es" sz="1500">
                <a:solidFill>
                  <a:srgbClr val="FF0000"/>
                </a:solidFill>
              </a:rPr>
              <a:t>no podemos tener</a:t>
            </a:r>
            <a:r>
              <a:rPr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ningún</a:t>
            </a:r>
            <a:r>
              <a:rPr lang="es" sz="1500">
                <a:solidFill>
                  <a:schemeClr val="dk1"/>
                </a:solidFill>
              </a:rPr>
              <a:t> </a:t>
            </a:r>
            <a:r>
              <a:rPr b="1" i="1" lang="es" sz="1500">
                <a:solidFill>
                  <a:schemeClr val="dk1"/>
                </a:solidFill>
              </a:rPr>
              <a:t>método</a:t>
            </a:r>
            <a:r>
              <a:rPr b="1" i="1"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con cuerpo (</a:t>
            </a:r>
            <a:r>
              <a:rPr b="1" i="1" lang="es" sz="1500">
                <a:solidFill>
                  <a:srgbClr val="FF9900"/>
                </a:solidFill>
              </a:rPr>
              <a:t>implementación</a:t>
            </a:r>
            <a:r>
              <a:rPr lang="es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Estas se </a:t>
            </a:r>
            <a:r>
              <a:rPr lang="es" sz="1500">
                <a:solidFill>
                  <a:schemeClr val="dk1"/>
                </a:solidFill>
              </a:rPr>
              <a:t>utilizan</a:t>
            </a:r>
            <a:r>
              <a:rPr lang="es" sz="1500">
                <a:solidFill>
                  <a:schemeClr val="dk1"/>
                </a:solidFill>
              </a:rPr>
              <a:t> para practicar la </a:t>
            </a:r>
            <a:r>
              <a:rPr b="1" i="1" lang="es" sz="1500">
                <a:solidFill>
                  <a:srgbClr val="9900FF"/>
                </a:solidFill>
              </a:rPr>
              <a:t>abstracción</a:t>
            </a:r>
            <a:r>
              <a:rPr lang="es" sz="1500">
                <a:solidFill>
                  <a:srgbClr val="9900FF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y conseguir </a:t>
            </a:r>
            <a:r>
              <a:rPr b="1" i="1" lang="es" sz="1500">
                <a:solidFill>
                  <a:schemeClr val="dk1"/>
                </a:solidFill>
              </a:rPr>
              <a:t>herencias </a:t>
            </a:r>
            <a:r>
              <a:rPr b="1" i="1" lang="es" sz="1500">
                <a:solidFill>
                  <a:schemeClr val="dk1"/>
                </a:solidFill>
              </a:rPr>
              <a:t>múltiples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Se pueden definir </a:t>
            </a:r>
            <a:r>
              <a:rPr b="1" i="1" lang="es" sz="1500">
                <a:solidFill>
                  <a:srgbClr val="FF9900"/>
                </a:solidFill>
              </a:rPr>
              <a:t>variables</a:t>
            </a:r>
            <a:r>
              <a:rPr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en estas.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Al igual que las </a:t>
            </a:r>
            <a:r>
              <a:rPr b="1" i="1" lang="es" sz="1500">
                <a:solidFill>
                  <a:schemeClr val="dk1"/>
                </a:solidFill>
              </a:rPr>
              <a:t>clases abstractas</a:t>
            </a:r>
            <a:r>
              <a:rPr lang="es" sz="1500">
                <a:solidFill>
                  <a:schemeClr val="dk1"/>
                </a:solidFill>
              </a:rPr>
              <a:t>, las interfaces no se pueden </a:t>
            </a:r>
            <a:r>
              <a:rPr b="1" i="1" lang="es" sz="1500">
                <a:solidFill>
                  <a:srgbClr val="FF9900"/>
                </a:solidFill>
              </a:rPr>
              <a:t>instanciar</a:t>
            </a:r>
            <a:r>
              <a:rPr b="1" i="1"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712" y="3135381"/>
            <a:ext cx="3754575" cy="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4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Los cuatro conceptos de OOP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24300" y="1290450"/>
            <a:ext cx="7295400" cy="25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chemeClr val="dk1"/>
                </a:solidFill>
              </a:rPr>
              <a:t>OOP </a:t>
            </a:r>
            <a:r>
              <a:rPr i="1" lang="es" sz="1600">
                <a:solidFill>
                  <a:schemeClr val="dk1"/>
                </a:solidFill>
              </a:rPr>
              <a:t>(object </a:t>
            </a:r>
            <a:r>
              <a:rPr i="1" lang="es" sz="1600">
                <a:solidFill>
                  <a:schemeClr val="dk1"/>
                </a:solidFill>
              </a:rPr>
              <a:t>oriented</a:t>
            </a:r>
            <a:r>
              <a:rPr i="1" lang="es" sz="1600">
                <a:solidFill>
                  <a:schemeClr val="dk1"/>
                </a:solidFill>
              </a:rPr>
              <a:t> programing) </a:t>
            </a:r>
            <a:r>
              <a:rPr lang="es" sz="1600">
                <a:solidFill>
                  <a:schemeClr val="dk1"/>
                </a:solidFill>
              </a:rPr>
              <a:t>tiene cuatro </a:t>
            </a:r>
            <a:r>
              <a:rPr b="1" i="1" lang="es" sz="1600">
                <a:solidFill>
                  <a:schemeClr val="dk1"/>
                </a:solidFill>
              </a:rPr>
              <a:t>fundamentos </a:t>
            </a:r>
            <a:r>
              <a:rPr lang="es" sz="1600">
                <a:solidFill>
                  <a:schemeClr val="dk1"/>
                </a:solidFill>
              </a:rPr>
              <a:t>básicos</a:t>
            </a:r>
            <a:r>
              <a:rPr lang="es" sz="1600">
                <a:solidFill>
                  <a:schemeClr val="dk1"/>
                </a:solidFill>
              </a:rPr>
              <a:t> sobre los que se basa.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s" sz="1600" u="sng">
                <a:solidFill>
                  <a:schemeClr val="hlink"/>
                </a:solidFill>
                <a:hlinkClick action="ppaction://hlinksldjump" r:id="rId3"/>
              </a:rPr>
              <a:t>Herencia</a:t>
            </a:r>
            <a:r>
              <a:rPr i="1" lang="es" sz="1600">
                <a:solidFill>
                  <a:schemeClr val="dk1"/>
                </a:solidFill>
              </a:rPr>
              <a:t>.</a:t>
            </a:r>
            <a:endParaRPr i="1" sz="1600">
              <a:solidFill>
                <a:schemeClr val="dk1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s" sz="1600" u="sng">
                <a:solidFill>
                  <a:schemeClr val="hlink"/>
                </a:solidFill>
                <a:hlinkClick action="ppaction://hlinksldjump" r:id="rId4"/>
              </a:rPr>
              <a:t>Poliformismo</a:t>
            </a:r>
            <a:r>
              <a:rPr i="1" lang="es" sz="1600">
                <a:solidFill>
                  <a:schemeClr val="dk1"/>
                </a:solidFill>
              </a:rPr>
              <a:t>.</a:t>
            </a:r>
            <a:endParaRPr i="1" sz="1600">
              <a:solidFill>
                <a:schemeClr val="dk1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s" sz="1600" u="sng">
                <a:solidFill>
                  <a:schemeClr val="hlink"/>
                </a:solidFill>
                <a:hlinkClick action="ppaction://hlinksldjump" r:id="rId5"/>
              </a:rPr>
              <a:t>Encapsulación</a:t>
            </a:r>
            <a:r>
              <a:rPr i="1" lang="es" sz="1600">
                <a:solidFill>
                  <a:schemeClr val="dk1"/>
                </a:solidFill>
              </a:rPr>
              <a:t>.</a:t>
            </a:r>
            <a:endParaRPr i="1" sz="1600">
              <a:solidFill>
                <a:schemeClr val="dk1"/>
              </a:solidFill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s" sz="1600" u="sng">
                <a:solidFill>
                  <a:schemeClr val="hlink"/>
                </a:solidFill>
                <a:hlinkClick action="ppaction://hlinksldjump" r:id="rId6"/>
              </a:rPr>
              <a:t>Abstracción</a:t>
            </a:r>
            <a:r>
              <a:rPr i="1" lang="es" sz="1600">
                <a:solidFill>
                  <a:schemeClr val="dk1"/>
                </a:solidFill>
              </a:rPr>
              <a:t>.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Interfaces</a:t>
            </a:r>
            <a:endParaRPr b="1"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Una vez tenemos nuestra interfaz creada, crearemos una clase para </a:t>
            </a:r>
            <a:r>
              <a:rPr b="1" i="1" lang="es" sz="1500">
                <a:solidFill>
                  <a:srgbClr val="FF9900"/>
                </a:solidFill>
              </a:rPr>
              <a:t>implementar</a:t>
            </a:r>
            <a:r>
              <a:rPr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nuestros </a:t>
            </a:r>
            <a:r>
              <a:rPr b="1" i="1" lang="es" sz="1500">
                <a:solidFill>
                  <a:schemeClr val="dk1"/>
                </a:solidFill>
              </a:rPr>
              <a:t>métodos</a:t>
            </a:r>
            <a:r>
              <a:rPr lang="es" sz="1500">
                <a:solidFill>
                  <a:schemeClr val="dk1"/>
                </a:solidFill>
              </a:rPr>
              <a:t> definidos en la interfaz.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Para hacer esto, utilizaremos la </a:t>
            </a:r>
            <a:r>
              <a:rPr b="1" i="1" lang="es" sz="1500">
                <a:solidFill>
                  <a:srgbClr val="FF9900"/>
                </a:solidFill>
              </a:rPr>
              <a:t>keyword</a:t>
            </a:r>
            <a:r>
              <a:rPr b="1" i="1" lang="es" sz="1500">
                <a:solidFill>
                  <a:schemeClr val="dk1"/>
                </a:solidFill>
              </a:rPr>
              <a:t>: implements</a:t>
            </a:r>
            <a:r>
              <a:rPr lang="es" sz="1500">
                <a:solidFill>
                  <a:schemeClr val="dk1"/>
                </a:solidFill>
              </a:rPr>
              <a:t>. En una clase, podemos implementar </a:t>
            </a:r>
            <a:r>
              <a:rPr b="1" i="1" lang="es" sz="1500">
                <a:solidFill>
                  <a:schemeClr val="dk1"/>
                </a:solidFill>
              </a:rPr>
              <a:t>tantas interfaces</a:t>
            </a:r>
            <a:r>
              <a:rPr lang="es" sz="1500">
                <a:solidFill>
                  <a:schemeClr val="dk1"/>
                </a:solidFill>
              </a:rPr>
              <a:t> como queramos, a diferencia de la </a:t>
            </a:r>
            <a:r>
              <a:rPr b="1" i="1" lang="es" sz="1500">
                <a:solidFill>
                  <a:srgbClr val="9900FF"/>
                </a:solidFill>
              </a:rPr>
              <a:t>herencia</a:t>
            </a:r>
            <a:r>
              <a:rPr lang="es" sz="1500">
                <a:solidFill>
                  <a:srgbClr val="9900FF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que </a:t>
            </a:r>
            <a:r>
              <a:rPr lang="es" sz="1500">
                <a:solidFill>
                  <a:schemeClr val="dk1"/>
                </a:solidFill>
              </a:rPr>
              <a:t>está</a:t>
            </a:r>
            <a:r>
              <a:rPr lang="es" sz="1500">
                <a:solidFill>
                  <a:schemeClr val="dk1"/>
                </a:solidFill>
              </a:rPr>
              <a:t> limitada a </a:t>
            </a:r>
            <a:r>
              <a:rPr b="1" i="1" lang="es" sz="1500">
                <a:solidFill>
                  <a:schemeClr val="dk1"/>
                </a:solidFill>
              </a:rPr>
              <a:t>una </a:t>
            </a:r>
            <a:r>
              <a:rPr b="1" i="1" lang="es" sz="1500">
                <a:solidFill>
                  <a:schemeClr val="dk1"/>
                </a:solidFill>
              </a:rPr>
              <a:t>relación</a:t>
            </a:r>
            <a:r>
              <a:rPr b="1" i="1" lang="es" sz="1500">
                <a:solidFill>
                  <a:schemeClr val="dk1"/>
                </a:solidFill>
              </a:rPr>
              <a:t> 1:1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Otra </a:t>
            </a:r>
            <a:r>
              <a:rPr lang="es" sz="1500">
                <a:solidFill>
                  <a:schemeClr val="dk1"/>
                </a:solidFill>
              </a:rPr>
              <a:t>característica</a:t>
            </a:r>
            <a:r>
              <a:rPr lang="es" sz="1500">
                <a:solidFill>
                  <a:schemeClr val="dk1"/>
                </a:solidFill>
              </a:rPr>
              <a:t> de estas, es que se pueden </a:t>
            </a:r>
            <a:r>
              <a:rPr b="1" i="1" lang="es" sz="1500">
                <a:solidFill>
                  <a:srgbClr val="FF9900"/>
                </a:solidFill>
              </a:rPr>
              <a:t>extender</a:t>
            </a:r>
            <a:r>
              <a:rPr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entre estas, sin </a:t>
            </a:r>
            <a:r>
              <a:rPr lang="es" sz="1500">
                <a:solidFill>
                  <a:schemeClr val="dk1"/>
                </a:solidFill>
              </a:rPr>
              <a:t>limitación</a:t>
            </a:r>
            <a:r>
              <a:rPr lang="es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2257263"/>
            <a:ext cx="56197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Interfaces: herencia </a:t>
            </a:r>
            <a:r>
              <a:rPr b="1" lang="es"/>
              <a:t>múltiple</a:t>
            </a:r>
            <a:endParaRPr b="1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400700"/>
            <a:ext cx="68961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Interfaces</a:t>
            </a:r>
            <a:endParaRPr b="1"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572700"/>
            <a:ext cx="85206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Una vez definida nuestra </a:t>
            </a:r>
            <a:r>
              <a:rPr b="1" i="1" lang="es" sz="1500">
                <a:solidFill>
                  <a:schemeClr val="dk1"/>
                </a:solidFill>
              </a:rPr>
              <a:t>estructura</a:t>
            </a:r>
            <a:r>
              <a:rPr lang="es" sz="1500">
                <a:solidFill>
                  <a:schemeClr val="dk1"/>
                </a:solidFill>
              </a:rPr>
              <a:t>, podemos empezar a utilizar las interfaces en nuestro </a:t>
            </a:r>
            <a:r>
              <a:rPr lang="es" sz="1500">
                <a:solidFill>
                  <a:schemeClr val="dk1"/>
                </a:solidFill>
              </a:rPr>
              <a:t>código, para ello, crearemos una </a:t>
            </a:r>
            <a:r>
              <a:rPr b="1" i="1" lang="es" sz="1500">
                <a:solidFill>
                  <a:srgbClr val="FF9900"/>
                </a:solidFill>
              </a:rPr>
              <a:t>variable</a:t>
            </a:r>
            <a:r>
              <a:rPr lang="es" sz="1500">
                <a:solidFill>
                  <a:srgbClr val="FF9900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de nuestra </a:t>
            </a:r>
            <a:r>
              <a:rPr b="1" i="1" lang="es" sz="1500">
                <a:solidFill>
                  <a:srgbClr val="38761D"/>
                </a:solidFill>
              </a:rPr>
              <a:t>interfaz</a:t>
            </a:r>
            <a:r>
              <a:rPr lang="es" sz="1500">
                <a:solidFill>
                  <a:schemeClr val="dk1"/>
                </a:solidFill>
              </a:rPr>
              <a:t>, siendo </a:t>
            </a:r>
            <a:r>
              <a:rPr b="1" i="1" lang="es" sz="1500">
                <a:solidFill>
                  <a:srgbClr val="9900FF"/>
                </a:solidFill>
              </a:rPr>
              <a:t>instanciada</a:t>
            </a:r>
            <a:r>
              <a:rPr lang="es" sz="1500">
                <a:solidFill>
                  <a:srgbClr val="9900FF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con una </a:t>
            </a:r>
            <a:r>
              <a:rPr b="1" i="1" lang="es" sz="1500">
                <a:solidFill>
                  <a:schemeClr val="dk1"/>
                </a:solidFill>
              </a:rPr>
              <a:t>clase</a:t>
            </a:r>
            <a:r>
              <a:rPr lang="es" sz="1500">
                <a:solidFill>
                  <a:schemeClr val="dk1"/>
                </a:solidFill>
              </a:rPr>
              <a:t> que la </a:t>
            </a:r>
            <a:r>
              <a:rPr b="1" i="1" lang="es" sz="1500">
                <a:solidFill>
                  <a:srgbClr val="FF9900"/>
                </a:solidFill>
              </a:rPr>
              <a:t>implemente</a:t>
            </a:r>
            <a:r>
              <a:rPr b="1" lang="es" sz="1500">
                <a:solidFill>
                  <a:schemeClr val="dk1"/>
                </a:solidFill>
              </a:rPr>
              <a:t>:</a:t>
            </a:r>
            <a:r>
              <a:rPr lang="es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885" y="1574375"/>
            <a:ext cx="5542225" cy="33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Bibliografía</a:t>
            </a:r>
            <a:endParaRPr b="1"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Herencia</a:t>
            </a:r>
            <a:r>
              <a:rPr lang="es"/>
              <a:t>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https://www.w3schools.com/java/java_inheritance.asp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Poliformismo: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https://www.javatpoint.com/method-overloading-in-java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Encapsulacion</a:t>
            </a:r>
            <a:r>
              <a:rPr lang="es"/>
              <a:t>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https://www.javatpoint.com/encapsulation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Abstraccion</a:t>
            </a:r>
            <a:r>
              <a:rPr lang="es"/>
              <a:t>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https://www.javatpoint.com/abstract-class-in-java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Interfaces VS Abstract</a:t>
            </a:r>
            <a:r>
              <a:rPr lang="es"/>
              <a:t>: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https://www.javatpoint.com/difference-between-abstract-class-and-interface</a:t>
            </a: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RECURSOS Y EJEMPLOS</a:t>
            </a:r>
            <a:endParaRPr b="1"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Proyecto herencia: </a:t>
            </a:r>
            <a:r>
              <a:rPr b="1" i="1" lang="es" u="sng">
                <a:solidFill>
                  <a:schemeClr val="hlink"/>
                </a:solidFill>
                <a:hlinkClick r:id="rId3"/>
              </a:rPr>
              <a:t>https://github.com/Corneyeski/primaryOopConcepts</a:t>
            </a:r>
            <a:r>
              <a:rPr b="1" i="1" lang="es">
                <a:solidFill>
                  <a:schemeClr val="dk1"/>
                </a:solidFill>
              </a:rPr>
              <a:t> 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herencia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En </a:t>
            </a:r>
            <a:r>
              <a:rPr b="1" lang="es" sz="1600">
                <a:solidFill>
                  <a:schemeClr val="dk1"/>
                </a:solidFill>
              </a:rPr>
              <a:t>Java</a:t>
            </a:r>
            <a:r>
              <a:rPr lang="es" sz="1600">
                <a:solidFill>
                  <a:schemeClr val="dk1"/>
                </a:solidFill>
              </a:rPr>
              <a:t>, podemos hacer que una clase </a:t>
            </a:r>
            <a:r>
              <a:rPr b="1" i="1" lang="es" sz="1600">
                <a:solidFill>
                  <a:srgbClr val="FF9900"/>
                </a:solidFill>
              </a:rPr>
              <a:t>herede</a:t>
            </a:r>
            <a:r>
              <a:rPr lang="es" sz="1600">
                <a:solidFill>
                  <a:srgbClr val="FF9900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los </a:t>
            </a:r>
            <a:r>
              <a:rPr b="1" i="1" lang="es" sz="1600">
                <a:solidFill>
                  <a:srgbClr val="FF9900"/>
                </a:solidFill>
              </a:rPr>
              <a:t>atributos</a:t>
            </a:r>
            <a:r>
              <a:rPr lang="es" sz="1600">
                <a:solidFill>
                  <a:srgbClr val="FF9900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y </a:t>
            </a:r>
            <a:r>
              <a:rPr b="1" i="1" lang="es" sz="1600">
                <a:solidFill>
                  <a:srgbClr val="FF9900"/>
                </a:solidFill>
              </a:rPr>
              <a:t>funciones</a:t>
            </a:r>
            <a:r>
              <a:rPr lang="es" sz="1600">
                <a:solidFill>
                  <a:srgbClr val="FF9900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de otra clase, esto se llama </a:t>
            </a:r>
            <a:r>
              <a:rPr b="1" i="1" lang="es" sz="1600">
                <a:solidFill>
                  <a:schemeClr val="dk1"/>
                </a:solidFill>
              </a:rPr>
              <a:t>herencia</a:t>
            </a:r>
            <a:r>
              <a:rPr lang="es" sz="1600">
                <a:solidFill>
                  <a:schemeClr val="dk1"/>
                </a:solidFill>
              </a:rPr>
              <a:t>, y este concepto se agrupa en dos categorías: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i="1" lang="es" sz="1600">
                <a:solidFill>
                  <a:schemeClr val="dk1"/>
                </a:solidFill>
              </a:rPr>
              <a:t>subclass: </a:t>
            </a:r>
            <a:r>
              <a:rPr lang="es" sz="1600">
                <a:solidFill>
                  <a:schemeClr val="dk1"/>
                </a:solidFill>
              </a:rPr>
              <a:t>Es la clase </a:t>
            </a:r>
            <a:r>
              <a:rPr b="1" i="1" lang="es" sz="1600">
                <a:solidFill>
                  <a:schemeClr val="dk1"/>
                </a:solidFill>
              </a:rPr>
              <a:t>hija</a:t>
            </a:r>
            <a:r>
              <a:rPr lang="es" sz="1600">
                <a:solidFill>
                  <a:schemeClr val="dk1"/>
                </a:solidFill>
              </a:rPr>
              <a:t>, la que hereda </a:t>
            </a:r>
            <a:r>
              <a:rPr b="1" lang="es" sz="1600">
                <a:solidFill>
                  <a:schemeClr val="dk1"/>
                </a:solidFill>
              </a:rPr>
              <a:t>propiedades </a:t>
            </a:r>
            <a:r>
              <a:rPr lang="es" sz="1600">
                <a:solidFill>
                  <a:schemeClr val="dk1"/>
                </a:solidFill>
              </a:rPr>
              <a:t>y </a:t>
            </a:r>
            <a:r>
              <a:rPr b="1" lang="es" sz="1600">
                <a:solidFill>
                  <a:schemeClr val="dk1"/>
                </a:solidFill>
              </a:rPr>
              <a:t>métodos</a:t>
            </a:r>
            <a:r>
              <a:rPr lang="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i="1" lang="es" sz="1600">
                <a:solidFill>
                  <a:schemeClr val="dk1"/>
                </a:solidFill>
              </a:rPr>
              <a:t>superclass:</a:t>
            </a:r>
            <a:r>
              <a:rPr lang="es" sz="1600">
                <a:solidFill>
                  <a:schemeClr val="dk1"/>
                </a:solidFill>
              </a:rPr>
              <a:t> La clase </a:t>
            </a:r>
            <a:r>
              <a:rPr b="1" i="1" lang="es" sz="1600">
                <a:solidFill>
                  <a:schemeClr val="dk1"/>
                </a:solidFill>
              </a:rPr>
              <a:t>padre</a:t>
            </a:r>
            <a:r>
              <a:rPr lang="es" sz="1600">
                <a:solidFill>
                  <a:schemeClr val="dk1"/>
                </a:solidFill>
              </a:rPr>
              <a:t>, donde definimos las propiedades que se </a:t>
            </a:r>
            <a:r>
              <a:rPr b="1" i="1" lang="es" sz="1600">
                <a:solidFill>
                  <a:schemeClr val="dk1"/>
                </a:solidFill>
              </a:rPr>
              <a:t>heredarán</a:t>
            </a:r>
            <a:r>
              <a:rPr lang="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La herencia </a:t>
            </a:r>
            <a:r>
              <a:rPr b="1" i="1" lang="es" sz="1600">
                <a:solidFill>
                  <a:schemeClr val="dk1"/>
                </a:solidFill>
              </a:rPr>
              <a:t>múltiple</a:t>
            </a:r>
            <a:r>
              <a:rPr lang="es" sz="1600">
                <a:solidFill>
                  <a:schemeClr val="dk1"/>
                </a:solidFill>
              </a:rPr>
              <a:t> </a:t>
            </a:r>
            <a:r>
              <a:rPr b="1" lang="es" sz="1600">
                <a:solidFill>
                  <a:srgbClr val="FF0000"/>
                </a:solidFill>
              </a:rPr>
              <a:t>no está permitida</a:t>
            </a:r>
            <a:r>
              <a:rPr lang="es" sz="1600">
                <a:solidFill>
                  <a:schemeClr val="dk1"/>
                </a:solidFill>
              </a:rPr>
              <a:t> en </a:t>
            </a:r>
            <a:r>
              <a:rPr b="1" i="1" lang="es" sz="1600">
                <a:solidFill>
                  <a:schemeClr val="dk1"/>
                </a:solidFill>
              </a:rPr>
              <a:t>Java</a:t>
            </a:r>
            <a:r>
              <a:rPr lang="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La </a:t>
            </a:r>
            <a:r>
              <a:rPr b="1" i="1" lang="es" sz="1600">
                <a:solidFill>
                  <a:srgbClr val="FF9900"/>
                </a:solidFill>
              </a:rPr>
              <a:t>keyword</a:t>
            </a:r>
            <a:r>
              <a:rPr lang="es" sz="1600">
                <a:solidFill>
                  <a:srgbClr val="FF9900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que usaremos para realizar esta herencia es: </a:t>
            </a:r>
            <a:r>
              <a:rPr b="1" i="1" lang="es" sz="1600">
                <a:solidFill>
                  <a:srgbClr val="FF9900"/>
                </a:solidFill>
              </a:rPr>
              <a:t>extends</a:t>
            </a:r>
            <a:r>
              <a:rPr lang="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Si queremos evitar que una clase pueda ser heredada, utilizaremos la </a:t>
            </a:r>
            <a:r>
              <a:rPr b="1" i="1" lang="es" sz="1600">
                <a:solidFill>
                  <a:schemeClr val="dk1"/>
                </a:solidFill>
              </a:rPr>
              <a:t>keyword:</a:t>
            </a:r>
            <a:r>
              <a:rPr lang="es" sz="1600">
                <a:solidFill>
                  <a:schemeClr val="dk1"/>
                </a:solidFill>
              </a:rPr>
              <a:t> </a:t>
            </a:r>
            <a:r>
              <a:rPr b="1" i="1" lang="es" sz="1600">
                <a:solidFill>
                  <a:srgbClr val="FF9900"/>
                </a:solidFill>
              </a:rPr>
              <a:t>final</a:t>
            </a:r>
            <a:r>
              <a:rPr lang="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 continuación vamos a ver ejemplos de cómo funciona esta característica.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85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86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herencia: Superclass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86350" y="561150"/>
            <a:ext cx="8520600" cy="4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En el caso de la </a:t>
            </a:r>
            <a:r>
              <a:rPr b="1" i="1" lang="es" sz="1600">
                <a:solidFill>
                  <a:srgbClr val="9900FF"/>
                </a:solidFill>
              </a:rPr>
              <a:t>superclass</a:t>
            </a:r>
            <a:r>
              <a:rPr lang="es" sz="1600">
                <a:solidFill>
                  <a:schemeClr val="dk1"/>
                </a:solidFill>
              </a:rPr>
              <a:t>, no tenemos que hacer nada especial, definiremos una </a:t>
            </a:r>
            <a:r>
              <a:rPr b="1" i="1" lang="es" sz="1600">
                <a:solidFill>
                  <a:srgbClr val="FF9900"/>
                </a:solidFill>
              </a:rPr>
              <a:t>entidad</a:t>
            </a:r>
            <a:r>
              <a:rPr lang="es" sz="1600">
                <a:solidFill>
                  <a:srgbClr val="FF9900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como </a:t>
            </a:r>
            <a:r>
              <a:rPr lang="es" sz="1600">
                <a:solidFill>
                  <a:schemeClr val="dk1"/>
                </a:solidFill>
              </a:rPr>
              <a:t>haríamos</a:t>
            </a:r>
            <a:r>
              <a:rPr lang="es" sz="1600">
                <a:solidFill>
                  <a:schemeClr val="dk1"/>
                </a:solidFill>
              </a:rPr>
              <a:t> con cualquier clase, en este caso, crearemos la </a:t>
            </a:r>
            <a:r>
              <a:rPr b="1" i="1" lang="es" sz="1600">
                <a:solidFill>
                  <a:srgbClr val="FF9900"/>
                </a:solidFill>
              </a:rPr>
              <a:t>clase </a:t>
            </a:r>
            <a:r>
              <a:rPr b="1" i="1" lang="es" sz="1600">
                <a:solidFill>
                  <a:schemeClr val="dk1"/>
                </a:solidFill>
              </a:rPr>
              <a:t>Fruta</a:t>
            </a:r>
            <a:r>
              <a:rPr lang="e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350" y="1312625"/>
            <a:ext cx="4037300" cy="36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herencia: Subclass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572700"/>
            <a:ext cx="8520600" cy="4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En la </a:t>
            </a:r>
            <a:r>
              <a:rPr b="1" i="1" lang="es" sz="1400">
                <a:solidFill>
                  <a:srgbClr val="9900FF"/>
                </a:solidFill>
              </a:rPr>
              <a:t>superclass</a:t>
            </a:r>
            <a:r>
              <a:rPr lang="es" sz="1400">
                <a:solidFill>
                  <a:schemeClr val="dk1"/>
                </a:solidFill>
              </a:rPr>
              <a:t>, definiremos una </a:t>
            </a:r>
            <a:r>
              <a:rPr b="1" i="1" lang="es" sz="1400">
                <a:solidFill>
                  <a:srgbClr val="FF9900"/>
                </a:solidFill>
              </a:rPr>
              <a:t>entidad</a:t>
            </a:r>
            <a:r>
              <a:rPr lang="es" sz="1400">
                <a:solidFill>
                  <a:srgbClr val="FF9900"/>
                </a:solidFill>
              </a:rPr>
              <a:t> </a:t>
            </a:r>
            <a:r>
              <a:rPr b="1" i="1" lang="es" sz="1400">
                <a:solidFill>
                  <a:schemeClr val="dk1"/>
                </a:solidFill>
              </a:rPr>
              <a:t>Manzana</a:t>
            </a:r>
            <a:r>
              <a:rPr lang="es" sz="1400">
                <a:solidFill>
                  <a:schemeClr val="dk1"/>
                </a:solidFill>
              </a:rPr>
              <a:t>, y aquí utilizaremos el </a:t>
            </a:r>
            <a:r>
              <a:rPr b="1" i="1" lang="es" sz="1400">
                <a:solidFill>
                  <a:srgbClr val="9900FF"/>
                </a:solidFill>
              </a:rPr>
              <a:t>extends</a:t>
            </a:r>
            <a:r>
              <a:rPr lang="es" sz="1400">
                <a:solidFill>
                  <a:schemeClr val="dk1"/>
                </a:solidFill>
              </a:rPr>
              <a:t>, y el </a:t>
            </a:r>
            <a:r>
              <a:rPr b="1" i="1" lang="es" sz="1400">
                <a:solidFill>
                  <a:srgbClr val="FF9900"/>
                </a:solidFill>
              </a:rPr>
              <a:t>super()</a:t>
            </a:r>
            <a:r>
              <a:rPr lang="es" sz="1400">
                <a:solidFill>
                  <a:schemeClr val="dk1"/>
                </a:solidFill>
              </a:rPr>
              <a:t>; para llamar al </a:t>
            </a:r>
            <a:r>
              <a:rPr b="1" i="1" lang="es" sz="1400">
                <a:solidFill>
                  <a:srgbClr val="FF9900"/>
                </a:solidFill>
              </a:rPr>
              <a:t>constructor </a:t>
            </a:r>
            <a:r>
              <a:rPr lang="es" sz="1400">
                <a:solidFill>
                  <a:schemeClr val="dk1"/>
                </a:solidFill>
              </a:rPr>
              <a:t>de la clase </a:t>
            </a:r>
            <a:r>
              <a:rPr b="1" i="1" lang="es" sz="1400">
                <a:solidFill>
                  <a:schemeClr val="dk1"/>
                </a:solidFill>
              </a:rPr>
              <a:t>padre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238" y="1141975"/>
            <a:ext cx="5595525" cy="38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herencia: toString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572700"/>
            <a:ext cx="8520600" cy="4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A la hora de utilizar el </a:t>
            </a:r>
            <a:r>
              <a:rPr lang="es" sz="1400">
                <a:solidFill>
                  <a:schemeClr val="dk1"/>
                </a:solidFill>
              </a:rPr>
              <a:t>método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i="1" lang="es" sz="1400">
                <a:solidFill>
                  <a:schemeClr val="dk1"/>
                </a:solidFill>
              </a:rPr>
              <a:t>toStirng() </a:t>
            </a:r>
            <a:r>
              <a:rPr lang="es" sz="1400">
                <a:solidFill>
                  <a:schemeClr val="dk1"/>
                </a:solidFill>
              </a:rPr>
              <a:t>es importante tener en cuenta elegir la </a:t>
            </a:r>
            <a:r>
              <a:rPr lang="es" sz="1400">
                <a:solidFill>
                  <a:schemeClr val="dk1"/>
                </a:solidFill>
              </a:rPr>
              <a:t>opción</a:t>
            </a:r>
            <a:r>
              <a:rPr lang="es" sz="1400">
                <a:solidFill>
                  <a:schemeClr val="dk1"/>
                </a:solidFill>
              </a:rPr>
              <a:t> que incluya el </a:t>
            </a:r>
            <a:r>
              <a:rPr b="1" i="1" lang="es" sz="1400">
                <a:solidFill>
                  <a:schemeClr val="dk1"/>
                </a:solidFill>
              </a:rPr>
              <a:t>toString()</a:t>
            </a:r>
            <a:r>
              <a:rPr i="1"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de la </a:t>
            </a:r>
            <a:r>
              <a:rPr b="1" i="1" lang="es" sz="1400">
                <a:solidFill>
                  <a:schemeClr val="dk1"/>
                </a:solidFill>
              </a:rPr>
              <a:t>clase </a:t>
            </a:r>
            <a:r>
              <a:rPr lang="es" sz="1400">
                <a:solidFill>
                  <a:schemeClr val="dk1"/>
                </a:solidFill>
              </a:rPr>
              <a:t>(Si queremos mostrar esas propiedades </a:t>
            </a:r>
            <a:r>
              <a:rPr lang="es" sz="1400">
                <a:solidFill>
                  <a:schemeClr val="dk1"/>
                </a:solidFill>
              </a:rPr>
              <a:t>también</a:t>
            </a:r>
            <a:r>
              <a:rPr lang="es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263" y="1231750"/>
            <a:ext cx="2831475" cy="35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herencia: Ejemplos de uso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0" y="572700"/>
            <a:ext cx="9144000" cy="4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Podemos definir y </a:t>
            </a:r>
            <a:r>
              <a:rPr b="1" i="1" lang="es" sz="1400">
                <a:solidFill>
                  <a:schemeClr val="dk1"/>
                </a:solidFill>
              </a:rPr>
              <a:t>settear</a:t>
            </a:r>
            <a:r>
              <a:rPr i="1" lang="es" sz="1400">
                <a:solidFill>
                  <a:schemeClr val="dk1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las </a:t>
            </a:r>
            <a:r>
              <a:rPr b="1" i="1" lang="es" sz="1400">
                <a:solidFill>
                  <a:schemeClr val="dk1"/>
                </a:solidFill>
              </a:rPr>
              <a:t>properties </a:t>
            </a:r>
            <a:r>
              <a:rPr lang="es" sz="1400">
                <a:solidFill>
                  <a:schemeClr val="dk1"/>
                </a:solidFill>
              </a:rPr>
              <a:t>de la clase </a:t>
            </a:r>
            <a:r>
              <a:rPr b="1" i="1" lang="es" sz="1400">
                <a:solidFill>
                  <a:schemeClr val="dk1"/>
                </a:solidFill>
              </a:rPr>
              <a:t>padre </a:t>
            </a:r>
            <a:r>
              <a:rPr lang="es" sz="1400">
                <a:solidFill>
                  <a:schemeClr val="dk1"/>
                </a:solidFill>
              </a:rPr>
              <a:t>a </a:t>
            </a:r>
            <a:r>
              <a:rPr lang="es" sz="1400">
                <a:solidFill>
                  <a:schemeClr val="dk1"/>
                </a:solidFill>
              </a:rPr>
              <a:t>través</a:t>
            </a:r>
            <a:r>
              <a:rPr lang="es" sz="1400">
                <a:solidFill>
                  <a:schemeClr val="dk1"/>
                </a:solidFill>
              </a:rPr>
              <a:t> de nuestro </a:t>
            </a:r>
            <a:r>
              <a:rPr b="1" i="1" lang="es" sz="1400">
                <a:solidFill>
                  <a:schemeClr val="dk1"/>
                </a:solidFill>
              </a:rPr>
              <a:t>objeto </a:t>
            </a:r>
            <a:r>
              <a:rPr lang="es" sz="1400">
                <a:solidFill>
                  <a:schemeClr val="dk1"/>
                </a:solidFill>
              </a:rPr>
              <a:t>de la clase </a:t>
            </a:r>
            <a:r>
              <a:rPr b="1" i="1" lang="es" sz="1400">
                <a:solidFill>
                  <a:schemeClr val="dk1"/>
                </a:solidFill>
              </a:rPr>
              <a:t>hija </a:t>
            </a:r>
            <a:r>
              <a:rPr lang="es" sz="1400">
                <a:solidFill>
                  <a:schemeClr val="dk1"/>
                </a:solidFill>
              </a:rPr>
              <a:t>y </a:t>
            </a:r>
            <a:r>
              <a:rPr b="1" i="1" lang="es" sz="1400">
                <a:solidFill>
                  <a:schemeClr val="dk1"/>
                </a:solidFill>
              </a:rPr>
              <a:t>acceder </a:t>
            </a:r>
            <a:r>
              <a:rPr lang="es" sz="1400">
                <a:solidFill>
                  <a:schemeClr val="dk1"/>
                </a:solidFill>
              </a:rPr>
              <a:t>a ellos, como vemos en el siguiente ejemplo.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950" y="1480775"/>
            <a:ext cx="4964100" cy="26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94504"/>
            <a:ext cx="9144000" cy="64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Poliformismo</a:t>
            </a:r>
            <a:endParaRPr b="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55850" y="572700"/>
            <a:ext cx="8832300" cy="4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500">
                <a:solidFill>
                  <a:schemeClr val="dk1"/>
                </a:solidFill>
              </a:rPr>
              <a:t>Polimorfismo</a:t>
            </a:r>
            <a:r>
              <a:rPr i="1"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significa “</a:t>
            </a:r>
            <a:r>
              <a:rPr i="1" lang="es" sz="1500">
                <a:solidFill>
                  <a:schemeClr val="dk1"/>
                </a:solidFill>
              </a:rPr>
              <a:t>varias formas</a:t>
            </a:r>
            <a:r>
              <a:rPr lang="es" sz="1500">
                <a:solidFill>
                  <a:schemeClr val="dk1"/>
                </a:solidFill>
              </a:rPr>
              <a:t>”, en </a:t>
            </a:r>
            <a:r>
              <a:rPr b="1" i="1" lang="es" sz="1500">
                <a:solidFill>
                  <a:schemeClr val="dk1"/>
                </a:solidFill>
              </a:rPr>
              <a:t>Java</a:t>
            </a:r>
            <a:r>
              <a:rPr lang="es" sz="1500">
                <a:solidFill>
                  <a:schemeClr val="dk1"/>
                </a:solidFill>
              </a:rPr>
              <a:t>, </a:t>
            </a:r>
            <a:r>
              <a:rPr lang="es" sz="1500">
                <a:solidFill>
                  <a:schemeClr val="dk1"/>
                </a:solidFill>
              </a:rPr>
              <a:t>esto</a:t>
            </a:r>
            <a:r>
              <a:rPr lang="es" sz="1500">
                <a:solidFill>
                  <a:schemeClr val="dk1"/>
                </a:solidFill>
              </a:rPr>
              <a:t> ocurre en el </a:t>
            </a:r>
            <a:r>
              <a:rPr b="1" i="1" lang="es" sz="1500">
                <a:solidFill>
                  <a:schemeClr val="dk1"/>
                </a:solidFill>
              </a:rPr>
              <a:t>contexto </a:t>
            </a:r>
            <a:r>
              <a:rPr lang="es" sz="1500">
                <a:solidFill>
                  <a:schemeClr val="dk1"/>
                </a:solidFill>
              </a:rPr>
              <a:t>de </a:t>
            </a:r>
            <a:r>
              <a:rPr b="1" i="1" lang="es" sz="1500">
                <a:solidFill>
                  <a:schemeClr val="dk1"/>
                </a:solidFill>
              </a:rPr>
              <a:t>herencia </a:t>
            </a:r>
            <a:r>
              <a:rPr lang="es" sz="1500">
                <a:solidFill>
                  <a:schemeClr val="dk1"/>
                </a:solidFill>
              </a:rPr>
              <a:t>entre clases.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El </a:t>
            </a:r>
            <a:r>
              <a:rPr i="1" lang="es" sz="1500">
                <a:solidFill>
                  <a:schemeClr val="dk1"/>
                </a:solidFill>
              </a:rPr>
              <a:t>Poliformismo </a:t>
            </a:r>
            <a:r>
              <a:rPr lang="es" sz="1500">
                <a:solidFill>
                  <a:schemeClr val="dk1"/>
                </a:solidFill>
              </a:rPr>
              <a:t>trata de la </a:t>
            </a:r>
            <a:r>
              <a:rPr lang="es" sz="1500">
                <a:solidFill>
                  <a:schemeClr val="dk1"/>
                </a:solidFill>
              </a:rPr>
              <a:t>transformación</a:t>
            </a:r>
            <a:r>
              <a:rPr lang="es" sz="1500">
                <a:solidFill>
                  <a:schemeClr val="dk1"/>
                </a:solidFill>
              </a:rPr>
              <a:t> de </a:t>
            </a:r>
            <a:r>
              <a:rPr b="1" lang="es" sz="1500">
                <a:solidFill>
                  <a:schemeClr val="dk1"/>
                </a:solidFill>
              </a:rPr>
              <a:t>propiedades</a:t>
            </a:r>
            <a:r>
              <a:rPr lang="es" sz="1500">
                <a:solidFill>
                  <a:schemeClr val="dk1"/>
                </a:solidFill>
              </a:rPr>
              <a:t> o </a:t>
            </a:r>
            <a:r>
              <a:rPr b="1" lang="es" sz="1500">
                <a:solidFill>
                  <a:schemeClr val="dk1"/>
                </a:solidFill>
              </a:rPr>
              <a:t>funciones</a:t>
            </a:r>
            <a:r>
              <a:rPr lang="es" sz="1500">
                <a:solidFill>
                  <a:schemeClr val="dk1"/>
                </a:solidFill>
              </a:rPr>
              <a:t>, entre </a:t>
            </a:r>
            <a:r>
              <a:rPr b="1" lang="es" sz="1500">
                <a:solidFill>
                  <a:schemeClr val="dk1"/>
                </a:solidFill>
              </a:rPr>
              <a:t>clases</a:t>
            </a:r>
            <a:r>
              <a:rPr lang="es" sz="1500">
                <a:solidFill>
                  <a:schemeClr val="dk1"/>
                </a:solidFill>
              </a:rPr>
              <a:t>, algunos ejemplos son: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i="1" lang="es" sz="1500">
                <a:solidFill>
                  <a:srgbClr val="9900FF"/>
                </a:solidFill>
              </a:rPr>
              <a:t>Overloading </a:t>
            </a:r>
            <a:r>
              <a:rPr lang="es" sz="1500">
                <a:solidFill>
                  <a:schemeClr val="dk1"/>
                </a:solidFill>
              </a:rPr>
              <a:t>(sobrecarga)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i="1" lang="es" sz="1500">
                <a:solidFill>
                  <a:srgbClr val="9900FF"/>
                </a:solidFill>
              </a:rPr>
              <a:t>Overriding </a:t>
            </a:r>
            <a:r>
              <a:rPr lang="es" sz="1500">
                <a:solidFill>
                  <a:schemeClr val="dk1"/>
                </a:solidFill>
              </a:rPr>
              <a:t>(sobreescritura) 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1" lang="es" sz="1500">
                <a:solidFill>
                  <a:schemeClr val="dk1"/>
                </a:solidFill>
              </a:rPr>
              <a:t>Bloque de </a:t>
            </a:r>
            <a:r>
              <a:rPr b="1" i="1" lang="es" sz="1500">
                <a:solidFill>
                  <a:schemeClr val="dk1"/>
                </a:solidFill>
              </a:rPr>
              <a:t>inicialización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1" lang="es" sz="1500">
                <a:solidFill>
                  <a:schemeClr val="dk1"/>
                </a:solidFill>
              </a:rPr>
              <a:t>Poliformismo</a:t>
            </a:r>
            <a:r>
              <a:rPr b="1" i="1" lang="es" sz="1500">
                <a:solidFill>
                  <a:schemeClr val="dk1"/>
                </a:solidFill>
              </a:rPr>
              <a:t> en </a:t>
            </a:r>
            <a:r>
              <a:rPr b="1" i="1" lang="es" sz="1500">
                <a:solidFill>
                  <a:schemeClr val="dk1"/>
                </a:solidFill>
              </a:rPr>
              <a:t>ejecución</a:t>
            </a:r>
            <a:r>
              <a:rPr b="1" i="1" lang="es" sz="1500">
                <a:solidFill>
                  <a:schemeClr val="dk1"/>
                </a:solidFill>
              </a:rPr>
              <a:t>.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Como ya hemos comentado, con </a:t>
            </a:r>
            <a:r>
              <a:rPr b="1" i="1" lang="es" sz="1500">
                <a:solidFill>
                  <a:schemeClr val="dk1"/>
                </a:solidFill>
              </a:rPr>
              <a:t>herencia</a:t>
            </a:r>
            <a:r>
              <a:rPr lang="es" sz="1500">
                <a:solidFill>
                  <a:schemeClr val="dk1"/>
                </a:solidFill>
              </a:rPr>
              <a:t> tenemos acceso a las </a:t>
            </a:r>
            <a:r>
              <a:rPr b="1" i="1" lang="es" sz="1500">
                <a:solidFill>
                  <a:srgbClr val="FF9900"/>
                </a:solidFill>
              </a:rPr>
              <a:t>propiedades </a:t>
            </a:r>
            <a:r>
              <a:rPr lang="es" sz="1500">
                <a:solidFill>
                  <a:schemeClr val="dk1"/>
                </a:solidFill>
              </a:rPr>
              <a:t>y </a:t>
            </a:r>
            <a:r>
              <a:rPr b="1" i="1" lang="es" sz="1500">
                <a:solidFill>
                  <a:srgbClr val="9900FF"/>
                </a:solidFill>
              </a:rPr>
              <a:t>métodos</a:t>
            </a:r>
            <a:r>
              <a:rPr b="1" i="1" lang="es" sz="1500">
                <a:solidFill>
                  <a:srgbClr val="9900FF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de la clase </a:t>
            </a:r>
            <a:r>
              <a:rPr b="1" i="1" lang="es" sz="1500">
                <a:solidFill>
                  <a:schemeClr val="dk1"/>
                </a:solidFill>
              </a:rPr>
              <a:t>padre</a:t>
            </a:r>
            <a:r>
              <a:rPr lang="es" sz="1500">
                <a:solidFill>
                  <a:schemeClr val="dk1"/>
                </a:solidFill>
              </a:rPr>
              <a:t>, y con </a:t>
            </a:r>
            <a:r>
              <a:rPr b="1" i="1" lang="es" sz="1500">
                <a:solidFill>
                  <a:schemeClr val="dk1"/>
                </a:solidFill>
              </a:rPr>
              <a:t>poliformismo</a:t>
            </a:r>
            <a:r>
              <a:rPr lang="es" sz="1500">
                <a:solidFill>
                  <a:schemeClr val="dk1"/>
                </a:solidFill>
              </a:rPr>
              <a:t>, podemos redefinir estas, para que ejecuten diferentes </a:t>
            </a:r>
            <a:r>
              <a:rPr b="1" i="1" lang="es" sz="1500">
                <a:solidFill>
                  <a:srgbClr val="FF9900"/>
                </a:solidFill>
              </a:rPr>
              <a:t>implementaciones </a:t>
            </a:r>
            <a:r>
              <a:rPr lang="es" sz="1500">
                <a:solidFill>
                  <a:schemeClr val="dk1"/>
                </a:solidFill>
              </a:rPr>
              <a:t>según</a:t>
            </a:r>
            <a:r>
              <a:rPr lang="es" sz="1500">
                <a:solidFill>
                  <a:schemeClr val="dk1"/>
                </a:solidFill>
              </a:rPr>
              <a:t> que clase es la que </a:t>
            </a:r>
            <a:r>
              <a:rPr b="1" i="1" lang="es" sz="1500">
                <a:solidFill>
                  <a:schemeClr val="dk1"/>
                </a:solidFill>
              </a:rPr>
              <a:t>llama</a:t>
            </a:r>
            <a:r>
              <a:rPr i="1"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chemeClr val="dk1"/>
                </a:solidFill>
              </a:rPr>
              <a:t>al </a:t>
            </a:r>
            <a:r>
              <a:rPr b="1" i="1" lang="es" sz="1500">
                <a:solidFill>
                  <a:schemeClr val="dk1"/>
                </a:solidFill>
              </a:rPr>
              <a:t>método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