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d40d46c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d40d46c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d40d46cb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d40d46cb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d40d46c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d40d46c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40d46c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40d46c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40d46c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d40d46c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40d46c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40d46c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d40d46c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d40d46c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d40d46c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d40d46c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d40d46c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d40d46c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d40d46c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d40d46c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ef16984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ef16984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ef16984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ef16984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d40d46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d40d46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d40d46c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d40d46c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fb554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fb554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40d46c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40d46c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d40d46c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d40d46c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slide" Target="/ppt/slides/slide11.xml"/><Relationship Id="rId11" Type="http://schemas.openxmlformats.org/officeDocument/2006/relationships/hyperlink" Target="https://docs.oracle.com/javase/tutorial/java/nutsandbolts/datatypes.html" TargetMode="External"/><Relationship Id="rId10" Type="http://schemas.openxmlformats.org/officeDocument/2006/relationships/slide" Target="/ppt/slides/slide18.xml"/><Relationship Id="rId12" Type="http://schemas.openxmlformats.org/officeDocument/2006/relationships/image" Target="../media/image4.png"/><Relationship Id="rId9" Type="http://schemas.openxmlformats.org/officeDocument/2006/relationships/slide" Target="/ppt/slides/slide17.xml"/><Relationship Id="rId5" Type="http://schemas.openxmlformats.org/officeDocument/2006/relationships/slide" Target="/ppt/slides/slide12.xml"/><Relationship Id="rId6" Type="http://schemas.openxmlformats.org/officeDocument/2006/relationships/slide" Target="/ppt/slides/slide13.xml"/><Relationship Id="rId7" Type="http://schemas.openxmlformats.org/officeDocument/2006/relationships/slide" Target="/ppt/slides/slide14.xml"/><Relationship Id="rId8" Type="http://schemas.openxmlformats.org/officeDocument/2006/relationships/slide" Target="/ppt/slides/slide1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SIMPLES / PRIMITIVOS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656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int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i="1" lang="es"/>
              <a:t>int</a:t>
            </a:r>
            <a:r>
              <a:rPr lang="es"/>
              <a:t> son valores </a:t>
            </a:r>
            <a:r>
              <a:rPr lang="es"/>
              <a:t>numéricos</a:t>
            </a:r>
            <a:r>
              <a:rPr lang="es"/>
              <a:t> enteros, es decir, son valores sin decimales, ocupan 32-bit de memoria.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363" y="2399725"/>
            <a:ext cx="4829025" cy="21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double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i="1" lang="es"/>
              <a:t>double </a:t>
            </a:r>
            <a:r>
              <a:rPr lang="es"/>
              <a:t>son valores numéricos con decimales, ocupan hasta 64-bit de memoria.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el tipo usado por defecto con decimales, sin embargo, no es el </a:t>
            </a:r>
            <a:r>
              <a:rPr lang="es"/>
              <a:t>más</a:t>
            </a:r>
            <a:r>
              <a:rPr lang="es"/>
              <a:t> preciso.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400" y="2485900"/>
            <a:ext cx="4836600" cy="15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short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i="1" lang="es"/>
              <a:t>short </a:t>
            </a:r>
            <a:r>
              <a:rPr lang="es"/>
              <a:t>son similares a los </a:t>
            </a:r>
            <a:r>
              <a:rPr b="1" i="1" lang="es"/>
              <a:t>int</a:t>
            </a:r>
            <a:r>
              <a:rPr lang="es"/>
              <a:t>, pero almacenan números más pequeños y ocupan en memoria 15-bit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325" y="2426175"/>
            <a:ext cx="4821676" cy="13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long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contrario que </a:t>
            </a:r>
            <a:r>
              <a:rPr b="1" i="1" lang="es"/>
              <a:t>short</a:t>
            </a:r>
            <a:r>
              <a:rPr lang="es"/>
              <a:t>, este tipo almacena </a:t>
            </a:r>
            <a:r>
              <a:rPr lang="es"/>
              <a:t>números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largos que </a:t>
            </a:r>
            <a:r>
              <a:rPr b="1" i="1" lang="es"/>
              <a:t>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indicar que un </a:t>
            </a:r>
            <a:r>
              <a:rPr lang="es"/>
              <a:t>número</a:t>
            </a:r>
            <a:r>
              <a:rPr lang="es"/>
              <a:t> es </a:t>
            </a:r>
            <a:r>
              <a:rPr b="1" i="1" lang="es"/>
              <a:t>long</a:t>
            </a:r>
            <a:r>
              <a:rPr lang="es"/>
              <a:t> se le añade al final de este la letra </a:t>
            </a:r>
            <a:r>
              <a:rPr b="1" i="1" lang="es"/>
              <a:t>L</a:t>
            </a:r>
            <a:r>
              <a:rPr lang="es"/>
              <a:t>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*Aunque la letra se puede poner en </a:t>
            </a:r>
            <a:r>
              <a:rPr lang="es"/>
              <a:t>minúscula</a:t>
            </a:r>
            <a:r>
              <a:rPr lang="es"/>
              <a:t>, es recomendado hacerlo siempre con </a:t>
            </a:r>
            <a:r>
              <a:rPr lang="es"/>
              <a:t>mayúscula</a:t>
            </a:r>
            <a:r>
              <a:rPr lang="es"/>
              <a:t> para evitar confusiones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250" y="2947400"/>
            <a:ext cx="4806751" cy="1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float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Cumple la misma </a:t>
            </a:r>
            <a:r>
              <a:rPr lang="es"/>
              <a:t>función</a:t>
            </a:r>
            <a:r>
              <a:rPr lang="es"/>
              <a:t> que </a:t>
            </a:r>
            <a:r>
              <a:rPr b="1" i="1" lang="es"/>
              <a:t>double </a:t>
            </a:r>
            <a:r>
              <a:rPr lang="es"/>
              <a:t>con la diferencia que almacena </a:t>
            </a:r>
            <a:r>
              <a:rPr lang="es"/>
              <a:t>números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pequeños.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indicar que un número es </a:t>
            </a:r>
            <a:r>
              <a:rPr b="1" i="1" lang="es"/>
              <a:t>float </a:t>
            </a:r>
            <a:r>
              <a:rPr lang="es"/>
              <a:t>se le añade al final de este la letra </a:t>
            </a:r>
            <a:r>
              <a:rPr b="1" i="1" lang="es"/>
              <a:t>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825" y="3009825"/>
            <a:ext cx="4620100" cy="14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boolean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</a:t>
            </a:r>
            <a:r>
              <a:rPr b="1" i="1" lang="es"/>
              <a:t>boolean</a:t>
            </a:r>
            <a:r>
              <a:rPr lang="es"/>
              <a:t> es un tipo primitivo </a:t>
            </a:r>
            <a:r>
              <a:rPr b="1" i="1" lang="es"/>
              <a:t>binario</a:t>
            </a:r>
            <a:r>
              <a:rPr lang="es"/>
              <a:t>, eso quiere decir, que solo puede tener dos valores: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true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false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175" y="2571750"/>
            <a:ext cx="4455375" cy="12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byte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tipo </a:t>
            </a:r>
            <a:r>
              <a:rPr b="1" i="1" lang="es"/>
              <a:t>byte </a:t>
            </a:r>
            <a:r>
              <a:rPr lang="es"/>
              <a:t>es un </a:t>
            </a:r>
            <a:r>
              <a:rPr lang="es"/>
              <a:t>número</a:t>
            </a:r>
            <a:r>
              <a:rPr lang="es"/>
              <a:t> muy pequeño, utilizado normalmente para limitar valores o transformar archivos a datos manejables 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863" y="1922825"/>
            <a:ext cx="4706025" cy="12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char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</a:t>
            </a:r>
            <a:r>
              <a:rPr b="1" i="1" lang="es"/>
              <a:t>char </a:t>
            </a:r>
            <a:r>
              <a:rPr lang="es"/>
              <a:t>almacena </a:t>
            </a:r>
            <a:r>
              <a:rPr i="1" lang="es"/>
              <a:t>caracteres</a:t>
            </a:r>
            <a:r>
              <a:rPr lang="es"/>
              <a:t> o códigos </a:t>
            </a:r>
            <a:r>
              <a:rPr b="1" i="1" lang="es"/>
              <a:t>ASCII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tipo de valores se definen con comillas simples </a:t>
            </a:r>
            <a:r>
              <a:rPr b="1" i="1" lang="es"/>
              <a:t>‘’</a:t>
            </a:r>
            <a:endParaRPr b="1" i="1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25" y="2090075"/>
            <a:ext cx="4640700" cy="15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tipo: String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String </a:t>
            </a:r>
            <a:r>
              <a:rPr lang="es"/>
              <a:t>en realidad </a:t>
            </a:r>
            <a:r>
              <a:rPr i="1" lang="es"/>
              <a:t>NO </a:t>
            </a:r>
            <a:r>
              <a:rPr lang="es"/>
              <a:t>es un</a:t>
            </a:r>
            <a:r>
              <a:rPr i="1" lang="es"/>
              <a:t> </a:t>
            </a:r>
            <a:r>
              <a:rPr b="1" i="1" lang="es"/>
              <a:t>tipo primitivo</a:t>
            </a:r>
            <a:r>
              <a:rPr b="1" lang="es"/>
              <a:t>, </a:t>
            </a:r>
            <a:r>
              <a:rPr lang="es"/>
              <a:t>no obstante, </a:t>
            </a:r>
            <a:r>
              <a:rPr lang="es"/>
              <a:t>sí que</a:t>
            </a:r>
            <a:r>
              <a:rPr lang="es"/>
              <a:t> es esencial, y se suele agrupar esta </a:t>
            </a:r>
            <a:r>
              <a:rPr b="1" i="1" lang="es"/>
              <a:t>clase</a:t>
            </a:r>
            <a:r>
              <a:rPr lang="es"/>
              <a:t> con los tipos primitivos.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Almacena cadenas de caracteres de todo tipo, y su valor siempre se encuentra entre las comillas dobles  </a:t>
            </a:r>
            <a:r>
              <a:rPr b="1" i="1" lang="es"/>
              <a:t>“ ”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/>
              <a:t>String</a:t>
            </a:r>
            <a:r>
              <a:rPr lang="es"/>
              <a:t> al ser una </a:t>
            </a:r>
            <a:r>
              <a:rPr b="1" i="1" lang="es"/>
              <a:t>clase</a:t>
            </a:r>
            <a:r>
              <a:rPr lang="es"/>
              <a:t>, contiene </a:t>
            </a:r>
            <a:r>
              <a:rPr b="1" i="1" lang="es"/>
              <a:t>funciones </a:t>
            </a:r>
            <a:r>
              <a:rPr lang="es"/>
              <a:t>dentro de esta como en el siguiente ejemplo: 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75" y="3075650"/>
            <a:ext cx="4842424" cy="20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Entendemos como variable un objeto de Java al que se le puede asignar un valor (</a:t>
            </a:r>
            <a:r>
              <a:rPr lang="es" sz="2000"/>
              <a:t>información</a:t>
            </a:r>
            <a:r>
              <a:rPr lang="es" sz="2000"/>
              <a:t>) y tiene un tipo definido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Tenemos dos tipos de </a:t>
            </a:r>
            <a:r>
              <a:rPr b="1" i="1" lang="es"/>
              <a:t>variables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 clase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 </a:t>
            </a:r>
            <a:r>
              <a:rPr lang="es"/>
              <a:t>función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925" y="1739375"/>
            <a:ext cx="4844075" cy="34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</a:t>
            </a:r>
            <a:r>
              <a:rPr b="1" i="1" lang="es"/>
              <a:t>variables </a:t>
            </a:r>
            <a:r>
              <a:rPr lang="es"/>
              <a:t>definidas fuera de una </a:t>
            </a:r>
            <a:r>
              <a:rPr b="1" i="1" lang="es"/>
              <a:t>función</a:t>
            </a:r>
            <a:r>
              <a:rPr lang="es"/>
              <a:t>, dentro de una </a:t>
            </a:r>
            <a:r>
              <a:rPr b="1" i="1" lang="es"/>
              <a:t>clase </a:t>
            </a:r>
            <a:r>
              <a:rPr lang="es"/>
              <a:t>y hay varios tipos: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Privadas</a:t>
            </a:r>
            <a:r>
              <a:rPr lang="es"/>
              <a:t>: accesibles solo desde la propia clase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públicas</a:t>
            </a:r>
            <a:r>
              <a:rPr lang="es"/>
              <a:t>: accesibles desde otras clases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Protected</a:t>
            </a:r>
            <a:r>
              <a:rPr lang="es"/>
              <a:t>: accesibles </a:t>
            </a:r>
            <a:r>
              <a:rPr lang="es"/>
              <a:t>sólo</a:t>
            </a:r>
            <a:r>
              <a:rPr lang="es"/>
              <a:t> entre clases del mismo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Sin</a:t>
            </a:r>
            <a:r>
              <a:rPr b="1" lang="es"/>
              <a:t> definir</a:t>
            </a:r>
            <a:r>
              <a:rPr lang="es"/>
              <a:t>: Protected por defecto.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Estas variables conservaran su valor mientras la clase siga activa.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63" y="3101228"/>
            <a:ext cx="4809625" cy="204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</a:t>
            </a:r>
            <a:r>
              <a:rPr lang="es"/>
              <a:t>función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variables de </a:t>
            </a:r>
            <a:r>
              <a:rPr lang="es"/>
              <a:t>función</a:t>
            </a:r>
            <a:r>
              <a:rPr lang="es"/>
              <a:t> son </a:t>
            </a:r>
            <a:r>
              <a:rPr lang="es"/>
              <a:t>más</a:t>
            </a:r>
            <a:r>
              <a:rPr lang="es"/>
              <a:t> simples, solo se pueden usar dentro de esta, son </a:t>
            </a:r>
            <a:r>
              <a:rPr lang="es"/>
              <a:t>inaccesibles</a:t>
            </a:r>
            <a:r>
              <a:rPr lang="es"/>
              <a:t> desde otras clases o funciones y son </a:t>
            </a:r>
            <a:r>
              <a:rPr lang="es"/>
              <a:t>volátiles</a:t>
            </a:r>
            <a:r>
              <a:rPr lang="es"/>
              <a:t>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0" y="1939400"/>
            <a:ext cx="48067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r>
              <a:rPr lang="es"/>
              <a:t> de variables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/>
              <a:t>parámetros</a:t>
            </a:r>
            <a:r>
              <a:rPr lang="es"/>
              <a:t> de variables definen las condiciones en las que estas van a comportarse y actuar: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Static</a:t>
            </a:r>
            <a:r>
              <a:rPr lang="es"/>
              <a:t>: Las variables </a:t>
            </a:r>
            <a:r>
              <a:rPr lang="es"/>
              <a:t>estáticas</a:t>
            </a:r>
            <a:r>
              <a:rPr lang="es"/>
              <a:t> conservan el mismo valor entre clases y funciones, es decir, si cambias su valor, este se </a:t>
            </a:r>
            <a:r>
              <a:rPr lang="es"/>
              <a:t>verá</a:t>
            </a:r>
            <a:r>
              <a:rPr lang="es"/>
              <a:t> reflejado en todo el </a:t>
            </a:r>
            <a:r>
              <a:rPr lang="es"/>
              <a:t>código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final</a:t>
            </a:r>
            <a:r>
              <a:rPr lang="es"/>
              <a:t>: Las variables finales son inalterables, una vez creadas su valor no puede cambiar.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325" y="2911425"/>
            <a:ext cx="4821674" cy="22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inicializar y utilizar variables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tenemos claros los </a:t>
            </a:r>
            <a:r>
              <a:rPr b="1" i="1" lang="es"/>
              <a:t>parámetros</a:t>
            </a:r>
            <a:r>
              <a:rPr b="1" i="1" lang="es"/>
              <a:t> </a:t>
            </a:r>
            <a:r>
              <a:rPr lang="es"/>
              <a:t>que puede tener una </a:t>
            </a:r>
            <a:r>
              <a:rPr b="1" i="1" lang="es"/>
              <a:t>variable</a:t>
            </a:r>
            <a:r>
              <a:rPr lang="es"/>
              <a:t>, vamos a crear dos, una sin valor inicial y otra con: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Variable1 </a:t>
            </a:r>
            <a:r>
              <a:rPr lang="es"/>
              <a:t>es una variable que no hemos </a:t>
            </a:r>
            <a:r>
              <a:rPr b="1" i="1" lang="es"/>
              <a:t>inicializado</a:t>
            </a:r>
            <a:r>
              <a:rPr lang="es"/>
              <a:t>, por lo tanto, no podemos hacer operaciones como sumar con esta, hasta que no le </a:t>
            </a:r>
            <a:r>
              <a:rPr b="1" i="1" lang="es"/>
              <a:t>asignemos</a:t>
            </a:r>
            <a:r>
              <a:rPr lang="es"/>
              <a:t> un valor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Variable2</a:t>
            </a:r>
            <a:r>
              <a:rPr i="1" lang="es"/>
              <a:t> </a:t>
            </a:r>
            <a:r>
              <a:rPr lang="es"/>
              <a:t>tiene valor, por lo tanto podemos ejercer operaciones directamente con ella.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vez creada una </a:t>
            </a:r>
            <a:r>
              <a:rPr b="1" i="1" lang="es"/>
              <a:t>variable</a:t>
            </a:r>
            <a:r>
              <a:rPr lang="es"/>
              <a:t>, solo tenemos que escribir su nombre para usarla, solo </a:t>
            </a:r>
            <a:r>
              <a:rPr b="1" i="1" lang="es"/>
              <a:t>definimos el tipo</a:t>
            </a:r>
            <a:r>
              <a:rPr lang="es"/>
              <a:t> una vez.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650" y="3695250"/>
            <a:ext cx="4836350" cy="1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SIMPLES/PRIMITIVOS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PRIMITIVOS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 tiene los siguientes tipos primitivos para definir </a:t>
            </a:r>
            <a:r>
              <a:rPr lang="es"/>
              <a:t>qué</a:t>
            </a:r>
            <a:r>
              <a:rPr lang="es"/>
              <a:t> clase de valor </a:t>
            </a:r>
            <a:r>
              <a:rPr lang="es"/>
              <a:t>contendrán las variables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3"/>
              </a:rPr>
              <a:t>int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4"/>
              </a:rPr>
              <a:t>double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5"/>
              </a:rPr>
              <a:t>short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6"/>
              </a:rPr>
              <a:t>long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7"/>
              </a:rPr>
              <a:t>float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8"/>
              </a:rPr>
              <a:t>boolean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9"/>
              </a:rPr>
              <a:t>char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 u="sng">
                <a:solidFill>
                  <a:schemeClr val="hlink"/>
                </a:solidFill>
                <a:hlinkClick action="ppaction://hlinksldjump" r:id="rId10"/>
              </a:rPr>
              <a:t>String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1"/>
              </a:rPr>
              <a:t>fuente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12913" y="3314625"/>
            <a:ext cx="2029922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