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921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885F-526A-452B-B230-3C6287823EC5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1771A-33DB-4381-AA9D-535F11FBD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74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uns: Schätzaufgaben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3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JAS: FE ist </a:t>
            </a:r>
            <a:r>
              <a:rPr lang="de-DE" dirty="0" err="1"/>
              <a:t>annonym</a:t>
            </a:r>
            <a:r>
              <a:rPr lang="de-DE" dirty="0"/>
              <a:t>, SI ist </a:t>
            </a:r>
            <a:r>
              <a:rPr lang="de-DE" dirty="0" err="1"/>
              <a:t>annonym</a:t>
            </a:r>
            <a:r>
              <a:rPr lang="de-DE" dirty="0"/>
              <a:t> und unfreiwillig, SE ist </a:t>
            </a:r>
            <a:r>
              <a:rPr lang="de-DE" dirty="0" err="1"/>
              <a:t>annonym</a:t>
            </a:r>
            <a:r>
              <a:rPr lang="de-DE" dirty="0"/>
              <a:t>, Schätzaufgabe einer objektiven Größe (</a:t>
            </a:r>
            <a:r>
              <a:rPr lang="de-DE" dirty="0" err="1"/>
              <a:t>Ghandi‘s</a:t>
            </a:r>
            <a:r>
              <a:rPr lang="de-DE" dirty="0"/>
              <a:t> Geburtstag)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13F7-A291-7710-5A2D-869E37ACE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A40057-151F-5A6F-CEB6-8D527303F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F180B6-1AD9-8715-6FEC-922A2335A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Variablen der Revision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6CCEB-6DAF-06DD-28A4-45AFE746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DAFA-D512-AA16-6BF6-D371EAF3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11FE71-F7FC-8493-CCA4-3345C9848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19908D-56F7-EC98-1F45-575ED062F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SW: Bereitschaft sich an die SI anzupassen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Egocentric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Discounting</a:t>
            </a:r>
            <a:r>
              <a:rPr lang="de-DE" dirty="0">
                <a:sym typeface="Wingdings" panose="05000000000000000000" pitchFamily="2" charset="2"/>
              </a:rPr>
              <a:t> (30%) gefunden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5738AE-2515-3B4F-9808-64BE2BE63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2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9707-3DA4-3743-3349-5ED9530D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E7F99F-7583-25C8-4F4C-AAC26F9F0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D311A4-0787-2511-5E52-11A8A1139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 ergibt sich aus Confidence </a:t>
            </a:r>
            <a:r>
              <a:rPr lang="de-DE" dirty="0">
                <a:sym typeface="Wingdings" panose="05000000000000000000" pitchFamily="2" charset="2"/>
              </a:rPr>
              <a:t> je </a:t>
            </a:r>
            <a:r>
              <a:rPr lang="de-DE" dirty="0" err="1">
                <a:sym typeface="Wingdings" panose="05000000000000000000" pitchFamily="2" charset="2"/>
              </a:rPr>
              <a:t>confidenter</a:t>
            </a:r>
            <a:r>
              <a:rPr lang="de-DE" dirty="0">
                <a:sym typeface="Wingdings" panose="05000000000000000000" pitchFamily="2" charset="2"/>
              </a:rPr>
              <a:t> in FE, umso weniger SW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FC196B-3966-6AB9-E370-1BA7268CB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7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CA6F2-EF55-6020-19CB-0D215BA0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47D47C-E57E-7815-0234-C38954F44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49D1F2-9E42-4416-65B2-BAA18E4BB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 ergibt sich aus Confidence </a:t>
            </a:r>
            <a:r>
              <a:rPr lang="de-DE" dirty="0">
                <a:sym typeface="Wingdings" panose="05000000000000000000" pitchFamily="2" charset="2"/>
              </a:rPr>
              <a:t> je </a:t>
            </a:r>
            <a:r>
              <a:rPr lang="de-DE" dirty="0" err="1">
                <a:sym typeface="Wingdings" panose="05000000000000000000" pitchFamily="2" charset="2"/>
              </a:rPr>
              <a:t>confidenter</a:t>
            </a:r>
            <a:r>
              <a:rPr lang="de-DE" dirty="0">
                <a:sym typeface="Wingdings" panose="05000000000000000000" pitchFamily="2" charset="2"/>
              </a:rPr>
              <a:t> in FE, umso weniger SW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362CFB-D82C-07A6-8D7E-2D8E6950D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5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6AF2E-886F-B081-78D3-F6203483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C0CA62-C759-3D7D-3EDC-BDF640D5C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58714B-7B1F-6D04-001F-CFCBDCC10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 ergibt sich aus Confidence </a:t>
            </a:r>
            <a:r>
              <a:rPr lang="de-DE" dirty="0">
                <a:sym typeface="Wingdings" panose="05000000000000000000" pitchFamily="2" charset="2"/>
              </a:rPr>
              <a:t> je </a:t>
            </a:r>
            <a:r>
              <a:rPr lang="de-DE" dirty="0" err="1">
                <a:sym typeface="Wingdings" panose="05000000000000000000" pitchFamily="2" charset="2"/>
              </a:rPr>
              <a:t>confidenter</a:t>
            </a:r>
            <a:r>
              <a:rPr lang="de-DE" dirty="0">
                <a:sym typeface="Wingdings" panose="05000000000000000000" pitchFamily="2" charset="2"/>
              </a:rPr>
              <a:t> in FE, umso weniger SW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090B08-9D76-137F-4A27-F02A0CC08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44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35DD-1AD2-270C-6607-87FAB9DF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A56B32-98F1-CFA2-8AAE-F761E1625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D7056E-D88D-A598-E700-EF0C692C9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 ergibt sich aus Confidence </a:t>
            </a:r>
            <a:r>
              <a:rPr lang="de-DE" dirty="0">
                <a:sym typeface="Wingdings" panose="05000000000000000000" pitchFamily="2" charset="2"/>
              </a:rPr>
              <a:t> je </a:t>
            </a:r>
            <a:r>
              <a:rPr lang="de-DE" dirty="0" err="1">
                <a:sym typeface="Wingdings" panose="05000000000000000000" pitchFamily="2" charset="2"/>
              </a:rPr>
              <a:t>confidenter</a:t>
            </a:r>
            <a:r>
              <a:rPr lang="de-DE" dirty="0">
                <a:sym typeface="Wingdings" panose="05000000000000000000" pitchFamily="2" charset="2"/>
              </a:rPr>
              <a:t> in FE, umso weniger SW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B7F3A-0816-E0C6-3CFB-930F83878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5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415AD-420D-A95D-193F-8E3C6DB0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5BDBE-B676-1360-65CB-759E54C0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61C84-AB95-B2B8-BB00-52B213A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ABD67-1EC3-BA7D-AC45-974A3291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F602B-4CE3-87CE-99C4-2058DB40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0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649D-04CB-4C6F-6EAB-8D8417A1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64766-696B-DF24-E0D3-85D19FA4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F6A8C-80D8-4BEC-9A77-4A90A1B4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17B0C-E1C5-C2D5-EE4B-851EE3DB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9FC3C-0F0A-96F7-C2A7-CFF06F91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E44FB3-6D6B-100C-4D0C-4CC5B16ED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FDD09F-63C7-870A-634B-046BFAE5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50D97-6601-D5A8-7908-975E6DAB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8C8DE-C06B-A685-5E73-F1BF139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6F821-3B13-750B-36C0-0109038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3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86B2D-E968-1028-3DD8-1536B920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CD622-797D-0A98-B5D5-F1D9381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1377A-6148-354F-D432-D383C17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2EB44-A5A6-13CB-89A1-39BB48EC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72E31-17AB-0A67-FBE5-047D1240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51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F5B8E-D416-F99F-C5FD-4ACF7776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24E9C-5EF2-DEEC-6040-BF61A30A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41B1E-ADCF-C0DF-59D6-7AF2AD12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E7D7B-7822-03FE-A1E6-26B39E9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88DF6-1E14-FD87-EAA1-C395BF6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E4C9C-2DBB-F153-5AAF-AADC7C2A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C348C-D014-DB8A-C1CF-C13600781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8D8E1-1063-8392-4641-6392D418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FB419-BB17-BF79-0813-66121420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CE467-1718-412B-B50E-C8F11535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3A459-439E-1915-EEFF-5E43041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3B072-8D41-3D5B-5A9C-A12FC0A3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8967B-DC0F-D4C1-3228-3493A191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EDBB6-9C08-8089-2711-E6BB4C7A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95A9B-08FD-EFB3-9EE0-70FF1CF89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458847-B93B-99E4-923A-8A6110D5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F6693-07D9-AD1D-4F46-2CE6808D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E38204-A5EB-D782-76FB-1D3D034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C5C0E6-4558-68A9-4C2C-69323C5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B7283-EB33-B649-76B2-7D1D25F0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90C1DB-4759-3141-2C26-7531255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07AFF7-3762-EBC2-1BB2-D6EA22C3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B88686-5440-170C-CAD4-F2546BEF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E05DB7-180A-47E6-6549-BAD04611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9CFEE2-F537-BC1F-901D-489909B1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A38D49-74AF-EE3A-23C5-364C7F98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51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42FDD-E5AA-3D12-8613-BA69FFF0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2B184-9FDE-8BE0-8071-C932D58D8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C8175F-A81D-454E-0041-E96BDF70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B0731-A3CB-FA23-5553-27DEC003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85CBF9-8219-B4A6-C04C-03B56F1F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A2499-1913-C1BD-B2DB-585CC5D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50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368B4-E953-8EC7-71A3-78D01172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0E39A4-A1E4-296F-275D-92D9BBF7F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99296-0232-E9A2-A275-9E63A447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55285F-5A8A-AD41-AE65-B55A222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5016A7-C09C-99BC-6DF3-ABBB5903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E92AD-88AA-6A3D-D93A-44E3266D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A6A1CA-F3C7-00AD-2D48-EEEE5EE2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6D7A1-168A-FCBE-E6E1-D9CA2616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11E15-7661-59B9-E256-A3D28BDC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8CF91-149F-EEB2-BAAD-8B2796273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112EB-0FA1-1130-421E-286B5A65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9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1D027-6545-9FD6-3055-E35827CE7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Wisdom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Crowds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14E26A-2B62-B276-EFF6-D5536AB1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25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A883-BB25-FD50-BC2D-6ACF128C1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DC8E3D-31FB-CD13-7BC6-1A63BE97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243" y="-4071713"/>
            <a:ext cx="15659513" cy="150744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472406-92E2-BB4C-D5CB-503FCB77E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7" t="72479" r="1456"/>
          <a:stretch/>
        </p:blipFill>
        <p:spPr>
          <a:xfrm>
            <a:off x="9914375" y="1653703"/>
            <a:ext cx="2277626" cy="2071738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872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BFED5-1F2B-DFD3-07BA-50FE95A7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Phänomen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BB1EA-8A70-FC6C-43CD-FFBC77A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WoC</a:t>
            </a:r>
            <a:r>
              <a:rPr lang="de-DE" dirty="0"/>
              <a:t> = Beobachtung, dass Gruppenurteil sehr oft besser ist als die durchschnittliche Person in der Gruppe (bei unterschiedlichen Aufgaben)</a:t>
            </a:r>
          </a:p>
          <a:p>
            <a:r>
              <a:rPr lang="de-DE" dirty="0"/>
              <a:t>Statistisch erklärbar: Streuung der Einzelurteile um den wahren Wert</a:t>
            </a:r>
          </a:p>
          <a:p>
            <a:r>
              <a:rPr lang="de-DE" dirty="0" err="1"/>
              <a:t>WoC</a:t>
            </a:r>
            <a:r>
              <a:rPr lang="de-DE" dirty="0"/>
              <a:t> im strengen Sinne: Unabhängigkeit der Einzelurteile sichert diese Streuung (Diversität)</a:t>
            </a:r>
          </a:p>
          <a:p>
            <a:r>
              <a:rPr lang="de-DE" dirty="0"/>
              <a:t>ABER: Beobachtung, dass Information über die Antworten der anderen die Weisheit der Gruppe beeinflusst</a:t>
            </a:r>
          </a:p>
          <a:p>
            <a:r>
              <a:rPr lang="de-DE" b="1" dirty="0"/>
              <a:t>Unser Phänomen: </a:t>
            </a:r>
            <a:r>
              <a:rPr lang="de-DE" dirty="0"/>
              <a:t>Wenn Gruppenmitglieder erfahren, was die anderen geantwortet haben, und dann ein zweites Mal schätzen, beeinflusst das das Auftreten von </a:t>
            </a:r>
            <a:r>
              <a:rPr lang="de-DE" dirty="0" err="1"/>
              <a:t>WoC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6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DA137C-D838-433D-DFC3-20F2A8607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25" y="0"/>
            <a:ext cx="7124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879D-17C3-6BC5-F7BB-06B3BFD9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FC45F20-CBA7-D804-71C7-2601215F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4309" y="846161"/>
            <a:ext cx="18281122" cy="17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29B6B-15C2-3AC2-F174-FF03DD02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0DFAA0-C5C2-C48B-767A-92FEF19CC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AD04B0F-7AA4-5A98-4B9A-93EE52FD5608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E8C541F-3340-BC85-B2E2-E2FD9AFB7899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8BD0D3-E5C8-689E-D02D-677051A6F1EF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F34B0F-B314-E195-54ED-4F4A4ABEA7A6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90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AC8FB-14AA-A248-EEA2-B5A5E4E3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C7C613-626F-2E98-08E7-A0D9C684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B4AE338-9A4B-93F9-42B8-D07A0480F862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19738D-4D35-EEF6-86E8-BC71DB2FD35E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DB4B46-9F30-CA84-722F-49BE79081D90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FD404F-1CDA-699D-EBBF-5306DBF0E55B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51C6A4-FD96-FBE1-8212-FD674BC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8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FA568-51E2-B17C-F792-6E365F64E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F5B3104-D32A-15D0-96DB-A2A31B8B8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A6A750B-602F-352D-CB06-8763EBB36601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F9C9587-9536-819F-3BF7-4908AA6B1C20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A47D88-A048-6B2A-F0BC-D56A2B3E2061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639378-46BE-D1DD-11EB-569190136152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9D8C90-FC8E-CE17-361E-606D3AC3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292236F-66FB-B483-779E-55C556A29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t="73271" r="45482" b="20374"/>
          <a:stretch/>
        </p:blipFill>
        <p:spPr>
          <a:xfrm>
            <a:off x="5118930" y="5095536"/>
            <a:ext cx="2532399" cy="1085317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958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87E7-A3E4-5F02-9844-EAB3559E6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7A09A9-0307-A95B-6E91-48427549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CBE69E4-9613-A13E-A8B7-19E299E5E208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FF277D6-884E-7F27-AF2B-33A8F5566AB0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CF04AE-EED4-21A8-8503-171CC6842D55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44A80E-BD50-7251-4298-15D031BAC6EC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72A5ED-5475-8299-678F-62D7A9A9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A68B22-11EB-8978-959F-91FCFDEB7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t="73271" r="45482" b="20374"/>
          <a:stretch/>
        </p:blipFill>
        <p:spPr>
          <a:xfrm>
            <a:off x="5118930" y="5095536"/>
            <a:ext cx="2532399" cy="1085317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3A742A1-CD5B-2D19-DBB6-870219CE89FB}"/>
              </a:ext>
            </a:extLst>
          </p:cNvPr>
          <p:cNvGrpSpPr/>
          <p:nvPr/>
        </p:nvGrpSpPr>
        <p:grpSpPr>
          <a:xfrm>
            <a:off x="912702" y="4692093"/>
            <a:ext cx="3671543" cy="2279485"/>
            <a:chOff x="7431991" y="572704"/>
            <a:chExt cx="4760009" cy="2866724"/>
          </a:xfr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C1C223A-674A-58A4-EA03-40BCC70EA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50" t="72648" r="50880" b="10166"/>
            <a:stretch/>
          </p:blipFill>
          <p:spPr>
            <a:xfrm>
              <a:off x="7431991" y="572704"/>
              <a:ext cx="4760009" cy="2866724"/>
            </a:xfrm>
            <a:prstGeom prst="rect">
              <a:avLst/>
            </a:prstGeom>
            <a:effectLst/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5E4E48F-F73F-2F23-741D-FBDF4E0E07AB}"/>
                </a:ext>
              </a:extLst>
            </p:cNvPr>
            <p:cNvSpPr/>
            <p:nvPr/>
          </p:nvSpPr>
          <p:spPr>
            <a:xfrm>
              <a:off x="10856008" y="794759"/>
              <a:ext cx="1335992" cy="1196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FBB97527-E90C-06FA-0AEC-F4A8EEC3D39D}"/>
              </a:ext>
            </a:extLst>
          </p:cNvPr>
          <p:cNvSpPr/>
          <p:nvPr/>
        </p:nvSpPr>
        <p:spPr>
          <a:xfrm>
            <a:off x="2447639" y="3752663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E2409A-A3C8-9D76-F48F-A2BDB9FBA782}"/>
              </a:ext>
            </a:extLst>
          </p:cNvPr>
          <p:cNvSpPr/>
          <p:nvPr/>
        </p:nvSpPr>
        <p:spPr>
          <a:xfrm>
            <a:off x="2447639" y="2754685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86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60460-A29E-2439-D0FE-8EAA0613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1F0F0D4-1D42-70E2-F4B0-4F118C30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5ED0F07-BC4C-7E4A-B319-624D99ACA7A0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7277546-C159-1BE9-C43A-CC7B92B97B61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0B515E-6049-5F60-DFF9-EC973EF7EE62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CC013-8A93-D9B7-AD82-3C1E9298BB4C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E47E1D-FB7E-F84B-7AEC-89B953BC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062508-3740-499E-51DB-3DA6D742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t="73271" r="45482" b="20374"/>
          <a:stretch/>
        </p:blipFill>
        <p:spPr>
          <a:xfrm>
            <a:off x="5118930" y="5095536"/>
            <a:ext cx="2532399" cy="1085317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50EFA9-BCBB-F4A3-790E-1AB8799BCA49}"/>
              </a:ext>
            </a:extLst>
          </p:cNvPr>
          <p:cNvGrpSpPr/>
          <p:nvPr/>
        </p:nvGrpSpPr>
        <p:grpSpPr>
          <a:xfrm>
            <a:off x="912702" y="4692093"/>
            <a:ext cx="3671543" cy="2279485"/>
            <a:chOff x="7431991" y="572704"/>
            <a:chExt cx="4760009" cy="2866724"/>
          </a:xfrm>
          <a:effectLst>
            <a:outerShdw blurRad="50800" dist="38100" dir="5400000" sx="105000" sy="105000" algn="t" rotWithShape="0">
              <a:prstClr val="black">
                <a:alpha val="25000"/>
              </a:prstClr>
            </a:outerShdw>
          </a:effectLst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0F96A3-4423-A942-B67B-F4ED7CB5F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50" t="72648" r="50880" b="10166"/>
            <a:stretch/>
          </p:blipFill>
          <p:spPr>
            <a:xfrm>
              <a:off x="7431991" y="572704"/>
              <a:ext cx="4760009" cy="2866724"/>
            </a:xfrm>
            <a:prstGeom prst="rect">
              <a:avLst/>
            </a:prstGeom>
            <a:effectLst/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F309DE1-9F39-282F-C99D-14928FB24181}"/>
                </a:ext>
              </a:extLst>
            </p:cNvPr>
            <p:cNvSpPr/>
            <p:nvPr/>
          </p:nvSpPr>
          <p:spPr>
            <a:xfrm>
              <a:off x="10856008" y="794759"/>
              <a:ext cx="1335992" cy="1196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21383CB6-131D-E4DE-7AAA-262A0C99F44E}"/>
              </a:ext>
            </a:extLst>
          </p:cNvPr>
          <p:cNvSpPr/>
          <p:nvPr/>
        </p:nvSpPr>
        <p:spPr>
          <a:xfrm>
            <a:off x="2447639" y="3752663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F2BD4DA-D30C-96CB-A0F2-5EA8277D6796}"/>
              </a:ext>
            </a:extLst>
          </p:cNvPr>
          <p:cNvSpPr/>
          <p:nvPr/>
        </p:nvSpPr>
        <p:spPr>
          <a:xfrm>
            <a:off x="2447639" y="2754685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E2E104-61F3-8253-45F0-52CFAE14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3" r="77874" b="8093"/>
          <a:stretch/>
        </p:blipFill>
        <p:spPr>
          <a:xfrm>
            <a:off x="9288378" y="1392394"/>
            <a:ext cx="2227630" cy="1898073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694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23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Wisdom of Crowds</vt:lpstr>
      <vt:lpstr>Das Phänomen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Simeon Kovac</dc:creator>
  <cp:lastModifiedBy>Simeon Kovac</cp:lastModifiedBy>
  <cp:revision>4</cp:revision>
  <dcterms:created xsi:type="dcterms:W3CDTF">2025-01-31T07:51:43Z</dcterms:created>
  <dcterms:modified xsi:type="dcterms:W3CDTF">2025-01-31T08:41:01Z</dcterms:modified>
</cp:coreProperties>
</file>