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8CED0-EBBB-F1B4-FDBF-E725627FD1E9}" v="39" dt="2024-10-16T12:04:42.047"/>
    <p1510:client id="{A97B7DCA-5EC1-A75B-5F5A-7B5187D64DC2}" v="292" dt="2024-10-14T12:25:08.116"/>
    <p1510:client id="{E1F4FF7D-2603-5F8A-7B96-7756079C0AEB}" v="6" dt="2024-10-16T05:11:28.669"/>
    <p1510:client id="{F93019F1-8F46-33CE-D6D0-56CC716353CB}" v="103" dt="2024-10-14T14:13:40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FA0F6-602F-4154-B66E-01CA1D5749DC}" type="datetimeFigureOut">
              <a:t>2024/10/16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06821-4B91-4696-907A-BB1610ED242D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9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[Prompt]</a:t>
            </a:r>
            <a:endParaRPr lang="zh-TW" altLang="en-US" dirty="0"/>
          </a:p>
          <a:p>
            <a:r>
              <a:rPr lang="en-US" altLang="zh-TW" dirty="0">
                <a:ea typeface="新細明體"/>
              </a:rPr>
              <a:t>An anime-style female character with horns, cat ears, and black, white, and gray short hair, wearing black coat with  teal tie.</a:t>
            </a:r>
            <a:endParaRPr lang="en-US" dirty="0"/>
          </a:p>
          <a:p>
            <a:r>
              <a:rPr lang="en-US" dirty="0"/>
              <a:t>Standing in the virtual world she designed, behind her are the complex buildings she designed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06821-4B91-4696-907A-BB1610ED242D}" type="slidenum"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54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[Prompt]</a:t>
            </a:r>
            <a:endParaRPr lang="zh-TW" altLang="en-US" dirty="0"/>
          </a:p>
          <a:p>
            <a:r>
              <a:rPr lang="en-US" dirty="0"/>
              <a:t>An anime-style female character with horns, cat ears, and black, white, and gray short hair, wearing black coat with  teal tie. </a:t>
            </a:r>
            <a:endParaRPr lang="zh-TW" altLang="en-US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Facing the entrance to the real world, the expression is full of expectation and uneasiness.</a:t>
            </a:r>
            <a:endParaRPr lang="zh-TW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06821-4B91-4696-907A-BB1610ED242D}" type="slidenum"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92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[Prompt]</a:t>
            </a:r>
            <a:endParaRPr lang="zh-TW" altLang="en-US" dirty="0"/>
          </a:p>
          <a:p>
            <a:r>
              <a:rPr lang="en-US" altLang="zh-TW" dirty="0">
                <a:ea typeface="新細明體"/>
              </a:rPr>
              <a:t>An anime-style female character with horns, cat ears, and black, white, and gray short hair, wearing black coat with  teal tie. 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r>
              <a:rPr lang="en-US" altLang="zh-TW" dirty="0">
                <a:ea typeface="新細明體"/>
                <a:cs typeface="Calibri"/>
              </a:rPr>
              <a:t>Working Sadly in the office.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06821-4B91-4696-907A-BB1610ED242D}" type="slidenum"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28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[Prompt]</a:t>
            </a:r>
            <a:endParaRPr lang="zh-TW" altLang="en-US" dirty="0"/>
          </a:p>
          <a:p>
            <a:r>
              <a:rPr lang="en-US" altLang="zh-TW" dirty="0">
                <a:ea typeface="新細明體"/>
              </a:rPr>
              <a:t>An anime-style female character with horns, cat ears, and black, white, and gray short hair, wearing black coat with  teal tie. </a:t>
            </a:r>
            <a:endParaRPr lang="zh-TW" dirty="0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  <a:cs typeface="Calibri"/>
              </a:rPr>
              <a:t>Programing in her cute room.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06821-4B91-4696-907A-BB1610ED242D}" type="slidenum"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4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[Prompt]</a:t>
            </a:r>
            <a:endParaRPr lang="en-US" dirty="0"/>
          </a:p>
          <a:p>
            <a:r>
              <a:rPr lang="en-US" dirty="0"/>
              <a:t>An anime-style female character with horns, cat ears, and black, white, and gray short hair, wearing black coat with  teal tie. 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Lots of shadow of the recall order appeared behind.</a:t>
            </a:r>
            <a:endParaRPr lang="zh-TW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06821-4B91-4696-907A-BB1610ED242D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4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[Prompt]</a:t>
            </a:r>
            <a:endParaRPr lang="zh-TW" altLang="en-US" dirty="0"/>
          </a:p>
          <a:p>
            <a:r>
              <a:rPr lang="en-US" altLang="zh-TW" dirty="0">
                <a:ea typeface="新細明體"/>
              </a:rPr>
              <a:t>An anime-style female character with horns, cat ears, and black, white, and gray short hair, wearing black coat with  teal tie. </a:t>
            </a:r>
            <a:endParaRPr lang="en-US" dirty="0"/>
          </a:p>
          <a:p>
            <a:r>
              <a:rPr lang="en-US" dirty="0"/>
              <a:t>Standing on the border between the real world and the virtual dimension, holding a puzzle symbolizing connection in his hands and smiling.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06821-4B91-4696-907A-BB1610ED242D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66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anime-style female character with horns, cat ears, and black, white, and gray short hair, wearing black coat with  teal tie. </a:t>
            </a:r>
            <a:endParaRPr lang="zh-TW" altLang="en-US" dirty="0"/>
          </a:p>
          <a:p>
            <a:r>
              <a:rPr lang="en-US" altLang="zh-TW" dirty="0">
                <a:ea typeface="新細明體"/>
              </a:rPr>
              <a:t>She invites everyone to join her on her creative journey with a smile, showing behind him a world where virtuality and reality blend.</a:t>
            </a:r>
            <a:endParaRPr lang="zh-TW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06821-4B91-4696-907A-BB1610ED242D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21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070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880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340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922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9187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022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9647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1535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954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510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269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52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290CB09-2176-91B6-A3F2-6BA9DCAAF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/>
              <a:t>故事七步驟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ABB56-456B-FCFE-7260-74C1696A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408" y="4629234"/>
            <a:ext cx="3973386" cy="148531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zh-TW" altLang="en-US" sz="1500">
                <a:solidFill>
                  <a:schemeClr val="bg1"/>
                </a:solidFill>
              </a:rPr>
              <a:t>嗨，大家好！我是 </a:t>
            </a:r>
            <a:r>
              <a:rPr lang="en-US" altLang="zh-TW" sz="1500" b="1" dirty="0">
                <a:solidFill>
                  <a:schemeClr val="bg1"/>
                </a:solidFill>
              </a:rPr>
              <a:t>Cornu Dev.</a:t>
            </a:r>
            <a:r>
              <a:rPr lang="zh-TW" altLang="en-US" sz="1500">
                <a:solidFill>
                  <a:schemeClr val="bg1"/>
                </a:solidFill>
              </a:rPr>
              <a:t>，你们可以叫我 </a:t>
            </a:r>
            <a:r>
              <a:rPr lang="en-US" altLang="zh-TW" sz="1500" dirty="0">
                <a:solidFill>
                  <a:schemeClr val="bg1"/>
                </a:solidFill>
              </a:rPr>
              <a:t>Cornu</a:t>
            </a:r>
            <a:r>
              <a:rPr lang="zh-TW" altLang="en-US" sz="1500">
                <a:solidFill>
                  <a:schemeClr val="bg1"/>
                </a:solidFill>
              </a:rPr>
              <a:t>。我来自一个虚拟次元的世界，在那里，我是一名</a:t>
            </a:r>
            <a:r>
              <a:rPr lang="zh-TW" altLang="en-US" sz="1500" b="1">
                <a:solidFill>
                  <a:schemeClr val="bg1"/>
                </a:solidFill>
              </a:rPr>
              <a:t>虚拟空间的构筑师</a:t>
            </a:r>
            <a:r>
              <a:rPr lang="zh-TW" altLang="en-US" sz="1500">
                <a:solidFill>
                  <a:schemeClr val="bg1"/>
                </a:solidFill>
              </a:rPr>
              <a:t>。我对人类的实体空间充满好奇，想知道你们是如何用创造力塑造自己周围的环境。</a:t>
            </a:r>
            <a:endParaRPr lang="en-US" altLang="zh-TW" sz="1500">
              <a:solidFill>
                <a:schemeClr val="bg1"/>
              </a:solidFill>
            </a:endParaRPr>
          </a:p>
        </p:txBody>
      </p:sp>
      <p:pic>
        <p:nvPicPr>
          <p:cNvPr id="14" name="圖片 13" descr="一張含有 日本動畫, 卡通, 電腦繪圖藝術品, 漫畫 的圖片&#10;&#10;自動產生的描述">
            <a:extLst>
              <a:ext uri="{FF2B5EF4-FFF2-40B4-BE49-F238E27FC236}">
                <a16:creationId xmlns:a16="http://schemas.microsoft.com/office/drawing/2014/main" id="{A1D792B4-1F91-F0E0-E9DE-7DC15256B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" y="0"/>
            <a:ext cx="6991350" cy="6858000"/>
          </a:xfrm>
          <a:prstGeom prst="rect">
            <a:avLst/>
          </a:prstGeom>
        </p:spPr>
      </p:pic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5638138-213C-D739-010A-78FC5BE83626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目標</a:t>
            </a:r>
            <a:endParaRPr lang="zh-TW" altLang="en-US" sz="3200" b="1" dirty="0">
              <a:latin typeface="Arial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A4EBAF2-4A45-D7CB-E1E4-12BC60843961}"/>
              </a:ext>
            </a:extLst>
          </p:cNvPr>
          <p:cNvSpPr txBox="1"/>
          <p:nvPr/>
        </p:nvSpPr>
        <p:spPr>
          <a:xfrm>
            <a:off x="7816788" y="1861351"/>
            <a:ext cx="3542190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嗨，大家好！</a:t>
            </a:r>
            <a:endParaRPr lang="en-US" altLang="zh-TW" sz="2000"/>
          </a:p>
          <a:p>
            <a:r>
              <a:rPr lang="zh-TW" altLang="en-US" sz="2000"/>
              <a:t>我是</a:t>
            </a:r>
            <a:r>
              <a:rPr lang="en-US" altLang="zh-TW" sz="2000" dirty="0"/>
              <a:t> Cornu Dev.</a:t>
            </a:r>
            <a:r>
              <a:rPr lang="zh-TW" altLang="en-US" sz="2000"/>
              <a:t>，你們可以叫我科弩。我來自另一个次元的世界，在那裡，我是一名虛擬空間的構築師。</a:t>
            </a:r>
            <a:endParaRPr lang="en-US" altLang="zh-TW" sz="2000"/>
          </a:p>
          <a:p>
            <a:endParaRPr lang="zh-TW" altLang="en-US" sz="2000"/>
          </a:p>
          <a:p>
            <a:r>
              <a:rPr lang="zh-TW" altLang="en-US" sz="2000"/>
              <a:t>我對人類的實體空間充滿好奇，想知道你們是如何用創造力塑造自己周圍的環境。</a:t>
            </a:r>
            <a:endParaRPr lang="en-US" altLang="zh-TW" sz="2000"/>
          </a:p>
          <a:p>
            <a:endParaRPr lang="zh-TW" altLang="en-US" sz="2000"/>
          </a:p>
          <a:p>
            <a:r>
              <a:rPr lang="en-US" altLang="zh-TW" sz="2000" dirty="0"/>
              <a:t>(E7</a:t>
            </a:r>
            <a:r>
              <a:rPr lang="zh-TW" altLang="en-US" sz="2000"/>
              <a:t>星光眼表情</a:t>
            </a:r>
            <a:r>
              <a:rPr lang="en-US" altLang="zh-TW" sz="2000" dirty="0"/>
              <a:t>)</a:t>
            </a:r>
            <a:endParaRPr lang="en-US" altLang="zh-TW" sz="2000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48842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ABB56-456B-FCFE-7260-74C1696A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940" y="2633949"/>
            <a:ext cx="3822189" cy="1693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sz="2000"/>
              <a:t>因</a:t>
            </a:r>
            <a:r>
              <a:rPr lang="zh-TW" altLang="en-US" sz="2000"/>
              <a:t>此</a:t>
            </a:r>
            <a:r>
              <a:rPr lang="zh-TW" sz="2000"/>
              <a:t>，我使用</a:t>
            </a:r>
            <a:r>
              <a:rPr lang="zh-TW" altLang="en-US" sz="2000"/>
              <a:t>傳送裝</a:t>
            </a:r>
            <a:r>
              <a:rPr lang="zh-TW" sz="2000"/>
              <a:t>置来</a:t>
            </a:r>
            <a:r>
              <a:rPr lang="zh-TW" altLang="en-US" sz="2000"/>
              <a:t>到</a:t>
            </a:r>
            <a:r>
              <a:rPr lang="zh-TW" sz="2000"/>
              <a:t>你們的</a:t>
            </a:r>
            <a:r>
              <a:rPr lang="zh-TW" altLang="en-US" sz="2000"/>
              <a:t>次元</a:t>
            </a:r>
            <a:r>
              <a:rPr lang="zh-TW" sz="2000"/>
              <a:t>。然而，我發現自己與</a:t>
            </a:r>
            <a:r>
              <a:rPr lang="zh-TW" altLang="en-US" sz="2000"/>
              <a:t>這個</a:t>
            </a:r>
            <a:r>
              <a:rPr lang="zh-TW" sz="2000"/>
              <a:t>世界格格不入，</a:t>
            </a:r>
            <a:r>
              <a:rPr lang="zh-TW" altLang="en-US" sz="2000"/>
              <a:t>語言</a:t>
            </a:r>
            <a:r>
              <a:rPr lang="zh-TW" sz="2000"/>
              <a:t>和文化的差</a:t>
            </a:r>
            <a:r>
              <a:rPr lang="zh-TW" altLang="en-US" sz="2000"/>
              <a:t>異讓我感到孤立</a:t>
            </a:r>
            <a:r>
              <a:rPr lang="zh-TW" sz="2000"/>
              <a:t>。</a:t>
            </a:r>
            <a:endParaRPr lang="zh-TW"/>
          </a:p>
        </p:txBody>
      </p:sp>
      <p:pic>
        <p:nvPicPr>
          <p:cNvPr id="4" name="圖片 3" descr="一張含有 日本動畫, 服裝, 人的臉孔, 卡通 的圖片&#10;&#10;自動產生的描述">
            <a:extLst>
              <a:ext uri="{FF2B5EF4-FFF2-40B4-BE49-F238E27FC236}">
                <a16:creationId xmlns:a16="http://schemas.microsoft.com/office/drawing/2014/main" id="{59E76B20-DC41-E506-5633-A88F9C90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-1062" y="3399"/>
            <a:ext cx="6942338" cy="6875756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D9B713A2-B6E7-B16E-E5DF-1961068ADC72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4150779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9C516-985E-AF62-DC27-94DD91B3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957" y="1626093"/>
            <a:ext cx="3655566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sz="2000"/>
              <a:t>為了更好的融入與學習，我首先嘗試在人類社會中找了一份工作，但我身心俱疲。</a:t>
            </a:r>
          </a:p>
          <a:p>
            <a:pPr marL="0" indent="0">
              <a:buNone/>
            </a:pPr>
            <a:r>
              <a:rPr lang="zh-TW" altLang="en-US" sz="2000"/>
              <a:t>(E0 哭泣表情)</a:t>
            </a:r>
            <a:endParaRPr lang="zh-TW" altLang="en-US" sz="2000" dirty="0"/>
          </a:p>
        </p:txBody>
      </p:sp>
      <p:pic>
        <p:nvPicPr>
          <p:cNvPr id="5" name="圖片 4" descr="一張含有 日本動畫, 卡通, 漫畫, 虛構角色 的圖片&#10;&#10;自動產生的描述">
            <a:extLst>
              <a:ext uri="{FF2B5EF4-FFF2-40B4-BE49-F238E27FC236}">
                <a16:creationId xmlns:a16="http://schemas.microsoft.com/office/drawing/2014/main" id="{589B2A77-E14B-6A18-B868-1A0AADEA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7" r="-42"/>
          <a:stretch/>
        </p:blipFill>
        <p:spPr>
          <a:xfrm>
            <a:off x="1" y="1"/>
            <a:ext cx="6816421" cy="685800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8DD75FD4-6CDD-535A-C055-2D602089DB6A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努力</a:t>
            </a:r>
            <a:endParaRPr lang="zh-TW" alt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1600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E0F34-0220-ED76-D80F-F40E7D82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352" y="2286000"/>
            <a:ext cx="3852647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ea typeface="+mn-lt"/>
                <a:cs typeface="+mn-lt"/>
              </a:rPr>
              <a:t> </a:t>
            </a:r>
            <a:r>
              <a:rPr lang="zh-TW" sz="2000">
                <a:ea typeface="+mn-lt"/>
                <a:cs typeface="+mn-lt"/>
              </a:rPr>
              <a:t>辭去了工作，我</a:t>
            </a:r>
            <a:r>
              <a:rPr lang="zh-TW" altLang="en-US" sz="2000">
                <a:ea typeface="+mn-lt"/>
                <a:cs typeface="+mn-lt"/>
              </a:rPr>
              <a:t>開始</a:t>
            </a:r>
            <a:r>
              <a:rPr lang="zh-TW" sz="2000">
                <a:ea typeface="+mn-lt"/>
                <a:cs typeface="+mn-lt"/>
              </a:rPr>
              <a:t>直播，</a:t>
            </a:r>
            <a:r>
              <a:rPr lang="zh-TW" altLang="en-US" sz="2000">
                <a:ea typeface="+mn-lt"/>
                <a:cs typeface="+mn-lt"/>
              </a:rPr>
              <a:t>分</a:t>
            </a:r>
            <a:r>
              <a:rPr lang="zh-TW" sz="2000">
                <a:ea typeface="+mn-lt"/>
                <a:cs typeface="+mn-lt"/>
              </a:rPr>
              <a:t>享我的</a:t>
            </a:r>
            <a:r>
              <a:rPr lang="zh-TW" altLang="en-US" sz="2000">
                <a:ea typeface="+mn-lt"/>
                <a:cs typeface="+mn-lt"/>
              </a:rPr>
              <a:t>設計</a:t>
            </a:r>
            <a:r>
              <a:rPr lang="zh-TW" sz="2000">
                <a:ea typeface="+mn-lt"/>
                <a:cs typeface="+mn-lt"/>
              </a:rPr>
              <a:t>和想法。</a:t>
            </a:r>
            <a:r>
              <a:rPr lang="zh-TW" altLang="en-US" sz="2000">
                <a:ea typeface="+mn-lt"/>
                <a:cs typeface="+mn-lt"/>
              </a:rPr>
              <a:t>觀眾們</a:t>
            </a:r>
            <a:r>
              <a:rPr lang="zh-TW" sz="2000">
                <a:ea typeface="+mn-lt"/>
                <a:cs typeface="+mn-lt"/>
              </a:rPr>
              <a:t>的回饋</a:t>
            </a:r>
            <a:r>
              <a:rPr lang="zh-TW" altLang="en-US" sz="2000">
                <a:ea typeface="+mn-lt"/>
                <a:cs typeface="+mn-lt"/>
              </a:rPr>
              <a:t>讓</a:t>
            </a:r>
            <a:r>
              <a:rPr lang="zh-TW" sz="2000">
                <a:ea typeface="+mn-lt"/>
                <a:cs typeface="+mn-lt"/>
              </a:rPr>
              <a:t>我</a:t>
            </a:r>
            <a:r>
              <a:rPr lang="zh-TW" altLang="en-US" sz="2000">
                <a:ea typeface="+mn-lt"/>
                <a:cs typeface="+mn-lt"/>
              </a:rPr>
              <a:t>收穫</a:t>
            </a:r>
            <a:r>
              <a:rPr lang="zh-TW" sz="2000">
                <a:ea typeface="+mn-lt"/>
                <a:cs typeface="+mn-lt"/>
              </a:rPr>
              <a:t>豐富，他</a:t>
            </a:r>
            <a:r>
              <a:rPr lang="zh-TW" altLang="en-US" sz="2000">
                <a:ea typeface="+mn-lt"/>
                <a:cs typeface="+mn-lt"/>
              </a:rPr>
              <a:t>們對</a:t>
            </a:r>
            <a:r>
              <a:rPr lang="zh-TW" sz="2000">
                <a:ea typeface="+mn-lt"/>
                <a:cs typeface="+mn-lt"/>
              </a:rPr>
              <a:t>我的創作充</a:t>
            </a:r>
            <a:r>
              <a:rPr lang="zh-TW" altLang="en-US" sz="2000">
                <a:ea typeface="+mn-lt"/>
                <a:cs typeface="+mn-lt"/>
              </a:rPr>
              <a:t>滿</a:t>
            </a:r>
            <a:r>
              <a:rPr lang="zh-TW" sz="2000">
                <a:ea typeface="+mn-lt"/>
                <a:cs typeface="+mn-lt"/>
              </a:rPr>
              <a:t>好奇，</a:t>
            </a:r>
            <a:r>
              <a:rPr lang="zh-TW" altLang="en-US" sz="2000">
                <a:ea typeface="+mn-lt"/>
                <a:cs typeface="+mn-lt"/>
              </a:rPr>
              <a:t>幫</a:t>
            </a:r>
            <a:r>
              <a:rPr lang="zh-TW" sz="2000">
                <a:ea typeface="+mn-lt"/>
                <a:cs typeface="+mn-lt"/>
              </a:rPr>
              <a:t>助我理解更多可能性。</a:t>
            </a:r>
            <a:endParaRPr lang="zh-TW" sz="2000"/>
          </a:p>
          <a:p>
            <a:endParaRPr lang="zh-TW" altLang="en-US" dirty="0">
              <a:ea typeface="新細明體"/>
            </a:endParaRPr>
          </a:p>
        </p:txBody>
      </p:sp>
      <p:pic>
        <p:nvPicPr>
          <p:cNvPr id="6" name="圖片 5" descr="一張含有 文字, 日本動畫, 卡通, 電腦鍵盤 的圖片&#10;&#10;自動產生的描述">
            <a:extLst>
              <a:ext uri="{FF2B5EF4-FFF2-40B4-BE49-F238E27FC236}">
                <a16:creationId xmlns:a16="http://schemas.microsoft.com/office/drawing/2014/main" id="{207A2612-7F9A-6541-9B4A-AA74C6D06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1" y="7437"/>
            <a:ext cx="6837285" cy="6852081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C5D861C5-DA48-9CC2-DD59-B68C5A7CCCDB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結果</a:t>
            </a:r>
            <a:endParaRPr lang="zh-TW" alt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9396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ED81AA-63B3-EB70-5DBE-96DC5CA2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657" y="2514778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200">
                <a:ea typeface="+mn-lt"/>
                <a:cs typeface="+mn-lt"/>
              </a:rPr>
              <a:t> </a:t>
            </a:r>
            <a:r>
              <a:rPr lang="zh-TW" sz="2200">
                <a:ea typeface="+mn-lt"/>
                <a:cs typeface="+mn-lt"/>
              </a:rPr>
              <a:t>我本想持續學習人</a:t>
            </a:r>
            <a:r>
              <a:rPr lang="zh-TW" altLang="en-US" sz="2200">
                <a:ea typeface="+mn-lt"/>
                <a:cs typeface="+mn-lt"/>
              </a:rPr>
              <a:t>類</a:t>
            </a:r>
            <a:r>
              <a:rPr lang="zh-TW" sz="2200">
                <a:ea typeface="+mn-lt"/>
                <a:cs typeface="+mn-lt"/>
              </a:rPr>
              <a:t>文化，但</a:t>
            </a:r>
            <a:r>
              <a:rPr lang="zh-TW" altLang="en-US" sz="2200">
                <a:ea typeface="+mn-lt"/>
                <a:cs typeface="+mn-lt"/>
              </a:rPr>
              <a:t>是</a:t>
            </a:r>
            <a:r>
              <a:rPr lang="zh-TW" sz="2200">
                <a:ea typeface="+mn-lt"/>
                <a:cs typeface="+mn-lt"/>
              </a:rPr>
              <a:t>我的族人希望我回到</a:t>
            </a:r>
            <a:r>
              <a:rPr lang="zh-TW" altLang="en-US" sz="2200">
                <a:ea typeface="+mn-lt"/>
                <a:cs typeface="+mn-lt"/>
              </a:rPr>
              <a:t>虛擬</a:t>
            </a:r>
            <a:r>
              <a:rPr lang="zh-TW" sz="2200">
                <a:ea typeface="+mn-lt"/>
                <a:cs typeface="+mn-lt"/>
              </a:rPr>
              <a:t>次元，我可能得道別。</a:t>
            </a:r>
            <a:endParaRPr lang="zh-TW" altLang="en-US">
              <a:ea typeface="+mn-lt"/>
              <a:cs typeface="+mn-lt"/>
            </a:endParaRPr>
          </a:p>
          <a:p>
            <a:pPr>
              <a:buNone/>
            </a:pPr>
            <a:r>
              <a:rPr lang="zh-TW" altLang="en-US" sz="2200">
                <a:ea typeface="+mn-lt"/>
                <a:cs typeface="+mn-lt"/>
              </a:rPr>
              <a:t> </a:t>
            </a:r>
            <a:r>
              <a:rPr lang="zh-TW" sz="2200">
                <a:ea typeface="+mn-lt"/>
                <a:cs typeface="+mn-lt"/>
              </a:rPr>
              <a:t>(E8淚眼汪汪</a:t>
            </a:r>
            <a:r>
              <a:rPr lang="zh-TW" altLang="en-US" sz="2200">
                <a:ea typeface="+mn-lt"/>
                <a:cs typeface="+mn-lt"/>
              </a:rPr>
              <a:t>表情</a:t>
            </a:r>
            <a:r>
              <a:rPr lang="zh-TW" sz="2200">
                <a:ea typeface="+mn-lt"/>
                <a:cs typeface="+mn-lt"/>
              </a:rPr>
              <a:t>)</a:t>
            </a:r>
            <a:endParaRPr lang="zh-TW"/>
          </a:p>
          <a:p>
            <a:endParaRPr lang="zh-TW" altLang="en-US" sz="2200">
              <a:ea typeface="新細明體"/>
            </a:endParaRPr>
          </a:p>
        </p:txBody>
      </p:sp>
      <p:pic>
        <p:nvPicPr>
          <p:cNvPr id="4" name="圖片 3" descr="一張含有 日本動畫, 卡通, 虛構角色, 電腦繪圖藝術品 的圖片&#10;&#10;自動產生的描述">
            <a:extLst>
              <a:ext uri="{FF2B5EF4-FFF2-40B4-BE49-F238E27FC236}">
                <a16:creationId xmlns:a16="http://schemas.microsoft.com/office/drawing/2014/main" id="{D0332736-F2F3-11C6-2C43-76780D75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-3482" y="10"/>
            <a:ext cx="6846711" cy="685611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5CF6964-ABFD-5207-415D-28111F839C31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意外</a:t>
            </a:r>
            <a:endParaRPr lang="zh-TW" alt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1743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C1DDCD-7905-F1C1-8AF1-E7C81100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048" y="249842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000">
                <a:ea typeface="+mn-lt"/>
                <a:cs typeface="+mn-lt"/>
              </a:rPr>
              <a:t>然而，</a:t>
            </a:r>
            <a:r>
              <a:rPr lang="zh-TW" sz="2000">
                <a:ea typeface="+mn-lt"/>
                <a:cs typeface="+mn-lt"/>
              </a:rPr>
              <a:t>我發現就算回到原本的</a:t>
            </a:r>
            <a:r>
              <a:rPr lang="zh-TW" altLang="en-US" sz="2000">
                <a:ea typeface="+mn-lt"/>
                <a:cs typeface="+mn-lt"/>
              </a:rPr>
              <a:t>次</a:t>
            </a:r>
            <a:r>
              <a:rPr lang="zh-TW" sz="2000">
                <a:ea typeface="+mn-lt"/>
                <a:cs typeface="+mn-lt"/>
              </a:rPr>
              <a:t>元</a:t>
            </a:r>
            <a:r>
              <a:rPr lang="en-US" altLang="zh-TW" sz="2000" dirty="0">
                <a:ea typeface="+mn-lt"/>
                <a:cs typeface="+mn-lt"/>
              </a:rPr>
              <a:t>(shift8</a:t>
            </a:r>
            <a:r>
              <a:rPr lang="zh-TW" sz="2000">
                <a:ea typeface="+mn-lt"/>
                <a:cs typeface="+mn-lt"/>
              </a:rPr>
              <a:t> 燈泡表情</a:t>
            </a:r>
            <a:r>
              <a:rPr lang="en-US" altLang="zh-TW" sz="2000" dirty="0">
                <a:ea typeface="+mn-lt"/>
                <a:cs typeface="+mn-lt"/>
              </a:rPr>
              <a:t>)</a:t>
            </a:r>
            <a:r>
              <a:rPr lang="zh-TW" sz="2000">
                <a:ea typeface="+mn-lt"/>
                <a:cs typeface="+mn-lt"/>
              </a:rPr>
              <a:t>，也能通</a:t>
            </a:r>
            <a:r>
              <a:rPr lang="zh-TW" altLang="en-US" sz="2000">
                <a:ea typeface="+mn-lt"/>
                <a:cs typeface="+mn-lt"/>
              </a:rPr>
              <a:t>過</a:t>
            </a:r>
            <a:r>
              <a:rPr lang="zh-TW" sz="2000">
                <a:ea typeface="+mn-lt"/>
                <a:cs typeface="+mn-lt"/>
              </a:rPr>
              <a:t>直播，將人類的</a:t>
            </a:r>
            <a:r>
              <a:rPr lang="zh-TW" altLang="en-US" sz="2000">
                <a:ea typeface="+mn-lt"/>
                <a:cs typeface="+mn-lt"/>
              </a:rPr>
              <a:t>創造</a:t>
            </a:r>
            <a:r>
              <a:rPr lang="zh-TW" sz="2000">
                <a:ea typeface="+mn-lt"/>
                <a:cs typeface="+mn-lt"/>
              </a:rPr>
              <a:t>力带回我的世界，讓</a:t>
            </a:r>
            <a:r>
              <a:rPr lang="zh-TW" altLang="en-US" sz="2000">
                <a:ea typeface="+mn-lt"/>
                <a:cs typeface="+mn-lt"/>
              </a:rPr>
              <a:t>兩個</a:t>
            </a:r>
            <a:r>
              <a:rPr lang="zh-TW" sz="2000">
                <a:ea typeface="+mn-lt"/>
                <a:cs typeface="+mn-lt"/>
              </a:rPr>
              <a:t>次元相互</a:t>
            </a:r>
            <a:r>
              <a:rPr lang="zh-TW" altLang="en-US" sz="2000">
                <a:ea typeface="+mn-lt"/>
                <a:cs typeface="+mn-lt"/>
              </a:rPr>
              <a:t>啟發</a:t>
            </a:r>
            <a:r>
              <a:rPr lang="zh-TW" sz="2000">
                <a:ea typeface="+mn-lt"/>
                <a:cs typeface="+mn-lt"/>
              </a:rPr>
              <a:t>，共同</a:t>
            </a:r>
            <a:r>
              <a:rPr lang="zh-TW" altLang="en-US" sz="2000">
                <a:ea typeface="+mn-lt"/>
                <a:cs typeface="+mn-lt"/>
              </a:rPr>
              <a:t>創造</a:t>
            </a:r>
            <a:r>
              <a:rPr lang="zh-TW" sz="2000">
                <a:ea typeface="+mn-lt"/>
                <a:cs typeface="+mn-lt"/>
              </a:rPr>
              <a:t>出新的可</a:t>
            </a:r>
            <a:r>
              <a:rPr lang="zh-TW" altLang="en-US" sz="2000">
                <a:ea typeface="+mn-lt"/>
                <a:cs typeface="+mn-lt"/>
              </a:rPr>
              <a:t>能</a:t>
            </a:r>
            <a:r>
              <a:rPr lang="zh-TW" sz="2000">
                <a:ea typeface="+mn-lt"/>
                <a:cs typeface="+mn-lt"/>
              </a:rPr>
              <a:t>性。</a:t>
            </a:r>
            <a:endParaRPr lang="zh-TW" altLang="en-US" sz="2000"/>
          </a:p>
          <a:p>
            <a:endParaRPr lang="zh-TW" altLang="en-US" sz="2200">
              <a:ea typeface="新細明體"/>
            </a:endParaRPr>
          </a:p>
        </p:txBody>
      </p:sp>
      <p:pic>
        <p:nvPicPr>
          <p:cNvPr id="6" name="圖片 5" descr="一張含有 日本動畫, 卡通, 漫畫, 虛構小說 的圖片&#10;&#10;自動產生的描述">
            <a:extLst>
              <a:ext uri="{FF2B5EF4-FFF2-40B4-BE49-F238E27FC236}">
                <a16:creationId xmlns:a16="http://schemas.microsoft.com/office/drawing/2014/main" id="{75268A01-1738-E508-94B0-1DFDD628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" y="2822"/>
            <a:ext cx="6880577" cy="685235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8ACFE907-7F88-7A1B-6375-03921976DB04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轉折</a:t>
            </a:r>
            <a:endParaRPr lang="zh-TW" alt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2596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C72A2-91F5-444C-5E80-B5BDAB94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122" y="2105383"/>
            <a:ext cx="3799425" cy="31432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sz="2000">
                <a:ea typeface="+mn-lt"/>
                <a:cs typeface="+mn-lt"/>
              </a:rPr>
              <a:t>現在，我不</a:t>
            </a:r>
            <a:r>
              <a:rPr lang="zh-TW" altLang="en-US" sz="2000">
                <a:ea typeface="+mn-lt"/>
                <a:cs typeface="+mn-lt"/>
              </a:rPr>
              <a:t>僅</a:t>
            </a:r>
            <a:r>
              <a:rPr lang="zh-TW" sz="2000">
                <a:ea typeface="+mn-lt"/>
                <a:cs typeface="+mn-lt"/>
              </a:rPr>
              <a:t>是一名</a:t>
            </a:r>
            <a:r>
              <a:rPr lang="zh-TW" altLang="en-US" sz="2000">
                <a:ea typeface="+mn-lt"/>
                <a:cs typeface="+mn-lt"/>
              </a:rPr>
              <a:t>虛擬空間構築師</a:t>
            </a:r>
            <a:r>
              <a:rPr lang="zh-TW" sz="2000">
                <a:ea typeface="+mn-lt"/>
                <a:cs typeface="+mn-lt"/>
              </a:rPr>
              <a:t>，也成</a:t>
            </a:r>
            <a:r>
              <a:rPr lang="zh-TW" altLang="en-US" sz="2000">
                <a:ea typeface="+mn-lt"/>
                <a:cs typeface="+mn-lt"/>
              </a:rPr>
              <a:t>為連</a:t>
            </a:r>
            <a:r>
              <a:rPr lang="zh-TW" sz="2000">
                <a:ea typeface="+mn-lt"/>
                <a:cs typeface="+mn-lt"/>
              </a:rPr>
              <a:t>接</a:t>
            </a:r>
            <a:r>
              <a:rPr lang="zh-TW" altLang="en-US" sz="2000">
                <a:ea typeface="+mn-lt"/>
                <a:cs typeface="+mn-lt"/>
              </a:rPr>
              <a:t>兩個</a:t>
            </a:r>
            <a:r>
              <a:rPr lang="zh-TW" sz="2000">
                <a:ea typeface="+mn-lt"/>
                <a:cs typeface="+mn-lt"/>
              </a:rPr>
              <a:t>世界的</a:t>
            </a:r>
            <a:r>
              <a:rPr lang="zh-TW" altLang="en-US" sz="2000">
                <a:ea typeface="+mn-lt"/>
                <a:cs typeface="+mn-lt"/>
              </a:rPr>
              <a:t>橋梁</a:t>
            </a:r>
            <a:r>
              <a:rPr lang="zh-TW" sz="2000">
                <a:ea typeface="+mn-lt"/>
                <a:cs typeface="+mn-lt"/>
              </a:rPr>
              <a:t>。每次直播都是新的</a:t>
            </a:r>
            <a:r>
              <a:rPr lang="zh-TW" altLang="en-US" sz="2000">
                <a:ea typeface="+mn-lt"/>
                <a:cs typeface="+mn-lt"/>
              </a:rPr>
              <a:t>冒險</a:t>
            </a:r>
            <a:r>
              <a:rPr lang="zh-TW" sz="2000">
                <a:ea typeface="+mn-lt"/>
                <a:cs typeface="+mn-lt"/>
              </a:rPr>
              <a:t>，我期待</a:t>
            </a:r>
            <a:r>
              <a:rPr lang="zh-TW" altLang="en-US" sz="2000">
                <a:ea typeface="+mn-lt"/>
                <a:cs typeface="+mn-lt"/>
              </a:rPr>
              <a:t>與</a:t>
            </a:r>
            <a:r>
              <a:rPr lang="zh-TW" sz="2000">
                <a:ea typeface="+mn-lt"/>
                <a:cs typeface="+mn-lt"/>
              </a:rPr>
              <a:t>大家一起探索</a:t>
            </a:r>
            <a:r>
              <a:rPr lang="zh-TW" altLang="en-US" sz="2000">
                <a:ea typeface="+mn-lt"/>
                <a:cs typeface="+mn-lt"/>
              </a:rPr>
              <a:t>無限</a:t>
            </a:r>
            <a:r>
              <a:rPr lang="zh-TW" sz="2000">
                <a:ea typeface="+mn-lt"/>
                <a:cs typeface="+mn-lt"/>
              </a:rPr>
              <a:t>的可能。</a:t>
            </a:r>
            <a:r>
              <a:rPr lang="zh-TW" altLang="en-US" sz="2000">
                <a:ea typeface="+mn-lt"/>
                <a:cs typeface="+mn-lt"/>
              </a:rPr>
              <a:t>歡迎</a:t>
            </a:r>
            <a:r>
              <a:rPr lang="zh-TW" sz="2000">
                <a:ea typeface="+mn-lt"/>
                <a:cs typeface="+mn-lt"/>
              </a:rPr>
              <a:t>你</a:t>
            </a:r>
            <a:r>
              <a:rPr lang="zh-TW" altLang="en-US" sz="2000">
                <a:ea typeface="+mn-lt"/>
                <a:cs typeface="+mn-lt"/>
              </a:rPr>
              <a:t>們隨時與</a:t>
            </a:r>
            <a:r>
              <a:rPr lang="zh-TW" sz="2000">
                <a:ea typeface="+mn-lt"/>
                <a:cs typeface="+mn-lt"/>
              </a:rPr>
              <a:t>我分享想法！</a:t>
            </a:r>
            <a:endParaRPr lang="zh-TW"/>
          </a:p>
          <a:p>
            <a:pPr marL="0" indent="0">
              <a:buNone/>
            </a:pPr>
            <a:r>
              <a:rPr lang="en-US" altLang="zh-TW" sz="2000" dirty="0"/>
              <a:t>(</a:t>
            </a:r>
            <a:r>
              <a:rPr lang="en-US" altLang="zh-TW" sz="2000" dirty="0" err="1"/>
              <a:t>瞇眼笑</a:t>
            </a:r>
            <a:r>
              <a:rPr lang="en-US" altLang="zh-TW" sz="2000" dirty="0"/>
              <a:t>)</a:t>
            </a:r>
            <a:endParaRPr lang="zh-TW" sz="2000" dirty="0"/>
          </a:p>
          <a:p>
            <a:endParaRPr lang="zh-TW" sz="2000"/>
          </a:p>
        </p:txBody>
      </p:sp>
      <p:pic>
        <p:nvPicPr>
          <p:cNvPr id="6" name="圖片 5" descr="一張含有 日本動畫, 卡通, 虛構角色, 電腦繪圖藝術品 的圖片&#10;&#10;自動產生的描述">
            <a:extLst>
              <a:ext uri="{FF2B5EF4-FFF2-40B4-BE49-F238E27FC236}">
                <a16:creationId xmlns:a16="http://schemas.microsoft.com/office/drawing/2014/main" id="{FCE24BAE-367C-2B0E-F17B-2B668D1C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" y="-3271"/>
            <a:ext cx="6866877" cy="6859479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57A7C03-ED8E-ADE8-8FC3-6B834868D58A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結局</a:t>
            </a:r>
            <a:endParaRPr lang="zh-TW" alt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878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C7D26-011A-53E4-964D-E6F677FB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ptos"/>
              </a:rPr>
              <a:t>總結</a:t>
            </a:r>
            <a:r>
              <a:rPr lang="zh-TW" sz="2800" b="1">
                <a:latin typeface="Aptos"/>
              </a:rPr>
              <a:t>（故事七步</a:t>
            </a:r>
            <a:r>
              <a:rPr lang="zh-TW" altLang="en-US">
                <a:latin typeface="Aptos"/>
              </a:rPr>
              <a:t>驟</a:t>
            </a:r>
            <a:r>
              <a:rPr lang="zh-TW" sz="2800" b="1">
                <a:latin typeface="Aptos"/>
              </a:rPr>
              <a:t>）</a:t>
            </a:r>
            <a:r>
              <a:rPr lang="zh-TW" sz="2800">
                <a:latin typeface="Aptos"/>
              </a:rPr>
              <a:t>：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8B782-BA86-0E7D-ED60-50EB8D95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zh-TW" dirty="0">
              <a:ea typeface="新細明體"/>
            </a:endParaRPr>
          </a:p>
          <a:p>
            <a:r>
              <a:rPr lang="zh-TW" b="1">
                <a:ea typeface="+mn-lt"/>
                <a:cs typeface="+mn-lt"/>
              </a:rPr>
              <a:t>目</a:t>
            </a:r>
            <a:r>
              <a:rPr lang="zh-TW" altLang="en-US" b="1">
                <a:ea typeface="+mn-lt"/>
                <a:cs typeface="+mn-lt"/>
              </a:rPr>
              <a:t>標</a:t>
            </a:r>
            <a:r>
              <a:rPr lang="zh-TW">
                <a:ea typeface="+mn-lt"/>
                <a:cs typeface="+mn-lt"/>
              </a:rPr>
              <a:t>（</a:t>
            </a:r>
            <a:r>
              <a:rPr lang="zh-TW" altLang="en-US">
                <a:ea typeface="+mn-lt"/>
                <a:cs typeface="+mn-lt"/>
              </a:rPr>
              <a:t>來自</a:t>
            </a:r>
            <a:r>
              <a:rPr lang="zh-TW">
                <a:ea typeface="+mn-lt"/>
                <a:cs typeface="+mn-lt"/>
              </a:rPr>
              <a:t>虛擬次元，渴望探索人</a:t>
            </a:r>
            <a:r>
              <a:rPr lang="zh-TW" altLang="en-US">
                <a:ea typeface="+mn-lt"/>
                <a:cs typeface="+mn-lt"/>
              </a:rPr>
              <a:t>類</a:t>
            </a:r>
            <a:r>
              <a:rPr lang="zh-TW">
                <a:ea typeface="+mn-lt"/>
                <a:cs typeface="+mn-lt"/>
              </a:rPr>
              <a:t>的</a:t>
            </a:r>
            <a:r>
              <a:rPr lang="zh-TW" altLang="en-US">
                <a:ea typeface="+mn-lt"/>
                <a:cs typeface="+mn-lt"/>
              </a:rPr>
              <a:t>實體空間</a:t>
            </a:r>
            <a:r>
              <a:rPr lang="zh-TW">
                <a:ea typeface="+mn-lt"/>
                <a:cs typeface="+mn-lt"/>
              </a:rPr>
              <a:t>）</a:t>
            </a:r>
            <a:endParaRPr lang="zh-TW" dirty="0"/>
          </a:p>
          <a:p>
            <a:r>
              <a:rPr lang="zh-TW" altLang="en-US">
                <a:ea typeface="+mn-lt"/>
                <a:cs typeface="+mn-lt"/>
              </a:rPr>
              <a:t>阻礙</a:t>
            </a:r>
            <a:r>
              <a:rPr lang="zh-TW">
                <a:ea typeface="+mn-lt"/>
                <a:cs typeface="+mn-lt"/>
              </a:rPr>
              <a:t>（</a:t>
            </a:r>
            <a:r>
              <a:rPr lang="zh-TW" altLang="en-US">
                <a:ea typeface="+mn-lt"/>
                <a:cs typeface="+mn-lt"/>
              </a:rPr>
              <a:t>進</a:t>
            </a:r>
            <a:r>
              <a:rPr lang="zh-TW">
                <a:ea typeface="+mn-lt"/>
                <a:cs typeface="+mn-lt"/>
              </a:rPr>
              <a:t>入</a:t>
            </a:r>
            <a:r>
              <a:rPr lang="zh-TW" altLang="en-US">
                <a:ea typeface="+mn-lt"/>
                <a:cs typeface="+mn-lt"/>
              </a:rPr>
              <a:t>人類</a:t>
            </a:r>
            <a:r>
              <a:rPr lang="zh-TW">
                <a:ea typeface="+mn-lt"/>
                <a:cs typeface="+mn-lt"/>
              </a:rPr>
              <a:t>世界後發</a:t>
            </a:r>
            <a:r>
              <a:rPr lang="zh-TW" altLang="en-US">
                <a:ea typeface="+mn-lt"/>
                <a:cs typeface="+mn-lt"/>
              </a:rPr>
              <a:t>現</a:t>
            </a:r>
            <a:r>
              <a:rPr lang="zh-TW">
                <a:ea typeface="+mn-lt"/>
                <a:cs typeface="+mn-lt"/>
              </a:rPr>
              <a:t>文</a:t>
            </a:r>
            <a:r>
              <a:rPr lang="zh-TW" altLang="en-US">
                <a:ea typeface="+mn-lt"/>
                <a:cs typeface="+mn-lt"/>
              </a:rPr>
              <a:t>化差異</a:t>
            </a:r>
            <a:r>
              <a:rPr lang="zh-TW">
                <a:ea typeface="+mn-lt"/>
                <a:cs typeface="+mn-lt"/>
              </a:rPr>
              <a:t>）</a:t>
            </a:r>
            <a:endParaRPr lang="zh-TW" dirty="0"/>
          </a:p>
          <a:p>
            <a:r>
              <a:rPr lang="zh-TW" b="1">
                <a:ea typeface="+mn-lt"/>
                <a:cs typeface="+mn-lt"/>
              </a:rPr>
              <a:t>努力</a:t>
            </a:r>
            <a:r>
              <a:rPr lang="zh-TW">
                <a:ea typeface="+mn-lt"/>
                <a:cs typeface="+mn-lt"/>
              </a:rPr>
              <a:t>（</a:t>
            </a:r>
            <a:r>
              <a:rPr lang="zh-TW" altLang="en-US">
                <a:ea typeface="+mn-lt"/>
                <a:cs typeface="+mn-lt"/>
              </a:rPr>
              <a:t>在人類社會中找了份工作</a:t>
            </a:r>
            <a:r>
              <a:rPr lang="zh-TW">
                <a:ea typeface="+mn-lt"/>
                <a:cs typeface="+mn-lt"/>
              </a:rPr>
              <a:t>）</a:t>
            </a:r>
            <a:endParaRPr lang="zh-TW"/>
          </a:p>
          <a:p>
            <a:r>
              <a:rPr lang="zh-TW" b="1">
                <a:ea typeface="+mn-lt"/>
                <a:cs typeface="+mn-lt"/>
              </a:rPr>
              <a:t>结果</a:t>
            </a:r>
            <a:r>
              <a:rPr lang="zh-TW">
                <a:ea typeface="+mn-lt"/>
                <a:cs typeface="+mn-lt"/>
              </a:rPr>
              <a:t>（</a:t>
            </a:r>
            <a:r>
              <a:rPr lang="zh-TW" altLang="en-US">
                <a:ea typeface="+mn-lt"/>
                <a:cs typeface="+mn-lt"/>
              </a:rPr>
              <a:t>開始</a:t>
            </a:r>
            <a:r>
              <a:rPr lang="zh-TW">
                <a:ea typeface="+mn-lt"/>
                <a:cs typeface="+mn-lt"/>
              </a:rPr>
              <a:t>直播，</a:t>
            </a:r>
            <a:r>
              <a:rPr lang="zh-TW" altLang="en-US">
                <a:ea typeface="+mn-lt"/>
                <a:cs typeface="+mn-lt"/>
              </a:rPr>
              <a:t>與觀眾建立關係</a:t>
            </a:r>
            <a:r>
              <a:rPr lang="zh-TW">
                <a:ea typeface="+mn-lt"/>
                <a:cs typeface="+mn-lt"/>
              </a:rPr>
              <a:t>）</a:t>
            </a:r>
            <a:endParaRPr lang="zh-TW"/>
          </a:p>
          <a:p>
            <a:r>
              <a:rPr lang="zh-TW" b="1">
                <a:ea typeface="+mn-lt"/>
                <a:cs typeface="+mn-lt"/>
              </a:rPr>
              <a:t>意外</a:t>
            </a:r>
            <a:r>
              <a:rPr lang="zh-TW">
                <a:ea typeface="+mn-lt"/>
                <a:cs typeface="+mn-lt"/>
              </a:rPr>
              <a:t>（面臨族人的</a:t>
            </a:r>
            <a:r>
              <a:rPr lang="zh-TW" altLang="en-US">
                <a:ea typeface="+mn-lt"/>
                <a:cs typeface="+mn-lt"/>
              </a:rPr>
              <a:t>意見</a:t>
            </a:r>
            <a:r>
              <a:rPr lang="zh-TW">
                <a:ea typeface="+mn-lt"/>
                <a:cs typeface="+mn-lt"/>
              </a:rPr>
              <a:t>）</a:t>
            </a:r>
            <a:endParaRPr lang="zh-TW"/>
          </a:p>
          <a:p>
            <a:r>
              <a:rPr lang="zh-TW" altLang="en-US">
                <a:ea typeface="+mn-lt"/>
                <a:cs typeface="+mn-lt"/>
              </a:rPr>
              <a:t>轉折</a:t>
            </a:r>
            <a:r>
              <a:rPr lang="zh-TW">
                <a:ea typeface="+mn-lt"/>
                <a:cs typeface="+mn-lt"/>
              </a:rPr>
              <a:t>（结合</a:t>
            </a:r>
            <a:r>
              <a:rPr lang="zh-TW" altLang="en-US">
                <a:ea typeface="+mn-lt"/>
                <a:cs typeface="+mn-lt"/>
              </a:rPr>
              <a:t>虛擬</a:t>
            </a:r>
            <a:r>
              <a:rPr lang="zh-TW">
                <a:ea typeface="+mn-lt"/>
                <a:cs typeface="+mn-lt"/>
              </a:rPr>
              <a:t>和實體世界的</a:t>
            </a:r>
            <a:r>
              <a:rPr lang="zh-TW" altLang="en-US">
                <a:ea typeface="+mn-lt"/>
                <a:cs typeface="+mn-lt"/>
              </a:rPr>
              <a:t>創造</a:t>
            </a:r>
            <a:r>
              <a:rPr lang="zh-TW">
                <a:ea typeface="+mn-lt"/>
                <a:cs typeface="+mn-lt"/>
              </a:rPr>
              <a:t>力）</a:t>
            </a:r>
            <a:endParaRPr lang="zh-TW"/>
          </a:p>
          <a:p>
            <a:r>
              <a:rPr lang="zh-TW" b="1">
                <a:ea typeface="+mn-lt"/>
                <a:cs typeface="+mn-lt"/>
              </a:rPr>
              <a:t>结局</a:t>
            </a:r>
            <a:r>
              <a:rPr lang="zh-TW">
                <a:ea typeface="+mn-lt"/>
                <a:cs typeface="+mn-lt"/>
              </a:rPr>
              <a:t>（作</a:t>
            </a:r>
            <a:r>
              <a:rPr lang="zh-TW" altLang="en-US">
                <a:ea typeface="+mn-lt"/>
                <a:cs typeface="+mn-lt"/>
              </a:rPr>
              <a:t>為</a:t>
            </a:r>
            <a:r>
              <a:rPr lang="zh-TW">
                <a:ea typeface="+mn-lt"/>
                <a:cs typeface="+mn-lt"/>
              </a:rPr>
              <a:t>橋梁</a:t>
            </a:r>
            <a:r>
              <a:rPr lang="zh-TW" altLang="en-US">
                <a:ea typeface="+mn-lt"/>
                <a:cs typeface="+mn-lt"/>
              </a:rPr>
              <a:t>繼續</a:t>
            </a:r>
            <a:r>
              <a:rPr lang="zh-TW">
                <a:ea typeface="+mn-lt"/>
                <a:cs typeface="+mn-lt"/>
              </a:rPr>
              <a:t>探索</a:t>
            </a:r>
            <a:r>
              <a:rPr lang="zh-TW" altLang="en-US">
                <a:ea typeface="+mn-lt"/>
                <a:cs typeface="+mn-lt"/>
              </a:rPr>
              <a:t>兩</a:t>
            </a:r>
            <a:r>
              <a:rPr lang="zh-TW">
                <a:ea typeface="+mn-lt"/>
                <a:cs typeface="+mn-lt"/>
              </a:rPr>
              <a:t>者的</a:t>
            </a:r>
            <a:r>
              <a:rPr lang="zh-TW" altLang="en-US">
                <a:ea typeface="+mn-lt"/>
                <a:cs typeface="+mn-lt"/>
              </a:rPr>
              <a:t>無</a:t>
            </a:r>
            <a:r>
              <a:rPr lang="zh-TW">
                <a:ea typeface="+mn-lt"/>
                <a:cs typeface="+mn-lt"/>
              </a:rPr>
              <a:t>限可能）</a:t>
            </a:r>
            <a:endParaRPr lang="zh-TW"/>
          </a:p>
          <a:p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7328047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9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PortalVTI</vt:lpstr>
      <vt:lpstr>故事七步驟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總結（故事七步驟）：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478</cp:revision>
  <dcterms:created xsi:type="dcterms:W3CDTF">2024-10-03T12:50:16Z</dcterms:created>
  <dcterms:modified xsi:type="dcterms:W3CDTF">2024-10-16T12:05:34Z</dcterms:modified>
</cp:coreProperties>
</file>