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8" r:id="rId3"/>
    <p:sldId id="259" r:id="rId4"/>
    <p:sldId id="268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e 10" initials="n1" lastIdx="1" clrIdx="0">
    <p:extLst>
      <p:ext uri="{19B8F6BF-5375-455C-9EA6-DF929625EA0E}">
        <p15:presenceInfo xmlns:p15="http://schemas.microsoft.com/office/powerpoint/2012/main" userId="9a82e688bdd046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F838A-433B-44D6-A70C-9C626A67F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7950DF-95C5-45AE-8C44-81790986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980CD-56D9-4E89-ACEC-DE7D8871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26AAF1-AB4E-4EF9-9D49-F20D090B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A91E5-576D-4814-B8C8-38D3B30B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976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8A66-7933-454F-BA5F-7AE237F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30AA7-BF46-4DB0-9CCD-A550D43B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0F07D-6E88-4E03-A1F2-259DB4C0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19414A-1686-48DB-87FD-2DD52B71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9DD77-1632-4634-BC58-D0B5A89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18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E78F10-D9E4-4DEF-99EE-89B8DCDC8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904C7E-D85E-4335-A752-926551A5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974DC-04EE-4452-A4D9-7E5B0393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B5AF3-8132-42A9-AAE9-865631B0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BF7059-43C8-49DD-B1A3-158623D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67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4B52B-BC49-4630-8222-6AABCD06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FBF71-2997-49DE-AD08-ABB00919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4FC14B-8083-423E-9085-55C0E397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5B81C5-5252-4F47-AD42-FB3D2DF3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10542-DA65-4FA3-97ED-22EA1437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27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672CF-290C-4AE3-922B-28EED84B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A2A231-DC40-4AEE-B2C6-1E25515D2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05E24-AD96-450F-9C90-2D20DAA2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E1EAC-F5E6-4358-8D25-8B866A5D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F0161-4BBD-4BBC-A473-BAC01D35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539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1F475-C190-40FF-8DF9-AFF84A0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2C204-335A-40D3-8F1F-05A1C4CB8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13E62-5D0E-43EC-ADB3-345E8D1C8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158001-8AE3-4327-81D8-250D4AAB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9D6B32-6B1B-4093-879F-125B9058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2CEDC-212A-4CE7-857A-955D883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169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5B292-8224-4D78-87EB-8DFFC164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C5ABD-4ED2-471B-BE86-9B5C2536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3EE940-19C2-471E-855D-4162F4D8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CFD4D0-6A88-44AD-9708-34BF721CD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7ECB2B-5620-49FF-A864-24BFB60D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FAC59-DB09-413E-9B00-EAB12AAA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B68AB5-CFB9-4DCE-95DA-AD3A76D3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42CF85-DEEC-4DF6-A68B-9B44A28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78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4A3B9-88E0-4596-9BF6-8A1582C5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9483C9-6D6A-43B9-B291-E227E75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6F646-B03F-40A2-B0CD-E3C2FC0F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5FB1E9-560D-4360-AE80-63647F0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502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FF8CFF-E8BD-4B2A-87CD-B04AF0B8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B586CA-44C8-4BC2-9D53-702F239B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1564D3-1577-476C-B91B-970754B6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86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E783-64D2-4755-8E1C-4FCF0067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CD580-642B-433B-9A59-21530022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B11F62-4D8B-4441-B3E7-AD7E1F4C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984C7F-AF38-4B53-B9CB-E8265E1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A017B6-7F94-4966-A90A-DDB9FA42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38AF00-0DAD-44F5-A965-1B7FAC12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551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EB52C-B5E5-47F9-9677-0B49DA4E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03214C-D2AB-4191-9798-FEED55B8B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B1AC84-18A3-4013-B495-C3CA4E95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BA7316-76F6-41D4-B2DA-4B5E2BB4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1E5D5-5088-4BB0-8331-F773A889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4A3E3C-5985-425C-973E-F6E2B48B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967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FEB3E-D5CE-467D-A18E-4691B2D0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662B6-C728-4D98-9141-B7851114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4C9AD-2437-4C40-B33A-17B44C96E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87F57-4FCF-4A9A-8192-C39052C4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4F965-CDDE-45B2-A89C-39126C5C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7F8C0B9-9AC1-4380-A41F-FE627C447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>
              <a:alpha val="1098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71332C-EAAF-49C5-BA51-C29289AAE050}"/>
              </a:ext>
            </a:extLst>
          </p:cNvPr>
          <p:cNvSpPr/>
          <p:nvPr/>
        </p:nvSpPr>
        <p:spPr>
          <a:xfrm>
            <a:off x="7720613" y="0"/>
            <a:ext cx="161869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BD22AA-D0B3-4EDE-B4A0-71D7FF20C36B}"/>
              </a:ext>
            </a:extLst>
          </p:cNvPr>
          <p:cNvSpPr/>
          <p:nvPr/>
        </p:nvSpPr>
        <p:spPr>
          <a:xfrm>
            <a:off x="1022410" y="-1"/>
            <a:ext cx="5073590" cy="47011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3B98D-86C3-49E2-B9AB-BDD661D4F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289" y="2152280"/>
            <a:ext cx="4765832" cy="1791070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Алгоритмы построения маршрута перевозок для общественного транспорта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ED1A6E-61A6-4A38-9D50-6D8D25741D62}"/>
              </a:ext>
            </a:extLst>
          </p:cNvPr>
          <p:cNvSpPr/>
          <p:nvPr/>
        </p:nvSpPr>
        <p:spPr>
          <a:xfrm>
            <a:off x="10164931" y="0"/>
            <a:ext cx="79307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063DD3-2C7A-4375-B22D-A9B097C05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02" y="4996618"/>
            <a:ext cx="1075819" cy="6959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FE55F8-EFC8-4A16-AB83-71D164EC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45" y="4996618"/>
            <a:ext cx="1075819" cy="69598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23F145-530B-42DE-BFCB-34D5FDEDC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0" y="4996618"/>
            <a:ext cx="1075819" cy="6959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D09ABB-73BE-4308-B826-B3D6AB9F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67" y="4996618"/>
            <a:ext cx="1075819" cy="695989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C5B7441-92AE-4763-9C7B-2889F8705418}"/>
              </a:ext>
            </a:extLst>
          </p:cNvPr>
          <p:cNvSpPr/>
          <p:nvPr/>
        </p:nvSpPr>
        <p:spPr>
          <a:xfrm>
            <a:off x="1022410" y="5968124"/>
            <a:ext cx="5073590" cy="8898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7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2B122C-0AE6-434D-81C6-7D051314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t="1372" r="464" b="660"/>
          <a:stretch/>
        </p:blipFill>
        <p:spPr>
          <a:xfrm>
            <a:off x="779145" y="1443990"/>
            <a:ext cx="10643235" cy="4901565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37969"/>
            <a:ext cx="10849489" cy="63725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эксперимента:</a:t>
            </a:r>
          </a:p>
        </p:txBody>
      </p:sp>
    </p:spTree>
    <p:extLst>
      <p:ext uri="{BB962C8B-B14F-4D97-AF65-F5344CB8AC3E}">
        <p14:creationId xmlns:p14="http://schemas.microsoft.com/office/powerpoint/2010/main" val="364898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37969"/>
            <a:ext cx="10849489" cy="63725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эксперимента: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93FE3-0FA9-410F-91C4-93EBA585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" t="998" r="581" b="1055"/>
          <a:stretch/>
        </p:blipFill>
        <p:spPr>
          <a:xfrm>
            <a:off x="481999" y="1614436"/>
            <a:ext cx="11227994" cy="4587915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7702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37969"/>
            <a:ext cx="10849489" cy="63725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эксперимента: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93FE3-0FA9-410F-91C4-93EBA585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" t="998" r="581" b="1055"/>
          <a:stretch/>
        </p:blipFill>
        <p:spPr>
          <a:xfrm>
            <a:off x="481999" y="1614436"/>
            <a:ext cx="11227994" cy="4587915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1F125-550A-430A-A3F3-D9D961688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" t="3200" r="597" b="507"/>
          <a:stretch/>
        </p:blipFill>
        <p:spPr>
          <a:xfrm>
            <a:off x="481998" y="1923263"/>
            <a:ext cx="11227994" cy="42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37969"/>
            <a:ext cx="10849489" cy="63725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эксперимента: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93FE3-0FA9-410F-91C4-93EBA585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" t="998" r="581" b="1055"/>
          <a:stretch/>
        </p:blipFill>
        <p:spPr>
          <a:xfrm>
            <a:off x="481999" y="1614436"/>
            <a:ext cx="11227994" cy="4587915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5BBBC4-229E-43F9-887F-5C2907EEF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" t="1688" r="1136" b="1954"/>
          <a:stretch/>
        </p:blipFill>
        <p:spPr>
          <a:xfrm>
            <a:off x="481999" y="1938969"/>
            <a:ext cx="11227994" cy="42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37969"/>
            <a:ext cx="10849489" cy="63725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F2D2E73-0BC8-43EB-9805-8F85828C119D}"/>
              </a:ext>
            </a:extLst>
          </p:cNvPr>
          <p:cNvSpPr txBox="1">
            <a:spLocks/>
          </p:cNvSpPr>
          <p:nvPr/>
        </p:nvSpPr>
        <p:spPr>
          <a:xfrm>
            <a:off x="897632" y="1999694"/>
            <a:ext cx="10396728" cy="3817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800" dirty="0"/>
              <a:t>В ходе эксперимента над моделью мы узнали, что данный метод показал такие же результаты, как и текущий алгоритм развозки пассажиров. Соответственно задача о рюкзаке не подходит как решение проблем общественного транспорта. Говоря об увеличении количества машин, оно тоже не дало результата. </a:t>
            </a:r>
          </a:p>
        </p:txBody>
      </p:sp>
    </p:spTree>
    <p:extLst>
      <p:ext uri="{BB962C8B-B14F-4D97-AF65-F5344CB8AC3E}">
        <p14:creationId xmlns:p14="http://schemas.microsoft.com/office/powerpoint/2010/main" val="42387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-1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60768"/>
            <a:ext cx="9783192" cy="6372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E617683E-FB88-4F5F-9469-7C1622C248F6}"/>
              </a:ext>
            </a:extLst>
          </p:cNvPr>
          <p:cNvSpPr txBox="1">
            <a:spLocks/>
          </p:cNvSpPr>
          <p:nvPr/>
        </p:nvSpPr>
        <p:spPr>
          <a:xfrm>
            <a:off x="498625" y="2621563"/>
            <a:ext cx="11194742" cy="3264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Перегруженность в час пик, что доставляет неудобство при поездке, и наоборот </a:t>
            </a:r>
            <a:r>
              <a:rPr lang="ru-RU" sz="3200" dirty="0" err="1"/>
              <a:t>незаполнненость</a:t>
            </a:r>
            <a:r>
              <a:rPr lang="ru-RU" sz="3200" dirty="0"/>
              <a:t> в периоды между ним, которая мешает использовать транспорт максимально эффективно.</a:t>
            </a:r>
          </a:p>
          <a:p>
            <a:pPr marL="457200" lvl="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Фиксированный график, который не всегда подходит для пассажира.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F2D2E73-0BC8-43EB-9805-8F85828C119D}"/>
              </a:ext>
            </a:extLst>
          </p:cNvPr>
          <p:cNvSpPr txBox="1">
            <a:spLocks/>
          </p:cNvSpPr>
          <p:nvPr/>
        </p:nvSpPr>
        <p:spPr>
          <a:xfrm>
            <a:off x="498625" y="1649458"/>
            <a:ext cx="11194742" cy="1165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dirty="0"/>
              <a:t>На текущем этапе общественный транспорт сталкивается с рядом проблем, таких как:</a:t>
            </a:r>
          </a:p>
        </p:txBody>
      </p:sp>
    </p:spTree>
    <p:extLst>
      <p:ext uri="{BB962C8B-B14F-4D97-AF65-F5344CB8AC3E}">
        <p14:creationId xmlns:p14="http://schemas.microsoft.com/office/powerpoint/2010/main" val="4896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60768"/>
            <a:ext cx="9783192" cy="6372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модели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F2D2E73-0BC8-43EB-9805-8F85828C119D}"/>
              </a:ext>
            </a:extLst>
          </p:cNvPr>
          <p:cNvSpPr txBox="1">
            <a:spLocks/>
          </p:cNvSpPr>
          <p:nvPr/>
        </p:nvSpPr>
        <p:spPr>
          <a:xfrm>
            <a:off x="605824" y="1666924"/>
            <a:ext cx="5026392" cy="4482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i="1" dirty="0"/>
              <a:t>Правило появления людей</a:t>
            </a:r>
            <a:r>
              <a:rPr lang="en-US" sz="3200" b="1" i="1" dirty="0"/>
              <a:t>:</a:t>
            </a:r>
            <a:r>
              <a:rPr lang="en-US" sz="3200" dirty="0"/>
              <a:t> </a:t>
            </a:r>
            <a:r>
              <a:rPr lang="ru-RU" sz="3200" dirty="0"/>
              <a:t>каждую минуту у нас есть шанс на то, что придёт </a:t>
            </a:r>
            <a:r>
              <a:rPr lang="en-US" sz="3200" dirty="0"/>
              <a:t>n </a:t>
            </a:r>
            <a:r>
              <a:rPr lang="ru-RU" sz="3200" dirty="0"/>
              <a:t>человек на остановку. Придут ли в данную минуту люди определяется случайно, а число </a:t>
            </a:r>
            <a:r>
              <a:rPr lang="en-US" sz="3200" dirty="0"/>
              <a:t>n </a:t>
            </a:r>
            <a:r>
              <a:rPr lang="ru-RU" sz="3200" dirty="0"/>
              <a:t>определяется в соответствии с текущим временем суток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40D560-C5B0-4A72-B9E2-25668CF0963B}"/>
              </a:ext>
            </a:extLst>
          </p:cNvPr>
          <p:cNvPicPr/>
          <p:nvPr/>
        </p:nvPicPr>
        <p:blipFill rotWithShape="1">
          <a:blip r:embed="rId2"/>
          <a:srcRect b="7299"/>
          <a:stretch/>
        </p:blipFill>
        <p:spPr>
          <a:xfrm>
            <a:off x="6096000" y="958786"/>
            <a:ext cx="6096000" cy="58992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302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60768"/>
            <a:ext cx="9783192" cy="6372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модели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D90341F-C2C0-4257-8E91-CFAE8F0ADB5E}"/>
              </a:ext>
            </a:extLst>
          </p:cNvPr>
          <p:cNvSpPr txBox="1">
            <a:spLocks/>
          </p:cNvSpPr>
          <p:nvPr/>
        </p:nvSpPr>
        <p:spPr>
          <a:xfrm>
            <a:off x="708177" y="1635710"/>
            <a:ext cx="5387819" cy="4545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Транспорт двигается по маршруту в одном направлении и может набирать или же выгружать пассажиров только находясь на остановке.</a:t>
            </a:r>
            <a:r>
              <a:rPr lang="en-US" sz="3200" dirty="0"/>
              <a:t> </a:t>
            </a:r>
            <a:r>
              <a:rPr lang="ru-RU" sz="3200" dirty="0"/>
              <a:t>Если транспорт оказывается непустым по окончании рабочего дня, он обязан закончить маршрут до полной разгрузки.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770B4D-8117-4995-B121-64B07CFC7880}"/>
              </a:ext>
            </a:extLst>
          </p:cNvPr>
          <p:cNvPicPr/>
          <p:nvPr/>
        </p:nvPicPr>
        <p:blipFill rotWithShape="1">
          <a:blip r:embed="rId2"/>
          <a:srcRect l="502" t="1262" r="267" b="1017"/>
          <a:stretch/>
        </p:blipFill>
        <p:spPr>
          <a:xfrm>
            <a:off x="6724649" y="2903220"/>
            <a:ext cx="4850131" cy="1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D95162-BD11-42DE-919D-661BBB38A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14354" r="7973" b="15390"/>
          <a:stretch/>
        </p:blipFill>
        <p:spPr>
          <a:xfrm>
            <a:off x="7723574" y="2359463"/>
            <a:ext cx="3409024" cy="3115839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60768"/>
            <a:ext cx="9783192" cy="6372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алгоритма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Заголовок 1">
                <a:extLst>
                  <a:ext uri="{FF2B5EF4-FFF2-40B4-BE49-F238E27FC236}">
                    <a16:creationId xmlns:a16="http://schemas.microsoft.com/office/drawing/2014/main" id="{E617683E-FB88-4F5F-9469-7C1622C248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639" y="1472826"/>
                <a:ext cx="6667130" cy="487113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ru-RU" sz="3200" dirty="0"/>
                  <a:t>Алгоритм представляет собой классическую задачу о рюкзаке, которая ставится следующим образом. У нас есть рюкзак вместимостью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200" dirty="0"/>
                  <a:t> предметов, которые занимают места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имеют ценность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/>
                  <a:t>, где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ru-RU" sz="32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32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32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ru-RU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ru-RU" sz="3200" dirty="0"/>
                  <a:t>. Задача – найти такое множество предметов, которое будет занимать максимальный объём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даст максимальную ценность. </a:t>
                </a:r>
              </a:p>
            </p:txBody>
          </p:sp>
        </mc:Choice>
        <mc:Fallback>
          <p:sp>
            <p:nvSpPr>
              <p:cNvPr id="23" name="Заголовок 1">
                <a:extLst>
                  <a:ext uri="{FF2B5EF4-FFF2-40B4-BE49-F238E27FC236}">
                    <a16:creationId xmlns:a16="http://schemas.microsoft.com/office/drawing/2014/main" id="{E617683E-FB88-4F5F-9469-7C1622C24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1472826"/>
                <a:ext cx="6667130" cy="4871135"/>
              </a:xfrm>
              <a:prstGeom prst="rect">
                <a:avLst/>
              </a:prstGeom>
              <a:blipFill>
                <a:blip r:embed="rId3"/>
                <a:stretch>
                  <a:fillRect l="-2379" t="-3880" r="-1738" b="-4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5" y="-1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60768"/>
            <a:ext cx="9783192" cy="6372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алгоритма 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E617683E-FB88-4F5F-9469-7C1622C248F6}"/>
              </a:ext>
            </a:extLst>
          </p:cNvPr>
          <p:cNvSpPr txBox="1">
            <a:spLocks/>
          </p:cNvSpPr>
          <p:nvPr/>
        </p:nvSpPr>
        <p:spPr>
          <a:xfrm>
            <a:off x="1130211" y="2902998"/>
            <a:ext cx="9931569" cy="3261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800" dirty="0"/>
              <a:t>возьмём вместо вместимости рюкзака вместимость нашего транспорта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800" dirty="0"/>
              <a:t>вместо занимаемого место константное значение 1 для каждого пассажира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800" dirty="0"/>
              <a:t>в качестве ценности будем использовать время ожидания на остановке.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8C0556-AA8C-4F1E-8B46-90D37018130E}"/>
              </a:ext>
            </a:extLst>
          </p:cNvPr>
          <p:cNvSpPr/>
          <p:nvPr/>
        </p:nvSpPr>
        <p:spPr>
          <a:xfrm>
            <a:off x="1130211" y="1480344"/>
            <a:ext cx="993156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800" dirty="0">
                <a:latin typeface="+mj-lt"/>
                <a:ea typeface="+mj-ea"/>
                <a:cs typeface="+mj-cs"/>
              </a:rPr>
              <a:t>На эту задачу очень хорошо накладывается условие перевозок</a:t>
            </a:r>
            <a:r>
              <a:rPr lang="en-US" sz="3800" dirty="0"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2443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60768"/>
            <a:ext cx="9783192" cy="6372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алгоритма 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E617683E-FB88-4F5F-9469-7C1622C248F6}"/>
              </a:ext>
            </a:extLst>
          </p:cNvPr>
          <p:cNvSpPr txBox="1">
            <a:spLocks/>
          </p:cNvSpPr>
          <p:nvPr/>
        </p:nvSpPr>
        <p:spPr>
          <a:xfrm>
            <a:off x="800467" y="1986378"/>
            <a:ext cx="10591060" cy="3844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800" dirty="0"/>
              <a:t>Таким образом попытаемся минимизировать накопляемое время, т. к. будем выделять место для людей, которые ждут автобус дольше всех. Список обязательных посещений будем формировать в начале маршрута, до первой остановки. Список содержит остановку и количество людей, для которых оставлено место.</a:t>
            </a:r>
          </a:p>
        </p:txBody>
      </p:sp>
    </p:spTree>
    <p:extLst>
      <p:ext uri="{BB962C8B-B14F-4D97-AF65-F5344CB8AC3E}">
        <p14:creationId xmlns:p14="http://schemas.microsoft.com/office/powerpoint/2010/main" val="301129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-1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37969"/>
            <a:ext cx="10849489" cy="63725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Параметры загрузки пассажиров в соответствии с алгоритмом: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F2D2E73-0BC8-43EB-9805-8F85828C119D}"/>
              </a:ext>
            </a:extLst>
          </p:cNvPr>
          <p:cNvSpPr txBox="1">
            <a:spLocks/>
          </p:cNvSpPr>
          <p:nvPr/>
        </p:nvSpPr>
        <p:spPr>
          <a:xfrm>
            <a:off x="461639" y="1654531"/>
            <a:ext cx="10849489" cy="403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0" indent="-742950" algn="just">
              <a:buFont typeface="+mj-lt"/>
              <a:buAutoNum type="arabicPeriod"/>
            </a:pPr>
            <a:r>
              <a:rPr lang="ru-RU" sz="3800" dirty="0"/>
              <a:t>Если остановка присутствует в нашем списке набираем количество, указанное в списке.</a:t>
            </a:r>
          </a:p>
          <a:p>
            <a:pPr marL="742950" lvl="0" indent="-742950" algn="just">
              <a:buFont typeface="+mj-lt"/>
              <a:buAutoNum type="arabicPeriod"/>
            </a:pPr>
            <a:r>
              <a:rPr lang="ru-RU" sz="3800" dirty="0"/>
              <a:t>Если остановки нет в списке и транспорт не заполнен набираем всех пассажиров, которые выйдут до следующей остановки из списка (берём людей с наибольшим временем ожидания).</a:t>
            </a:r>
          </a:p>
        </p:txBody>
      </p:sp>
    </p:spTree>
    <p:extLst>
      <p:ext uri="{BB962C8B-B14F-4D97-AF65-F5344CB8AC3E}">
        <p14:creationId xmlns:p14="http://schemas.microsoft.com/office/powerpoint/2010/main" val="190075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0D699D-2542-43ED-B98C-523053AA7A88}"/>
              </a:ext>
            </a:extLst>
          </p:cNvPr>
          <p:cNvSpPr/>
          <p:nvPr/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59F404-E56B-4014-9173-69EF2FFC496E}"/>
              </a:ext>
            </a:extLst>
          </p:cNvPr>
          <p:cNvSpPr/>
          <p:nvPr/>
        </p:nvSpPr>
        <p:spPr>
          <a:xfrm>
            <a:off x="-2" y="-1"/>
            <a:ext cx="12191999" cy="958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05A7057-EC3F-456F-9BFD-506D28A2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39" y="137969"/>
            <a:ext cx="10849489" cy="63725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Параметры загрузки пассажиров текущего транспорта: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F2D2E73-0BC8-43EB-9805-8F85828C119D}"/>
              </a:ext>
            </a:extLst>
          </p:cNvPr>
          <p:cNvSpPr txBox="1">
            <a:spLocks/>
          </p:cNvSpPr>
          <p:nvPr/>
        </p:nvSpPr>
        <p:spPr>
          <a:xfrm>
            <a:off x="604169" y="1736651"/>
            <a:ext cx="10564428" cy="169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ru-RU" sz="3800" dirty="0"/>
              <a:t>Если транспорт не заполнен, набираем людей с остановки (брать будем людей с самым большим временем ожидания).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224A5631-E097-406F-AB19-AC1DB727CABB}"/>
              </a:ext>
            </a:extLst>
          </p:cNvPr>
          <p:cNvSpPr/>
          <p:nvPr/>
        </p:nvSpPr>
        <p:spPr>
          <a:xfrm rot="10160710">
            <a:off x="1237209" y="5827103"/>
            <a:ext cx="11767607" cy="119692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1653BC-5B78-4E66-9058-E1F32221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43" y="3890696"/>
            <a:ext cx="5344397" cy="26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415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Алгоритмы построения маршрута перевозок для общественного транспорта</vt:lpstr>
      <vt:lpstr>Постановка задачи</vt:lpstr>
      <vt:lpstr>Описание модели</vt:lpstr>
      <vt:lpstr>Описание модели</vt:lpstr>
      <vt:lpstr>Описание алгоритма </vt:lpstr>
      <vt:lpstr>Описание алгоритма </vt:lpstr>
      <vt:lpstr>Описание алгоритма </vt:lpstr>
      <vt:lpstr>Параметры загрузки пассажиров в соответствии с алгоритмом:</vt:lpstr>
      <vt:lpstr>Параметры загрузки пассажиров текущего транспорта:</vt:lpstr>
      <vt:lpstr>Результаты эксперимента:</vt:lpstr>
      <vt:lpstr>Результаты эксперимента:</vt:lpstr>
      <vt:lpstr>Результаты эксперимента:</vt:lpstr>
      <vt:lpstr>Результаты эксперимента: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построения маршрута перевозок для общественного транспорта</dc:title>
  <dc:creator>name 10</dc:creator>
  <cp:lastModifiedBy>name 10</cp:lastModifiedBy>
  <cp:revision>3</cp:revision>
  <dcterms:created xsi:type="dcterms:W3CDTF">2023-03-29T12:04:18Z</dcterms:created>
  <dcterms:modified xsi:type="dcterms:W3CDTF">2023-03-31T08:03:36Z</dcterms:modified>
</cp:coreProperties>
</file>