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e 10" initials="n1" lastIdx="1" clrIdx="0">
    <p:extLst>
      <p:ext uri="{19B8F6BF-5375-455C-9EA6-DF929625EA0E}">
        <p15:presenceInfo xmlns:p15="http://schemas.microsoft.com/office/powerpoint/2012/main" userId="9a82e688bdd046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6CB"/>
    <a:srgbClr val="59A8C1"/>
    <a:srgbClr val="3A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969BC-97DC-4139-9678-8A06CC51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7B47F3-6C82-434B-8D87-1D38FFFE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457ED3-79CD-4445-9DD2-CF41FEC1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DA88C9-A36A-4C7D-A4D9-55DD7DD6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02BF2-E999-46A1-9E58-6B86B669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9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7BC0B-80CE-4CD8-AE61-18D5E099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C4A35B-9A78-4A36-8199-9F0F3ADD0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3C188B-5648-4732-B575-2D70028B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111BD-5964-46B8-BD02-A7A2A6DA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01BF0F-2B3C-4519-B6B4-EE09900B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E18322-AFB1-4447-8FBE-CF35E764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E58C3-F5D9-4FF3-949D-D745B3273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CC8BD-280E-4422-8DED-25433DA4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D8F0C5-2E7F-4CE0-AF2B-53D7E19A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5F3CA5-2B7D-404A-A1C2-AB9FADD8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742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C6286-0C01-4C04-A49D-1B9F3253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8A9D4-6529-4DA1-8171-A7133327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2348AF-C38B-4009-8DA7-03891381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FFD541-7B5D-479A-B6BD-A24FFB1A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D597F-C4D3-47CE-A62E-CF8C336C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1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26DB-1B61-49A2-89F4-EBFD2B4C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04C67A-C33E-4A73-B9E8-22D6CF09D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F6926C-E3D1-44FC-B042-CDAE6C1E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79D82-313F-40D2-8215-9D9450A4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DCD500-D136-48B6-A14E-22A5EFF1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44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8B388-2557-4639-814B-AE5D7FEB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E6162-2947-45BE-BD7C-9D438A2255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DB956D-0480-4A46-9FC9-745017970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C9B10-EA67-43ED-8C8F-75D9FC69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7596DC-1A22-4BDF-AC82-F0E42CEB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60FDFB-5BF5-40F7-98C3-9DFFD7F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33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165E9-0018-4312-B23C-3BBF2E2C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A290A-10CA-4FC0-9414-65469AE44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8F0BEA-592D-496E-90BC-2544C04D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660A72-4E71-49BF-AB76-0E574D310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4DE217-09EF-4647-9C4C-4E462FC96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C3812D-32DA-4C06-9A91-3E9659D8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00D795-A3A0-4808-9B20-39145E42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0B7262-5E26-44B1-96DE-EC911372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5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4D32A-1598-4329-87BE-48D1756FF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3170FD-6BDE-48FC-B9B6-99F2A6AA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BA2B79-EA0E-40B8-BCF3-ACA1C208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E708AF-754A-4782-BC4A-46B0C578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59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640BD8-509D-47D5-9CC2-342BC8AB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997451-65CD-46C5-9CC5-F565F842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6EC5A8-440D-4AEC-AB7A-5BAE304E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81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AA9D7-97C7-4901-A848-81DDF684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D1908-8294-452C-B738-D5EE47C8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FFF096-1F99-4C82-A069-97D1CED15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8754C1-D739-4FCB-8A9B-84883020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EC18C5-A63B-45B4-87CC-62841A60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B5476D-F799-4904-AFBC-B55E2F5B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0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49549-BB2D-4E1B-B797-759F5725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54BF01-050A-4936-8B79-DDA332E5C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2F766-3576-46D1-B075-D042C0A87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DE508-3751-435E-B460-28F38BAB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F00FBF-A829-4100-9054-83FC0863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ABB2E4-0787-440E-BFAF-046859F5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FDF98A-5243-4AAE-8F69-B8F3F45A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65FE3-2A1E-4944-8AAE-0BAE93A41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4A423C-3CEA-40AC-A661-D0968D76F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80BD-116A-4DA4-A8A3-CCA31F0489C1}" type="datetimeFigureOut">
              <a:rPr lang="ru-RU" smtClean="0"/>
              <a:t>02.07.2023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F49F6-14F2-44D6-9F90-59A037D0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7A9F2-1FCE-4F15-9509-11CB733C47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0CB05-F386-40F1-B2C2-5D41A76632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3DA6D-2A11-4583-AA07-51074DD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18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85F6011-CF74-42AC-ADF5-4AA461BBD57B}"/>
              </a:ext>
            </a:extLst>
          </p:cNvPr>
          <p:cNvSpPr/>
          <p:nvPr/>
        </p:nvSpPr>
        <p:spPr>
          <a:xfrm>
            <a:off x="2804372" y="2355379"/>
            <a:ext cx="6583254" cy="2147241"/>
          </a:xfrm>
          <a:prstGeom prst="rect">
            <a:avLst/>
          </a:prstGeom>
          <a:solidFill>
            <a:srgbClr val="59A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B33CF-2861-45AD-9484-E117A2AB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372" y="2355379"/>
            <a:ext cx="6583253" cy="1413981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Цифровая полка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A2212-AAAA-477D-A6C8-1F820055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0159" y="3769360"/>
            <a:ext cx="3027465" cy="73326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work with future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087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C1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5352AA-F0B4-4A44-B078-9EF8C3A4893D}"/>
              </a:ext>
            </a:extLst>
          </p:cNvPr>
          <p:cNvSpPr/>
          <p:nvPr/>
        </p:nvSpPr>
        <p:spPr>
          <a:xfrm>
            <a:off x="894080" y="0"/>
            <a:ext cx="583184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CA49-353D-488F-811C-40FB33D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520" y="2442894"/>
            <a:ext cx="4886960" cy="1972211"/>
          </a:xfrm>
        </p:spPr>
        <p:txBody>
          <a:bodyPr>
            <a:noAutofit/>
          </a:bodyPr>
          <a:lstStyle/>
          <a:p>
            <a:r>
              <a:rPr lang="ru-RU" sz="6600" b="1" dirty="0">
                <a:solidFill>
                  <a:schemeClr val="bg1"/>
                </a:solidFill>
                <a:effectLst>
                  <a:glow rad="889000">
                    <a:schemeClr val="tx1">
                      <a:alpha val="10000"/>
                    </a:schemeClr>
                  </a:glow>
                </a:effectLst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Какая </a:t>
            </a:r>
            <a:br>
              <a:rPr lang="ru-RU" sz="6600" b="1" dirty="0">
                <a:solidFill>
                  <a:schemeClr val="bg1"/>
                </a:solidFill>
                <a:effectLst>
                  <a:glow rad="889000">
                    <a:schemeClr val="tx1">
                      <a:alpha val="10000"/>
                    </a:schemeClr>
                  </a:glow>
                </a:effectLst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</a:br>
            <a:r>
              <a:rPr lang="ru-RU" sz="6600" b="1" dirty="0">
                <a:solidFill>
                  <a:schemeClr val="bg1"/>
                </a:solidFill>
                <a:effectLst>
                  <a:glow rad="889000">
                    <a:schemeClr val="tx1">
                      <a:alpha val="10000"/>
                    </a:schemeClr>
                  </a:glow>
                </a:effectLst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проблема?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29680-F562-4976-8CDC-8CE3DD3CE910}"/>
              </a:ext>
            </a:extLst>
          </p:cNvPr>
          <p:cNvSpPr txBox="1"/>
          <p:nvPr/>
        </p:nvSpPr>
        <p:spPr>
          <a:xfrm>
            <a:off x="7757604" y="1052638"/>
            <a:ext cx="3372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Плохая выкладка, которая мешает повышению продаж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CBDFF-83A8-4F7A-98E1-C74814A6316E}"/>
              </a:ext>
            </a:extLst>
          </p:cNvPr>
          <p:cNvSpPr txBox="1"/>
          <p:nvPr/>
        </p:nvSpPr>
        <p:spPr>
          <a:xfrm>
            <a:off x="7752524" y="2393353"/>
            <a:ext cx="3377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Долгое и сложное составление отчётов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48D8A-6108-4E54-8E39-A9F43B4F3699}"/>
              </a:ext>
            </a:extLst>
          </p:cNvPr>
          <p:cNvSpPr txBox="1"/>
          <p:nvPr/>
        </p:nvSpPr>
        <p:spPr>
          <a:xfrm>
            <a:off x="7752524" y="3364736"/>
            <a:ext cx="3377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Неполный анализ данных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98C2626-8639-4BBF-A1CA-ACDACFAD8468}"/>
              </a:ext>
            </a:extLst>
          </p:cNvPr>
          <p:cNvCxnSpPr>
            <a:cxnSpLocks/>
          </p:cNvCxnSpPr>
          <p:nvPr/>
        </p:nvCxnSpPr>
        <p:spPr>
          <a:xfrm>
            <a:off x="7853680" y="4470400"/>
            <a:ext cx="31597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5CA818-1713-4A42-8A93-9C6481701931}"/>
              </a:ext>
            </a:extLst>
          </p:cNvPr>
          <p:cNvSpPr txBox="1"/>
          <p:nvPr/>
        </p:nvSpPr>
        <p:spPr>
          <a:xfrm>
            <a:off x="7752524" y="4745068"/>
            <a:ext cx="3377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Решение этих проблем ведёт к увеличению прибыли</a:t>
            </a:r>
          </a:p>
        </p:txBody>
      </p:sp>
    </p:spTree>
    <p:extLst>
      <p:ext uri="{BB962C8B-B14F-4D97-AF65-F5344CB8AC3E}">
        <p14:creationId xmlns:p14="http://schemas.microsoft.com/office/powerpoint/2010/main" val="244147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C1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31BF5E1-2B2B-43C7-BAF4-951F5EF3F79D}"/>
              </a:ext>
            </a:extLst>
          </p:cNvPr>
          <p:cNvSpPr/>
          <p:nvPr/>
        </p:nvSpPr>
        <p:spPr>
          <a:xfrm>
            <a:off x="773430" y="2021839"/>
            <a:ext cx="4926327" cy="1845878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5352AA-F0B4-4A44-B078-9EF8C3A4893D}"/>
              </a:ext>
            </a:extLst>
          </p:cNvPr>
          <p:cNvSpPr/>
          <p:nvPr/>
        </p:nvSpPr>
        <p:spPr>
          <a:xfrm>
            <a:off x="7853680" y="0"/>
            <a:ext cx="433832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CA49-353D-488F-811C-40FB33D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916940"/>
            <a:ext cx="4043680" cy="1102360"/>
          </a:xfrm>
        </p:spPr>
        <p:txBody>
          <a:bodyPr>
            <a:noAutofit/>
          </a:bodyPr>
          <a:lstStyle/>
          <a:p>
            <a:r>
              <a:rPr lang="ru-RU" sz="6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Решение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CA818-1713-4A42-8A93-9C6481701931}"/>
              </a:ext>
            </a:extLst>
          </p:cNvPr>
          <p:cNvSpPr txBox="1"/>
          <p:nvPr/>
        </p:nvSpPr>
        <p:spPr>
          <a:xfrm>
            <a:off x="773430" y="4441551"/>
            <a:ext cx="4759998" cy="156966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Распознавание продуктов на фото и проверка, улучшение и документирование </a:t>
            </a:r>
            <a:r>
              <a:rPr lang="ru-RU" sz="2400" dirty="0" err="1">
                <a:solidFill>
                  <a:schemeClr val="bg1"/>
                </a:solidFill>
              </a:rPr>
              <a:t>планограмм</a:t>
            </a:r>
            <a:r>
              <a:rPr lang="ru-RU" sz="2400" dirty="0">
                <a:solidFill>
                  <a:schemeClr val="bg1"/>
                </a:solidFill>
              </a:rPr>
              <a:t> автоматически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9B43D-22BA-4CE7-920D-BA2C91E1ADEA}"/>
              </a:ext>
            </a:extLst>
          </p:cNvPr>
          <p:cNvSpPr txBox="1"/>
          <p:nvPr/>
        </p:nvSpPr>
        <p:spPr>
          <a:xfrm>
            <a:off x="1211412" y="2266033"/>
            <a:ext cx="41504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Наш продукт </a:t>
            </a:r>
            <a:r>
              <a:rPr lang="ru-RU" sz="4400" dirty="0">
                <a:solidFill>
                  <a:schemeClr val="bg1"/>
                </a:solidFill>
              </a:rPr>
              <a:t>Цифровая полка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20FEF6E-8636-48CC-99D6-5EFFDFCC8533}"/>
              </a:ext>
            </a:extLst>
          </p:cNvPr>
          <p:cNvSpPr/>
          <p:nvPr/>
        </p:nvSpPr>
        <p:spPr>
          <a:xfrm>
            <a:off x="7020560" y="1239520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BA2FBB2-402F-4597-8843-F2D9BEBD49C4}"/>
              </a:ext>
            </a:extLst>
          </p:cNvPr>
          <p:cNvSpPr/>
          <p:nvPr/>
        </p:nvSpPr>
        <p:spPr>
          <a:xfrm>
            <a:off x="6597070" y="2207590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18BD040-E8CD-4E3D-A9DE-C0C138AF9611}"/>
              </a:ext>
            </a:extLst>
          </p:cNvPr>
          <p:cNvSpPr/>
          <p:nvPr/>
        </p:nvSpPr>
        <p:spPr>
          <a:xfrm>
            <a:off x="7609950" y="1629410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E653DF5-5BD0-445E-A956-B69A115FB92D}"/>
              </a:ext>
            </a:extLst>
          </p:cNvPr>
          <p:cNvSpPr/>
          <p:nvPr/>
        </p:nvSpPr>
        <p:spPr>
          <a:xfrm>
            <a:off x="6010976" y="742315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36AA8BA-4023-4557-A58F-9B61F6E47B4E}"/>
              </a:ext>
            </a:extLst>
          </p:cNvPr>
          <p:cNvSpPr/>
          <p:nvPr/>
        </p:nvSpPr>
        <p:spPr>
          <a:xfrm>
            <a:off x="5513279" y="1346835"/>
            <a:ext cx="833120" cy="827144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3A7DE4D-3EEB-4F79-93A0-585AD4593DCE}"/>
              </a:ext>
            </a:extLst>
          </p:cNvPr>
          <p:cNvSpPr/>
          <p:nvPr/>
        </p:nvSpPr>
        <p:spPr>
          <a:xfrm>
            <a:off x="6180423" y="3299155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418821B-8C0B-4610-A8EF-3511541B8C53}"/>
              </a:ext>
            </a:extLst>
          </p:cNvPr>
          <p:cNvSpPr/>
          <p:nvPr/>
        </p:nvSpPr>
        <p:spPr>
          <a:xfrm>
            <a:off x="7552056" y="3704261"/>
            <a:ext cx="833120" cy="77978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142A350-1554-417A-8EFF-4EA6C946E8DE}"/>
              </a:ext>
            </a:extLst>
          </p:cNvPr>
          <p:cNvSpPr/>
          <p:nvPr/>
        </p:nvSpPr>
        <p:spPr>
          <a:xfrm>
            <a:off x="8205843" y="3190240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0408C-4F08-4E35-B16A-5784959328F1}"/>
              </a:ext>
            </a:extLst>
          </p:cNvPr>
          <p:cNvSpPr/>
          <p:nvPr/>
        </p:nvSpPr>
        <p:spPr>
          <a:xfrm>
            <a:off x="7344202" y="4321811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FE1BBF7-90B1-4894-A2C9-7E27A0D6EF8E}"/>
              </a:ext>
            </a:extLst>
          </p:cNvPr>
          <p:cNvSpPr/>
          <p:nvPr/>
        </p:nvSpPr>
        <p:spPr>
          <a:xfrm>
            <a:off x="7702868" y="760565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9FDC4B1-D7FF-4433-999E-3EF045368CE3}"/>
              </a:ext>
            </a:extLst>
          </p:cNvPr>
          <p:cNvSpPr/>
          <p:nvPr/>
        </p:nvSpPr>
        <p:spPr>
          <a:xfrm>
            <a:off x="8610436" y="1082839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0533C26-3E42-467E-B34A-2FFFBA8FC3A9}"/>
              </a:ext>
            </a:extLst>
          </p:cNvPr>
          <p:cNvSpPr/>
          <p:nvPr/>
        </p:nvSpPr>
        <p:spPr>
          <a:xfrm>
            <a:off x="9235481" y="1268870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C2702987-F75E-4648-BC7F-1491BE96282B}"/>
              </a:ext>
            </a:extLst>
          </p:cNvPr>
          <p:cNvSpPr/>
          <p:nvPr/>
        </p:nvSpPr>
        <p:spPr>
          <a:xfrm>
            <a:off x="8898802" y="1937055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5F2AD09-882C-4235-B424-053B5D1D9594}"/>
              </a:ext>
            </a:extLst>
          </p:cNvPr>
          <p:cNvSpPr/>
          <p:nvPr/>
        </p:nvSpPr>
        <p:spPr>
          <a:xfrm>
            <a:off x="9308536" y="1765629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1F139FA-140C-4152-8A6F-D7B821E6A841}"/>
              </a:ext>
            </a:extLst>
          </p:cNvPr>
          <p:cNvSpPr/>
          <p:nvPr/>
        </p:nvSpPr>
        <p:spPr>
          <a:xfrm>
            <a:off x="6019571" y="2696254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79CA1E-9747-4882-A86E-3A7823E61EBB}"/>
              </a:ext>
            </a:extLst>
          </p:cNvPr>
          <p:cNvSpPr/>
          <p:nvPr/>
        </p:nvSpPr>
        <p:spPr>
          <a:xfrm>
            <a:off x="5094604" y="915557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96E3ABE-DBA8-42D6-BA04-446A81937685}"/>
              </a:ext>
            </a:extLst>
          </p:cNvPr>
          <p:cNvSpPr/>
          <p:nvPr/>
        </p:nvSpPr>
        <p:spPr>
          <a:xfrm>
            <a:off x="5938889" y="375942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7615AA1-83C9-42E1-9DDE-46AF2A4F5F88}"/>
              </a:ext>
            </a:extLst>
          </p:cNvPr>
          <p:cNvSpPr/>
          <p:nvPr/>
        </p:nvSpPr>
        <p:spPr>
          <a:xfrm>
            <a:off x="5860333" y="4590086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2AAF3D0-519D-44A3-9DB6-C84D6CBCD095}"/>
              </a:ext>
            </a:extLst>
          </p:cNvPr>
          <p:cNvSpPr/>
          <p:nvPr/>
        </p:nvSpPr>
        <p:spPr>
          <a:xfrm>
            <a:off x="4267241" y="4157322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A747403-1960-4D0E-A5FE-4FB92B0E1C13}"/>
              </a:ext>
            </a:extLst>
          </p:cNvPr>
          <p:cNvSpPr/>
          <p:nvPr/>
        </p:nvSpPr>
        <p:spPr>
          <a:xfrm>
            <a:off x="5352187" y="2685534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BA4A34D-D4B9-457D-AF2F-D0C4A41BF21B}"/>
              </a:ext>
            </a:extLst>
          </p:cNvPr>
          <p:cNvSpPr/>
          <p:nvPr/>
        </p:nvSpPr>
        <p:spPr>
          <a:xfrm>
            <a:off x="4989778" y="2286610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8FD296E2-E214-43A6-BB25-921861736D2B}"/>
              </a:ext>
            </a:extLst>
          </p:cNvPr>
          <p:cNvSpPr/>
          <p:nvPr/>
        </p:nvSpPr>
        <p:spPr>
          <a:xfrm>
            <a:off x="6565001" y="473710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A1E2175-0B6D-42F7-8907-D0459DF672D9}"/>
              </a:ext>
            </a:extLst>
          </p:cNvPr>
          <p:cNvSpPr/>
          <p:nvPr/>
        </p:nvSpPr>
        <p:spPr>
          <a:xfrm>
            <a:off x="7158335" y="2933370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557F34D-C59E-4007-9649-15146DA0EA82}"/>
              </a:ext>
            </a:extLst>
          </p:cNvPr>
          <p:cNvSpPr/>
          <p:nvPr/>
        </p:nvSpPr>
        <p:spPr>
          <a:xfrm>
            <a:off x="6439959" y="4011906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EB39F33-34E9-4DBF-9751-F71638D7C0DB}"/>
              </a:ext>
            </a:extLst>
          </p:cNvPr>
          <p:cNvSpPr/>
          <p:nvPr/>
        </p:nvSpPr>
        <p:spPr>
          <a:xfrm>
            <a:off x="7088824" y="981051"/>
            <a:ext cx="157111" cy="164489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7B166EDE-49D8-4FAD-8717-4892975150EB}"/>
              </a:ext>
            </a:extLst>
          </p:cNvPr>
          <p:cNvSpPr/>
          <p:nvPr/>
        </p:nvSpPr>
        <p:spPr>
          <a:xfrm>
            <a:off x="5068334" y="3772162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D113904-4348-4DBC-B446-89AEA095C485}"/>
              </a:ext>
            </a:extLst>
          </p:cNvPr>
          <p:cNvSpPr/>
          <p:nvPr/>
        </p:nvSpPr>
        <p:spPr>
          <a:xfrm>
            <a:off x="578791" y="1854704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34DA322-F569-4E52-8E98-B2649D4521C9}"/>
              </a:ext>
            </a:extLst>
          </p:cNvPr>
          <p:cNvSpPr/>
          <p:nvPr/>
        </p:nvSpPr>
        <p:spPr>
          <a:xfrm>
            <a:off x="7121599" y="1346835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8173F961-25BB-4644-A6FA-F10C044CE8F7}"/>
              </a:ext>
            </a:extLst>
          </p:cNvPr>
          <p:cNvSpPr/>
          <p:nvPr/>
        </p:nvSpPr>
        <p:spPr>
          <a:xfrm>
            <a:off x="8431103" y="907579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A2C504E-77BA-480F-B0B1-C6D57C401F0D}"/>
              </a:ext>
            </a:extLst>
          </p:cNvPr>
          <p:cNvSpPr/>
          <p:nvPr/>
        </p:nvSpPr>
        <p:spPr>
          <a:xfrm>
            <a:off x="7947844" y="3781756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DB5C8BA-FF29-4714-A3DF-49FDEC65147E}"/>
              </a:ext>
            </a:extLst>
          </p:cNvPr>
          <p:cNvSpPr/>
          <p:nvPr/>
        </p:nvSpPr>
        <p:spPr>
          <a:xfrm>
            <a:off x="6744484" y="2368855"/>
            <a:ext cx="358666" cy="350520"/>
          </a:xfrm>
          <a:prstGeom prst="rect">
            <a:avLst/>
          </a:prstGeom>
          <a:solidFill>
            <a:srgbClr val="59A8C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13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C1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5352AA-F0B4-4A44-B078-9EF8C3A4893D}"/>
              </a:ext>
            </a:extLst>
          </p:cNvPr>
          <p:cNvSpPr/>
          <p:nvPr/>
        </p:nvSpPr>
        <p:spPr>
          <a:xfrm>
            <a:off x="0" y="1564640"/>
            <a:ext cx="12192000" cy="2215594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6CA49-353D-488F-811C-40FB33D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1808023"/>
            <a:ext cx="4749800" cy="1412697"/>
          </a:xfrm>
        </p:spPr>
        <p:txBody>
          <a:bodyPr>
            <a:noAutofit/>
          </a:bodyPr>
          <a:lstStyle/>
          <a:p>
            <a:r>
              <a:rPr lang="ru-RU" sz="6600" b="1" dirty="0">
                <a:solidFill>
                  <a:schemeClr val="bg1"/>
                </a:solidFill>
                <a:effectLst>
                  <a:glow rad="889000">
                    <a:schemeClr val="tx1">
                      <a:alpha val="10000"/>
                    </a:schemeClr>
                  </a:glow>
                </a:effectLst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Рынок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7021171-3542-436D-ADA5-16ACFF6CEC48}"/>
              </a:ext>
            </a:extLst>
          </p:cNvPr>
          <p:cNvSpPr/>
          <p:nvPr/>
        </p:nvSpPr>
        <p:spPr>
          <a:xfrm>
            <a:off x="6878320" y="833706"/>
            <a:ext cx="4333240" cy="4191055"/>
          </a:xfrm>
          <a:prstGeom prst="rect">
            <a:avLst/>
          </a:prstGeom>
          <a:solidFill>
            <a:srgbClr val="74B6CB"/>
          </a:solidFill>
          <a:ln>
            <a:solidFill>
              <a:schemeClr val="bg1"/>
            </a:solidFill>
          </a:ln>
          <a:effectLst>
            <a:glow rad="635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F66F8A0-E762-4C9D-8C3F-E4785680ADF4}"/>
              </a:ext>
            </a:extLst>
          </p:cNvPr>
          <p:cNvSpPr/>
          <p:nvPr/>
        </p:nvSpPr>
        <p:spPr>
          <a:xfrm>
            <a:off x="1092200" y="3277314"/>
            <a:ext cx="4333240" cy="2834383"/>
          </a:xfrm>
          <a:prstGeom prst="rect">
            <a:avLst/>
          </a:prstGeom>
          <a:solidFill>
            <a:srgbClr val="74B6CB"/>
          </a:solidFill>
          <a:ln>
            <a:solidFill>
              <a:schemeClr val="bg1"/>
            </a:solidFill>
          </a:ln>
          <a:effectLst>
            <a:glow rad="635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1A161-8879-47DA-A028-1CACCDAE2666}"/>
              </a:ext>
            </a:extLst>
          </p:cNvPr>
          <p:cNvSpPr txBox="1"/>
          <p:nvPr/>
        </p:nvSpPr>
        <p:spPr>
          <a:xfrm>
            <a:off x="1638617" y="3909675"/>
            <a:ext cx="34334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странах СНГ подобных аналогов НЕТ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57CC47-0C25-4844-8C6C-AAB3CC9978E1}"/>
              </a:ext>
            </a:extLst>
          </p:cNvPr>
          <p:cNvSpPr txBox="1"/>
          <p:nvPr/>
        </p:nvSpPr>
        <p:spPr>
          <a:xfrm>
            <a:off x="7283608" y="1156228"/>
            <a:ext cx="3522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Конкурентные проекты в мире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AC7FB-283B-4353-8445-1B39C0FC9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8680" y="2502416"/>
            <a:ext cx="1210945" cy="6429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B9C0B8-1591-40EB-967B-6D86BAF1C1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13573" y="3909675"/>
            <a:ext cx="2838272" cy="642924"/>
          </a:xfrm>
          <a:prstGeom prst="rect">
            <a:avLst/>
          </a:prstGeom>
          <a:effectLst/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3C15DA8-73DF-4A82-BEA8-B30A6B750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841" y="2823878"/>
            <a:ext cx="2072558" cy="6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8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C1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5352AA-F0B4-4A44-B078-9EF8C3A4893D}"/>
              </a:ext>
            </a:extLst>
          </p:cNvPr>
          <p:cNvSpPr/>
          <p:nvPr/>
        </p:nvSpPr>
        <p:spPr>
          <a:xfrm>
            <a:off x="1269705" y="0"/>
            <a:ext cx="4440216" cy="2104008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FEAFDC-11F7-4550-A33F-EB1FCFEE1D14}"/>
              </a:ext>
            </a:extLst>
          </p:cNvPr>
          <p:cNvSpPr/>
          <p:nvPr/>
        </p:nvSpPr>
        <p:spPr>
          <a:xfrm>
            <a:off x="1269704" y="4775552"/>
            <a:ext cx="4440217" cy="2104008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b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6E7D422-3792-4CDD-A602-0F6E9BEB853F}"/>
              </a:ext>
            </a:extLst>
          </p:cNvPr>
          <p:cNvSpPr txBox="1">
            <a:spLocks/>
          </p:cNvSpPr>
          <p:nvPr/>
        </p:nvSpPr>
        <p:spPr>
          <a:xfrm>
            <a:off x="1269704" y="2376996"/>
            <a:ext cx="4681097" cy="2104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Как это работает?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630CA-0537-4B9A-9772-4DEA1E9E36C5}"/>
              </a:ext>
            </a:extLst>
          </p:cNvPr>
          <p:cNvSpPr txBox="1"/>
          <p:nvPr/>
        </p:nvSpPr>
        <p:spPr>
          <a:xfrm>
            <a:off x="6898640" y="982176"/>
            <a:ext cx="387051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 загружаете набор фотографий прилавка на наш сайт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Выбираете необходимые функции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Получаете панорамное представление прилавка со всем желаемым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анализом, документированием и улучшением</a:t>
            </a:r>
          </a:p>
        </p:txBody>
      </p:sp>
    </p:spTree>
    <p:extLst>
      <p:ext uri="{BB962C8B-B14F-4D97-AF65-F5344CB8AC3E}">
        <p14:creationId xmlns:p14="http://schemas.microsoft.com/office/powerpoint/2010/main" val="194458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A8C1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5352AA-F0B4-4A44-B078-9EF8C3A4893D}"/>
              </a:ext>
            </a:extLst>
          </p:cNvPr>
          <p:cNvSpPr/>
          <p:nvPr/>
        </p:nvSpPr>
        <p:spPr>
          <a:xfrm>
            <a:off x="0" y="0"/>
            <a:ext cx="232664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FEAFDC-11F7-4550-A33F-EB1FCFEE1D14}"/>
              </a:ext>
            </a:extLst>
          </p:cNvPr>
          <p:cNvSpPr/>
          <p:nvPr/>
        </p:nvSpPr>
        <p:spPr>
          <a:xfrm>
            <a:off x="2449922" y="0"/>
            <a:ext cx="105664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b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6E7D422-3792-4CDD-A602-0F6E9BEB853F}"/>
              </a:ext>
            </a:extLst>
          </p:cNvPr>
          <p:cNvSpPr txBox="1">
            <a:spLocks/>
          </p:cNvSpPr>
          <p:nvPr/>
        </p:nvSpPr>
        <p:spPr>
          <a:xfrm>
            <a:off x="4984845" y="1324992"/>
            <a:ext cx="5364776" cy="2104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Чего нам </a:t>
            </a:r>
          </a:p>
          <a:p>
            <a:r>
              <a:rPr lang="ru-RU" sz="6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BatangChe" panose="02030609000101010101" pitchFamily="49" charset="-127"/>
                <a:cs typeface="Arial" panose="020B0604020202020204" pitchFamily="34" charset="0"/>
              </a:rPr>
              <a:t>не хватает?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D613CDA-913A-4956-9CF4-A4C32C84E14D}"/>
              </a:ext>
            </a:extLst>
          </p:cNvPr>
          <p:cNvSpPr/>
          <p:nvPr/>
        </p:nvSpPr>
        <p:spPr>
          <a:xfrm>
            <a:off x="3629844" y="0"/>
            <a:ext cx="584422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b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DA0D7F-251C-4306-8C70-F17BC71434E8}"/>
              </a:ext>
            </a:extLst>
          </p:cNvPr>
          <p:cNvSpPr/>
          <p:nvPr/>
        </p:nvSpPr>
        <p:spPr>
          <a:xfrm>
            <a:off x="4321569" y="0"/>
            <a:ext cx="203200" cy="6858000"/>
          </a:xfrm>
          <a:prstGeom prst="rect">
            <a:avLst/>
          </a:prstGeom>
          <a:blipFill dpi="0" rotWithShape="1">
            <a:blip r:embed="rId2">
              <a:alphaModFix amt="42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b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266AC-E2DB-4941-8C19-F1DB6D1CCFB1}"/>
              </a:ext>
            </a:extLst>
          </p:cNvPr>
          <p:cNvSpPr txBox="1"/>
          <p:nvPr/>
        </p:nvSpPr>
        <p:spPr>
          <a:xfrm>
            <a:off x="4984845" y="3594016"/>
            <a:ext cx="56830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 сегодняшний день мы ищем команду ребят, готовых заниматься данным проектом, развивать его и преодолевать новые трудности и преграды, которые возникают при развитии </a:t>
            </a:r>
            <a:r>
              <a:rPr lang="ru-RU" sz="2400" dirty="0" err="1">
                <a:solidFill>
                  <a:schemeClr val="bg1"/>
                </a:solidFill>
              </a:rPr>
              <a:t>проетка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2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B3DA6D-2A11-4583-AA07-51074DDAE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18" cy="6858000"/>
          </a:xfrm>
          <a:prstGeom prst="rect">
            <a:avLst/>
          </a:prstGeom>
          <a:effectLst>
            <a:softEdge rad="0"/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82A9EE-79AC-409F-8270-07F2404977DD}"/>
              </a:ext>
            </a:extLst>
          </p:cNvPr>
          <p:cNvSpPr/>
          <p:nvPr/>
        </p:nvSpPr>
        <p:spPr>
          <a:xfrm>
            <a:off x="3837653" y="3802379"/>
            <a:ext cx="7561655" cy="2147241"/>
          </a:xfrm>
          <a:prstGeom prst="rect">
            <a:avLst/>
          </a:prstGeom>
          <a:solidFill>
            <a:srgbClr val="59A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D0FC743-D677-48E1-8001-C8EB05EF5BF6}"/>
              </a:ext>
            </a:extLst>
          </p:cNvPr>
          <p:cNvSpPr/>
          <p:nvPr/>
        </p:nvSpPr>
        <p:spPr>
          <a:xfrm>
            <a:off x="888642" y="3802378"/>
            <a:ext cx="2949012" cy="2147243"/>
          </a:xfrm>
          <a:prstGeom prst="rect">
            <a:avLst/>
          </a:prstGeom>
          <a:solidFill>
            <a:srgbClr val="59A8C1"/>
          </a:solidFill>
          <a:ln>
            <a:noFill/>
          </a:ln>
          <a:effectLst>
            <a:outerShdw blurRad="1193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4DBCAA-38C9-4817-9CA3-1A3D1BCA98FE}"/>
              </a:ext>
            </a:extLst>
          </p:cNvPr>
          <p:cNvSpPr/>
          <p:nvPr/>
        </p:nvSpPr>
        <p:spPr>
          <a:xfrm>
            <a:off x="3837653" y="908381"/>
            <a:ext cx="7561655" cy="2147241"/>
          </a:xfrm>
          <a:prstGeom prst="rect">
            <a:avLst/>
          </a:prstGeom>
          <a:solidFill>
            <a:srgbClr val="59A8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18E8490-ED62-4A01-96BD-C81B9FD284F5}"/>
              </a:ext>
            </a:extLst>
          </p:cNvPr>
          <p:cNvSpPr/>
          <p:nvPr/>
        </p:nvSpPr>
        <p:spPr>
          <a:xfrm>
            <a:off x="888642" y="908380"/>
            <a:ext cx="2949011" cy="2147242"/>
          </a:xfrm>
          <a:prstGeom prst="rect">
            <a:avLst/>
          </a:prstGeom>
          <a:solidFill>
            <a:srgbClr val="59A8C1"/>
          </a:solidFill>
          <a:ln>
            <a:noFill/>
          </a:ln>
          <a:effectLst>
            <a:outerShdw blurRad="12700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C6317D7-ABE2-4ED8-93CD-12EB1D26B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999" y="1632575"/>
            <a:ext cx="2660294" cy="698852"/>
          </a:xfrm>
        </p:spPr>
        <p:txBody>
          <a:bodyPr>
            <a:normAutofit fontScale="90000"/>
          </a:bodyPr>
          <a:lstStyle/>
          <a:p>
            <a:r>
              <a:rPr lang="ru-RU" sz="4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Наш </a:t>
            </a:r>
            <a:r>
              <a:rPr lang="ru-RU" sz="5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сайт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F946CA74-3492-4920-847D-19353C6E1945}"/>
              </a:ext>
            </a:extLst>
          </p:cNvPr>
          <p:cNvSpPr txBox="1">
            <a:spLocks/>
          </p:cNvSpPr>
          <p:nvPr/>
        </p:nvSpPr>
        <p:spPr>
          <a:xfrm>
            <a:off x="1128813" y="4483333"/>
            <a:ext cx="2468667" cy="7853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Наш </a:t>
            </a:r>
            <a:r>
              <a:rPr lang="en-US" sz="4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git</a:t>
            </a:r>
            <a:endParaRPr lang="ru-RU" sz="48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B51E0D56-B13C-457F-9351-9667149DBD66}"/>
              </a:ext>
            </a:extLst>
          </p:cNvPr>
          <p:cNvSpPr txBox="1">
            <a:spLocks/>
          </p:cNvSpPr>
          <p:nvPr/>
        </p:nvSpPr>
        <p:spPr>
          <a:xfrm>
            <a:off x="4077826" y="4592906"/>
            <a:ext cx="7081309" cy="56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https://github.com/SenchaBrest/Digital_Shelf</a:t>
            </a:r>
            <a:endParaRPr lang="ru-RU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42CAC5D-01F3-412F-9BE9-7614F1C1ECBA}"/>
              </a:ext>
            </a:extLst>
          </p:cNvPr>
          <p:cNvSpPr txBox="1">
            <a:spLocks/>
          </p:cNvSpPr>
          <p:nvPr/>
        </p:nvSpPr>
        <p:spPr>
          <a:xfrm>
            <a:off x="4077692" y="1698908"/>
            <a:ext cx="7081309" cy="56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https://corowka.github.io</a:t>
            </a:r>
            <a:r>
              <a:rPr lang="en-US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/Digitization</a:t>
            </a:r>
            <a:endParaRPr lang="ru-RU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524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142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Цифровая полка</vt:lpstr>
      <vt:lpstr>Какая  проблема?</vt:lpstr>
      <vt:lpstr>Решение</vt:lpstr>
      <vt:lpstr>Рынок</vt:lpstr>
      <vt:lpstr>Презентация PowerPoint</vt:lpstr>
      <vt:lpstr>Презентация PowerPoint</vt:lpstr>
      <vt:lpstr>Наш сайт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Цифровая полка</dc:title>
  <dc:creator>name 10</dc:creator>
  <cp:lastModifiedBy>name 10</cp:lastModifiedBy>
  <cp:revision>8</cp:revision>
  <dcterms:created xsi:type="dcterms:W3CDTF">2023-07-01T19:02:05Z</dcterms:created>
  <dcterms:modified xsi:type="dcterms:W3CDTF">2023-07-01T21:21:44Z</dcterms:modified>
</cp:coreProperties>
</file>