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7" r:id="rId41"/>
    <p:sldId id="294" r:id="rId42"/>
    <p:sldId id="296" r:id="rId43"/>
    <p:sldId id="298" r:id="rId44"/>
    <p:sldId id="299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C8B18-AA5E-4812-B0CC-595EDF66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EE4477-CFCD-4EC9-A300-64B4B4273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0616E-2BFC-4AF6-A7A4-512A5069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CAE31-E6C9-4AB3-A8B1-924AF0BC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7AB2D-65A9-42AA-B5D6-1EF5F0E1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63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E9B0F-A2AD-40FF-ABD3-7CC322E1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CFCB39-7217-4397-A7D6-9A112D239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CBB52B-6A59-4CDE-8BE3-41D173DE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62B6B-58CD-4758-8CFD-D7C1DE9F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6D57FC-A4A0-475B-82AD-E04B7D01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9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A1E16D-C442-40A3-9695-D8183A835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1FA17-29AB-4456-BABB-386EDBBAB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2820E-18E6-4E8D-ADD8-F91479D9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F61C6-9443-4FCE-A9D3-AC56D671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6FE01-8F81-4432-8B64-C39D9405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3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F9F1D-5ED2-4FFC-9351-7AD98DA8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99B127-0FAE-4BEF-A235-294D2BAD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A605F5-1242-4927-8AA2-AB321A4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B198C2-CF97-45FA-B1B6-685F1ED9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628CD-B66B-4B8B-987C-6BE17641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47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31DAC-8773-4912-BD7B-37A44AA0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51665C-0779-4B31-B33B-D184DD35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8EF158-50B6-44E2-96ED-5478305C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E5FA5-147E-4A89-9F64-3E258DF8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4A3576-7210-43F3-BF04-1C949A975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0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25181-37CF-40AA-9943-4BACFD7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A0BD5-4C10-4C49-A854-C1C70EDB3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C9682-5224-46E2-888E-6FB208970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1A5386-323B-46CF-B172-603DEF8F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E20A86-AA87-4F24-82DD-EE5FAF19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FF14F2-C200-4988-BE19-549FBAC8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2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4FBC7-D709-4CB2-B1BF-13D207CB1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6E2786-F6FC-4636-B525-1CB1FF280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0FB4F4-0FE3-41E5-B3ED-EACDD16B8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3FD2AC-8B5B-4E27-8A5B-C19CEF968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B4507D-D8D6-482D-9CD4-86C307C93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0096C7B-BDD2-4AB0-BB01-BEF9BDED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D1959D-66C2-4882-97EE-D013AFCB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749F8B-A793-4E6F-9ADB-0972D869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A807E-A520-4465-985D-DF7D4985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CFB165-6459-4EE2-BF6A-9C8A1391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83CBFC-E038-4232-9C3F-785B9DAF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F1B63F-9F0A-4806-83E8-536E9294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54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3F52ED-AA20-44FD-A72E-84B355FD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80392C1-F3B9-4ABA-AE39-3B62F00B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DB4DD-C707-44BA-8248-03F55A8B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71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FCFAC-B1C3-439A-8DAB-091C1A1D3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A801BA-2346-43A9-BE14-245C92707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57F295-F1E2-4AB7-B22C-9D69FC69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79713-4D76-4082-85CB-A8C68629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8B1E80-9C32-4697-A2D8-99660A5E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6152E1-3BF0-46E5-9CF8-18892290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3E100-6E33-4588-86CC-8FC97D2B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B43E7F-53E6-4892-9592-12C2BA901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5EDA42-4D56-4A6E-9D53-58ECD8A87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59B2C-B8B9-4199-8F04-BDABA873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02BEB3-AC37-4780-93C5-07C1005E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3AD80-9FA5-4767-AB01-9006B44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2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77020-9A4C-4EDE-B99D-2BE64E9D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BF415-7BE7-4A1C-916F-A55B3EFD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AD469-2E7E-4A17-A1C3-81AAC56BD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7C53-4A38-4372-B622-7257758D6D32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C5F66-2EA5-48F0-8CE6-2EA66F744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F02FE4-D8FB-4965-91F4-195EBD65B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1EC21-60DE-4EEF-B1B3-BE358D86AF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7E08D-9DF9-464C-8EB3-F6E558D5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84" y="1495155"/>
            <a:ext cx="739243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25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Хорошо работает на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высокоразмерных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Требует настройки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Медленное обучение на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4125858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9ACCEC-5C9E-4339-B1B1-49028BFDC379}"/>
              </a:ext>
            </a:extLst>
          </p:cNvPr>
          <p:cNvSpPr/>
          <p:nvPr/>
        </p:nvSpPr>
        <p:spPr>
          <a:xfrm>
            <a:off x="369903" y="670420"/>
            <a:ext cx="96252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</a:t>
            </a:r>
            <a:r>
              <a:rPr lang="en-US" dirty="0"/>
              <a:t>Support Vector Machines</a:t>
            </a:r>
          </a:p>
          <a:p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 import SVC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/>
              <a:t>SVM</a:t>
            </a:r>
          </a:p>
          <a:p>
            <a:r>
              <a:rPr lang="en-US" dirty="0" err="1"/>
              <a:t>svm_model</a:t>
            </a:r>
            <a:r>
              <a:rPr lang="en-US" dirty="0"/>
              <a:t> = SVC(kernel='linear')  # </a:t>
            </a:r>
            <a:r>
              <a:rPr lang="ru-RU" dirty="0"/>
              <a:t>Используем линейное ядро</a:t>
            </a:r>
          </a:p>
          <a:p>
            <a:r>
              <a:rPr lang="en-US" dirty="0" err="1"/>
              <a:t>svm_model.fit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на тестовой выборке и вычисляем точность</a:t>
            </a:r>
          </a:p>
          <a:p>
            <a:r>
              <a:rPr lang="en-US" dirty="0" err="1"/>
              <a:t>y_pred_svm</a:t>
            </a:r>
            <a:r>
              <a:rPr lang="en-US" dirty="0"/>
              <a:t> = </a:t>
            </a:r>
            <a:r>
              <a:rPr lang="en-US" dirty="0" err="1"/>
              <a:t>svm_model.predict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accuracy_svm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y_pred_svm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для визуализации на всей области</a:t>
            </a:r>
          </a:p>
          <a:p>
            <a:r>
              <a:rPr lang="en-US" dirty="0" err="1"/>
              <a:t>Z_svm</a:t>
            </a:r>
            <a:r>
              <a:rPr lang="en-US" dirty="0"/>
              <a:t> = </a:t>
            </a:r>
            <a:r>
              <a:rPr lang="en-US" dirty="0" err="1"/>
              <a:t>svm_model.predict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xx.ravel</a:t>
            </a:r>
            <a:r>
              <a:rPr lang="en-US" dirty="0"/>
              <a:t>(), </a:t>
            </a:r>
            <a:r>
              <a:rPr lang="en-US" dirty="0" err="1"/>
              <a:t>yy.ravel</a:t>
            </a:r>
            <a:r>
              <a:rPr lang="en-US" dirty="0"/>
              <a:t>()]).reshape(</a:t>
            </a:r>
            <a:r>
              <a:rPr lang="en-US" dirty="0" err="1"/>
              <a:t>xx.shape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66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B4C2E6-FD1C-4D6E-86A9-3E9F06F47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98" y="710525"/>
            <a:ext cx="7769203" cy="61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2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08DEA2-8B14-4F85-9A33-7D17F95DCF00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Хорошо работает на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высокоразмерных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Требует настройки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Медленное обучение на больших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29116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2F7FF69-9733-4E31-A456-992742A9FA1C}"/>
              </a:ext>
            </a:extLst>
          </p:cNvPr>
          <p:cNvSpPr/>
          <p:nvPr/>
        </p:nvSpPr>
        <p:spPr>
          <a:xfrm>
            <a:off x="369903" y="670420"/>
            <a:ext cx="96252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</a:t>
            </a:r>
            <a:r>
              <a:rPr lang="en-US" dirty="0"/>
              <a:t>Random Forest</a:t>
            </a:r>
          </a:p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RandomForestClassifier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/>
              <a:t>Random Forest</a:t>
            </a:r>
          </a:p>
          <a:p>
            <a:r>
              <a:rPr lang="en-US" dirty="0" err="1"/>
              <a:t>rf_model</a:t>
            </a:r>
            <a:r>
              <a:rPr lang="en-US" dirty="0"/>
              <a:t> = </a:t>
            </a:r>
            <a:r>
              <a:rPr lang="en-US" dirty="0" err="1"/>
              <a:t>RandomForestClassifier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rf_model.fit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на тестовой выборке и вычисляем точность</a:t>
            </a:r>
          </a:p>
          <a:p>
            <a:r>
              <a:rPr lang="en-US" dirty="0" err="1"/>
              <a:t>y_pred_rf</a:t>
            </a:r>
            <a:r>
              <a:rPr lang="en-US" dirty="0"/>
              <a:t> = </a:t>
            </a:r>
            <a:r>
              <a:rPr lang="en-US" dirty="0" err="1"/>
              <a:t>rf_model.predict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accuracy_rf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y_pred_rf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для визуализации на всей области</a:t>
            </a:r>
          </a:p>
          <a:p>
            <a:r>
              <a:rPr lang="en-US" dirty="0" err="1"/>
              <a:t>Z_rf</a:t>
            </a:r>
            <a:r>
              <a:rPr lang="en-US" dirty="0"/>
              <a:t> = </a:t>
            </a:r>
            <a:r>
              <a:rPr lang="en-US" dirty="0" err="1"/>
              <a:t>rf_model.predict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xx.ravel</a:t>
            </a:r>
            <a:r>
              <a:rPr lang="en-US" dirty="0"/>
              <a:t>(), </a:t>
            </a:r>
            <a:r>
              <a:rPr lang="en-US" dirty="0" err="1"/>
              <a:t>yy.ravel</a:t>
            </a:r>
            <a:r>
              <a:rPr lang="en-US" dirty="0"/>
              <a:t>()]).reshape(</a:t>
            </a:r>
            <a:r>
              <a:rPr lang="en-US" dirty="0" err="1"/>
              <a:t>xx.shape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01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Machines (SVM)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427243-48E8-47B0-B430-BBE5539F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85" y="670420"/>
            <a:ext cx="7823230" cy="61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22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Высокое качество предсказаний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Сложная настройка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Требует много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607285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2DFCC5-B5EA-47E6-A1EA-553ED6CB5FA3}"/>
              </a:ext>
            </a:extLst>
          </p:cNvPr>
          <p:cNvSpPr/>
          <p:nvPr/>
        </p:nvSpPr>
        <p:spPr>
          <a:xfrm>
            <a:off x="369903" y="670420"/>
            <a:ext cx="96252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библиотеки для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xgboost</a:t>
            </a:r>
            <a:r>
              <a:rPr lang="en-US" dirty="0"/>
              <a:t> import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lightgbm</a:t>
            </a:r>
            <a:r>
              <a:rPr lang="en-US" dirty="0"/>
              <a:t> as </a:t>
            </a:r>
            <a:r>
              <a:rPr lang="en-US" dirty="0" err="1"/>
              <a:t>lgb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 err="1"/>
              <a:t>xgb_model</a:t>
            </a:r>
            <a:r>
              <a:rPr lang="en-US" dirty="0"/>
              <a:t> = </a:t>
            </a:r>
            <a:r>
              <a:rPr lang="en-US" dirty="0" err="1"/>
              <a:t>XGBClassifier</a:t>
            </a:r>
            <a:r>
              <a:rPr lang="en-US" dirty="0"/>
              <a:t>(</a:t>
            </a:r>
            <a:r>
              <a:rPr lang="en-US" dirty="0" err="1"/>
              <a:t>use_label_encoder</a:t>
            </a:r>
            <a:r>
              <a:rPr lang="en-US" dirty="0"/>
              <a:t>=False, </a:t>
            </a:r>
            <a:r>
              <a:rPr lang="en-US" dirty="0" err="1"/>
              <a:t>eval_metric</a:t>
            </a:r>
            <a:r>
              <a:rPr lang="en-US" dirty="0"/>
              <a:t>='</a:t>
            </a:r>
            <a:r>
              <a:rPr lang="en-US" dirty="0" err="1"/>
              <a:t>mlogloss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xgb_model.fit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на тестовой выборке и вычисляем точность</a:t>
            </a:r>
          </a:p>
          <a:p>
            <a:r>
              <a:rPr lang="en-US" dirty="0" err="1"/>
              <a:t>y_pred_xgb</a:t>
            </a:r>
            <a:r>
              <a:rPr lang="en-US" dirty="0"/>
              <a:t> = </a:t>
            </a:r>
            <a:r>
              <a:rPr lang="en-US" dirty="0" err="1"/>
              <a:t>xgb_model.predict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accuracy_xgb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y_pred_xgb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lgb_model</a:t>
            </a:r>
            <a:r>
              <a:rPr lang="en-US" dirty="0"/>
              <a:t> = </a:t>
            </a:r>
            <a:r>
              <a:rPr lang="en-US" dirty="0" err="1"/>
              <a:t>lgb.LGBMClassifier</a:t>
            </a:r>
            <a:r>
              <a:rPr lang="en-US" dirty="0"/>
              <a:t>(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lgb_model.fit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на тестовой выборке и вычисляем точность</a:t>
            </a:r>
          </a:p>
          <a:p>
            <a:r>
              <a:rPr lang="en-US" dirty="0" err="1"/>
              <a:t>y_pred_lgb</a:t>
            </a:r>
            <a:r>
              <a:rPr lang="en-US" dirty="0"/>
              <a:t> = </a:t>
            </a:r>
            <a:r>
              <a:rPr lang="en-US" dirty="0" err="1"/>
              <a:t>lgb_model.predict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accuracy_lgb</a:t>
            </a:r>
            <a:r>
              <a:rPr lang="en-US" dirty="0"/>
              <a:t>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y_pred_lgb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для визуализации на всей области (например, для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r>
              <a:rPr lang="en-US" dirty="0" err="1"/>
              <a:t>Z_xgb</a:t>
            </a:r>
            <a:r>
              <a:rPr lang="en-US" dirty="0"/>
              <a:t> = </a:t>
            </a:r>
            <a:r>
              <a:rPr lang="en-US" dirty="0" err="1"/>
              <a:t>xgb_model.predict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xx.ravel</a:t>
            </a:r>
            <a:r>
              <a:rPr lang="en-US" dirty="0"/>
              <a:t>(), </a:t>
            </a:r>
            <a:r>
              <a:rPr lang="en-US" dirty="0" err="1"/>
              <a:t>yy.ravel</a:t>
            </a:r>
            <a:r>
              <a:rPr lang="en-US" dirty="0"/>
              <a:t>()]).reshape(</a:t>
            </a:r>
            <a:r>
              <a:rPr lang="en-US" dirty="0" err="1"/>
              <a:t>xx.shape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29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 (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D8DFF3-7067-4F72-B92C-A26292F2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04" y="787643"/>
            <a:ext cx="7538992" cy="60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1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Интерпретируемость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Быстрая и простая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Плохо работает на сложных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0387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Основные возможности библиотеки.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C366F38-2950-4032-B083-B7B9EC8C3D5D}"/>
              </a:ext>
            </a:extLst>
          </p:cNvPr>
          <p:cNvSpPr/>
          <p:nvPr/>
        </p:nvSpPr>
        <p:spPr>
          <a:xfrm>
            <a:off x="369903" y="96795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Основные возможности библиотеки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включают реализацию различных алгоритмов машинного обучения, таких как классификация, регрессия, кластеризация и снижение размерности.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3DC7F54-49A0-4EFC-91F5-EA0546E6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689" y="967952"/>
            <a:ext cx="5134408" cy="454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Регуляризация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Снижение переобучения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Требует подбора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63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Не требует нормализации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Склонен к переобучению без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318919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4360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Быстрое обучение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Чувствителен к выбору количества кластеров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Плохо работает на данных с разной плотностью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35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71B755-19C9-480E-946F-3117BF5DA950}"/>
              </a:ext>
            </a:extLst>
          </p:cNvPr>
          <p:cNvSpPr/>
          <p:nvPr/>
        </p:nvSpPr>
        <p:spPr>
          <a:xfrm>
            <a:off x="369903" y="670420"/>
            <a:ext cx="962526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</a:t>
            </a:r>
            <a:r>
              <a:rPr lang="en-US" dirty="0"/>
              <a:t>K-Means</a:t>
            </a:r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</a:t>
            </a:r>
            <a:r>
              <a:rPr lang="en-US" dirty="0" err="1"/>
              <a:t>KMeans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silhouette_score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/>
              <a:t>K-Means (</a:t>
            </a:r>
            <a:r>
              <a:rPr lang="ru-RU" dirty="0"/>
              <a:t>предполагаем 3 кластера)</a:t>
            </a:r>
          </a:p>
          <a:p>
            <a:r>
              <a:rPr lang="en-US" dirty="0" err="1"/>
              <a:t>kmeans</a:t>
            </a:r>
            <a:r>
              <a:rPr lang="en-US" dirty="0"/>
              <a:t> = </a:t>
            </a:r>
            <a:r>
              <a:rPr lang="en-US" dirty="0" err="1"/>
              <a:t>KMeans</a:t>
            </a:r>
            <a:r>
              <a:rPr lang="en-US" dirty="0"/>
              <a:t>(</a:t>
            </a:r>
            <a:r>
              <a:rPr lang="en-US" dirty="0" err="1"/>
              <a:t>n_clusters</a:t>
            </a:r>
            <a:r>
              <a:rPr lang="en-US" dirty="0"/>
              <a:t>=3,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kmeans.fit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Получаем предсказанные кластеры</a:t>
            </a:r>
          </a:p>
          <a:p>
            <a:r>
              <a:rPr lang="en-US" dirty="0"/>
              <a:t>clusters = </a:t>
            </a:r>
            <a:r>
              <a:rPr lang="en-US" dirty="0" err="1"/>
              <a:t>kmeans.predict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Вычисляем силуэтный коэффициент для оценки качества кластеризации</a:t>
            </a:r>
          </a:p>
          <a:p>
            <a:r>
              <a:rPr lang="en-US" dirty="0" err="1"/>
              <a:t>silhouette_avg</a:t>
            </a:r>
            <a:r>
              <a:rPr lang="en-US" dirty="0"/>
              <a:t> = </a:t>
            </a:r>
            <a:r>
              <a:rPr lang="en-US" dirty="0" err="1"/>
              <a:t>silhouette_score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, clusters)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938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K-Means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30E698-E725-406C-A67D-6DE1F11D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019" y="677955"/>
            <a:ext cx="7765962" cy="618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4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Интерпретируемость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Быстрая и простая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Плохо работает на сложных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13028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247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Автоматически определяет количество кластеров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Чувствителен к настройке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473212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E71E60-78F6-464A-AD7E-8FA5461F84B1}"/>
              </a:ext>
            </a:extLst>
          </p:cNvPr>
          <p:cNvSpPr/>
          <p:nvPr/>
        </p:nvSpPr>
        <p:spPr>
          <a:xfrm>
            <a:off x="369903" y="670420"/>
            <a:ext cx="1113228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</a:t>
            </a:r>
            <a:r>
              <a:rPr lang="en-US" dirty="0"/>
              <a:t>DBSCAN</a:t>
            </a:r>
          </a:p>
          <a:p>
            <a:r>
              <a:rPr lang="en-US" dirty="0"/>
              <a:t>from </a:t>
            </a:r>
            <a:r>
              <a:rPr lang="en-US" dirty="0" err="1"/>
              <a:t>sklearn.cluster</a:t>
            </a:r>
            <a:r>
              <a:rPr lang="en-US" dirty="0"/>
              <a:t> import DBSCAN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silhouette_score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/>
              <a:t>DBSCAN</a:t>
            </a:r>
          </a:p>
          <a:p>
            <a:r>
              <a:rPr lang="en-US" dirty="0" err="1"/>
              <a:t>dbscan</a:t>
            </a:r>
            <a:r>
              <a:rPr lang="en-US" dirty="0"/>
              <a:t> = DBSCAN(eps=0.5, </a:t>
            </a:r>
            <a:r>
              <a:rPr lang="en-US" dirty="0" err="1"/>
              <a:t>min_samples</a:t>
            </a:r>
            <a:r>
              <a:rPr lang="en-US" dirty="0"/>
              <a:t>=5)</a:t>
            </a:r>
          </a:p>
          <a:p>
            <a:r>
              <a:rPr lang="en-US" dirty="0" err="1"/>
              <a:t>clusters_dbscan</a:t>
            </a:r>
            <a:r>
              <a:rPr lang="en-US" dirty="0"/>
              <a:t> = </a:t>
            </a:r>
            <a:r>
              <a:rPr lang="en-US" dirty="0" err="1"/>
              <a:t>dbscan.fit_predict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Убираем выбросы (-1) для вычисления силуэтного коэффициента</a:t>
            </a:r>
          </a:p>
          <a:p>
            <a:r>
              <a:rPr lang="en-US" dirty="0"/>
              <a:t>mask = </a:t>
            </a:r>
            <a:r>
              <a:rPr lang="en-US" dirty="0" err="1"/>
              <a:t>clusters_dbscan</a:t>
            </a:r>
            <a:r>
              <a:rPr lang="en-US" dirty="0"/>
              <a:t> != -1</a:t>
            </a:r>
          </a:p>
          <a:p>
            <a:r>
              <a:rPr lang="en-US" dirty="0" err="1"/>
              <a:t>silhouette_avg</a:t>
            </a:r>
            <a:r>
              <a:rPr lang="en-US" dirty="0"/>
              <a:t> = </a:t>
            </a:r>
            <a:r>
              <a:rPr lang="en-US" dirty="0" err="1"/>
              <a:t>silhouette_score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[mask], </a:t>
            </a:r>
            <a:r>
              <a:rPr lang="en-US" dirty="0" err="1"/>
              <a:t>clusters_dbscan</a:t>
            </a:r>
            <a:r>
              <a:rPr lang="en-US" dirty="0"/>
              <a:t>[mask]) if </a:t>
            </a:r>
            <a:r>
              <a:rPr lang="en-US" dirty="0" err="1"/>
              <a:t>len</a:t>
            </a:r>
            <a:r>
              <a:rPr lang="en-US" dirty="0"/>
              <a:t>(set(</a:t>
            </a:r>
            <a:r>
              <a:rPr lang="en-US" dirty="0" err="1"/>
              <a:t>clusters_dbscan</a:t>
            </a:r>
            <a:r>
              <a:rPr lang="en-US" dirty="0"/>
              <a:t>)) &gt; 1 else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835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D84CA-1C05-4DAD-AB16-698EB77A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99" y="670420"/>
            <a:ext cx="7919601" cy="61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3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Уменьшение размерности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Визуализация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Теряет интерпретируемость исходных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52592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9795311-4428-4A8D-92D7-4C173143239A}"/>
              </a:ext>
            </a:extLst>
          </p:cNvPr>
          <p:cNvSpPr/>
          <p:nvPr/>
        </p:nvSpPr>
        <p:spPr>
          <a:xfrm>
            <a:off x="369903" y="967952"/>
            <a:ext cx="7635108" cy="2484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Классификация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Регрессия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Кластеризация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Снижение размерности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Разделение алгоритмов на группы: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0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E7AF6D-F0C7-4F6A-AD8C-619389DDBFB9}"/>
              </a:ext>
            </a:extLst>
          </p:cNvPr>
          <p:cNvSpPr/>
          <p:nvPr/>
        </p:nvSpPr>
        <p:spPr>
          <a:xfrm>
            <a:off x="369903" y="670420"/>
            <a:ext cx="11132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sklearn.decomposition</a:t>
            </a:r>
            <a:r>
              <a:rPr lang="en-US" dirty="0"/>
              <a:t> import PCA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Выполняем </a:t>
            </a:r>
            <a:r>
              <a:rPr lang="en-US" dirty="0"/>
              <a:t>PCA </a:t>
            </a:r>
            <a:r>
              <a:rPr lang="ru-RU" dirty="0"/>
              <a:t>для уменьшения размерности до 2</a:t>
            </a:r>
            <a:r>
              <a:rPr lang="en-US" dirty="0"/>
              <a:t>D</a:t>
            </a:r>
          </a:p>
          <a:p>
            <a:r>
              <a:rPr lang="en-US" dirty="0" err="1"/>
              <a:t>pca</a:t>
            </a:r>
            <a:r>
              <a:rPr lang="en-US" dirty="0"/>
              <a:t> = PCA(</a:t>
            </a:r>
            <a:r>
              <a:rPr lang="en-US" dirty="0" err="1"/>
              <a:t>n_components</a:t>
            </a:r>
            <a:r>
              <a:rPr lang="en-US" dirty="0"/>
              <a:t>=2)</a:t>
            </a:r>
          </a:p>
          <a:p>
            <a:r>
              <a:rPr lang="en-US" dirty="0" err="1"/>
              <a:t>X_pca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401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(PCA)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1E071E-AE49-40CC-9886-1078FB14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91" y="670420"/>
            <a:ext cx="7659017" cy="61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1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0233929" cy="310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Уменьшение размерности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Визуализация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Теряет интерпретируемость исходных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339853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7157937-6B09-4CB1-BC5D-18E0F2B341E5}"/>
              </a:ext>
            </a:extLst>
          </p:cNvPr>
          <p:cNvSpPr/>
          <p:nvPr/>
        </p:nvSpPr>
        <p:spPr>
          <a:xfrm>
            <a:off x="369903" y="670420"/>
            <a:ext cx="111322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sklearn.manifold</a:t>
            </a:r>
            <a:r>
              <a:rPr lang="en-US" dirty="0"/>
              <a:t> import TSNE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Выполняем </a:t>
            </a:r>
            <a:r>
              <a:rPr lang="en-US" dirty="0"/>
              <a:t>t-SNE </a:t>
            </a:r>
            <a:r>
              <a:rPr lang="ru-RU" dirty="0"/>
              <a:t>для уменьшения размерности до 2</a:t>
            </a:r>
            <a:r>
              <a:rPr lang="en-US" dirty="0"/>
              <a:t>D</a:t>
            </a:r>
          </a:p>
          <a:p>
            <a:r>
              <a:rPr lang="en-US" dirty="0" err="1"/>
              <a:t>tsne</a:t>
            </a:r>
            <a:r>
              <a:rPr lang="en-US" dirty="0"/>
              <a:t> = TSNE(</a:t>
            </a:r>
            <a:r>
              <a:rPr lang="en-US" dirty="0" err="1"/>
              <a:t>n_components</a:t>
            </a:r>
            <a:r>
              <a:rPr lang="en-US" dirty="0"/>
              <a:t>=2,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X_tsne</a:t>
            </a:r>
            <a:r>
              <a:rPr lang="en-US" dirty="0"/>
              <a:t> = </a:t>
            </a:r>
            <a:r>
              <a:rPr lang="en-US" dirty="0" err="1"/>
              <a:t>tsne.fit_transform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149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C53683-29CC-41FD-9682-A825920B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9" y="678128"/>
            <a:ext cx="7696862" cy="61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2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B8022F5-5722-4A8C-9214-0BCAF2269A09}"/>
              </a:ext>
            </a:extLst>
          </p:cNvPr>
          <p:cNvSpPr/>
          <p:nvPr/>
        </p:nvSpPr>
        <p:spPr>
          <a:xfrm>
            <a:off x="369903" y="670420"/>
            <a:ext cx="1113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Масштабируем данные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X_scaled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345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EEBA68-E9D8-445D-BB6E-A7AE777B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1" y="1082629"/>
            <a:ext cx="11822097" cy="555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8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A45D737-AA55-407C-8D00-A08191047FD3}"/>
              </a:ext>
            </a:extLst>
          </p:cNvPr>
          <p:cNvSpPr/>
          <p:nvPr/>
        </p:nvSpPr>
        <p:spPr>
          <a:xfrm>
            <a:off x="369903" y="670420"/>
            <a:ext cx="111322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MinMaxScaler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Масштабируем данные с помощью </a:t>
            </a:r>
            <a:r>
              <a:rPr lang="en-US" dirty="0" err="1"/>
              <a:t>MinMaxScaler</a:t>
            </a:r>
            <a:endParaRPr lang="en-US" dirty="0"/>
          </a:p>
          <a:p>
            <a:r>
              <a:rPr lang="en-US" dirty="0"/>
              <a:t>scaler = </a:t>
            </a:r>
            <a:r>
              <a:rPr lang="en-US" dirty="0" err="1"/>
              <a:t>MinMaxScaler</a:t>
            </a:r>
            <a:r>
              <a:rPr lang="en-US" dirty="0"/>
              <a:t>()</a:t>
            </a:r>
          </a:p>
          <a:p>
            <a:r>
              <a:rPr lang="en-US" dirty="0" err="1"/>
              <a:t>X_scaled_minmax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(X)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422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72796-C7F7-46BE-A826-6B878173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158"/>
            <a:ext cx="11959042" cy="565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90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1581466" cy="4580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Полный перебор всех возможных комбинаций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что гарантирует нахождение наилучшей комбинации в пределах заданного диапазона.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вычислительная стоимость, особенно при большом количестве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значений, что может занять много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142446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F8FD5C1-8166-4F53-AD95-DECF0FF31E6C}"/>
              </a:ext>
            </a:extLst>
          </p:cNvPr>
          <p:cNvSpPr/>
          <p:nvPr/>
        </p:nvSpPr>
        <p:spPr>
          <a:xfrm>
            <a:off x="369902" y="967952"/>
            <a:ext cx="11244581" cy="3740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Интерпретируемость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Чувствительность к выбросам</a:t>
            </a:r>
            <a:endParaRPr lang="en-US" sz="2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работает с нелинейными зависимостями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3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1581466" cy="3423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Более быстрое выполнение по сравнению с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 как он не исследует все возможные комбинации, что особенно полезно для больших наборов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Может обнаружить хорошие комбинации </a:t>
            </a:r>
            <a:r>
              <a:rPr lang="ru-RU" sz="32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гиперпараметров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 тратя много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793230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1581466" cy="247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Accuracy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точность)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полнота)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ROC-AUC </a:t>
            </a:r>
          </a:p>
        </p:txBody>
      </p:sp>
    </p:spTree>
    <p:extLst>
      <p:ext uri="{BB962C8B-B14F-4D97-AF65-F5344CB8AC3E}">
        <p14:creationId xmlns:p14="http://schemas.microsoft.com/office/powerpoint/2010/main" val="2634504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Ключевые преимущества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2" y="967952"/>
            <a:ext cx="11581466" cy="373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Широкий выбор алгоритмов: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Простота использования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Совместимость с другими библиотеками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Поддержка обработки данных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Кросс-валидация и метрики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	Гибкость</a:t>
            </a:r>
          </a:p>
        </p:txBody>
      </p:sp>
    </p:spTree>
    <p:extLst>
      <p:ext uri="{BB962C8B-B14F-4D97-AF65-F5344CB8AC3E}">
        <p14:creationId xmlns:p14="http://schemas.microsoft.com/office/powerpoint/2010/main" val="2918253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Как выбрать правильный алгоритм для задачи?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2F9EEC-DF77-4F5F-A0F4-56C5F7A973CB}"/>
              </a:ext>
            </a:extLst>
          </p:cNvPr>
          <p:cNvSpPr/>
          <p:nvPr/>
        </p:nvSpPr>
        <p:spPr>
          <a:xfrm>
            <a:off x="369903" y="807531"/>
            <a:ext cx="11581466" cy="646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Определите тип задачи: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данных: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Изучите набор данных, чтобы понять его размер, качество, количество признаков и распределение классов.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Сложность модели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 производительности: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Используйте кросс-валидацию, чтобы протестировать несколько алгоритмов и сравнить их производительность на ваших данных.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к интерпретируемости: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важно, чтобы модель была понятна и интерпретируема, рассмотрите более простые алгоритмы, такие как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	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Ресурсы и время: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Учтите доступные вычислительные ресурсы и время на обучение. Сложные модели могут требовать больше времени на обучение и больше ресурсов.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165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1D2FEC-A315-4C5C-A92E-1F3BED93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266"/>
            <a:ext cx="12192000" cy="69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751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122943-1D80-4C78-9FEC-BABA3070A33E}"/>
              </a:ext>
            </a:extLst>
          </p:cNvPr>
          <p:cNvSpPr/>
          <p:nvPr/>
        </p:nvSpPr>
        <p:spPr>
          <a:xfrm>
            <a:off x="369903" y="670420"/>
            <a:ext cx="96252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логистической регрессии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Для упрощения задачи возьмем только два класса из трех (например, 0 и 1)</a:t>
            </a:r>
          </a:p>
          <a:p>
            <a:r>
              <a:rPr lang="en-US" dirty="0" err="1"/>
              <a:t>X_binary</a:t>
            </a:r>
            <a:r>
              <a:rPr lang="en-US" dirty="0"/>
              <a:t> = X[y != 2]</a:t>
            </a:r>
          </a:p>
          <a:p>
            <a:r>
              <a:rPr lang="en-US" dirty="0" err="1"/>
              <a:t>y_binary</a:t>
            </a:r>
            <a:r>
              <a:rPr lang="en-US" dirty="0"/>
              <a:t> = y[y != 2]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Применяем </a:t>
            </a:r>
            <a:r>
              <a:rPr lang="en-US" dirty="0"/>
              <a:t>PCA </a:t>
            </a:r>
            <a:r>
              <a:rPr lang="ru-RU" dirty="0"/>
              <a:t>для снижения размерности до 2 компонентов</a:t>
            </a:r>
          </a:p>
          <a:p>
            <a:r>
              <a:rPr lang="en-US" dirty="0" err="1"/>
              <a:t>X_pca_binary</a:t>
            </a:r>
            <a:r>
              <a:rPr lang="en-US" dirty="0"/>
              <a:t> = </a:t>
            </a:r>
            <a:r>
              <a:rPr lang="en-US" dirty="0" err="1"/>
              <a:t>pca.fit_transform</a:t>
            </a:r>
            <a:r>
              <a:rPr lang="en-US" dirty="0"/>
              <a:t>(</a:t>
            </a:r>
            <a:r>
              <a:rPr lang="en-US" dirty="0" err="1"/>
              <a:t>X_binary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логистической регрессии</a:t>
            </a:r>
          </a:p>
          <a:p>
            <a:r>
              <a:rPr lang="en-US" dirty="0" err="1"/>
              <a:t>log_reg</a:t>
            </a:r>
            <a:r>
              <a:rPr lang="en-US" dirty="0"/>
              <a:t> = </a:t>
            </a:r>
            <a:r>
              <a:rPr lang="en-US" dirty="0" err="1"/>
              <a:t>LogisticRegression</a:t>
            </a:r>
            <a:r>
              <a:rPr lang="en-US" dirty="0"/>
              <a:t>()</a:t>
            </a:r>
          </a:p>
          <a:p>
            <a:r>
              <a:rPr lang="en-US" dirty="0" err="1"/>
              <a:t>log_reg.fit</a:t>
            </a:r>
            <a:r>
              <a:rPr lang="en-US" dirty="0"/>
              <a:t>(</a:t>
            </a:r>
            <a:r>
              <a:rPr lang="en-US" dirty="0" err="1"/>
              <a:t>X_pca_binary</a:t>
            </a:r>
            <a:r>
              <a:rPr lang="en-US" dirty="0"/>
              <a:t>, </a:t>
            </a:r>
            <a:r>
              <a:rPr lang="en-US" dirty="0" err="1"/>
              <a:t>y_binary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для графика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 err="1"/>
              <a:t>x_min</a:t>
            </a:r>
            <a:r>
              <a:rPr lang="en-US" dirty="0"/>
              <a:t>, </a:t>
            </a:r>
            <a:r>
              <a:rPr lang="en-US" dirty="0" err="1"/>
              <a:t>x_max</a:t>
            </a:r>
            <a:r>
              <a:rPr lang="en-US" dirty="0"/>
              <a:t> = </a:t>
            </a:r>
            <a:r>
              <a:rPr lang="en-US" dirty="0" err="1"/>
              <a:t>X_pca_binary</a:t>
            </a:r>
            <a:r>
              <a:rPr lang="en-US" dirty="0"/>
              <a:t>[:, 0].min() - 1, </a:t>
            </a:r>
            <a:r>
              <a:rPr lang="en-US" dirty="0" err="1"/>
              <a:t>X_pca_binary</a:t>
            </a:r>
            <a:r>
              <a:rPr lang="en-US" dirty="0"/>
              <a:t>[:, 0].max() + 1</a:t>
            </a:r>
          </a:p>
          <a:p>
            <a:r>
              <a:rPr lang="en-US" dirty="0" err="1"/>
              <a:t>y_min</a:t>
            </a:r>
            <a:r>
              <a:rPr lang="en-US" dirty="0"/>
              <a:t>, </a:t>
            </a:r>
            <a:r>
              <a:rPr lang="en-US" dirty="0" err="1"/>
              <a:t>y_max</a:t>
            </a:r>
            <a:r>
              <a:rPr lang="en-US" dirty="0"/>
              <a:t> = </a:t>
            </a:r>
            <a:r>
              <a:rPr lang="en-US" dirty="0" err="1"/>
              <a:t>X_pca_binary</a:t>
            </a:r>
            <a:r>
              <a:rPr lang="en-US" dirty="0"/>
              <a:t>[:, 1].min() - 1, </a:t>
            </a:r>
            <a:r>
              <a:rPr lang="en-US" dirty="0" err="1"/>
              <a:t>X_pca_binary</a:t>
            </a:r>
            <a:r>
              <a:rPr lang="en-US" dirty="0"/>
              <a:t>[:, 1].max() + 1</a:t>
            </a:r>
          </a:p>
          <a:p>
            <a:r>
              <a:rPr lang="en-US" dirty="0"/>
              <a:t>xx, </a:t>
            </a:r>
            <a:r>
              <a:rPr lang="en-US" dirty="0" err="1"/>
              <a:t>yy</a:t>
            </a:r>
            <a:r>
              <a:rPr lang="en-US" dirty="0"/>
              <a:t> = </a:t>
            </a:r>
            <a:r>
              <a:rPr lang="en-US" dirty="0" err="1"/>
              <a:t>np.meshgrid</a:t>
            </a:r>
            <a:r>
              <a:rPr lang="en-US" dirty="0"/>
              <a:t>(</a:t>
            </a:r>
            <a:r>
              <a:rPr lang="en-US" dirty="0" err="1"/>
              <a:t>np.linspace</a:t>
            </a:r>
            <a:r>
              <a:rPr lang="en-US" dirty="0"/>
              <a:t>(</a:t>
            </a:r>
            <a:r>
              <a:rPr lang="en-US" dirty="0" err="1"/>
              <a:t>x_min</a:t>
            </a:r>
            <a:r>
              <a:rPr lang="en-US" dirty="0"/>
              <a:t>, </a:t>
            </a:r>
            <a:r>
              <a:rPr lang="en-US" dirty="0" err="1"/>
              <a:t>x_max</a:t>
            </a:r>
            <a:r>
              <a:rPr lang="en-US" dirty="0"/>
              <a:t>, 200), </a:t>
            </a:r>
            <a:r>
              <a:rPr lang="en-US" dirty="0" err="1"/>
              <a:t>np.linspace</a:t>
            </a:r>
            <a:r>
              <a:rPr lang="en-US" dirty="0"/>
              <a:t>(</a:t>
            </a:r>
            <a:r>
              <a:rPr lang="en-US" dirty="0" err="1"/>
              <a:t>y_min</a:t>
            </a:r>
            <a:r>
              <a:rPr lang="en-US" dirty="0"/>
              <a:t>, </a:t>
            </a:r>
            <a:r>
              <a:rPr lang="en-US" dirty="0" err="1"/>
              <a:t>y_max</a:t>
            </a:r>
            <a:r>
              <a:rPr lang="en-US" dirty="0"/>
              <a:t>, 200))</a:t>
            </a:r>
          </a:p>
          <a:p>
            <a:r>
              <a:rPr lang="en-US" dirty="0"/>
              <a:t>Z = </a:t>
            </a:r>
            <a:r>
              <a:rPr lang="en-US" dirty="0" err="1"/>
              <a:t>log_reg.predict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xx.ravel</a:t>
            </a:r>
            <a:r>
              <a:rPr lang="en-US" dirty="0"/>
              <a:t>(), </a:t>
            </a:r>
            <a:r>
              <a:rPr lang="en-US" dirty="0" err="1"/>
              <a:t>yy.ravel</a:t>
            </a:r>
            <a:r>
              <a:rPr lang="en-US" dirty="0"/>
              <a:t>()]).reshape(</a:t>
            </a:r>
            <a:r>
              <a:rPr lang="en-US" dirty="0" err="1"/>
              <a:t>xx.shape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36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799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E0BA5B-0163-4857-BD8E-4E37EB3AD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52" y="824034"/>
            <a:ext cx="7584696" cy="59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(k-NN)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078E6A-3867-466D-9B33-32821DDD3933}"/>
              </a:ext>
            </a:extLst>
          </p:cNvPr>
          <p:cNvSpPr/>
          <p:nvPr/>
        </p:nvSpPr>
        <p:spPr>
          <a:xfrm>
            <a:off x="369902" y="967952"/>
            <a:ext cx="10233929" cy="373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Простота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Нет необходимости в обучении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Медленный при большом количестве данных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Чувствителен к шуму</a:t>
            </a:r>
          </a:p>
        </p:txBody>
      </p:sp>
    </p:spTree>
    <p:extLst>
      <p:ext uri="{BB962C8B-B14F-4D97-AF65-F5344CB8AC3E}">
        <p14:creationId xmlns:p14="http://schemas.microsoft.com/office/powerpoint/2010/main" val="27257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(k-NN)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32F8F7-A6D9-4BD7-A221-4FDDCA70F495}"/>
              </a:ext>
            </a:extLst>
          </p:cNvPr>
          <p:cNvSpPr/>
          <p:nvPr/>
        </p:nvSpPr>
        <p:spPr>
          <a:xfrm>
            <a:off x="369903" y="670420"/>
            <a:ext cx="962526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# Импортируем библиотеку для </a:t>
            </a:r>
            <a:r>
              <a:rPr lang="en-US" dirty="0"/>
              <a:t>k-Nearest Neighbors</a:t>
            </a:r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Разделим данные на обучающую и тестовую выборки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X_pca</a:t>
            </a:r>
            <a:r>
              <a:rPr lang="en-US" dirty="0"/>
              <a:t>, y, </a:t>
            </a:r>
            <a:r>
              <a:rPr lang="en-US" dirty="0" err="1"/>
              <a:t>test_size</a:t>
            </a:r>
            <a:r>
              <a:rPr lang="en-US" dirty="0"/>
              <a:t>=0.3,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Обучаем модель </a:t>
            </a:r>
            <a:r>
              <a:rPr lang="en-US" dirty="0"/>
              <a:t>k-NN (</a:t>
            </a:r>
            <a:r>
              <a:rPr lang="ru-RU" dirty="0"/>
              <a:t>например, с </a:t>
            </a:r>
            <a:r>
              <a:rPr lang="en-US" dirty="0"/>
              <a:t>k=5)</a:t>
            </a:r>
          </a:p>
          <a:p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=5)</a:t>
            </a:r>
          </a:p>
          <a:p>
            <a:r>
              <a:rPr lang="en-US" dirty="0" err="1"/>
              <a:t>knn.fit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на тестовой выборке и вычисляем точность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accuracy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Прогнозируем значения для визуализации на всей области</a:t>
            </a:r>
          </a:p>
          <a:p>
            <a:r>
              <a:rPr lang="en-US" dirty="0" err="1"/>
              <a:t>Z_knn</a:t>
            </a:r>
            <a:r>
              <a:rPr lang="en-US" dirty="0"/>
              <a:t>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np.c</a:t>
            </a:r>
            <a:r>
              <a:rPr lang="en-US" dirty="0"/>
              <a:t>_[</a:t>
            </a:r>
            <a:r>
              <a:rPr lang="en-US" dirty="0" err="1"/>
              <a:t>xx.ravel</a:t>
            </a:r>
            <a:r>
              <a:rPr lang="en-US" dirty="0"/>
              <a:t>(), </a:t>
            </a:r>
            <a:r>
              <a:rPr lang="en-US" dirty="0" err="1"/>
              <a:t>yy.ravel</a:t>
            </a:r>
            <a:r>
              <a:rPr lang="en-US" dirty="0"/>
              <a:t>()]).reshape(</a:t>
            </a:r>
            <a:r>
              <a:rPr lang="en-US" dirty="0" err="1"/>
              <a:t>xx.shape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53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46855-3A27-4E6F-B4A6-CD383AA13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03" y="40105"/>
            <a:ext cx="11452194" cy="630315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k-Nearest Neighbors (k-NN)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FE466D-0A95-4B09-A0BB-E245830A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70" y="670420"/>
            <a:ext cx="7718859" cy="617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378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1895</Words>
  <Application>Microsoft Office PowerPoint</Application>
  <PresentationFormat>Широкоэкранный</PresentationFormat>
  <Paragraphs>270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Тема Office</vt:lpstr>
      <vt:lpstr>Что такое sklearn?</vt:lpstr>
      <vt:lpstr>Основные возможности библиотеки.</vt:lpstr>
      <vt:lpstr>Разделение алгоритмов на группы:</vt:lpstr>
      <vt:lpstr>Logistic Regression</vt:lpstr>
      <vt:lpstr>Logistic Regression</vt:lpstr>
      <vt:lpstr>Logistic Regression</vt:lpstr>
      <vt:lpstr>k-Nearest Neighbors (k-NN)</vt:lpstr>
      <vt:lpstr>k-Nearest Neighbors (k-NN)</vt:lpstr>
      <vt:lpstr>k-Nearest Neighbors (k-NN)</vt:lpstr>
      <vt:lpstr>Support Vector Machines (SVM)</vt:lpstr>
      <vt:lpstr>Support Vector Machines (SVM)</vt:lpstr>
      <vt:lpstr>Support Vector Machines (SVM)</vt:lpstr>
      <vt:lpstr>Random Forest</vt:lpstr>
      <vt:lpstr>Support Vector Machines (SVM)</vt:lpstr>
      <vt:lpstr>Support Vector Machines (SVM)</vt:lpstr>
      <vt:lpstr>Gradient Boosting (XGBoost, LightGBM)</vt:lpstr>
      <vt:lpstr>Gradient Boosting (XGBoost, LightGBM)</vt:lpstr>
      <vt:lpstr>Gradient Boosting (XGBoost, LightGBM)</vt:lpstr>
      <vt:lpstr>Linear Regression</vt:lpstr>
      <vt:lpstr>Ridge и Lasso Regression</vt:lpstr>
      <vt:lpstr>Decision Tree Regressor</vt:lpstr>
      <vt:lpstr>K-Means</vt:lpstr>
      <vt:lpstr>K-Means</vt:lpstr>
      <vt:lpstr>K-Means</vt:lpstr>
      <vt:lpstr>Linear Regression</vt:lpstr>
      <vt:lpstr>DBSCAN</vt:lpstr>
      <vt:lpstr>DBSCAN</vt:lpstr>
      <vt:lpstr>DBSCAN</vt:lpstr>
      <vt:lpstr>Principal Component Analysis (PCA)</vt:lpstr>
      <vt:lpstr>Principal Component Analysis (PCA)</vt:lpstr>
      <vt:lpstr>Principal Component Analysis (PCA)</vt:lpstr>
      <vt:lpstr>t-SNE</vt:lpstr>
      <vt:lpstr>t-SNE</vt:lpstr>
      <vt:lpstr>t-SNE</vt:lpstr>
      <vt:lpstr>StandardScaler</vt:lpstr>
      <vt:lpstr>StandardScaler</vt:lpstr>
      <vt:lpstr>MinMaxScaler</vt:lpstr>
      <vt:lpstr>MinMaxScaler</vt:lpstr>
      <vt:lpstr>GridSearchCV</vt:lpstr>
      <vt:lpstr>RandomizedSearchCV</vt:lpstr>
      <vt:lpstr>Metrics</vt:lpstr>
      <vt:lpstr>Ключевые преимущества scikit-learn</vt:lpstr>
      <vt:lpstr>Как выбрать правильный алгоритм для задачи?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такое sklearn?</dc:title>
  <dc:creator>name 10</dc:creator>
  <cp:lastModifiedBy>name 10</cp:lastModifiedBy>
  <cp:revision>15</cp:revision>
  <dcterms:created xsi:type="dcterms:W3CDTF">2024-09-24T11:38:37Z</dcterms:created>
  <dcterms:modified xsi:type="dcterms:W3CDTF">2024-09-26T09:19:03Z</dcterms:modified>
</cp:coreProperties>
</file>