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Lst>
  <p:notesMasterIdLst>
    <p:notesMasterId r:id="rId25"/>
  </p:notesMasterIdLst>
  <p:handoutMasterIdLst>
    <p:handoutMasterId r:id="rId26"/>
  </p:handoutMasterIdLst>
  <p:sldIdLst>
    <p:sldId id="1067" r:id="rId6"/>
    <p:sldId id="1270" r:id="rId7"/>
    <p:sldId id="1068" r:id="rId8"/>
    <p:sldId id="1176" r:id="rId9"/>
    <p:sldId id="1258" r:id="rId10"/>
    <p:sldId id="1257" r:id="rId11"/>
    <p:sldId id="1220" r:id="rId12"/>
    <p:sldId id="1259" r:id="rId13"/>
    <p:sldId id="1261" r:id="rId14"/>
    <p:sldId id="1262" r:id="rId15"/>
    <p:sldId id="1235" r:id="rId16"/>
    <p:sldId id="1265" r:id="rId17"/>
    <p:sldId id="1266" r:id="rId18"/>
    <p:sldId id="1263" r:id="rId19"/>
    <p:sldId id="1264" r:id="rId20"/>
    <p:sldId id="1267" r:id="rId21"/>
    <p:sldId id="1268" r:id="rId22"/>
    <p:sldId id="1269" r:id="rId23"/>
    <p:sldId id="1141"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4104">
          <p15:clr>
            <a:srgbClr val="A4A3A4"/>
          </p15:clr>
        </p15:guide>
        <p15:guide id="11" pos="173">
          <p15:clr>
            <a:srgbClr val="A4A3A4"/>
          </p15:clr>
        </p15:guide>
        <p15:guide id="12" pos="1325">
          <p15:clr>
            <a:srgbClr val="A4A3A4"/>
          </p15:clr>
        </p15:guide>
        <p15:guide id="13" pos="7661">
          <p15:clr>
            <a:srgbClr val="A4A3A4"/>
          </p15:clr>
        </p15:guide>
        <p15:guide id="14" pos="749">
          <p15:clr>
            <a:srgbClr val="A4A3A4"/>
          </p15:clr>
        </p15:guide>
        <p15:guide id="15" pos="7085">
          <p15:clr>
            <a:srgbClr val="A4A3A4"/>
          </p15:clr>
        </p15:guide>
        <p15:guide id="16" pos="3629">
          <p15:clr>
            <a:srgbClr val="A4A3A4"/>
          </p15:clr>
        </p15:guide>
        <p15:guide id="17" pos="1901">
          <p15:clr>
            <a:srgbClr val="A4A3A4"/>
          </p15:clr>
        </p15:guide>
        <p15:guide id="18" pos="2477">
          <p15:clr>
            <a:srgbClr val="A4A3A4"/>
          </p15:clr>
        </p15:guide>
        <p15:guide id="19" pos="4205">
          <p15:clr>
            <a:srgbClr val="A4A3A4"/>
          </p15:clr>
        </p15:guide>
        <p15:guide id="20" pos="4781">
          <p15:clr>
            <a:srgbClr val="A4A3A4"/>
          </p15:clr>
        </p15:guide>
        <p15:guide id="21" pos="5357">
          <p15:clr>
            <a:srgbClr val="A4A3A4"/>
          </p15:clr>
        </p15:guide>
        <p15:guide id="22" pos="6509">
          <p15:clr>
            <a:srgbClr val="A4A3A4"/>
          </p15:clr>
        </p15:guide>
        <p15:guide id="23" pos="3053">
          <p15:clr>
            <a:srgbClr val="A4A3A4"/>
          </p15:clr>
        </p15:guide>
        <p15:guide id="24" pos="5933">
          <p15:clr>
            <a:srgbClr val="A4A3A4"/>
          </p15:clr>
        </p15:guide>
        <p15:guide id="25" pos="288">
          <p15:clr>
            <a:srgbClr val="A4A3A4"/>
          </p15:clr>
        </p15:guide>
        <p15:guide id="26" pos="7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C98"/>
    <a:srgbClr val="00B050"/>
    <a:srgbClr val="FDE7BF"/>
    <a:srgbClr val="FFFFFF"/>
    <a:srgbClr val="000000"/>
    <a:srgbClr val="008272"/>
    <a:srgbClr val="68217A"/>
    <a:srgbClr val="969696"/>
    <a:srgbClr val="7030A0"/>
    <a:srgbClr val="005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96" autoAdjust="0"/>
    <p:restoredTop sz="83199" autoAdjust="0"/>
  </p:normalViewPr>
  <p:slideViewPr>
    <p:cSldViewPr>
      <p:cViewPr varScale="1">
        <p:scale>
          <a:sx n="72" d="100"/>
          <a:sy n="72" d="100"/>
        </p:scale>
        <p:origin x="715" y="72"/>
      </p:cViewPr>
      <p:guideLst>
        <p:guide orient="horz" pos="187"/>
        <p:guide orient="horz" pos="763"/>
        <p:guide orient="horz" pos="1339"/>
        <p:guide orient="horz" pos="2491"/>
        <p:guide orient="horz" pos="4219"/>
        <p:guide orient="horz" pos="3643"/>
        <p:guide orient="horz" pos="3067"/>
        <p:guide orient="horz" pos="1915"/>
        <p:guide orient="horz" pos="302"/>
        <p:guide orient="horz" pos="4104"/>
        <p:guide pos="173"/>
        <p:guide pos="1325"/>
        <p:guide pos="7661"/>
        <p:guide pos="749"/>
        <p:guide pos="7085"/>
        <p:guide pos="3629"/>
        <p:guide pos="1901"/>
        <p:guide pos="2477"/>
        <p:guide pos="4205"/>
        <p:guide pos="4781"/>
        <p:guide pos="5357"/>
        <p:guide pos="6509"/>
        <p:guide pos="3053"/>
        <p:guide pos="5933"/>
        <p:guide pos="288"/>
        <p:guide pos="7546"/>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5/18/2016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5/18/2016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74EBE7-B81D-4A73-8B83-5224605192DD}" type="datetime1">
              <a:rPr lang="en-US" smtClean="0"/>
              <a:t>5/18/2016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59485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2A3B71-FCE8-45C0-A225-80677B37AC3B}" type="datetime1">
              <a:rPr lang="en-US" smtClean="0"/>
              <a:t>5/18/2016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8283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4A8495-5D19-45F7-99F5-98DCFF98E8C3}" type="datetime1">
              <a:rPr lang="en-US" smtClean="0"/>
              <a:t>5/18/2016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089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4A8495-5D19-45F7-99F5-98DCFF98E8C3}" type="datetime1">
              <a:rPr lang="en-US" smtClean="0"/>
              <a:t>5/18/2016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6916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4A8495-5D19-45F7-99F5-98DCFF98E8C3}" type="datetime1">
              <a:rPr lang="en-US" smtClean="0"/>
              <a:t>5/18/2016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78086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4A8495-5D19-45F7-99F5-98DCFF98E8C3}" type="datetime1">
              <a:rPr lang="en-US" smtClean="0"/>
              <a:t>5/18/2016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3985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4A8495-5D19-45F7-99F5-98DCFF98E8C3}" type="datetime1">
              <a:rPr lang="en-US" smtClean="0"/>
              <a:t>5/18/2016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97842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7" name="Rectangle 6"/>
          <p:cNvSpPr/>
          <p:nvPr userDrawn="1"/>
        </p:nvSpPr>
        <p:spPr bwMode="auto">
          <a:xfrm>
            <a:off x="457200" y="479425"/>
            <a:ext cx="2651731" cy="548634"/>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5833">
                      <a:srgbClr val="FFFFFF"/>
                    </a:gs>
                    <a:gs pos="15000">
                      <a:srgbClr val="FFFFFF"/>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3064142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bwMode="auto">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sp>
        <p:nvSpPr>
          <p:cNvPr id="10" name="Rectangle 9"/>
          <p:cNvSpPr/>
          <p:nvPr userDrawn="1"/>
        </p:nvSpPr>
        <p:spPr bwMode="auto">
          <a:xfrm>
            <a:off x="457200" y="479425"/>
            <a:ext cx="2651731" cy="548634"/>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5833">
                      <a:srgbClr val="FFFFFF"/>
                    </a:gs>
                    <a:gs pos="15000">
                      <a:srgbClr val="FFFFFF"/>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1"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436714" cy="699452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bwMode="gray">
          <a:xfrm>
            <a:off x="274702" y="2125637"/>
            <a:ext cx="73152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899"/>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3" name="Text Placeholder 2"/>
          <p:cNvSpPr>
            <a:spLocks noGrp="1"/>
          </p:cNvSpPr>
          <p:nvPr>
            <p:ph type="body" sz="quarter" idx="14"/>
          </p:nvPr>
        </p:nvSpPr>
        <p:spPr bwMode="ltGray">
          <a:xfrm>
            <a:off x="274702" y="3954441"/>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7200" y="6305103"/>
            <a:ext cx="1005840" cy="195077"/>
          </a:xfrm>
          <a:prstGeom prst="rect">
            <a:avLst/>
          </a:prstGeom>
        </p:spPr>
      </p:pic>
      <p:sp>
        <p:nvSpPr>
          <p:cNvPr id="14" name="Rectangle 13"/>
          <p:cNvSpPr/>
          <p:nvPr userDrawn="1"/>
        </p:nvSpPr>
        <p:spPr bwMode="auto">
          <a:xfrm>
            <a:off x="457200" y="479425"/>
            <a:ext cx="2651731" cy="548634"/>
          </a:xfrm>
          <a:prstGeom prst="rect">
            <a:avLst/>
          </a:prstGeom>
          <a:noFill/>
          <a:ln w="25400" cap="sq">
            <a:solidFill>
              <a:srgbClr val="0072C6"/>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5833">
                      <a:srgbClr val="0072C6"/>
                    </a:gs>
                    <a:gs pos="15000">
                      <a:srgbClr val="0072C6"/>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3757537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5 ">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356" y="0"/>
            <a:ext cx="12425757" cy="699452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1211287"/>
            <a:ext cx="73152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1211287"/>
            <a:ext cx="7315200" cy="1828804"/>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a:t>Presentation title</a:t>
            </a:r>
          </a:p>
        </p:txBody>
      </p:sp>
      <p:sp>
        <p:nvSpPr>
          <p:cNvPr id="7" name="Text Placeholder 4"/>
          <p:cNvSpPr>
            <a:spLocks noGrp="1"/>
          </p:cNvSpPr>
          <p:nvPr>
            <p:ph type="body" sz="quarter" idx="12" hasCustomPrompt="1"/>
          </p:nvPr>
        </p:nvSpPr>
        <p:spPr bwMode="ltGray">
          <a:xfrm>
            <a:off x="274702" y="3030562"/>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867073" y="6287386"/>
            <a:ext cx="1005840" cy="195077"/>
          </a:xfrm>
          <a:prstGeom prst="rect">
            <a:avLst/>
          </a:prstGeom>
        </p:spPr>
      </p:pic>
      <p:sp>
        <p:nvSpPr>
          <p:cNvPr id="18" name="Rectangle 17"/>
          <p:cNvSpPr/>
          <p:nvPr userDrawn="1"/>
        </p:nvSpPr>
        <p:spPr bwMode="auto">
          <a:xfrm>
            <a:off x="457580" y="479425"/>
            <a:ext cx="2651731" cy="548634"/>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5833">
                      <a:srgbClr val="FFFFFF"/>
                    </a:gs>
                    <a:gs pos="15000">
                      <a:srgbClr val="FFFFFF"/>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2848133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6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 y="0"/>
            <a:ext cx="12436030" cy="699734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973054" y="6320023"/>
            <a:ext cx="1005840" cy="195077"/>
          </a:xfrm>
          <a:prstGeom prst="rect">
            <a:avLst/>
          </a:prstGeom>
        </p:spPr>
      </p:pic>
      <p:sp>
        <p:nvSpPr>
          <p:cNvPr id="12" name="Rectangle 11"/>
          <p:cNvSpPr/>
          <p:nvPr userDrawn="1"/>
        </p:nvSpPr>
        <p:spPr bwMode="gray">
          <a:xfrm>
            <a:off x="274702" y="1211263"/>
            <a:ext cx="7315200" cy="45720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4638" y="1211263"/>
            <a:ext cx="7315200" cy="1828804"/>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a:t>Presentation title</a:t>
            </a:r>
          </a:p>
        </p:txBody>
      </p:sp>
      <p:sp>
        <p:nvSpPr>
          <p:cNvPr id="15" name="Text Placeholder 4"/>
          <p:cNvSpPr>
            <a:spLocks noGrp="1"/>
          </p:cNvSpPr>
          <p:nvPr>
            <p:ph type="body" sz="quarter" idx="12" hasCustomPrompt="1"/>
          </p:nvPr>
        </p:nvSpPr>
        <p:spPr bwMode="ltGray">
          <a:xfrm>
            <a:off x="274702" y="3030538"/>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a:t>Speaker Name</a:t>
            </a:r>
          </a:p>
        </p:txBody>
      </p:sp>
      <p:sp>
        <p:nvSpPr>
          <p:cNvPr id="16" name="Rectangle 15"/>
          <p:cNvSpPr/>
          <p:nvPr userDrawn="1"/>
        </p:nvSpPr>
        <p:spPr bwMode="auto">
          <a:xfrm>
            <a:off x="457580" y="4960286"/>
            <a:ext cx="2651731" cy="548634"/>
          </a:xfrm>
          <a:prstGeom prst="rect">
            <a:avLst/>
          </a:prstGeom>
          <a:noFill/>
          <a:ln w="25400" cap="sq">
            <a:solidFill>
              <a:srgbClr val="FFFFFF"/>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5833">
                      <a:srgbClr val="FFFFFF"/>
                    </a:gs>
                    <a:gs pos="15000">
                      <a:srgbClr val="FFFFFF"/>
                    </a:gs>
                  </a:gsLst>
                  <a:lin ang="5400000" scaled="0"/>
                </a:gradFill>
                <a:effectLst/>
                <a:uLnTx/>
                <a:uFillTx/>
                <a:latin typeface="+mn-lt"/>
                <a:ea typeface="Segoe UI" pitchFamily="34" charset="0"/>
                <a:cs typeface="Segoe UI" pitchFamily="34" charset="0"/>
              </a:rPr>
              <a:t>Product logo goes here</a:t>
            </a:r>
          </a:p>
        </p:txBody>
      </p:sp>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sp>
        <p:nvSpPr>
          <p:cNvPr id="13" name="Rectangle 12"/>
          <p:cNvSpPr/>
          <p:nvPr userDrawn="1"/>
        </p:nvSpPr>
        <p:spPr bwMode="gray">
          <a:xfrm>
            <a:off x="274701" y="2125637"/>
            <a:ext cx="8751847"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74702" y="2123899"/>
            <a:ext cx="8751846"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p:nvPr>
        </p:nvSpPr>
        <p:spPr bwMode="ltGray">
          <a:xfrm>
            <a:off x="274702" y="3954441"/>
            <a:ext cx="8751846"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1689577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4905647"/>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3" r:id="rId1"/>
    <p:sldLayoutId id="2147484166" r:id="rId2"/>
    <p:sldLayoutId id="2147484188" r:id="rId3"/>
    <p:sldLayoutId id="2147484192" r:id="rId4"/>
    <p:sldLayoutId id="2147484162" r:id="rId5"/>
    <p:sldLayoutId id="2147484191" r:id="rId6"/>
    <p:sldLayoutId id="2147484105" r:id="rId7"/>
    <p:sldLayoutId id="2147484182" r:id="rId8"/>
    <p:sldLayoutId id="2147484130" r:id="rId9"/>
    <p:sldLayoutId id="2147484101" r:id="rId10"/>
    <p:sldLayoutId id="2147484102" r:id="rId11"/>
    <p:sldLayoutId id="2147484087" r:id="rId12"/>
    <p:sldLayoutId id="2147484098" r:id="rId13"/>
    <p:sldLayoutId id="2147484086" r:id="rId14"/>
    <p:sldLayoutId id="2147484107" r:id="rId15"/>
    <p:sldLayoutId id="2147484099" r:id="rId16"/>
    <p:sldLayoutId id="2147484100" r:id="rId17"/>
    <p:sldLayoutId id="2147484089" r:id="rId18"/>
    <p:sldLayoutId id="2147484106" r:id="rId19"/>
    <p:sldLayoutId id="2147484092" r:id="rId20"/>
    <p:sldLayoutId id="2147484093" r:id="rId21"/>
    <p:sldLayoutId id="2147484127" r:id="rId22"/>
    <p:sldLayoutId id="2147484128" r:id="rId23"/>
    <p:sldLayoutId id="2147484129" r:id="rId24"/>
    <p:sldLayoutId id="2147484094" r:id="rId25"/>
    <p:sldLayoutId id="2147484096" r:id="rId26"/>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daptiveconsulting.hu/"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www.agileblog.h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mailto:dotneteer@hotmail.com" TargetMode="Externa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2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13581" y="2129110"/>
            <a:ext cx="8352928" cy="2167165"/>
          </a:xfrm>
        </p:spPr>
        <p:txBody>
          <a:bodyPr anchor="ctr"/>
          <a:lstStyle/>
          <a:p>
            <a:r>
              <a:rPr lang="hu-HU" dirty="0"/>
              <a:t>TypeScript:</a:t>
            </a:r>
            <a:br>
              <a:rPr lang="hu-HU" dirty="0"/>
            </a:br>
            <a:r>
              <a:rPr lang="hu-HU" sz="4400" dirty="0"/>
              <a:t>Vitamin vagy doppingszer?</a:t>
            </a:r>
            <a:endParaRPr lang="en-US" sz="4400" dirty="0"/>
          </a:p>
        </p:txBody>
      </p:sp>
      <p:sp>
        <p:nvSpPr>
          <p:cNvPr id="14" name="Text Placeholder 13"/>
          <p:cNvSpPr>
            <a:spLocks noGrp="1"/>
          </p:cNvSpPr>
          <p:nvPr>
            <p:ph type="body" sz="quarter" idx="14"/>
          </p:nvPr>
        </p:nvSpPr>
        <p:spPr>
          <a:xfrm>
            <a:off x="313581" y="4433366"/>
            <a:ext cx="8352928" cy="1217211"/>
          </a:xfrm>
        </p:spPr>
        <p:txBody>
          <a:bodyPr/>
          <a:lstStyle/>
          <a:p>
            <a:r>
              <a:rPr lang="en-US" dirty="0"/>
              <a:t>Novák</a:t>
            </a:r>
            <a:r>
              <a:rPr lang="hu-HU" dirty="0"/>
              <a:t> István</a:t>
            </a:r>
            <a:br>
              <a:rPr lang="hu-HU" dirty="0"/>
            </a:br>
            <a:r>
              <a:rPr lang="hu-HU" sz="2400" i="1" dirty="0" err="1"/>
              <a:t>Adaptive</a:t>
            </a:r>
            <a:r>
              <a:rPr lang="hu-HU" sz="2400" i="1" dirty="0"/>
              <a:t> Consulting</a:t>
            </a:r>
            <a:br>
              <a:rPr lang="hu-HU" sz="2400" i="1" dirty="0"/>
            </a:br>
            <a:r>
              <a:rPr lang="hu-HU" sz="2400" i="1" dirty="0" err="1">
                <a:hlinkClick r:id="rId3"/>
              </a:rPr>
              <a:t>www.adaptiveconsulting.hu</a:t>
            </a:r>
            <a:r>
              <a:rPr lang="hu-HU" sz="2400" i="1" dirty="0"/>
              <a:t>, </a:t>
            </a:r>
            <a:r>
              <a:rPr lang="hu-HU" sz="2400" i="1" dirty="0" err="1">
                <a:hlinkClick r:id="rId4"/>
              </a:rPr>
              <a:t>www.agileblog.hu</a:t>
            </a:r>
            <a:r>
              <a:rPr lang="hu-HU" sz="2400" i="1" dirty="0"/>
              <a:t> </a:t>
            </a:r>
            <a:endParaRPr lang="en-US" sz="2400" i="1" dirty="0"/>
          </a:p>
        </p:txBody>
      </p:sp>
    </p:spTree>
    <p:extLst>
      <p:ext uri="{BB962C8B-B14F-4D97-AF65-F5344CB8AC3E}">
        <p14:creationId xmlns:p14="http://schemas.microsoft.com/office/powerpoint/2010/main" val="287461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Mitől lesz a TypeScript </a:t>
            </a:r>
            <a:r>
              <a:rPr lang="hu-HU" dirty="0" err="1"/>
              <a:t>TypeScript</a:t>
            </a:r>
            <a:r>
              <a:rPr lang="hu-HU" dirty="0"/>
              <a:t>?</a:t>
            </a:r>
          </a:p>
        </p:txBody>
      </p:sp>
      <p:sp>
        <p:nvSpPr>
          <p:cNvPr id="3" name="Text Placeholder 2"/>
          <p:cNvSpPr>
            <a:spLocks noGrp="1"/>
          </p:cNvSpPr>
          <p:nvPr>
            <p:ph type="body" sz="quarter" idx="10"/>
          </p:nvPr>
        </p:nvSpPr>
        <p:spPr>
          <a:xfrm>
            <a:off x="274638" y="1697062"/>
            <a:ext cx="11887200" cy="4124206"/>
          </a:xfrm>
        </p:spPr>
        <p:txBody>
          <a:bodyPr/>
          <a:lstStyle/>
          <a:p>
            <a:r>
              <a:rPr lang="hu-HU" dirty="0"/>
              <a:t>A JavaScript egyúttal TypeScript is</a:t>
            </a:r>
          </a:p>
          <a:p>
            <a:r>
              <a:rPr lang="hu-HU" dirty="0"/>
              <a:t>Opcionális erős típusok</a:t>
            </a:r>
          </a:p>
          <a:p>
            <a:r>
              <a:rPr lang="hu-HU" dirty="0"/>
              <a:t>Interfészek, generikus típusok</a:t>
            </a:r>
          </a:p>
          <a:p>
            <a:r>
              <a:rPr lang="hu-HU" dirty="0"/>
              <a:t>JavaScript könyvtárak és keretrendszerek integrálása</a:t>
            </a:r>
          </a:p>
          <a:p>
            <a:r>
              <a:rPr lang="hu-HU" dirty="0"/>
              <a:t>Fejlesztést segítő eszközök</a:t>
            </a:r>
          </a:p>
          <a:p>
            <a:endParaRPr lang="hu-HU" dirty="0"/>
          </a:p>
        </p:txBody>
      </p:sp>
    </p:spTree>
    <p:extLst>
      <p:ext uri="{BB962C8B-B14F-4D97-AF65-F5344CB8AC3E}">
        <p14:creationId xmlns:p14="http://schemas.microsoft.com/office/powerpoint/2010/main" val="30729439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sz="8000" dirty="0"/>
              <a:t>A típusok ereje</a:t>
            </a:r>
            <a:endParaRPr lang="en-US" sz="8000" dirty="0"/>
          </a:p>
        </p:txBody>
      </p:sp>
    </p:spTree>
    <p:extLst>
      <p:ext uri="{BB962C8B-B14F-4D97-AF65-F5344CB8AC3E}">
        <p14:creationId xmlns:p14="http://schemas.microsoft.com/office/powerpoint/2010/main" val="70259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Modulkezelők támogatása</a:t>
            </a:r>
          </a:p>
        </p:txBody>
      </p:sp>
      <p:sp>
        <p:nvSpPr>
          <p:cNvPr id="3" name="Text Placeholder 2"/>
          <p:cNvSpPr>
            <a:spLocks noGrp="1"/>
          </p:cNvSpPr>
          <p:nvPr>
            <p:ph type="body" sz="quarter" idx="10"/>
          </p:nvPr>
        </p:nvSpPr>
        <p:spPr>
          <a:xfrm>
            <a:off x="274638" y="1544100"/>
            <a:ext cx="11887200" cy="4801314"/>
          </a:xfrm>
        </p:spPr>
        <p:txBody>
          <a:bodyPr/>
          <a:lstStyle/>
          <a:p>
            <a:r>
              <a:rPr lang="hu-HU" dirty="0" err="1"/>
              <a:t>commonjs</a:t>
            </a:r>
            <a:endParaRPr lang="hu-HU" dirty="0"/>
          </a:p>
          <a:p>
            <a:r>
              <a:rPr lang="hu-HU" dirty="0"/>
              <a:t>amd</a:t>
            </a:r>
          </a:p>
          <a:p>
            <a:r>
              <a:rPr lang="hu-HU" dirty="0" err="1"/>
              <a:t>umd</a:t>
            </a:r>
            <a:endParaRPr lang="hu-HU" dirty="0"/>
          </a:p>
          <a:p>
            <a:r>
              <a:rPr lang="hu-HU" dirty="0" err="1"/>
              <a:t>systemjs</a:t>
            </a:r>
            <a:endParaRPr lang="hu-HU" dirty="0"/>
          </a:p>
          <a:p>
            <a:r>
              <a:rPr lang="hu-HU" dirty="0"/>
              <a:t>es6</a:t>
            </a:r>
          </a:p>
          <a:p>
            <a:r>
              <a:rPr lang="hu-HU" dirty="0"/>
              <a:t>es2015</a:t>
            </a:r>
          </a:p>
          <a:p>
            <a:endParaRPr lang="hu-HU" dirty="0"/>
          </a:p>
        </p:txBody>
      </p:sp>
    </p:spTree>
    <p:extLst>
      <p:ext uri="{BB962C8B-B14F-4D97-AF65-F5344CB8AC3E}">
        <p14:creationId xmlns:p14="http://schemas.microsoft.com/office/powerpoint/2010/main" val="33543930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Külső könyvtárak használata</a:t>
            </a:r>
          </a:p>
        </p:txBody>
      </p:sp>
      <p:sp>
        <p:nvSpPr>
          <p:cNvPr id="3" name="Text Placeholder 2"/>
          <p:cNvSpPr>
            <a:spLocks noGrp="1"/>
          </p:cNvSpPr>
          <p:nvPr>
            <p:ph type="body" sz="quarter" idx="10"/>
          </p:nvPr>
        </p:nvSpPr>
        <p:spPr>
          <a:xfrm>
            <a:off x="274638" y="1616108"/>
            <a:ext cx="11887200" cy="1415772"/>
          </a:xfrm>
        </p:spPr>
        <p:txBody>
          <a:bodyPr/>
          <a:lstStyle/>
          <a:p>
            <a:r>
              <a:rPr lang="hu-HU" dirty="0"/>
              <a:t>Definíciós fájlok (.</a:t>
            </a:r>
            <a:r>
              <a:rPr lang="hu-HU" dirty="0" err="1"/>
              <a:t>d.ts</a:t>
            </a:r>
            <a:r>
              <a:rPr lang="hu-HU" dirty="0"/>
              <a:t>)</a:t>
            </a:r>
          </a:p>
          <a:p>
            <a:r>
              <a:rPr lang="hu-HU" dirty="0"/>
              <a:t>Közösség: </a:t>
            </a:r>
            <a:r>
              <a:rPr lang="hu-HU" dirty="0" err="1"/>
              <a:t>DefinitelyTyped</a:t>
            </a:r>
            <a:r>
              <a:rPr lang="hu-HU" dirty="0"/>
              <a:t> (&gt;1700 könyvtár)</a:t>
            </a:r>
          </a:p>
        </p:txBody>
      </p:sp>
    </p:spTree>
    <p:extLst>
      <p:ext uri="{BB962C8B-B14F-4D97-AF65-F5344CB8AC3E}">
        <p14:creationId xmlns:p14="http://schemas.microsoft.com/office/powerpoint/2010/main" val="10725846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sz="8000" dirty="0"/>
              <a:t>Eszköztár</a:t>
            </a:r>
            <a:endParaRPr lang="en-US" sz="8000" dirty="0"/>
          </a:p>
        </p:txBody>
      </p:sp>
    </p:spTree>
    <p:extLst>
      <p:ext uri="{BB962C8B-B14F-4D97-AF65-F5344CB8AC3E}">
        <p14:creationId xmlns:p14="http://schemas.microsoft.com/office/powerpoint/2010/main" val="7266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Az opcionális erős típusokban rejlő erő</a:t>
            </a:r>
          </a:p>
        </p:txBody>
      </p:sp>
      <p:sp>
        <p:nvSpPr>
          <p:cNvPr id="3" name="Text Placeholder 2"/>
          <p:cNvSpPr>
            <a:spLocks noGrp="1"/>
          </p:cNvSpPr>
          <p:nvPr>
            <p:ph type="body" sz="quarter" idx="10"/>
          </p:nvPr>
        </p:nvSpPr>
        <p:spPr>
          <a:xfrm>
            <a:off x="274638" y="1544100"/>
            <a:ext cx="11887200" cy="1415772"/>
          </a:xfrm>
        </p:spPr>
        <p:txBody>
          <a:bodyPr/>
          <a:lstStyle/>
          <a:p>
            <a:r>
              <a:rPr lang="hu-HU" dirty="0" err="1"/>
              <a:t>Intellisense</a:t>
            </a:r>
            <a:r>
              <a:rPr lang="hu-HU" dirty="0"/>
              <a:t>/</a:t>
            </a:r>
            <a:r>
              <a:rPr lang="hu-HU" dirty="0" err="1"/>
              <a:t>AutoComplete</a:t>
            </a:r>
            <a:endParaRPr lang="hu-HU" dirty="0"/>
          </a:p>
          <a:p>
            <a:r>
              <a:rPr lang="hu-HU" dirty="0" err="1"/>
              <a:t>Refactoring</a:t>
            </a:r>
            <a:endParaRPr lang="hu-HU" dirty="0"/>
          </a:p>
        </p:txBody>
      </p:sp>
      <p:sp>
        <p:nvSpPr>
          <p:cNvPr id="4" name="Rectangle 3"/>
          <p:cNvSpPr/>
          <p:nvPr/>
        </p:nvSpPr>
        <p:spPr bwMode="auto">
          <a:xfrm>
            <a:off x="457597" y="3641278"/>
            <a:ext cx="11377264" cy="230425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3600" dirty="0">
                <a:gradFill>
                  <a:gsLst>
                    <a:gs pos="0">
                      <a:srgbClr val="FFFFFF"/>
                    </a:gs>
                    <a:gs pos="100000">
                      <a:srgbClr val="FFFFFF"/>
                    </a:gs>
                  </a:gsLst>
                  <a:lin ang="5400000" scaled="0"/>
                </a:gradFill>
                <a:latin typeface="+mj-lt"/>
                <a:ea typeface="Segoe UI" pitchFamily="34" charset="0"/>
                <a:cs typeface="Segoe UI" pitchFamily="34" charset="0"/>
              </a:rPr>
              <a:t>A TypeScript opcionális típusaival a fejlesztői szándék is kifejezhető, amit a </a:t>
            </a:r>
            <a:r>
              <a:rPr lang="hu-HU" sz="3600" dirty="0" err="1">
                <a:gradFill>
                  <a:gsLst>
                    <a:gs pos="0">
                      <a:srgbClr val="FFFFFF"/>
                    </a:gs>
                    <a:gs pos="100000">
                      <a:srgbClr val="FFFFFF"/>
                    </a:gs>
                  </a:gsLst>
                  <a:lin ang="5400000" scaled="0"/>
                </a:gradFill>
                <a:latin typeface="+mj-lt"/>
                <a:ea typeface="Segoe UI" pitchFamily="34" charset="0"/>
                <a:cs typeface="Segoe UI" pitchFamily="34" charset="0"/>
              </a:rPr>
              <a:t>vanilla</a:t>
            </a:r>
            <a:r>
              <a:rPr lang="hu-HU" sz="3600" dirty="0">
                <a:gradFill>
                  <a:gsLst>
                    <a:gs pos="0">
                      <a:srgbClr val="FFFFFF"/>
                    </a:gs>
                    <a:gs pos="100000">
                      <a:srgbClr val="FFFFFF"/>
                    </a:gs>
                  </a:gsLst>
                  <a:lin ang="5400000" scaled="0"/>
                </a:gradFill>
                <a:latin typeface="+mj-lt"/>
                <a:ea typeface="Segoe UI" pitchFamily="34" charset="0"/>
                <a:cs typeface="Segoe UI" pitchFamily="34" charset="0"/>
              </a:rPr>
              <a:t> JavaScript nem biztosít →</a:t>
            </a:r>
            <a:br>
              <a:rPr lang="hu-HU" sz="3600" dirty="0">
                <a:gradFill>
                  <a:gsLst>
                    <a:gs pos="0">
                      <a:srgbClr val="FFFFFF"/>
                    </a:gs>
                    <a:gs pos="100000">
                      <a:srgbClr val="FFFFFF"/>
                    </a:gs>
                  </a:gsLst>
                  <a:lin ang="5400000" scaled="0"/>
                </a:gradFill>
                <a:latin typeface="+mj-lt"/>
                <a:ea typeface="Segoe UI" pitchFamily="34" charset="0"/>
                <a:cs typeface="Segoe UI" pitchFamily="34" charset="0"/>
              </a:rPr>
            </a:br>
            <a:r>
              <a:rPr lang="hu-HU" sz="3600" dirty="0">
                <a:gradFill>
                  <a:gsLst>
                    <a:gs pos="0">
                      <a:srgbClr val="FFFFFF"/>
                    </a:gs>
                    <a:gs pos="100000">
                      <a:srgbClr val="FFFFFF"/>
                    </a:gs>
                  </a:gsLst>
                  <a:lin ang="5400000" scaled="0"/>
                </a:gradFill>
                <a:latin typeface="+mj-lt"/>
                <a:ea typeface="Segoe UI" pitchFamily="34" charset="0"/>
                <a:cs typeface="Segoe UI" pitchFamily="34" charset="0"/>
              </a:rPr>
              <a:t>Pontosabb szemantikai eszközök támogatására alkalmas</a:t>
            </a:r>
          </a:p>
        </p:txBody>
      </p:sp>
    </p:spTree>
    <p:extLst>
      <p:ext uri="{BB962C8B-B14F-4D97-AF65-F5344CB8AC3E}">
        <p14:creationId xmlns:p14="http://schemas.microsoft.com/office/powerpoint/2010/main" val="4094453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sz="8000" dirty="0"/>
              <a:t>Hogyan használják mások?</a:t>
            </a:r>
            <a:endParaRPr lang="en-US" sz="8000" dirty="0"/>
          </a:p>
        </p:txBody>
      </p:sp>
    </p:spTree>
    <p:extLst>
      <p:ext uri="{BB962C8B-B14F-4D97-AF65-F5344CB8AC3E}">
        <p14:creationId xmlns:p14="http://schemas.microsoft.com/office/powerpoint/2010/main" val="429392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Angular</a:t>
            </a:r>
            <a:r>
              <a:rPr lang="hu-HU" dirty="0"/>
              <a:t> 2 csapat</a:t>
            </a:r>
          </a:p>
        </p:txBody>
      </p:sp>
      <p:sp>
        <p:nvSpPr>
          <p:cNvPr id="4" name="Text Placeholder 3"/>
          <p:cNvSpPr>
            <a:spLocks noGrp="1"/>
          </p:cNvSpPr>
          <p:nvPr>
            <p:ph type="body" sz="quarter" idx="10"/>
          </p:nvPr>
        </p:nvSpPr>
        <p:spPr>
          <a:xfrm>
            <a:off x="274638" y="1472092"/>
            <a:ext cx="11887200" cy="3447098"/>
          </a:xfrm>
        </p:spPr>
        <p:txBody>
          <a:bodyPr/>
          <a:lstStyle/>
          <a:p>
            <a:r>
              <a:rPr lang="hu-HU" dirty="0"/>
              <a:t>Közel másfél éve áttértek </a:t>
            </a:r>
            <a:r>
              <a:rPr lang="hu-HU" dirty="0" err="1"/>
              <a:t>Traceur-ről</a:t>
            </a:r>
            <a:r>
              <a:rPr lang="hu-HU" dirty="0"/>
              <a:t> </a:t>
            </a:r>
            <a:r>
              <a:rPr lang="hu-HU" dirty="0" err="1"/>
              <a:t>TypeScriptre</a:t>
            </a:r>
            <a:endParaRPr lang="hu-HU" dirty="0"/>
          </a:p>
          <a:p>
            <a:r>
              <a:rPr lang="hu-HU" dirty="0"/>
              <a:t>Fejlesztői platform: Mac OS X</a:t>
            </a:r>
          </a:p>
          <a:p>
            <a:r>
              <a:rPr lang="hu-HU" dirty="0"/>
              <a:t>IDE: Visual Studio </a:t>
            </a:r>
            <a:r>
              <a:rPr lang="hu-HU" dirty="0" err="1"/>
              <a:t>Code</a:t>
            </a:r>
            <a:endParaRPr lang="hu-HU" dirty="0"/>
          </a:p>
          <a:p>
            <a:endParaRPr lang="hu-HU" dirty="0"/>
          </a:p>
          <a:p>
            <a:r>
              <a:rPr lang="hu-HU" dirty="0"/>
              <a:t>Erősen befolyásolják a TypeScript </a:t>
            </a:r>
            <a:r>
              <a:rPr lang="hu-HU" dirty="0" err="1"/>
              <a:t>roadmap</a:t>
            </a:r>
            <a:r>
              <a:rPr lang="hu-HU" dirty="0"/>
              <a:t>-jét </a:t>
            </a:r>
            <a:r>
              <a:rPr lang="hu-HU" dirty="0">
                <a:sym typeface="Wingdings" panose="05000000000000000000" pitchFamily="2" charset="2"/>
              </a:rPr>
              <a:t></a:t>
            </a:r>
            <a:endParaRPr lang="hu-HU" dirty="0"/>
          </a:p>
        </p:txBody>
      </p:sp>
    </p:spTree>
    <p:extLst>
      <p:ext uri="{BB962C8B-B14F-4D97-AF65-F5344CB8AC3E}">
        <p14:creationId xmlns:p14="http://schemas.microsoft.com/office/powerpoint/2010/main" val="32653263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Magyar ügyfeleim</a:t>
            </a:r>
          </a:p>
        </p:txBody>
      </p:sp>
      <p:sp>
        <p:nvSpPr>
          <p:cNvPr id="3" name="Text Placeholder 2"/>
          <p:cNvSpPr>
            <a:spLocks noGrp="1"/>
          </p:cNvSpPr>
          <p:nvPr>
            <p:ph type="body" sz="quarter" idx="10"/>
          </p:nvPr>
        </p:nvSpPr>
        <p:spPr>
          <a:xfrm>
            <a:off x="274638" y="1553046"/>
            <a:ext cx="11887200" cy="5139869"/>
          </a:xfrm>
        </p:spPr>
        <p:txBody>
          <a:bodyPr/>
          <a:lstStyle/>
          <a:p>
            <a:r>
              <a:rPr lang="hu-HU" dirty="0"/>
              <a:t>Növeli az agilis/</a:t>
            </a:r>
            <a:r>
              <a:rPr lang="hu-HU" dirty="0" err="1"/>
              <a:t>adaptive</a:t>
            </a:r>
            <a:r>
              <a:rPr lang="hu-HU" dirty="0"/>
              <a:t> szoftverfejlesztés lehetőségét</a:t>
            </a:r>
          </a:p>
          <a:p>
            <a:pPr lvl="1"/>
            <a:r>
              <a:rPr lang="hu-HU" dirty="0"/>
              <a:t>Osztályhierarchiák és interfészek</a:t>
            </a:r>
          </a:p>
          <a:p>
            <a:pPr lvl="1"/>
            <a:r>
              <a:rPr lang="hu-HU" dirty="0"/>
              <a:t>Generikus típusok</a:t>
            </a:r>
          </a:p>
          <a:p>
            <a:pPr lvl="1"/>
            <a:r>
              <a:rPr lang="hu-HU" dirty="0" err="1"/>
              <a:t>Refaktoring</a:t>
            </a:r>
            <a:r>
              <a:rPr lang="hu-HU" dirty="0"/>
              <a:t> támogatás</a:t>
            </a:r>
          </a:p>
          <a:p>
            <a:r>
              <a:rPr lang="hu-HU" dirty="0"/>
              <a:t>Mitől jobb mint a JavaScript?</a:t>
            </a:r>
          </a:p>
          <a:p>
            <a:pPr lvl="1"/>
            <a:r>
              <a:rPr lang="hu-HU" dirty="0"/>
              <a:t>Sokkal könnyebb a kód megértése, olvasása</a:t>
            </a:r>
          </a:p>
          <a:p>
            <a:r>
              <a:rPr lang="hu-HU" dirty="0"/>
              <a:t>Legnépszerűbb: nem-JS irányból jövő ügyfeleknél</a:t>
            </a:r>
          </a:p>
          <a:p>
            <a:pPr lvl="1"/>
            <a:r>
              <a:rPr lang="hu-HU" dirty="0"/>
              <a:t>C#, ASP.NET fejlesztők</a:t>
            </a:r>
          </a:p>
          <a:p>
            <a:r>
              <a:rPr lang="hu-HU" dirty="0"/>
              <a:t>Leggyakrabban </a:t>
            </a:r>
            <a:r>
              <a:rPr lang="hu-HU" dirty="0" err="1"/>
              <a:t>Angular</a:t>
            </a:r>
            <a:r>
              <a:rPr lang="hu-HU" dirty="0"/>
              <a:t> 1.5-tel használják együtt</a:t>
            </a:r>
          </a:p>
          <a:p>
            <a:endParaRPr lang="hu-HU" dirty="0"/>
          </a:p>
        </p:txBody>
      </p:sp>
    </p:spTree>
    <p:extLst>
      <p:ext uri="{BB962C8B-B14F-4D97-AF65-F5344CB8AC3E}">
        <p14:creationId xmlns:p14="http://schemas.microsoft.com/office/powerpoint/2010/main" val="22421144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Kérdések?</a:t>
            </a:r>
            <a:endParaRPr lang="en-US" dirty="0"/>
          </a:p>
        </p:txBody>
      </p:sp>
      <p:sp>
        <p:nvSpPr>
          <p:cNvPr id="3" name="Rectangle 2"/>
          <p:cNvSpPr/>
          <p:nvPr/>
        </p:nvSpPr>
        <p:spPr>
          <a:xfrm>
            <a:off x="3699141" y="1697062"/>
            <a:ext cx="5040560" cy="3770263"/>
          </a:xfrm>
          <a:prstGeom prst="rect">
            <a:avLst/>
          </a:prstGeom>
          <a:noFill/>
        </p:spPr>
        <p:txBody>
          <a:bodyPr wrap="square" lIns="91440" tIns="45720" rIns="91440" bIns="45720">
            <a:spAutoFit/>
          </a:bodyPr>
          <a:lstStyle/>
          <a:p>
            <a:pPr algn="ctr"/>
            <a:r>
              <a:rPr lang="en-US" sz="2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sp>
        <p:nvSpPr>
          <p:cNvPr id="4" name="TextBox 3"/>
          <p:cNvSpPr txBox="1"/>
          <p:nvPr/>
        </p:nvSpPr>
        <p:spPr>
          <a:xfrm>
            <a:off x="274639" y="1481038"/>
            <a:ext cx="3512821" cy="1037207"/>
          </a:xfrm>
          <a:prstGeom prst="rect">
            <a:avLst/>
          </a:prstGeom>
          <a:noFill/>
        </p:spPr>
        <p:txBody>
          <a:bodyPr wrap="none" lIns="182880" tIns="146304" rIns="182880" bIns="146304" rtlCol="0">
            <a:spAutoFit/>
          </a:bodyPr>
          <a:lstStyle/>
          <a:p>
            <a:pPr>
              <a:lnSpc>
                <a:spcPct val="90000"/>
              </a:lnSpc>
              <a:spcAft>
                <a:spcPts val="600"/>
              </a:spcAft>
            </a:pPr>
            <a:r>
              <a:rPr lang="hu-HU" sz="2400" dirty="0">
                <a:gradFill>
                  <a:gsLst>
                    <a:gs pos="2917">
                      <a:schemeClr val="tx1"/>
                    </a:gs>
                    <a:gs pos="30000">
                      <a:schemeClr val="tx1"/>
                    </a:gs>
                  </a:gsLst>
                  <a:lin ang="5400000" scaled="0"/>
                </a:gradFill>
                <a:latin typeface="+mj-lt"/>
                <a:hlinkClick r:id="rId2"/>
              </a:rPr>
              <a:t>dotneteer@hotmail.com</a:t>
            </a:r>
            <a:endParaRPr lang="hu-HU" sz="2400" dirty="0">
              <a:gradFill>
                <a:gsLst>
                  <a:gs pos="2917">
                    <a:schemeClr val="tx1"/>
                  </a:gs>
                  <a:gs pos="30000">
                    <a:schemeClr val="tx1"/>
                  </a:gs>
                </a:gsLst>
                <a:lin ang="5400000" scaled="0"/>
              </a:gradFill>
              <a:latin typeface="+mj-lt"/>
            </a:endParaRPr>
          </a:p>
          <a:p>
            <a:pPr>
              <a:lnSpc>
                <a:spcPct val="90000"/>
              </a:lnSpc>
              <a:spcAft>
                <a:spcPts val="1200"/>
              </a:spcAft>
            </a:pPr>
            <a:r>
              <a:rPr lang="hu-HU" sz="2400" dirty="0">
                <a:gradFill>
                  <a:gsLst>
                    <a:gs pos="2917">
                      <a:schemeClr val="tx1"/>
                    </a:gs>
                    <a:gs pos="30000">
                      <a:schemeClr val="tx1"/>
                    </a:gs>
                  </a:gsLst>
                  <a:lin ang="5400000" scaled="0"/>
                </a:gradFill>
                <a:latin typeface="+mj-lt"/>
              </a:rPr>
              <a:t>@</a:t>
            </a:r>
            <a:r>
              <a:rPr lang="hu-HU" sz="2400" dirty="0" err="1">
                <a:gradFill>
                  <a:gsLst>
                    <a:gs pos="2917">
                      <a:schemeClr val="tx1"/>
                    </a:gs>
                    <a:gs pos="30000">
                      <a:schemeClr val="tx1"/>
                    </a:gs>
                  </a:gsLst>
                  <a:lin ang="5400000" scaled="0"/>
                </a:gradFill>
                <a:latin typeface="+mj-lt"/>
              </a:rPr>
              <a:t>istvannovak</a:t>
            </a:r>
            <a:endParaRPr lang="hu-HU" sz="2400"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4333707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958" y="688950"/>
            <a:ext cx="2034524" cy="2636912"/>
          </a:xfrm>
          <a:prstGeom prst="rect">
            <a:avLst/>
          </a:prstGeom>
          <a:ln>
            <a:solidFill>
              <a:schemeClr val="bg1">
                <a:lumMod val="60000"/>
                <a:lumOff val="40000"/>
              </a:schemeClr>
            </a:solidFill>
          </a:ln>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2194"/>
          <a:stretch/>
        </p:blipFill>
        <p:spPr>
          <a:xfrm>
            <a:off x="5045539" y="688950"/>
            <a:ext cx="2011680" cy="2644473"/>
          </a:xfrm>
          <a:prstGeom prst="rect">
            <a:avLst/>
          </a:prstGeom>
          <a:ln>
            <a:solidFill>
              <a:schemeClr val="bg1">
                <a:lumMod val="60000"/>
                <a:lumOff val="40000"/>
              </a:schemeClr>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3416" y="688950"/>
            <a:ext cx="2029113" cy="2636912"/>
          </a:xfrm>
          <a:prstGeom prst="rect">
            <a:avLst/>
          </a:prstGeom>
          <a:ln>
            <a:solidFill>
              <a:schemeClr val="bg1">
                <a:lumMod val="60000"/>
                <a:lumOff val="40000"/>
              </a:schemeClr>
            </a:solidFill>
          </a:ln>
        </p:spPr>
      </p:pic>
      <p:pic>
        <p:nvPicPr>
          <p:cNvPr id="6" name="Picture 5"/>
          <p:cNvPicPr>
            <a:picLocks noChangeAspect="1"/>
          </p:cNvPicPr>
          <p:nvPr/>
        </p:nvPicPr>
        <p:blipFill>
          <a:blip r:embed="rId5"/>
          <a:stretch>
            <a:fillRect/>
          </a:stretch>
        </p:blipFill>
        <p:spPr>
          <a:xfrm>
            <a:off x="2725958" y="3641278"/>
            <a:ext cx="2034064" cy="2629528"/>
          </a:xfrm>
          <a:prstGeom prst="rect">
            <a:avLst/>
          </a:prstGeom>
        </p:spPr>
      </p:pic>
      <p:pic>
        <p:nvPicPr>
          <p:cNvPr id="7" name="Picture 6"/>
          <p:cNvPicPr>
            <a:picLocks noChangeAspect="1"/>
          </p:cNvPicPr>
          <p:nvPr/>
        </p:nvPicPr>
        <p:blipFill>
          <a:blip r:embed="rId6"/>
          <a:stretch>
            <a:fillRect/>
          </a:stretch>
        </p:blipFill>
        <p:spPr>
          <a:xfrm>
            <a:off x="5028849" y="3637586"/>
            <a:ext cx="2045060" cy="2636912"/>
          </a:xfrm>
          <a:prstGeom prst="rect">
            <a:avLst/>
          </a:prstGeom>
        </p:spPr>
      </p:pic>
      <p:pic>
        <p:nvPicPr>
          <p:cNvPr id="8" name="Picture 7"/>
          <p:cNvPicPr>
            <a:picLocks noChangeAspect="1"/>
          </p:cNvPicPr>
          <p:nvPr/>
        </p:nvPicPr>
        <p:blipFill>
          <a:blip r:embed="rId7"/>
          <a:stretch>
            <a:fillRect/>
          </a:stretch>
        </p:blipFill>
        <p:spPr>
          <a:xfrm>
            <a:off x="7346264" y="3637586"/>
            <a:ext cx="2040325" cy="2644473"/>
          </a:xfrm>
          <a:prstGeom prst="rect">
            <a:avLst/>
          </a:prstGeom>
        </p:spPr>
      </p:pic>
    </p:spTree>
    <p:extLst>
      <p:ext uri="{BB962C8B-B14F-4D97-AF65-F5344CB8AC3E}">
        <p14:creationId xmlns:p14="http://schemas.microsoft.com/office/powerpoint/2010/main" val="3496177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Az előadás fókuszában…</a:t>
            </a:r>
            <a:endParaRPr lang="en-US" dirty="0"/>
          </a:p>
        </p:txBody>
      </p:sp>
      <p:sp>
        <p:nvSpPr>
          <p:cNvPr id="3" name="TextBox 2"/>
          <p:cNvSpPr txBox="1"/>
          <p:nvPr/>
        </p:nvSpPr>
        <p:spPr>
          <a:xfrm>
            <a:off x="2041773" y="1265014"/>
            <a:ext cx="8280920" cy="2539157"/>
          </a:xfrm>
          <a:prstGeom prst="rect">
            <a:avLst/>
          </a:prstGeom>
          <a:noFill/>
        </p:spPr>
        <p:txBody>
          <a:bodyPr wrap="square" lIns="182880" tIns="146304" rIns="182880" bIns="146304" rtlCol="0">
            <a:spAutoFit/>
          </a:bodyPr>
          <a:lstStyle/>
          <a:p>
            <a:pPr algn="ctr">
              <a:lnSpc>
                <a:spcPct val="90000"/>
              </a:lnSpc>
            </a:pPr>
            <a:r>
              <a:rPr lang="hu-HU" sz="5400" dirty="0">
                <a:solidFill>
                  <a:schemeClr val="accent1">
                    <a:lumMod val="60000"/>
                    <a:lumOff val="40000"/>
                  </a:schemeClr>
                </a:solidFill>
                <a:latin typeface="+mj-lt"/>
              </a:rPr>
              <a:t>Hogyan hasznosíthatod </a:t>
            </a:r>
            <a:r>
              <a:rPr lang="hu-HU" sz="5400" dirty="0" err="1">
                <a:solidFill>
                  <a:schemeClr val="accent1">
                    <a:lumMod val="60000"/>
                    <a:lumOff val="40000"/>
                  </a:schemeClr>
                </a:solidFill>
                <a:latin typeface="+mj-lt"/>
              </a:rPr>
              <a:t>fejlesztőcsapatoddal</a:t>
            </a:r>
            <a:r>
              <a:rPr lang="hu-HU" sz="5400" dirty="0">
                <a:solidFill>
                  <a:schemeClr val="accent1">
                    <a:lumMod val="60000"/>
                    <a:lumOff val="40000"/>
                  </a:schemeClr>
                </a:solidFill>
                <a:latin typeface="+mj-lt"/>
              </a:rPr>
              <a:t> a TypeScript képességeit?</a:t>
            </a:r>
            <a:endParaRPr lang="en-US" sz="5400" dirty="0">
              <a:solidFill>
                <a:schemeClr val="accent1">
                  <a:lumMod val="60000"/>
                  <a:lumOff val="40000"/>
                </a:schemeClr>
              </a:solidFill>
              <a:latin typeface="+mj-lt"/>
            </a:endParaRPr>
          </a:p>
        </p:txBody>
      </p:sp>
      <p:grpSp>
        <p:nvGrpSpPr>
          <p:cNvPr id="12" name="Group 11"/>
          <p:cNvGrpSpPr/>
          <p:nvPr/>
        </p:nvGrpSpPr>
        <p:grpSpPr>
          <a:xfrm>
            <a:off x="2041773" y="4145334"/>
            <a:ext cx="3888432" cy="1008112"/>
            <a:chOff x="817637" y="4217342"/>
            <a:chExt cx="3888432" cy="1008112"/>
          </a:xfrm>
        </p:grpSpPr>
        <p:sp>
          <p:nvSpPr>
            <p:cNvPr id="5" name="Rectangle 4"/>
            <p:cNvSpPr/>
            <p:nvPr/>
          </p:nvSpPr>
          <p:spPr bwMode="auto">
            <a:xfrm>
              <a:off x="817637" y="4217342"/>
              <a:ext cx="3888432"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800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latin typeface="+mj-lt"/>
                  <a:ea typeface="Segoe UI" pitchFamily="34" charset="0"/>
                  <a:cs typeface="Segoe UI" pitchFamily="34" charset="0"/>
                </a:rPr>
                <a:t>A TypeScript eredete</a:t>
              </a:r>
              <a:endParaRPr lang="en-US"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Oval 6"/>
            <p:cNvSpPr/>
            <p:nvPr/>
          </p:nvSpPr>
          <p:spPr bwMode="auto">
            <a:xfrm>
              <a:off x="961653" y="4433366"/>
              <a:ext cx="576064" cy="57606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b="1" dirty="0">
                  <a:gradFill>
                    <a:gsLst>
                      <a:gs pos="0">
                        <a:srgbClr val="FFFFFF"/>
                      </a:gs>
                      <a:gs pos="100000">
                        <a:srgbClr val="FFFFFF"/>
                      </a:gs>
                    </a:gsLst>
                    <a:lin ang="5400000" scaled="0"/>
                  </a:gradFill>
                  <a:ea typeface="Segoe UI" pitchFamily="34" charset="0"/>
                  <a:cs typeface="Segoe UI" pitchFamily="34" charset="0"/>
                </a:rPr>
                <a:t>1</a:t>
              </a: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6434261" y="4145334"/>
            <a:ext cx="3888432" cy="1008112"/>
            <a:chOff x="817637" y="4217342"/>
            <a:chExt cx="3888432" cy="1008112"/>
          </a:xfrm>
        </p:grpSpPr>
        <p:sp>
          <p:nvSpPr>
            <p:cNvPr id="14" name="Rectangle 13"/>
            <p:cNvSpPr/>
            <p:nvPr/>
          </p:nvSpPr>
          <p:spPr bwMode="auto">
            <a:xfrm>
              <a:off x="817637" y="4217342"/>
              <a:ext cx="3888432"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800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latin typeface="+mj-lt"/>
                  <a:ea typeface="Segoe UI" pitchFamily="34" charset="0"/>
                  <a:cs typeface="Segoe UI" pitchFamily="34" charset="0"/>
                </a:rPr>
                <a:t>Képességek</a:t>
              </a:r>
              <a:endParaRPr lang="en-US"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5" name="Oval 14"/>
            <p:cNvSpPr/>
            <p:nvPr/>
          </p:nvSpPr>
          <p:spPr bwMode="auto">
            <a:xfrm>
              <a:off x="961653" y="4433366"/>
              <a:ext cx="576064" cy="57606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6" name="Group 15"/>
          <p:cNvGrpSpPr/>
          <p:nvPr/>
        </p:nvGrpSpPr>
        <p:grpSpPr>
          <a:xfrm>
            <a:off x="2041773" y="5369470"/>
            <a:ext cx="3888432" cy="1008112"/>
            <a:chOff x="817637" y="4217342"/>
            <a:chExt cx="3888432" cy="1008112"/>
          </a:xfrm>
        </p:grpSpPr>
        <p:sp>
          <p:nvSpPr>
            <p:cNvPr id="17" name="Rectangle 16"/>
            <p:cNvSpPr/>
            <p:nvPr/>
          </p:nvSpPr>
          <p:spPr bwMode="auto">
            <a:xfrm>
              <a:off x="817637" y="4217342"/>
              <a:ext cx="3888432"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800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latin typeface="+mj-lt"/>
                  <a:ea typeface="Segoe UI" pitchFamily="34" charset="0"/>
                  <a:cs typeface="Segoe UI" pitchFamily="34" charset="0"/>
                </a:rPr>
                <a:t>Érdekességek</a:t>
              </a:r>
              <a:endParaRPr lang="en-US"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8" name="Oval 17"/>
            <p:cNvSpPr/>
            <p:nvPr/>
          </p:nvSpPr>
          <p:spPr bwMode="auto">
            <a:xfrm>
              <a:off x="961653" y="4433366"/>
              <a:ext cx="576064" cy="57606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b="1" dirty="0">
                  <a:gradFill>
                    <a:gsLst>
                      <a:gs pos="0">
                        <a:srgbClr val="FFFFFF"/>
                      </a:gs>
                      <a:gs pos="100000">
                        <a:srgbClr val="FFFFFF"/>
                      </a:gs>
                    </a:gsLst>
                    <a:lin ang="5400000" scaled="0"/>
                  </a:gradFill>
                  <a:ea typeface="Segoe UI" pitchFamily="34" charset="0"/>
                  <a:cs typeface="Segoe UI" pitchFamily="34" charset="0"/>
                </a:rPr>
                <a:t>3</a:t>
              </a: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p:nvPr/>
        </p:nvGrpSpPr>
        <p:grpSpPr>
          <a:xfrm>
            <a:off x="6434261" y="5365289"/>
            <a:ext cx="3888432" cy="1008112"/>
            <a:chOff x="817637" y="4217342"/>
            <a:chExt cx="3888432" cy="1008112"/>
          </a:xfrm>
        </p:grpSpPr>
        <p:sp>
          <p:nvSpPr>
            <p:cNvPr id="20" name="Rectangle 19"/>
            <p:cNvSpPr/>
            <p:nvPr/>
          </p:nvSpPr>
          <p:spPr bwMode="auto">
            <a:xfrm>
              <a:off x="817637" y="4217342"/>
              <a:ext cx="3888432" cy="100811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2800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hu-HU" sz="2400" dirty="0">
                  <a:gradFill>
                    <a:gsLst>
                      <a:gs pos="0">
                        <a:srgbClr val="FFFFFF"/>
                      </a:gs>
                      <a:gs pos="100000">
                        <a:srgbClr val="FFFFFF"/>
                      </a:gs>
                    </a:gsLst>
                    <a:lin ang="5400000" scaled="0"/>
                  </a:gradFill>
                  <a:latin typeface="+mj-lt"/>
                  <a:ea typeface="Segoe UI" pitchFamily="34" charset="0"/>
                  <a:cs typeface="Segoe UI" pitchFamily="34" charset="0"/>
                </a:rPr>
                <a:t>Bevezetési tapasztalatok</a:t>
              </a:r>
              <a:endParaRPr lang="en-US"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 name="Oval 20"/>
            <p:cNvSpPr/>
            <p:nvPr/>
          </p:nvSpPr>
          <p:spPr bwMode="auto">
            <a:xfrm>
              <a:off x="961653" y="4433366"/>
              <a:ext cx="576064" cy="57606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2400" b="1" dirty="0">
                  <a:gradFill>
                    <a:gsLst>
                      <a:gs pos="0">
                        <a:srgbClr val="FFFFFF"/>
                      </a:gs>
                      <a:gs pos="100000">
                        <a:srgbClr val="FFFFFF"/>
                      </a:gs>
                    </a:gsLst>
                    <a:lin ang="5400000" scaled="0"/>
                  </a:gradFill>
                  <a:ea typeface="Segoe UI" pitchFamily="34" charset="0"/>
                  <a:cs typeface="Segoe UI" pitchFamily="34" charset="0"/>
                </a:rPr>
                <a:t>4</a:t>
              </a: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1721442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sz="8000" dirty="0"/>
              <a:t>Farmerből öltöny…</a:t>
            </a:r>
            <a:endParaRPr lang="en-US" sz="8000" dirty="0"/>
          </a:p>
        </p:txBody>
      </p:sp>
    </p:spTree>
    <p:extLst>
      <p:ext uri="{BB962C8B-B14F-4D97-AF65-F5344CB8AC3E}">
        <p14:creationId xmlns:p14="http://schemas.microsoft.com/office/powerpoint/2010/main" val="135845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274638" y="1841078"/>
            <a:ext cx="11887200" cy="338437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hu-HU" sz="6000"/>
              <a:t>I </a:t>
            </a:r>
            <a:r>
              <a:rPr lang="hu-HU" sz="6000">
                <a:solidFill>
                  <a:srgbClr val="FF0000"/>
                </a:solidFill>
              </a:rPr>
              <a:t>♥</a:t>
            </a:r>
            <a:r>
              <a:rPr lang="hu-HU" sz="6000"/>
              <a:t> JavaScript</a:t>
            </a:r>
          </a:p>
          <a:p>
            <a:pPr marL="0" indent="0" algn="ctr">
              <a:buNone/>
            </a:pPr>
            <a:r>
              <a:rPr lang="hu-HU" sz="6000"/>
              <a:t>I </a:t>
            </a:r>
            <a:r>
              <a:rPr lang="hu-HU" sz="6000">
                <a:solidFill>
                  <a:srgbClr val="FF0000"/>
                </a:solidFill>
              </a:rPr>
              <a:t>♥</a:t>
            </a:r>
            <a:r>
              <a:rPr lang="hu-HU" sz="6000"/>
              <a:t> Node.js</a:t>
            </a:r>
          </a:p>
          <a:p>
            <a:pPr marL="0" indent="0" algn="ctr">
              <a:buNone/>
            </a:pPr>
            <a:r>
              <a:rPr lang="hu-HU" sz="6000"/>
              <a:t>I </a:t>
            </a:r>
            <a:r>
              <a:rPr lang="hu-HU" sz="6000">
                <a:solidFill>
                  <a:srgbClr val="FF0000"/>
                </a:solidFill>
              </a:rPr>
              <a:t>♥</a:t>
            </a:r>
            <a:r>
              <a:rPr lang="hu-HU" sz="6000"/>
              <a:t> Open Source</a:t>
            </a:r>
            <a:endParaRPr lang="hu-HU" sz="6000" dirty="0"/>
          </a:p>
        </p:txBody>
      </p:sp>
    </p:spTree>
    <p:extLst>
      <p:ext uri="{BB962C8B-B14F-4D97-AF65-F5344CB8AC3E}">
        <p14:creationId xmlns:p14="http://schemas.microsoft.com/office/powerpoint/2010/main" val="13404066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JavaScript a nagyvállalatoknál</a:t>
            </a:r>
          </a:p>
        </p:txBody>
      </p:sp>
      <p:sp>
        <p:nvSpPr>
          <p:cNvPr id="3" name="Text Placeholder 2"/>
          <p:cNvSpPr>
            <a:spLocks noGrp="1"/>
          </p:cNvSpPr>
          <p:nvPr>
            <p:ph type="body" sz="quarter" idx="10"/>
          </p:nvPr>
        </p:nvSpPr>
        <p:spPr>
          <a:xfrm>
            <a:off x="3165844" y="1472092"/>
            <a:ext cx="8995993" cy="4124206"/>
          </a:xfrm>
        </p:spPr>
        <p:txBody>
          <a:bodyPr/>
          <a:lstStyle/>
          <a:p>
            <a:r>
              <a:rPr lang="hu-HU" dirty="0"/>
              <a:t>Támogasd…</a:t>
            </a:r>
          </a:p>
          <a:p>
            <a:r>
              <a:rPr lang="hu-HU" dirty="0">
                <a:solidFill>
                  <a:srgbClr val="00B0F0"/>
                </a:solidFill>
              </a:rPr>
              <a:t>az üzletfejlesztési modellemet,</a:t>
            </a:r>
          </a:p>
          <a:p>
            <a:r>
              <a:rPr lang="hu-HU" dirty="0">
                <a:solidFill>
                  <a:srgbClr val="00B0F0"/>
                </a:solidFill>
              </a:rPr>
              <a:t>a fejlesztési folyamatot,</a:t>
            </a:r>
          </a:p>
          <a:p>
            <a:r>
              <a:rPr lang="hu-HU" dirty="0">
                <a:solidFill>
                  <a:srgbClr val="00B0F0"/>
                </a:solidFill>
              </a:rPr>
              <a:t>a tesztelési eljárásaimat,</a:t>
            </a:r>
          </a:p>
          <a:p>
            <a:r>
              <a:rPr lang="hu-HU" dirty="0">
                <a:solidFill>
                  <a:srgbClr val="00B0F0"/>
                </a:solidFill>
              </a:rPr>
              <a:t>a rendszereim telepítését!</a:t>
            </a:r>
          </a:p>
          <a:p>
            <a:r>
              <a:rPr lang="hu-HU" dirty="0"/>
              <a:t>Segíts a rendszereim </a:t>
            </a:r>
            <a:r>
              <a:rPr lang="hu-HU" dirty="0" err="1">
                <a:solidFill>
                  <a:srgbClr val="00B0F0"/>
                </a:solidFill>
              </a:rPr>
              <a:t>monitorozásában</a:t>
            </a:r>
            <a:r>
              <a:rPr lang="hu-HU" dirty="0"/>
              <a:t>!</a:t>
            </a:r>
          </a:p>
        </p:txBody>
      </p:sp>
      <p:pic>
        <p:nvPicPr>
          <p:cNvPr id="4" name="Picture 3" descr="File:User-manager.svg - Wikimedia Commons"/>
          <p:cNvPicPr>
            <a:picLocks noChangeAspect="1"/>
          </p:cNvPicPr>
          <p:nvPr/>
        </p:nvPicPr>
        <p:blipFill>
          <a:blip r:embed="rId2"/>
          <a:stretch>
            <a:fillRect/>
          </a:stretch>
        </p:blipFill>
        <p:spPr>
          <a:xfrm>
            <a:off x="274639" y="1446296"/>
            <a:ext cx="2802900" cy="3960440"/>
          </a:xfrm>
          <a:prstGeom prst="rect">
            <a:avLst/>
          </a:prstGeom>
        </p:spPr>
      </p:pic>
    </p:spTree>
    <p:extLst>
      <p:ext uri="{BB962C8B-B14F-4D97-AF65-F5344CB8AC3E}">
        <p14:creationId xmlns:p14="http://schemas.microsoft.com/office/powerpoint/2010/main" val="16322226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sz="8000" dirty="0"/>
              <a:t>TypeScript</a:t>
            </a:r>
            <a:endParaRPr lang="en-US" sz="8000" dirty="0"/>
          </a:p>
        </p:txBody>
      </p:sp>
    </p:spTree>
    <p:extLst>
      <p:ext uri="{BB962C8B-B14F-4D97-AF65-F5344CB8AC3E}">
        <p14:creationId xmlns:p14="http://schemas.microsoft.com/office/powerpoint/2010/main" val="281403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 „</a:t>
            </a:r>
            <a:r>
              <a:rPr lang="hu-HU" dirty="0" err="1"/>
              <a:t>Hejlsberg</a:t>
            </a:r>
            <a:r>
              <a:rPr lang="hu-HU" dirty="0"/>
              <a:t>-küldetés”</a:t>
            </a:r>
          </a:p>
        </p:txBody>
      </p:sp>
      <p:sp>
        <p:nvSpPr>
          <p:cNvPr id="3" name="Text Placeholder 2"/>
          <p:cNvSpPr>
            <a:spLocks noGrp="1"/>
          </p:cNvSpPr>
          <p:nvPr>
            <p:ph type="body" sz="quarter" idx="10"/>
          </p:nvPr>
        </p:nvSpPr>
        <p:spPr>
          <a:xfrm>
            <a:off x="274638" y="1954311"/>
            <a:ext cx="11887200" cy="3847207"/>
          </a:xfrm>
        </p:spPr>
        <p:txBody>
          <a:bodyPr/>
          <a:lstStyle/>
          <a:p>
            <a:r>
              <a:rPr lang="en-US" sz="2800" i="1" dirty="0"/>
              <a:t>“…probably the best way to write JavaScript app is not to write them in a different language and then cross-compile—because languages are different, and they have different semantics, and different facilities and so forth. And so we felt—you know—if we’re really going to do something good for the JavaScript community, we are to try to fix the things that are broken but not actually substitute something different. And that was really a sort of guiding principle for the TypeScript project.”</a:t>
            </a:r>
            <a:endParaRPr lang="hu-HU" sz="2800" i="1" dirty="0"/>
          </a:p>
          <a:p>
            <a:endParaRPr lang="hu-HU" sz="2800" dirty="0"/>
          </a:p>
          <a:p>
            <a:pPr algn="r"/>
            <a:r>
              <a:rPr lang="hu-HU" sz="2800" dirty="0"/>
              <a:t> Anders </a:t>
            </a:r>
            <a:r>
              <a:rPr lang="hu-HU" sz="2800" dirty="0" err="1"/>
              <a:t>Hejlsberg</a:t>
            </a:r>
            <a:r>
              <a:rPr lang="hu-HU" sz="2800" dirty="0"/>
              <a:t>, 2014</a:t>
            </a:r>
          </a:p>
        </p:txBody>
      </p:sp>
    </p:spTree>
    <p:extLst>
      <p:ext uri="{BB962C8B-B14F-4D97-AF65-F5344CB8AC3E}">
        <p14:creationId xmlns:p14="http://schemas.microsoft.com/office/powerpoint/2010/main" val="11090134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3193901" y="1328638"/>
            <a:ext cx="5256584" cy="5256584"/>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3600" dirty="0">
                <a:gradFill>
                  <a:gsLst>
                    <a:gs pos="0">
                      <a:srgbClr val="FFFFFF"/>
                    </a:gs>
                    <a:gs pos="100000">
                      <a:srgbClr val="FFFFFF"/>
                    </a:gs>
                  </a:gsLst>
                  <a:lin ang="5400000" scaled="0"/>
                </a:gradFill>
                <a:latin typeface="+mj-lt"/>
                <a:ea typeface="Segoe UI" pitchFamily="34" charset="0"/>
                <a:cs typeface="Segoe UI" pitchFamily="34" charset="0"/>
              </a:rPr>
              <a:t>TypeScript</a:t>
            </a:r>
          </a:p>
        </p:txBody>
      </p:sp>
      <p:sp>
        <p:nvSpPr>
          <p:cNvPr id="4" name="Oval 3"/>
          <p:cNvSpPr/>
          <p:nvPr/>
        </p:nvSpPr>
        <p:spPr bwMode="auto">
          <a:xfrm>
            <a:off x="3934529" y="2840806"/>
            <a:ext cx="3744416" cy="3744416"/>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3600" dirty="0">
                <a:gradFill>
                  <a:gsLst>
                    <a:gs pos="0">
                      <a:srgbClr val="FFFFFF"/>
                    </a:gs>
                    <a:gs pos="100000">
                      <a:srgbClr val="FFFFFF"/>
                    </a:gs>
                  </a:gsLst>
                  <a:lin ang="5400000" scaled="0"/>
                </a:gradFill>
                <a:latin typeface="+mj-lt"/>
                <a:ea typeface="Segoe UI" pitchFamily="34" charset="0"/>
                <a:cs typeface="Segoe UI" pitchFamily="34" charset="0"/>
              </a:rPr>
              <a:t>ES 2016+</a:t>
            </a:r>
          </a:p>
        </p:txBody>
      </p:sp>
      <p:sp>
        <p:nvSpPr>
          <p:cNvPr id="3" name="Oval 2"/>
          <p:cNvSpPr/>
          <p:nvPr/>
        </p:nvSpPr>
        <p:spPr bwMode="auto">
          <a:xfrm>
            <a:off x="4520957" y="3960222"/>
            <a:ext cx="2633384" cy="2633384"/>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hu-HU" sz="3600" dirty="0">
                <a:gradFill>
                  <a:gsLst>
                    <a:gs pos="0">
                      <a:srgbClr val="FFFFFF"/>
                    </a:gs>
                    <a:gs pos="100000">
                      <a:srgbClr val="FFFFFF"/>
                    </a:gs>
                  </a:gsLst>
                  <a:lin ang="5400000" scaled="0"/>
                </a:gradFill>
                <a:latin typeface="+mj-lt"/>
                <a:ea typeface="Segoe UI" pitchFamily="34" charset="0"/>
                <a:cs typeface="Segoe UI" pitchFamily="34" charset="0"/>
              </a:rPr>
              <a:t>ES 2015</a:t>
            </a:r>
          </a:p>
        </p:txBody>
      </p:sp>
      <p:sp>
        <p:nvSpPr>
          <p:cNvPr id="2" name="Oval 1"/>
          <p:cNvSpPr/>
          <p:nvPr/>
        </p:nvSpPr>
        <p:spPr bwMode="auto">
          <a:xfrm>
            <a:off x="4994101" y="5009430"/>
            <a:ext cx="1584176" cy="1584176"/>
          </a:xfrm>
          <a:prstGeom prst="ellipse">
            <a:avLst/>
          </a:prstGeom>
          <a:solidFill>
            <a:srgbClr val="304C9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hu-HU" sz="3600" dirty="0">
                <a:gradFill>
                  <a:gsLst>
                    <a:gs pos="0">
                      <a:srgbClr val="FFFFFF"/>
                    </a:gs>
                    <a:gs pos="100000">
                      <a:srgbClr val="FFFFFF"/>
                    </a:gs>
                  </a:gsLst>
                  <a:lin ang="5400000" scaled="0"/>
                </a:gradFill>
                <a:latin typeface="+mj-lt"/>
                <a:ea typeface="Segoe UI" pitchFamily="34" charset="0"/>
                <a:cs typeface="Segoe UI" pitchFamily="34" charset="0"/>
              </a:rPr>
              <a:t>ES5</a:t>
            </a:r>
          </a:p>
        </p:txBody>
      </p:sp>
      <p:sp>
        <p:nvSpPr>
          <p:cNvPr id="8" name="Title 7"/>
          <p:cNvSpPr>
            <a:spLocks noGrp="1"/>
          </p:cNvSpPr>
          <p:nvPr>
            <p:ph type="title"/>
          </p:nvPr>
        </p:nvSpPr>
        <p:spPr/>
        <p:txBody>
          <a:bodyPr/>
          <a:lstStyle/>
          <a:p>
            <a:r>
              <a:rPr lang="hu-HU" dirty="0"/>
              <a:t>A jövő képességei – már ma…</a:t>
            </a:r>
          </a:p>
        </p:txBody>
      </p:sp>
    </p:spTree>
    <p:extLst>
      <p:ext uri="{BB962C8B-B14F-4D97-AF65-F5344CB8AC3E}">
        <p14:creationId xmlns:p14="http://schemas.microsoft.com/office/powerpoint/2010/main" val="3260084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3" grpId="0" animBg="1"/>
    </p:bldLst>
  </p:timing>
</p:sld>
</file>

<file path=ppt/theme/theme1.xml><?xml version="1.0" encoding="utf-8"?>
<a:theme xmlns:a="http://schemas.openxmlformats.org/drawingml/2006/main" name="MSVID_Dark_Cyan_16x9_2012-08-18">
  <a:themeElements>
    <a:clrScheme name="Product brand - Blue and Cyan">
      <a:dk1>
        <a:srgbClr val="505050"/>
      </a:dk1>
      <a:lt1>
        <a:srgbClr val="FFFFFF"/>
      </a:lt1>
      <a:dk2>
        <a:srgbClr val="002050"/>
      </a:dk2>
      <a:lt2>
        <a:srgbClr val="A1D8F1"/>
      </a:lt2>
      <a:accent1>
        <a:srgbClr val="0072C6"/>
      </a:accent1>
      <a:accent2>
        <a:srgbClr val="68217A"/>
      </a:accent2>
      <a:accent3>
        <a:srgbClr val="008272"/>
      </a:accent3>
      <a:accent4>
        <a:srgbClr val="B4009E"/>
      </a:accent4>
      <a:accent5>
        <a:srgbClr val="4668C5"/>
      </a:accent5>
      <a:accent6>
        <a:srgbClr val="442359"/>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f90a3b6-08c8-4148-8fff-0427b40d8fc9">
      <Value>172</Value>
      <Value>215</Value>
      <Value>159</Value>
      <Value>160</Value>
    </TaxCatchAll>
    <ImageCreateDate xmlns="EB693DEA-2256-4DD9-8FF3-783287AC6516" xsi:nil="true"/>
    <ColorspaceTaxHTField0 xmlns="2f90a3b6-08c8-4148-8fff-0427b40d8fc9">
      <Terms xmlns="http://schemas.microsoft.com/office/infopath/2007/PartnerControls"/>
    </ColorspaceTaxHTField0>
    <EnclosureTypeTaxHTField0 xmlns="2f90a3b6-08c8-4148-8fff-0427b40d8fc9">
      <Terms xmlns="http://schemas.microsoft.com/office/infopath/2007/PartnerControls"/>
    </EnclosureTypeTaxHTField0>
    <MediaPlayLength xmlns="2f90a3b6-08c8-4148-8fff-0427b40d8fc9" xsi:nil="true"/>
    <VideoCodec xmlns="2f90a3b6-08c8-4148-8fff-0427b40d8fc9" xsi:nil="true"/>
    <ExifArtist xmlns="2f90a3b6-08c8-4148-8fff-0427b40d8fc9" xsi:nil="true"/>
    <ExifMake xmlns="2f90a3b6-08c8-4148-8fff-0427b40d8fc9" xsi:nil="true"/>
    <FlashFrameRate xmlns="2f90a3b6-08c8-4148-8fff-0427b40d8fc9" xsi:nil="true"/>
    <PhotoshopCopyrightNotice xmlns="2f90a3b6-08c8-4148-8fff-0427b40d8fc9" xsi:nil="true"/>
    <PhotoshopCopyrightStatusTaxHTField0 xmlns="2f90a3b6-08c8-4148-8fff-0427b40d8fc9">
      <Terms xmlns="http://schemas.microsoft.com/office/infopath/2007/PartnerControls"/>
    </PhotoshopCopyrightStatusTaxHTField0>
    <PublicationDate xmlns="2f90a3b6-08c8-4148-8fff-0427b40d8fc9">2012-08-23T13:38:55+00:00</PublicationDate>
    <SEOPrettyURL xmlns="2f90a3b6-08c8-4148-8fff-0427b40d8fc9" xsi:nil="true"/>
    <VerticalIndustryTaxHTField0 xmlns="2f90a3b6-08c8-4148-8fff-0427b40d8fc9">
      <Terms xmlns="http://schemas.microsoft.com/office/infopath/2007/PartnerControls"/>
    </VerticalIndustryTaxHTField0>
    <AssetURL xmlns="2f90a3b6-08c8-4148-8fff-0427b40d8fc9" xsi:nil="true"/>
    <Caption xmlns="2f90a3b6-08c8-4148-8fff-0427b40d8fc9" xsi:nil="true"/>
    <ExifFlashReturnStatusTaxHTField0 xmlns="2f90a3b6-08c8-4148-8fff-0427b40d8fc9">
      <Terms xmlns="http://schemas.microsoft.com/office/infopath/2007/PartnerControls"/>
    </ExifFlashReturnStatusTaxHTField0>
    <ExifISOSpeedRatings xmlns="2f90a3b6-08c8-4148-8fff-0427b40d8fc9" xsi:nil="true"/>
    <ProfileColorSpace xmlns="2f90a3b6-08c8-4148-8fff-0427b40d8fc9" xsi:nil="true"/>
    <SyndicationURL xmlns="2f90a3b6-08c8-4148-8fff-0427b40d8fc9" xsi:nil="true"/>
    <VideoFrameRate xmlns="2f90a3b6-08c8-4148-8fff-0427b40d8fc9" xsi:nil="true"/>
    <USBMODepartmentTaxHTField0 xmlns="2f90a3b6-08c8-4148-8fff-0427b40d8fc9">
      <Terms xmlns="http://schemas.microsoft.com/office/infopath/2007/PartnerControls"/>
    </USBMODepartmentTaxHTField0>
    <ExifExposureBias xmlns="2f90a3b6-08c8-4148-8fff-0427b40d8fc9" xsi:nil="true"/>
    <ExifFlashModeTaxHTField0 xmlns="2f90a3b6-08c8-4148-8fff-0427b40d8fc9">
      <Terms xmlns="http://schemas.microsoft.com/office/infopath/2007/PartnerControls"/>
    </ExifFlashModeTaxHTField0>
    <IndividualCustomerSegmentTaxHTField0 xmlns="2f90a3b6-08c8-4148-8fff-0427b40d8fc9">
      <Terms xmlns="http://schemas.microsoft.com/office/infopath/2007/PartnerControls"/>
    </IndividualCustomerSegmentTaxHTField0>
    <SEOMetaKeywords xmlns="2f90a3b6-08c8-4148-8fff-0427b40d8fc9" xsi:nil="true"/>
    <ExifCopyright xmlns="2f90a3b6-08c8-4148-8fff-0427b40d8fc9" xsi:nil="true"/>
    <ExifSubjectDistance xmlns="2f90a3b6-08c8-4148-8fff-0427b40d8fc9" xsi:nil="true"/>
    <LocaleTaxHTField0 xmlns="2f90a3b6-08c8-4148-8fff-0427b40d8fc9">
      <Terms xmlns="http://schemas.microsoft.com/office/infopath/2007/PartnerControls">
        <TermInfo xmlns="http://schemas.microsoft.com/office/infopath/2007/PartnerControls">
          <TermName xmlns="http://schemas.microsoft.com/office/infopath/2007/PartnerControls">en-us</TermName>
          <TermId xmlns="http://schemas.microsoft.com/office/infopath/2007/PartnerControls">d9a69bff-8288-4080-b994-75d8eae21b51</TermId>
        </TermInfo>
      </Terms>
    </LocaleTaxHTField0>
    <PhotoshopDateCreated xmlns="2f90a3b6-08c8-4148-8fff-0427b40d8fc9" xsi:nil="true"/>
    <VideoBitRate xmlns="2f90a3b6-08c8-4148-8fff-0427b40d8fc9" xsi:nil="true"/>
    <CountryTaxHTField0 xmlns="2f90a3b6-08c8-4148-8fff-0427b40d8fc9">
      <Terms xmlns="http://schemas.microsoft.com/office/infopath/2007/PartnerControls"/>
    </CountryTaxHTField0>
    <ExifExposureTime xmlns="2f90a3b6-08c8-4148-8fff-0427b40d8fc9" xsi:nil="true"/>
    <ExifMeteringModeTaxHTField0 xmlns="2f90a3b6-08c8-4148-8fff-0427b40d8fc9">
      <Terms xmlns="http://schemas.microsoft.com/office/infopath/2007/PartnerControls"/>
    </ExifMeteringModeTaxHTField0>
    <LCID xmlns="2f90a3b6-08c8-4148-8fff-0427b40d8fc9" xsi:nil="true"/>
    <PageCount xmlns="2f90a3b6-08c8-4148-8fff-0427b40d8fc9" xsi:nil="true"/>
    <VideoPreviewSize xmlns="2f90a3b6-08c8-4148-8fff-0427b40d8fc9" xsi:nil="true"/>
    <Dimensions xmlns="2f90a3b6-08c8-4148-8fff-0427b40d8fc9" xsi:nil="true"/>
    <ExifSoftware xmlns="2f90a3b6-08c8-4148-8fff-0427b40d8fc9" xsi:nil="true"/>
    <PartNo xmlns="2f90a3b6-08c8-4148-8fff-0427b40d8fc9" xsi:nil="true"/>
    <DevelopmentLanguageTaxHTField0 xmlns="2f90a3b6-08c8-4148-8fff-0427b40d8fc9">
      <Terms xmlns="http://schemas.microsoft.com/office/infopath/2007/PartnerControls"/>
    </DevelopmentLanguageTaxHTField0>
    <ProfileDescription xmlns="2f90a3b6-08c8-4148-8fff-0427b40d8fc9" xsi:nil="true"/>
    <ExifFlashRedEyeModeTaxHTField0 xmlns="2f90a3b6-08c8-4148-8fff-0427b40d8fc9">
      <Terms xmlns="http://schemas.microsoft.com/office/infopath/2007/PartnerControls"/>
    </ExifFlashRedEyeModeTaxHTField0>
    <FlashFrameCount xmlns="2f90a3b6-08c8-4148-8fff-0427b40d8fc9" xsi:nil="true"/>
    <HorizontalBusinessSolutionsTaxHTField0 xmlns="2f90a3b6-08c8-4148-8fff-0427b40d8fc9">
      <Terms xmlns="http://schemas.microsoft.com/office/infopath/2007/PartnerControls"/>
    </HorizontalBusinessSolutionsTaxHTField0>
    <ExifModel xmlns="2f90a3b6-08c8-4148-8fff-0427b40d8fc9" xsi:nil="true"/>
    <LegacyID xmlns="2f90a3b6-08c8-4148-8fff-0427b40d8fc9" xsi:nil="true"/>
    <SEOMetaTitle xmlns="2f90a3b6-08c8-4148-8fff-0427b40d8fc9" xsi:nil="true"/>
    <VideoFrames xmlns="2f90a3b6-08c8-4148-8fff-0427b40d8fc9" xsi:nil="true"/>
    <AssetTypeTaxHTField0 xmlns="2f90a3b6-08c8-4148-8fff-0427b40d8fc9">
      <Terms xmlns="http://schemas.microsoft.com/office/infopath/2007/PartnerControls">
        <TermInfo xmlns="http://schemas.microsoft.com/office/infopath/2007/PartnerControls">
          <TermName xmlns="http://schemas.microsoft.com/office/infopath/2007/PartnerControls">POTX</TermName>
          <TermId xmlns="http://schemas.microsoft.com/office/infopath/2007/PartnerControls">8b9ce14b-f6a9-4eb0-a36b-2514881acd1a</TermId>
        </TermInfo>
      </Terms>
    </AssetTypeTaxHTField0>
    <ExifFlashFunctionTaxHTField0 xmlns="2f90a3b6-08c8-4148-8fff-0427b40d8fc9">
      <Terms xmlns="http://schemas.microsoft.com/office/infopath/2007/PartnerControls"/>
    </ExifFlashFunctionTaxHTField0>
    <USBMOLanguageTaxHTField0 xmlns="2f90a3b6-08c8-4148-8fff-0427b40d8f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a5ff94d2-1ec6-4a3d-91b6-499704bb2bfb</TermId>
        </TermInfo>
      </Terms>
    </USBMOLanguageTaxHTField0>
    <Syndicatable xmlns="2f90a3b6-08c8-4148-8fff-0427b40d8fc9">false</Syndicatable>
    <SyndicationEndDate xmlns="2f90a3b6-08c8-4148-8fff-0427b40d8fc9" xsi:nil="true"/>
    <ContentPurposeTaxHTField0 xmlns="2f90a3b6-08c8-4148-8fff-0427b40d8fc9">
      <Terms xmlns="http://schemas.microsoft.com/office/infopath/2007/PartnerControls"/>
    </ContentPurposeTaxHTField0>
    <ElementTypeTaxHTField0 xmlns="2f90a3b6-08c8-4148-8fff-0427b40d8fc9">
      <Terms xmlns="http://schemas.microsoft.com/office/infopath/2007/PartnerControls">
        <TermInfo xmlns="http://schemas.microsoft.com/office/infopath/2007/PartnerControls">
          <TermName xmlns="http://schemas.microsoft.com/office/infopath/2007/PartnerControls">Other</TermName>
          <TermId xmlns="http://schemas.microsoft.com/office/infopath/2007/PartnerControls">675b6a5d-2ecd-48a3-8c10-33b51e64d58c</TermId>
        </TermInfo>
      </Terms>
    </ElementTypeTaxHTField0>
    <ExifMaxApertureValue xmlns="2f90a3b6-08c8-4148-8fff-0427b40d8fc9" xsi:nil="true"/>
    <ImageColorScheme xmlns="2f90a3b6-08c8-4148-8fff-0427b40d8fc9" xsi:nil="true"/>
    <OrganizationalCustomerSegmentTaxHTField0 xmlns="2f90a3b6-08c8-4148-8fff-0427b40d8fc9">
      <Terms xmlns="http://schemas.microsoft.com/office/infopath/2007/PartnerControls"/>
    </OrganizationalCustomerSegmentTaxHTField0>
    <UTCOffset xmlns="2f90a3b6-08c8-4148-8fff-0427b40d8fc9" xsi:nil="true"/>
    <DistributionChannelTaxHTField0 xmlns="2f90a3b6-08c8-4148-8fff-0427b40d8fc9">
      <Terms xmlns="http://schemas.microsoft.com/office/infopath/2007/PartnerControls"/>
    </DistributionChannelTaxHTField0>
    <ExifExposureProgramTaxHTField0 xmlns="2f90a3b6-08c8-4148-8fff-0427b40d8fc9">
      <Terms xmlns="http://schemas.microsoft.com/office/infopath/2007/PartnerControls"/>
    </ExifExposureProgramTaxHTField0>
    <PhotoshopCaption xmlns="2f90a3b6-08c8-4148-8fff-0427b40d8fc9" xsi:nil="true"/>
    <Resolution xmlns="2f90a3b6-08c8-4148-8fff-0427b40d8fc9" xsi:nil="true"/>
    <ExifFlashFiredStatusTaxHTField0 xmlns="2f90a3b6-08c8-4148-8fff-0427b40d8fc9">
      <Terms xmlns="http://schemas.microsoft.com/office/infopath/2007/PartnerControls"/>
    </ExifFlashFiredStatusTaxHTField0>
    <ExifImageDescription xmlns="2f90a3b6-08c8-4148-8fff-0427b40d8fc9" xsi:nil="true"/>
    <GeographyTaxHTField0 xmlns="2f90a3b6-08c8-4148-8fff-0427b40d8fc9">
      <Terms xmlns="http://schemas.microsoft.com/office/infopath/2007/PartnerControls"/>
    </GeographyTaxHTField0>
    <SolutionTaxHTField0 xmlns="2f90a3b6-08c8-4148-8fff-0427b40d8fc9">
      <Terms xmlns="http://schemas.microsoft.com/office/infopath/2007/PartnerControls"/>
    </SolutionTaxHTField0>
    <USBMODescription xmlns="2f90a3b6-08c8-4148-8fff-0427b40d8fc9">Microsoft Template</USBMODescription>
    <ExifSensingMethodTaxHTField0 xmlns="2f90a3b6-08c8-4148-8fff-0427b40d8fc9">
      <Terms xmlns="http://schemas.microsoft.com/office/infopath/2007/PartnerControls"/>
    </ExifSensingMethodTaxHTField0>
    <JobRoleTaxHTField0 xmlns="2f90a3b6-08c8-4148-8fff-0427b40d8fc9">
      <Terms xmlns="http://schemas.microsoft.com/office/infopath/2007/PartnerControls"/>
    </JobRoleTaxHTField0>
    <SyndicationStartDate xmlns="2f90a3b6-08c8-4148-8fff-0427b40d8fc9" xsi:nil="true"/>
    <BitDepth xmlns="2f90a3b6-08c8-4148-8fff-0427b40d8fc9" xsi:nil="true"/>
    <DeletionDate xmlns="2f90a3b6-08c8-4148-8fff-0427b40d8fc9" xsi:nil="true"/>
    <ExifFNumber xmlns="2f90a3b6-08c8-4148-8fff-0427b40d8fc9" xsi:nil="true"/>
    <ExifFocalLength xmlns="2f90a3b6-08c8-4148-8fff-0427b40d8fc9" xsi:nil="true"/>
    <ProductsTaxHTField0 xmlns="2f90a3b6-08c8-4148-8fff-0427b40d8fc9">
      <Terms xmlns="http://schemas.microsoft.com/office/infopath/2007/PartnerControls"/>
    </ProductsTaxHTField0>
    <ProductAreaTaxHTField0 xmlns="2f90a3b6-08c8-4148-8fff-0427b40d8fc9">
      <Terms xmlns="http://schemas.microsoft.com/office/infopath/2007/PartnerControls"/>
    </ProductAreaTaxHTField0>
    <wic_System_Copyright xmlns="http://schemas.microsoft.com/sharepoint/v3/fields" xsi:nil="true"/>
    <OriginalCreator xmlns="2f90a3b6-08c8-4148-8fff-0427b40d8fc9" xsi:nil="true"/>
    <ExifApertureValue xmlns="2f90a3b6-08c8-4148-8fff-0427b40d8fc9" xsi:nil="true"/>
    <ExifDateTime xmlns="2f90a3b6-08c8-4148-8fff-0427b40d8fc9" xsi:nil="true"/>
    <ExifLightSourceTaxHTField0 xmlns="2f90a3b6-08c8-4148-8fff-0427b40d8fc9">
      <Terms xmlns="http://schemas.microsoft.com/office/infopath/2007/PartnerControls"/>
    </ExifLightSourceTaxHTField0>
    <ExifShutterSpeed xmlns="2f90a3b6-08c8-4148-8fff-0427b40d8fc9" xsi:nil="true"/>
    <ResponsibleGroup xmlns="2f90a3b6-08c8-4148-8fff-0427b40d8fc9" xsi:nil="true"/>
    <Comments xmlns="http://schemas.microsoft.com/sharepoint/v3" xsi:nil="true"/>
    <SEOMetaDescription xmlns="2f90a3b6-08c8-4148-8fff-0427b40d8fc9" xsi:nil="true"/>
  </documentManagement>
</p:properties>
</file>

<file path=customXml/item2.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3.xml><?xml version="1.0" encoding="utf-8"?>
<ct:contentTypeSchema xmlns:ct="http://schemas.microsoft.com/office/2006/metadata/contentType" xmlns:ma="http://schemas.microsoft.com/office/2006/metadata/properties/metaAttributes" ct:_="" ma:_="" ma:contentTypeName="MASS MediaBank Image" ma:contentTypeID="0x0101009148F5A04DDD49CBA7127AADA5FB792B00AADE34325A8B49CDA8BB4DB53328F2140042A8F7EFA3D8428BA83C1DD618D41277008B7D58F6637A6449A868D36ABEDD5D7D" ma:contentTypeVersion="1" ma:contentTypeDescription="Upload an image." ma:contentTypeScope="" ma:versionID="cf5d87ef76ae645aeecfd1524f32f789">
  <xsd:schema xmlns:xsd="http://www.w3.org/2001/XMLSchema" xmlns:xs="http://www.w3.org/2001/XMLSchema" xmlns:p="http://schemas.microsoft.com/office/2006/metadata/properties" xmlns:ns1="http://schemas.microsoft.com/sharepoint/v3" xmlns:ns2="EB693DEA-2256-4DD9-8FF3-783287AC6516" xmlns:ns3="http://schemas.microsoft.com/sharepoint/v3/fields" xmlns:ns4="2f90a3b6-08c8-4148-8fff-0427b40d8fc9" targetNamespace="http://schemas.microsoft.com/office/2006/metadata/properties" ma:root="true" ma:fieldsID="659fa2edc7c82f120babd68af08693e1" ns1:_="" ns2:_="" ns3:_="" ns4:_="">
    <xsd:import namespace="http://schemas.microsoft.com/sharepoint/v3"/>
    <xsd:import namespace="EB693DEA-2256-4DD9-8FF3-783287AC6516"/>
    <xsd:import namespace="http://schemas.microsoft.com/sharepoint/v3/fields"/>
    <xsd:import namespace="2f90a3b6-08c8-4148-8fff-0427b40d8fc9"/>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AssetURL" minOccurs="0"/>
                <xsd:element ref="ns4:AssetTypeTaxHTField0" minOccurs="0"/>
                <xsd:element ref="ns4:TaxCatchAll" minOccurs="0"/>
                <xsd:element ref="ns4:TaxCatchAllLabel" minOccurs="0"/>
                <xsd:element ref="ns4:BitDepth" minOccurs="0"/>
                <xsd:element ref="ns4:Caption" minOccurs="0"/>
                <xsd:element ref="ns4:ColorspaceTaxHTField0" minOccurs="0"/>
                <xsd:element ref="ns1:Comments" minOccurs="0"/>
                <xsd:element ref="ns4:ContentPurposeTaxHTField0" minOccurs="0"/>
                <xsd:element ref="ns4:CountryTaxHTField0" minOccurs="0"/>
                <xsd:element ref="ns4:DeletionDate" minOccurs="0"/>
                <xsd:element ref="ns4:USBMODepartmentTaxHTField0" minOccurs="0"/>
                <xsd:element ref="ns4:USBMODescription" minOccurs="0"/>
                <xsd:element ref="ns4:DevelopmentLanguageTaxHTField0" minOccurs="0"/>
                <xsd:element ref="ns4:Dimensions" minOccurs="0"/>
                <xsd:element ref="ns4:DistributionChannelTaxHTField0" minOccurs="0"/>
                <xsd:element ref="ns4:ElementTypeTaxHTField0" minOccurs="0"/>
                <xsd:element ref="ns4:EnclosureTypeTaxHTField0" minOccurs="0"/>
                <xsd:element ref="ns4:ExifApertureValue" minOccurs="0"/>
                <xsd:element ref="ns4:ExifArtist" minOccurs="0"/>
                <xsd:element ref="ns4:ExifCopyright" minOccurs="0"/>
                <xsd:element ref="ns4:ExifDateTime" minOccurs="0"/>
                <xsd:element ref="ns4:ExifExposureBias" minOccurs="0"/>
                <xsd:element ref="ns4:ExifExposureProgramTaxHTField0" minOccurs="0"/>
                <xsd:element ref="ns4:ExifExposureTime" minOccurs="0"/>
                <xsd:element ref="ns4:ExifFNumber" minOccurs="0"/>
                <xsd:element ref="ns4:ExifFlashFiredStatusTaxHTField0" minOccurs="0"/>
                <xsd:element ref="ns4:ExifFlashFunctionTaxHTField0" minOccurs="0"/>
                <xsd:element ref="ns4:ExifFlashModeTaxHTField0" minOccurs="0"/>
                <xsd:element ref="ns4:ExifFlashRedEyeModeTaxHTField0" minOccurs="0"/>
                <xsd:element ref="ns4:ExifFlashReturnStatusTaxHTField0" minOccurs="0"/>
                <xsd:element ref="ns4:ExifFocalLength" minOccurs="0"/>
                <xsd:element ref="ns4:ExifImageDescription" minOccurs="0"/>
                <xsd:element ref="ns4:ExifISOSpeedRatings" minOccurs="0"/>
                <xsd:element ref="ns4:ExifLightSourceTaxHTField0" minOccurs="0"/>
                <xsd:element ref="ns4:ExifMake" minOccurs="0"/>
                <xsd:element ref="ns4:ExifMaxApertureValue" minOccurs="0"/>
                <xsd:element ref="ns4:ExifMeteringModeTaxHTField0" minOccurs="0"/>
                <xsd:element ref="ns4:ExifModel" minOccurs="0"/>
                <xsd:element ref="ns4:ExifSensingMethodTaxHTField0" minOccurs="0"/>
                <xsd:element ref="ns4:ExifShutterSpeed" minOccurs="0"/>
                <xsd:element ref="ns4:ExifSoftware" minOccurs="0"/>
                <xsd:element ref="ns4:ExifSubjectDistance" minOccurs="0"/>
                <xsd:element ref="ns4:FlashFrameCount" minOccurs="0"/>
                <xsd:element ref="ns4:FlashFrameRate" minOccurs="0"/>
                <xsd:element ref="ns4:GeographyTaxHTField0" minOccurs="0"/>
                <xsd:element ref="ns4:HorizontalBusinessSolutionsTaxHTField0" minOccurs="0"/>
                <xsd:element ref="ns4:ImageColorScheme" minOccurs="0"/>
                <xsd:element ref="ns4:IndividualCustomerSegmentTaxHTField0" minOccurs="0"/>
                <xsd:element ref="ns4:JobRoleTaxHTField0" minOccurs="0"/>
                <xsd:element ref="ns4:USBMOLanguageTaxHTField0" minOccurs="0"/>
                <xsd:element ref="ns4:LocaleTaxHTField0" minOccurs="0"/>
                <xsd:element ref="ns4:LCID" minOccurs="0"/>
                <xsd:element ref="ns4:LegacyID" minOccurs="0"/>
                <xsd:element ref="ns4:MediaPlayLength" minOccurs="0"/>
                <xsd:element ref="ns4:Syndicatable" minOccurs="0"/>
                <xsd:element ref="ns4:OrganizationalCustomerSegmentTaxHTField0" minOccurs="0"/>
                <xsd:element ref="ns4:OriginalCreator" minOccurs="0"/>
                <xsd:element ref="ns4:PageCount" minOccurs="0"/>
                <xsd:element ref="ns4:PartNo" minOccurs="0"/>
                <xsd:element ref="ns4:PhotoshopCaption" minOccurs="0"/>
                <xsd:element ref="ns4:PhotoshopCopyrightNotice" minOccurs="0"/>
                <xsd:element ref="ns4:PhotoshopCopyrightStatusTaxHTField0" minOccurs="0"/>
                <xsd:element ref="ns4:PhotoshopDateCreated" minOccurs="0"/>
                <xsd:element ref="ns4:ProductsTaxHTField0" minOccurs="0"/>
                <xsd:element ref="ns4:ProductAreaTaxHTField0" minOccurs="0"/>
                <xsd:element ref="ns4:ProfileColorSpace" minOccurs="0"/>
                <xsd:element ref="ns4:ProfileDescription" minOccurs="0"/>
                <xsd:element ref="ns4:PublicationDate" minOccurs="0"/>
                <xsd:element ref="ns4:Resolution" minOccurs="0"/>
                <xsd:element ref="ns4:ResponsibleGroup" minOccurs="0"/>
                <xsd:element ref="ns4:SEOMetaDescription" minOccurs="0"/>
                <xsd:element ref="ns4:SEOMetaKeywords" minOccurs="0"/>
                <xsd:element ref="ns4:SEOMetaTitle" minOccurs="0"/>
                <xsd:element ref="ns4:SEOPrettyURL" minOccurs="0"/>
                <xsd:element ref="ns4:SolutionTaxHTField0" minOccurs="0"/>
                <xsd:element ref="ns4:SyndicationEndDate" minOccurs="0"/>
                <xsd:element ref="ns4:SyndicationStartDate" minOccurs="0"/>
                <xsd:element ref="ns4:SyndicationURL" minOccurs="0"/>
                <xsd:element ref="ns4:UTCOffset" minOccurs="0"/>
                <xsd:element ref="ns4:VerticalIndustryTaxHTField0" minOccurs="0"/>
                <xsd:element ref="ns4:VideoBitRate" minOccurs="0"/>
                <xsd:element ref="ns4:VideoCodec" minOccurs="0"/>
                <xsd:element ref="ns4:VideoFrameRate" minOccurs="0"/>
                <xsd:element ref="ns4:VideoFrames" minOccurs="0"/>
                <xsd:element ref="ns4:VideoPreviewSiz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Comments" ma:index="36" nillable="true" ma:displayName="Comments" ma:description="This optional 1,024-character field will be used for the storage of comments about the item. Comments will never be displayed in the rights/delivery management module or visible to end-user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693DEA-2256-4DD9-8FF3-783287AC6516"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90a3b6-08c8-4148-8fff-0427b40d8fc9" elementFormDefault="qualified">
    <xsd:import namespace="http://schemas.microsoft.com/office/2006/documentManagement/types"/>
    <xsd:import namespace="http://schemas.microsoft.com/office/infopath/2007/PartnerControls"/>
    <xsd:element name="AssetURL" ma:index="27" nillable="true" ma:displayName="AssetURL" ma:description="Store Asset URL" ma:hidden="true" ma:internalName="AssetURL" ma:readOnly="false">
      <xsd:simpleType>
        <xsd:restriction base="dms:Text"/>
      </xsd:simpleType>
    </xsd:element>
    <xsd:element name="AssetTypeTaxHTField0" ma:index="28" nillable="true" ma:taxonomy="true" ma:internalName="AssetTypeTaxHTField0" ma:taxonomyFieldName="AssetType" ma:displayName="Asset Type" ma:indexed="true" ma:fieldId="{cc4caa33-0d16-43ea-9719-c512681e8e46}" ma:sspId="e5351508-46ca-4454-b07c-bc767568d5f1" ma:termSetId="da266748-b29f-4b00-a502-3959c5f62da1" ma:anchorId="00000000-0000-0000-0000-000000000000" ma:open="false" ma:isKeyword="false">
      <xsd:complexType>
        <xsd:sequence>
          <xsd:element ref="pc:Terms" minOccurs="0" maxOccurs="1"/>
        </xsd:sequence>
      </xsd:complexType>
    </xsd:element>
    <xsd:element name="TaxCatchAll" ma:index="29" nillable="true" ma:displayName="Taxonomy Catch All Column" ma:hidden="true" ma:list="{689bf07b-aabd-4dc7-ab7d-d7e6a28a452d}" ma:internalName="TaxCatchAll" ma:showField="CatchAllData"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TaxCatchAllLabel" ma:index="30" nillable="true" ma:displayName="Taxonomy Catch All Column1" ma:hidden="true" ma:list="{689bf07b-aabd-4dc7-ab7d-d7e6a28a452d}" ma:internalName="TaxCatchAllLabel" ma:readOnly="true" ma:showField="CatchAllDataLabel" ma:web="d144167a-be8c-473d-8a11-ea4625cfcf07">
      <xsd:complexType>
        <xsd:complexContent>
          <xsd:extension base="dms:MultiChoiceLookup">
            <xsd:sequence>
              <xsd:element name="Value" type="dms:Lookup" maxOccurs="unbounded" minOccurs="0" nillable="true"/>
            </xsd:sequence>
          </xsd:extension>
        </xsd:complexContent>
      </xsd:complexType>
    </xsd:element>
    <xsd:element name="BitDepth" ma:index="32" nillable="true" ma:displayName="Bit Depth" ma:default="" ma:description="A numeric value specified the bit depth of an uploaded image" ma:internalName="BitDepth">
      <xsd:simpleType>
        <xsd:restriction base="dms:Number"/>
      </xsd:simpleType>
    </xsd:element>
    <xsd:element name="Caption" ma:index="33" nillable="true" ma:displayName="Caption" ma:description="This 1,024-character field will be used to enter text describing a file. The caption could be used as part of a syndicated feed." ma:internalName="Caption">
      <xsd:simpleType>
        <xsd:restriction base="dms:Note"/>
      </xsd:simpleType>
    </xsd:element>
    <xsd:element name="ColorspaceTaxHTField0" ma:index="34" nillable="true" ma:taxonomy="true" ma:internalName="ColorspaceTaxHTField0" ma:taxonomyFieldName="Colorspace" ma:displayName="Colorspace" ma:fieldId="{ed389df4-0962-4599-bd50-ffe70adcdef8}" ma:sspId="e5351508-46ca-4454-b07c-bc767568d5f1" ma:termSetId="aa323b6c-8fe7-4bd5-947e-a986ff14bff6" ma:anchorId="00000000-0000-0000-0000-000000000000" ma:open="false" ma:isKeyword="false">
      <xsd:complexType>
        <xsd:sequence>
          <xsd:element ref="pc:Terms" minOccurs="0" maxOccurs="1"/>
        </xsd:sequence>
      </xsd:complexType>
    </xsd:element>
    <xsd:element name="ContentPurposeTaxHTField0" ma:index="37" nillable="true" ma:taxonomy="true" ma:internalName="ContentPurposeTaxHTField0" ma:taxonomyFieldName="ContentPurpose" ma:displayName="Content Purpose" ma:fieldId="{9d7db7fe-807d-4f7a-8764-ac9a6915cfad}" ma:sspId="e5351508-46ca-4454-b07c-bc767568d5f1" ma:termSetId="1fcf61db-bf66-4172-b659-aba6f5678e54" ma:anchorId="00000000-0000-0000-0000-000000000000" ma:open="false" ma:isKeyword="false">
      <xsd:complexType>
        <xsd:sequence>
          <xsd:element ref="pc:Terms" minOccurs="0" maxOccurs="1"/>
        </xsd:sequence>
      </xsd:complexType>
    </xsd:element>
    <xsd:element name="CountryTaxHTField0" ma:index="39" nillable="true" ma:taxonomy="true" ma:internalName="CountryTaxHTField0" ma:taxonomyFieldName="Country" ma:displayName="Country" ma:fieldId="{ccb73359-9cad-4d13-9fd9-2b49403b4704}" ma:taxonomyMulti="true" ma:sspId="e5351508-46ca-4454-b07c-bc767568d5f1" ma:termSetId="ce50c915-1805-4d5d-b9d3-c38aa6796716" ma:anchorId="00000000-0000-0000-0000-000000000000" ma:open="false" ma:isKeyword="false">
      <xsd:complexType>
        <xsd:sequence>
          <xsd:element ref="pc:Terms" minOccurs="0" maxOccurs="1"/>
        </xsd:sequence>
      </xsd:complexType>
    </xsd:element>
    <xsd:element name="DeletionDate" ma:index="41" nillable="true" ma:displayName="Deletion Date" ma:description="This is the date the item will be automatically deleted from the CMS/DAM. Deletion of the item from the CMS/DAM necessarily removes it from the MMM. By default, no Deletion Date will be specified." ma:internalName="DeletionDate">
      <xsd:simpleType>
        <xsd:restriction base="dms:DateTime"/>
      </xsd:simpleType>
    </xsd:element>
    <xsd:element name="USBMODepartmentTaxHTField0" ma:index="42" nillable="true" ma:taxonomy="true" ma:internalName="USBMODepartmentTaxHTField0" ma:taxonomyFieldName="USBMODepartment" ma:displayName="Department" ma:fieldId="{2e0234ea-ada7-4560-be11-2fb541d2b3b2}" ma:sspId="e5351508-46ca-4454-b07c-bc767568d5f1" ma:termSetId="47f28677-a427-4734-b2aa-08e4e7bd2e2f" ma:anchorId="00000000-0000-0000-0000-000000000000" ma:open="false" ma:isKeyword="false">
      <xsd:complexType>
        <xsd:sequence>
          <xsd:element ref="pc:Terms" minOccurs="0" maxOccurs="1"/>
        </xsd:sequence>
      </xsd:complexType>
    </xsd:element>
    <xsd:element name="USBMODescription" ma:index="44" nillable="true" ma:displayName="Description" ma:description="This 1,024-character field will be used to enter text describing a file. The description could be used as part of a syndicated feed." ma:internalName="USBMODescription">
      <xsd:simpleType>
        <xsd:restriction base="dms:Note"/>
      </xsd:simpleType>
    </xsd:element>
    <xsd:element name="DevelopmentLanguageTaxHTField0" ma:index="45" nillable="true" ma:taxonomy="true" ma:internalName="DevelopmentLanguageTaxHTField0" ma:taxonomyFieldName="DevelopmentLanguage" ma:displayName="Development Language" ma:fieldId="{9443e8c1-0167-4e8b-a49d-6f2a3d032c73}" ma:sspId="e5351508-46ca-4454-b07c-bc767568d5f1" ma:termSetId="956f7e1c-acff-487e-bea5-40f2ac018ac6" ma:anchorId="00000000-0000-0000-0000-000000000000" ma:open="false" ma:isKeyword="false">
      <xsd:complexType>
        <xsd:sequence>
          <xsd:element ref="pc:Terms" minOccurs="0" maxOccurs="1"/>
        </xsd:sequence>
      </xsd:complexType>
    </xsd:element>
    <xsd:element name="Dimensions" ma:index="47" nillable="true" ma:displayName="Dimensions (pixels)" ma:description="An 'a' x 'b' description, in pixels, of the size of a digital asset. The 'a' will correspond with the x dimension on embedding, the 'b' will correspond with the y dimension on embedding." ma:internalName="Dimensions">
      <xsd:simpleType>
        <xsd:restriction base="dms:Text"/>
      </xsd:simpleType>
    </xsd:element>
    <xsd:element name="DistributionChannelTaxHTField0" ma:index="48" nillable="true" ma:taxonomy="true" ma:internalName="DistributionChannelTaxHTField0" ma:taxonomyFieldName="DistributionChannel" ma:displayName="Distribution Channel" ma:fieldId="{983f1b6f-2353-4251-aedb-c8cecc391819}" ma:sspId="e5351508-46ca-4454-b07c-bc767568d5f1" ma:termSetId="a57e7f03-b41b-4c46-9bb1-6e81edfcadfb" ma:anchorId="00000000-0000-0000-0000-000000000000" ma:open="false" ma:isKeyword="false">
      <xsd:complexType>
        <xsd:sequence>
          <xsd:element ref="pc:Terms" minOccurs="0" maxOccurs="1"/>
        </xsd:sequence>
      </xsd:complexType>
    </xsd:element>
    <xsd:element name="ElementTypeTaxHTField0" ma:index="50" nillable="true" ma:taxonomy="true" ma:internalName="ElementTypeTaxHTField0" ma:taxonomyFieldName="ElementType" ma:displayName="Element Type" ma:fieldId="{bbf38831-a53c-4227-b8de-8d46d25befdb}" ma:sspId="e5351508-46ca-4454-b07c-bc767568d5f1" ma:termSetId="c51e8246-3191-4210-8b39-719aa1ab2f1f" ma:anchorId="00000000-0000-0000-0000-000000000000" ma:open="false" ma:isKeyword="false">
      <xsd:complexType>
        <xsd:sequence>
          <xsd:element ref="pc:Terms" minOccurs="0" maxOccurs="1"/>
        </xsd:sequence>
      </xsd:complexType>
    </xsd:element>
    <xsd:element name="EnclosureTypeTaxHTField0" ma:index="52" nillable="true" ma:taxonomy="true" ma:internalName="EnclosureTypeTaxHTField0" ma:taxonomyFieldName="EnclosureType" ma:displayName="Enclosure Type" ma:fieldId="{5bbf5d0b-78cf-4f2f-9437-1d5f23b17704}" ma:sspId="e5351508-46ca-4454-b07c-bc767568d5f1" ma:termSetId="f014b166-7374-4898-a6c1-9ab5ee9ec5a6" ma:anchorId="00000000-0000-0000-0000-000000000000" ma:open="false" ma:isKeyword="false">
      <xsd:complexType>
        <xsd:sequence>
          <xsd:element ref="pc:Terms" minOccurs="0" maxOccurs="1"/>
        </xsd:sequence>
      </xsd:complexType>
    </xsd:element>
    <xsd:element name="ExifApertureValue" ma:index="54" nillable="true" ma:displayName="Exif Aperture Value" ma:internalName="ExifApertureValue">
      <xsd:simpleType>
        <xsd:restriction base="dms:Text"/>
      </xsd:simpleType>
    </xsd:element>
    <xsd:element name="ExifArtist" ma:index="55" nillable="true" ma:displayName="Exif Artist" ma:internalName="ExifArtist">
      <xsd:simpleType>
        <xsd:restriction base="dms:Text"/>
      </xsd:simpleType>
    </xsd:element>
    <xsd:element name="ExifCopyright" ma:index="56" nillable="true" ma:displayName="Exif Copyright" ma:internalName="ExifCopyright">
      <xsd:simpleType>
        <xsd:restriction base="dms:Note"/>
      </xsd:simpleType>
    </xsd:element>
    <xsd:element name="ExifDateTime" ma:index="57" nillable="true" ma:displayName="Exif Date/Time" ma:internalName="ExifDateTime">
      <xsd:simpleType>
        <xsd:restriction base="dms:DateTime"/>
      </xsd:simpleType>
    </xsd:element>
    <xsd:element name="ExifExposureBias" ma:index="58" nillable="true" ma:displayName="Exif Exposure Bias" ma:internalName="ExifExposureBias">
      <xsd:simpleType>
        <xsd:restriction base="dms:Text"/>
      </xsd:simpleType>
    </xsd:element>
    <xsd:element name="ExifExposureProgramTaxHTField0" ma:index="59" nillable="true" ma:taxonomy="true" ma:internalName="ExifExposureProgramTaxHTField0" ma:taxonomyFieldName="ExifExposureProgram" ma:displayName="Exif Exposure Program" ma:fieldId="{ddde25e8-649e-42bb-aad2-9aa42631c8e3}" ma:sspId="e5351508-46ca-4454-b07c-bc767568d5f1" ma:termSetId="3d299a8e-f306-47c7-9a3b-f4b99152d7f0" ma:anchorId="00000000-0000-0000-0000-000000000000" ma:open="false" ma:isKeyword="false">
      <xsd:complexType>
        <xsd:sequence>
          <xsd:element ref="pc:Terms" minOccurs="0" maxOccurs="1"/>
        </xsd:sequence>
      </xsd:complexType>
    </xsd:element>
    <xsd:element name="ExifExposureTime" ma:index="61" nillable="true" ma:displayName="Exif Exposure Time (secs)" ma:internalName="ExifExposureTime">
      <xsd:simpleType>
        <xsd:restriction base="dms:Text"/>
      </xsd:simpleType>
    </xsd:element>
    <xsd:element name="ExifFNumber" ma:index="62" nillable="true" ma:displayName="Exif F Number" ma:internalName="ExifFNumber">
      <xsd:simpleType>
        <xsd:restriction base="dms:Text"/>
      </xsd:simpleType>
    </xsd:element>
    <xsd:element name="ExifFlashFiredStatusTaxHTField0" ma:index="63" nillable="true" ma:taxonomy="true" ma:internalName="ExifFlashFiredStatusTaxHTField0" ma:taxonomyFieldName="ExifFlashFiredStatus" ma:displayName="Exif Flash Fired Status" ma:fieldId="{7eaf37a7-3a9a-4741-bcec-5a33b4a85126}" ma:sspId="e5351508-46ca-4454-b07c-bc767568d5f1" ma:termSetId="9701e068-a386-4d19-a1cc-8591fef293bb" ma:anchorId="00000000-0000-0000-0000-000000000000" ma:open="false" ma:isKeyword="false">
      <xsd:complexType>
        <xsd:sequence>
          <xsd:element ref="pc:Terms" minOccurs="0" maxOccurs="1"/>
        </xsd:sequence>
      </xsd:complexType>
    </xsd:element>
    <xsd:element name="ExifFlashFunctionTaxHTField0" ma:index="65" nillable="true" ma:taxonomy="true" ma:internalName="ExifFlashFunctionTaxHTField0" ma:taxonomyFieldName="ExifFlashFunction" ma:displayName="Exif Flash Function" ma:fieldId="{b6e1d613-fcef-473c-a776-1ee808475336}" ma:sspId="e5351508-46ca-4454-b07c-bc767568d5f1" ma:termSetId="9c882a45-9e47-4ef9-b176-a8272b58cd29" ma:anchorId="00000000-0000-0000-0000-000000000000" ma:open="false" ma:isKeyword="false">
      <xsd:complexType>
        <xsd:sequence>
          <xsd:element ref="pc:Terms" minOccurs="0" maxOccurs="1"/>
        </xsd:sequence>
      </xsd:complexType>
    </xsd:element>
    <xsd:element name="ExifFlashModeTaxHTField0" ma:index="67" nillable="true" ma:taxonomy="true" ma:internalName="ExifFlashModeTaxHTField0" ma:taxonomyFieldName="ExifFlashMode" ma:displayName="Exif Flash Mode" ma:fieldId="{52446ffe-0476-4e62-beee-fb994ee4f093}" ma:sspId="e5351508-46ca-4454-b07c-bc767568d5f1" ma:termSetId="690d464e-c60a-426f-9b92-f6d438817c9a" ma:anchorId="00000000-0000-0000-0000-000000000000" ma:open="false" ma:isKeyword="false">
      <xsd:complexType>
        <xsd:sequence>
          <xsd:element ref="pc:Terms" minOccurs="0" maxOccurs="1"/>
        </xsd:sequence>
      </xsd:complexType>
    </xsd:element>
    <xsd:element name="ExifFlashRedEyeModeTaxHTField0" ma:index="69" nillable="true" ma:taxonomy="true" ma:internalName="ExifFlashRedEyeModeTaxHTField0" ma:taxonomyFieldName="ExifFlashRedEyeMode" ma:displayName="Exif Flash Red-Eye Mode" ma:fieldId="{848556d8-84bc-42c3-bba0-fef5e280ab48}" ma:sspId="e5351508-46ca-4454-b07c-bc767568d5f1" ma:termSetId="89fedbe0-2474-4701-822b-6e4eab73c2c9" ma:anchorId="00000000-0000-0000-0000-000000000000" ma:open="false" ma:isKeyword="false">
      <xsd:complexType>
        <xsd:sequence>
          <xsd:element ref="pc:Terms" minOccurs="0" maxOccurs="1"/>
        </xsd:sequence>
      </xsd:complexType>
    </xsd:element>
    <xsd:element name="ExifFlashReturnStatusTaxHTField0" ma:index="71" nillable="true" ma:taxonomy="true" ma:internalName="ExifFlashReturnStatusTaxHTField0" ma:taxonomyFieldName="ExifFlashReturnStatus" ma:displayName="Exif Flash Return Status" ma:fieldId="{ae43ecd6-cd57-4252-86b8-92826402a11e}" ma:sspId="e5351508-46ca-4454-b07c-bc767568d5f1" ma:termSetId="d1ffa490-fffa-4a81-a60b-402f2e904cf7" ma:anchorId="00000000-0000-0000-0000-000000000000" ma:open="false" ma:isKeyword="false">
      <xsd:complexType>
        <xsd:sequence>
          <xsd:element ref="pc:Terms" minOccurs="0" maxOccurs="1"/>
        </xsd:sequence>
      </xsd:complexType>
    </xsd:element>
    <xsd:element name="ExifFocalLength" ma:index="73" nillable="true" ma:displayName="Exif Focal Length (mm)" ma:internalName="ExifFocalLength">
      <xsd:simpleType>
        <xsd:restriction base="dms:Text"/>
      </xsd:simpleType>
    </xsd:element>
    <xsd:element name="ExifImageDescription" ma:index="74" nillable="true" ma:displayName="Exif Image Description" ma:internalName="ExifImageDescription">
      <xsd:simpleType>
        <xsd:restriction base="dms:Note"/>
      </xsd:simpleType>
    </xsd:element>
    <xsd:element name="ExifISOSpeedRatings" ma:index="75" nillable="true" ma:displayName="Exif ISO Speed Ratings" ma:internalName="ExifISOSpeedRatings">
      <xsd:simpleType>
        <xsd:restriction base="dms:Text"/>
      </xsd:simpleType>
    </xsd:element>
    <xsd:element name="ExifLightSourceTaxHTField0" ma:index="76" nillable="true" ma:taxonomy="true" ma:internalName="ExifLightSourceTaxHTField0" ma:taxonomyFieldName="ExifLightSource" ma:displayName="Exif Light Source" ma:fieldId="{6b0d85e4-9b4f-4d5c-b8de-1aaecd3b6469}" ma:sspId="e5351508-46ca-4454-b07c-bc767568d5f1" ma:termSetId="f93d0ed6-abd5-42b1-abb2-11944d251bad" ma:anchorId="00000000-0000-0000-0000-000000000000" ma:open="false" ma:isKeyword="false">
      <xsd:complexType>
        <xsd:sequence>
          <xsd:element ref="pc:Terms" minOccurs="0" maxOccurs="1"/>
        </xsd:sequence>
      </xsd:complexType>
    </xsd:element>
    <xsd:element name="ExifMake" ma:index="78" nillable="true" ma:displayName="Exif Make" ma:internalName="ExifMake">
      <xsd:simpleType>
        <xsd:restriction base="dms:Text"/>
      </xsd:simpleType>
    </xsd:element>
    <xsd:element name="ExifMaxApertureValue" ma:index="79" nillable="true" ma:displayName="Exif Max Aperture Value" ma:internalName="ExifMaxApertureValue">
      <xsd:simpleType>
        <xsd:restriction base="dms:Text"/>
      </xsd:simpleType>
    </xsd:element>
    <xsd:element name="ExifMeteringModeTaxHTField0" ma:index="80" nillable="true" ma:taxonomy="true" ma:internalName="ExifMeteringModeTaxHTField0" ma:taxonomyFieldName="ExifMeteringMode" ma:displayName="Exif Metering Mode" ma:fieldId="{cea024d1-1c48-469f-ad4e-8ba4f6444450}" ma:sspId="e5351508-46ca-4454-b07c-bc767568d5f1" ma:termSetId="e16b75cc-aa40-46b2-ae09-2779d7cc5afd" ma:anchorId="00000000-0000-0000-0000-000000000000" ma:open="false" ma:isKeyword="false">
      <xsd:complexType>
        <xsd:sequence>
          <xsd:element ref="pc:Terms" minOccurs="0" maxOccurs="1"/>
        </xsd:sequence>
      </xsd:complexType>
    </xsd:element>
    <xsd:element name="ExifModel" ma:index="82" nillable="true" ma:displayName="Exif Model" ma:internalName="ExifModel">
      <xsd:simpleType>
        <xsd:restriction base="dms:Text"/>
      </xsd:simpleType>
    </xsd:element>
    <xsd:element name="ExifSensingMethodTaxHTField0" ma:index="83" nillable="true" ma:taxonomy="true" ma:internalName="ExifSensingMethodTaxHTField0" ma:taxonomyFieldName="ExifSensingMethod" ma:displayName="Exif Sensing Method" ma:fieldId="{d7a930e9-a959-4bcd-978c-c548191e3a13}" ma:sspId="e5351508-46ca-4454-b07c-bc767568d5f1" ma:termSetId="d9ddfd10-0637-40ad-9805-ee7c3df64fd9" ma:anchorId="00000000-0000-0000-0000-000000000000" ma:open="false" ma:isKeyword="false">
      <xsd:complexType>
        <xsd:sequence>
          <xsd:element ref="pc:Terms" minOccurs="0" maxOccurs="1"/>
        </xsd:sequence>
      </xsd:complexType>
    </xsd:element>
    <xsd:element name="ExifShutterSpeed" ma:index="85" nillable="true" ma:displayName="Exif Shutter Speed" ma:internalName="ExifShutterSpeed">
      <xsd:simpleType>
        <xsd:restriction base="dms:Text"/>
      </xsd:simpleType>
    </xsd:element>
    <xsd:element name="ExifSoftware" ma:index="86" nillable="true" ma:displayName="Exif Software" ma:internalName="ExifSoftware">
      <xsd:simpleType>
        <xsd:restriction base="dms:Text"/>
      </xsd:simpleType>
    </xsd:element>
    <xsd:element name="ExifSubjectDistance" ma:index="87" nillable="true" ma:displayName="Exif Subject Distance (m)" ma:internalName="ExifSubjectDistance">
      <xsd:simpleType>
        <xsd:restriction base="dms:Text"/>
      </xsd:simpleType>
    </xsd:element>
    <xsd:element name="FlashFrameCount" ma:index="88" nillable="true" ma:displayName="Flash Frame Count" ma:internalName="FlashFrameCount">
      <xsd:simpleType>
        <xsd:restriction base="dms:Text"/>
      </xsd:simpleType>
    </xsd:element>
    <xsd:element name="FlashFrameRate" ma:index="89" nillable="true" ma:displayName="Flash Frame Rate" ma:internalName="FlashFrameRate">
      <xsd:simpleType>
        <xsd:restriction base="dms:Text"/>
      </xsd:simpleType>
    </xsd:element>
    <xsd:element name="GeographyTaxHTField0" ma:index="90" nillable="true" ma:taxonomy="true" ma:internalName="GeographyTaxHTField0" ma:taxonomyFieldName="Geography" ma:displayName="Geography" ma:fieldId="{24303334-cab5-4bd3-b623-47749fc5e9eb}" ma:sspId="e5351508-46ca-4454-b07c-bc767568d5f1" ma:termSetId="7c2605be-78b7-4ca2-8f6f-ab279c096aae" ma:anchorId="00000000-0000-0000-0000-000000000000" ma:open="false" ma:isKeyword="false">
      <xsd:complexType>
        <xsd:sequence>
          <xsd:element ref="pc:Terms" minOccurs="0" maxOccurs="1"/>
        </xsd:sequence>
      </xsd:complexType>
    </xsd:element>
    <xsd:element name="HorizontalBusinessSolutionsTaxHTField0" ma:index="92" nillable="true" ma:taxonomy="true" ma:internalName="HorizontalBusinessSolutionsTaxHTField0" ma:taxonomyFieldName="HorizontalBusinessSolutions" ma:displayName="Horizontal Business Solutions" ma:fieldId="{1f6fc77f-0a05-444f-b580-5273ce073f35}" ma:sspId="e5351508-46ca-4454-b07c-bc767568d5f1" ma:termSetId="32a6d413-5b83-45ba-9a5a-a9dc090eb5f3" ma:anchorId="00000000-0000-0000-0000-000000000000" ma:open="false" ma:isKeyword="false">
      <xsd:complexType>
        <xsd:sequence>
          <xsd:element ref="pc:Terms" minOccurs="0" maxOccurs="1"/>
        </xsd:sequence>
      </xsd:complexType>
    </xsd:element>
    <xsd:element name="ImageColorScheme" ma:index="94" nillable="true" ma:displayName="Image Color Scheme" ma:internalName="ImageColorScheme">
      <xsd:simpleType>
        <xsd:restriction base="dms:Text"/>
      </xsd:simpleType>
    </xsd:element>
    <xsd:element name="IndividualCustomerSegmentTaxHTField0" ma:index="95" nillable="true" ma:taxonomy="true" ma:internalName="IndividualCustomerSegmentTaxHTField0" ma:taxonomyFieldName="IndividualCustomerSegment" ma:displayName="Individual Customer Segment" ma:fieldId="{fa9edc89-ce41-4c39-b86d-f74418462223}" ma:taxonomyMulti="true" ma:sspId="e5351508-46ca-4454-b07c-bc767568d5f1" ma:termSetId="f0f0c54d-2fd3-4e10-9b8d-0e0ce4e7c7b5" ma:anchorId="00000000-0000-0000-0000-000000000000" ma:open="false" ma:isKeyword="false">
      <xsd:complexType>
        <xsd:sequence>
          <xsd:element ref="pc:Terms" minOccurs="0" maxOccurs="1"/>
        </xsd:sequence>
      </xsd:complexType>
    </xsd:element>
    <xsd:element name="JobRoleTaxHTField0" ma:index="97" nillable="true" ma:taxonomy="true" ma:internalName="JobRoleTaxHTField0" ma:taxonomyFieldName="JobRole" ma:displayName="Job Role" ma:fieldId="{b4b50c45-89f6-4522-bed7-6409ceff1821}" ma:sspId="e5351508-46ca-4454-b07c-bc767568d5f1" ma:termSetId="4c56d73e-b2de-49cb-b3d6-df32a18b8190" ma:anchorId="00000000-0000-0000-0000-000000000000" ma:open="false" ma:isKeyword="false">
      <xsd:complexType>
        <xsd:sequence>
          <xsd:element ref="pc:Terms" minOccurs="0" maxOccurs="1"/>
        </xsd:sequence>
      </xsd:complexType>
    </xsd:element>
    <xsd:element name="USBMOLanguageTaxHTField0" ma:index="99" nillable="true" ma:taxonomy="true" ma:internalName="USBMOLanguageTaxHTField0" ma:taxonomyFieldName="USBMOLanguage" ma:displayName="Language" ma:default="159;#English|a5ff94d2-1ec6-4a3d-91b6-499704bb2bfb" ma:fieldId="{3001d2cb-27cc-488b-a6e3-9409191fe5d7}" ma:taxonomyMulti="true" ma:sspId="e5351508-46ca-4454-b07c-bc767568d5f1" ma:termSetId="caf07f1e-e70a-418c-a826-56f67c3ab232" ma:anchorId="00000000-0000-0000-0000-000000000000" ma:open="false" ma:isKeyword="false">
      <xsd:complexType>
        <xsd:sequence>
          <xsd:element ref="pc:Terms" minOccurs="0" maxOccurs="1"/>
        </xsd:sequence>
      </xsd:complexType>
    </xsd:element>
    <xsd:element name="LocaleTaxHTField0" ma:index="101" nillable="true" ma:taxonomy="true" ma:internalName="LocaleTaxHTField0" ma:taxonomyFieldName="Locale" ma:displayName="Locale" ma:default="160;#en-us|d9a69bff-8288-4080-b994-75d8eae21b51" ma:fieldId="{102aee01-d407-45ff-964e-888f51184492}" ma:taxonomyMulti="true" ma:sspId="e5351508-46ca-4454-b07c-bc767568d5f1" ma:termSetId="c75b77a0-de14-4dfe-b43c-1de41e586b08" ma:anchorId="00000000-0000-0000-0000-000000000000" ma:open="false" ma:isKeyword="false">
      <xsd:complexType>
        <xsd:sequence>
          <xsd:element ref="pc:Terms" minOccurs="0" maxOccurs="1"/>
        </xsd:sequence>
      </xsd:complexType>
    </xsd:element>
    <xsd:element name="LCID" ma:index="103" nillable="true" ma:displayName="LCID" ma:internalName="LCID">
      <xsd:simpleType>
        <xsd:restriction base="dms:Text"/>
      </xsd:simpleType>
    </xsd:element>
    <xsd:element name="LegacyID" ma:index="104" nillable="true" ma:displayName="Legacy ID" ma:hidden="true" ma:internalName="LegacyID" ma:readOnly="false">
      <xsd:simpleType>
        <xsd:restriction base="dms:Text"/>
      </xsd:simpleType>
    </xsd:element>
    <xsd:element name="MediaPlayLength" ma:index="105" nillable="true" ma:displayName="Media Play Length (hour:minute:seconds)" ma:internalName="MediaPlayLength">
      <xsd:simpleType>
        <xsd:restriction base="dms:Text"/>
      </xsd:simpleType>
    </xsd:element>
    <xsd:element name="Syndicatable" ma:index="106" nillable="true" ma:displayName="OK to Syndicate" ma:default="0" ma:description="An indication of whether the asset should be released to the Metadata Management module when it is published and approved by the content management environment. By default, this item should NOT be checked." ma:internalName="Syndicatable">
      <xsd:simpleType>
        <xsd:restriction base="dms:Boolean"/>
      </xsd:simpleType>
    </xsd:element>
    <xsd:element name="OrganizationalCustomerSegmentTaxHTField0" ma:index="107" nillable="true" ma:taxonomy="true" ma:internalName="OrganizationalCustomerSegmentTaxHTField0" ma:taxonomyFieldName="OrganizationalCustomerSegment" ma:displayName="Organizational Customer Segment" ma:fieldId="{51a040c1-67fd-4b51-be2d-039858b15bc0}" ma:taxonomyMulti="true" ma:sspId="e5351508-46ca-4454-b07c-bc767568d5f1" ma:termSetId="f0f8d20e-9d97-438e-9ed3-4fbd54a90c1d" ma:anchorId="00000000-0000-0000-0000-000000000000" ma:open="false" ma:isKeyword="false">
      <xsd:complexType>
        <xsd:sequence>
          <xsd:element ref="pc:Terms" minOccurs="0" maxOccurs="1"/>
        </xsd:sequence>
      </xsd:complexType>
    </xsd:element>
    <xsd:element name="OriginalCreator" ma:index="109" nillable="true" ma:displayName="Original Creator" ma:description="This field will be used to indicate the source for the item. It is not necessarily the same as the Responsible Group." ma:internalName="OriginalCreator">
      <xsd:simpleType>
        <xsd:restriction base="dms:Text"/>
      </xsd:simpleType>
    </xsd:element>
    <xsd:element name="PageCount" ma:index="110" nillable="true" ma:displayName="Page Count" ma:internalName="PageCount">
      <xsd:simpleType>
        <xsd:restriction base="dms:Text"/>
      </xsd:simpleType>
    </xsd:element>
    <xsd:element name="PartNo" ma:index="111" nillable="true" ma:displayName="Part No" ma:internalName="PartNo">
      <xsd:simpleType>
        <xsd:restriction base="dms:Text"/>
      </xsd:simpleType>
    </xsd:element>
    <xsd:element name="PhotoshopCaption" ma:index="112" nillable="true" ma:displayName="Photoshop Caption" ma:internalName="PhotoshopCaption">
      <xsd:simpleType>
        <xsd:restriction base="dms:Note"/>
      </xsd:simpleType>
    </xsd:element>
    <xsd:element name="PhotoshopCopyrightNotice" ma:index="113" nillable="true" ma:displayName="Photoshop Copyright Notice" ma:internalName="PhotoshopCopyrightNotice">
      <xsd:simpleType>
        <xsd:restriction base="dms:Note"/>
      </xsd:simpleType>
    </xsd:element>
    <xsd:element name="PhotoshopCopyrightStatusTaxHTField0" ma:index="114" nillable="true" ma:taxonomy="true" ma:internalName="PhotoshopCopyrightStatusTaxHTField0" ma:taxonomyFieldName="PhotoshopCopyrightStatus" ma:displayName="Photoshop Copyright Status" ma:fieldId="{2335001f-708b-4788-9517-b420d42537e4}" ma:sspId="e5351508-46ca-4454-b07c-bc767568d5f1" ma:termSetId="00f52058-0726-4f92-9b3a-b7b625f0836d" ma:anchorId="00000000-0000-0000-0000-000000000000" ma:open="false" ma:isKeyword="false">
      <xsd:complexType>
        <xsd:sequence>
          <xsd:element ref="pc:Terms" minOccurs="0" maxOccurs="1"/>
        </xsd:sequence>
      </xsd:complexType>
    </xsd:element>
    <xsd:element name="PhotoshopDateCreated" ma:index="116" nillable="true" ma:displayName="Photoshop Date Created" ma:internalName="PhotoshopDateCreated">
      <xsd:simpleType>
        <xsd:restriction base="dms:Text"/>
      </xsd:simpleType>
    </xsd:element>
    <xsd:element name="ProductsTaxHTField0" ma:index="117" nillable="true" ma:taxonomy="true" ma:internalName="ProductsTaxHTField0" ma:taxonomyFieldName="Products" ma:displayName="Products" ma:fieldId="{2508cca7-303f-4eb3-beb8-f072fc69cba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ductAreaTaxHTField0" ma:index="119" nillable="true" ma:taxonomy="true" ma:internalName="ProductAreaTaxHTField0" ma:taxonomyFieldName="ProductArea" ma:displayName="Product Area" ma:fieldId="{745efb83-9c2f-4366-afe0-1ade51570421}" ma:taxonomyMulti="true" ma:sspId="e5351508-46ca-4454-b07c-bc767568d5f1" ma:termSetId="f25997de-c637-4768-9183-fcd82082cd39" ma:anchorId="00000000-0000-0000-0000-000000000000" ma:open="false" ma:isKeyword="false">
      <xsd:complexType>
        <xsd:sequence>
          <xsd:element ref="pc:Terms" minOccurs="0" maxOccurs="1"/>
        </xsd:sequence>
      </xsd:complexType>
    </xsd:element>
    <xsd:element name="ProfileColorSpace" ma:index="121" nillable="true" ma:displayName="Profile Color Space" ma:internalName="ProfileColorSpace">
      <xsd:simpleType>
        <xsd:restriction base="dms:Text"/>
      </xsd:simpleType>
    </xsd:element>
    <xsd:element name="ProfileDescription" ma:index="122" nillable="true" ma:displayName="Profile Description" ma:internalName="ProfileDescription">
      <xsd:simpleType>
        <xsd:restriction base="dms:Text"/>
      </xsd:simpleType>
    </xsd:element>
    <xsd:element name="PublicationDate" ma:index="123" nillable="true" ma:displayName="Publication Date" ma:internalName="PublicationDate">
      <xsd:simpleType>
        <xsd:restriction base="dms:DateTime"/>
      </xsd:simpleType>
    </xsd:element>
    <xsd:element name="Resolution" ma:index="124" nillable="true" ma:displayName="Resolution (ppi)" ma:internalName="Resolution">
      <xsd:simpleType>
        <xsd:restriction base="dms:Text"/>
      </xsd:simpleType>
    </xsd:element>
    <xsd:element name="ResponsibleGroup" ma:index="125" nillable="true" ma:displayName="Responsible Group" ma:internalName="ResponsibleGroup">
      <xsd:simpleType>
        <xsd:restriction base="dms:Text"/>
      </xsd:simpleType>
    </xsd:element>
    <xsd:element name="SEOMetaDescription" ma:index="126" nillable="true" ma:displayName="SEO Meta Description" ma:internalName="SEOMetaDescription">
      <xsd:simpleType>
        <xsd:restriction base="dms:Text"/>
      </xsd:simpleType>
    </xsd:element>
    <xsd:element name="SEOMetaKeywords" ma:index="127" nillable="true" ma:displayName="SEO Meta Keywords" ma:internalName="SEOMetaKeywords">
      <xsd:simpleType>
        <xsd:restriction base="dms:Text"/>
      </xsd:simpleType>
    </xsd:element>
    <xsd:element name="SEOMetaTitle" ma:index="128" nillable="true" ma:displayName="SEO Meta Title" ma:internalName="SEOMetaTitle">
      <xsd:simpleType>
        <xsd:restriction base="dms:Text"/>
      </xsd:simpleType>
    </xsd:element>
    <xsd:element name="SEOPrettyURL" ma:index="129" nillable="true" ma:displayName="SEO Pretty URL" ma:internalName="SEOPrettyURL">
      <xsd:simpleType>
        <xsd:restriction base="dms:Text"/>
      </xsd:simpleType>
    </xsd:element>
    <xsd:element name="SolutionTaxHTField0" ma:index="130" nillable="true" ma:taxonomy="true" ma:internalName="SolutionTaxHTField0" ma:taxonomyFieldName="Solution" ma:displayName="Solutions" ma:default="" ma:fieldId="{ee98faac-7351-4283-815d-8f0ce67cad01}" ma:taxonomyMulti="true" ma:sspId="e5351508-46ca-4454-b07c-bc767568d5f1" ma:termSetId="b6610717-588c-474d-93c2-a3d36086895a" ma:anchorId="00000000-0000-0000-0000-000000000000" ma:open="false" ma:isKeyword="false">
      <xsd:complexType>
        <xsd:sequence>
          <xsd:element ref="pc:Terms" minOccurs="0" maxOccurs="1"/>
        </xsd:sequence>
      </xsd:complexType>
    </xsd:element>
    <xsd:element name="SyndicationEndDate" ma:index="132" nillable="true" ma:displayName="Syndication End Date" ma:description="This field will be used to indicate the date on which syndicated content from this field will no longer be delivered to the site producer." ma:internalName="SyndicationEndDate">
      <xsd:simpleType>
        <xsd:restriction base="dms:DateTime"/>
      </xsd:simpleType>
    </xsd:element>
    <xsd:element name="SyndicationStartDate" ma:index="133" nillable="true" ma:displayName="Syndication Start Date" ma:description="This field will be used to indicate the date on which syndicated content from this feed will be delivered to the site producer. By default the date the feed was created will be entered into this field." ma:internalName="SyndicationStartDate">
      <xsd:simpleType>
        <xsd:restriction base="dms:DateTime"/>
      </xsd:simpleType>
    </xsd:element>
    <xsd:element name="SyndicationURL" ma:index="134" nillable="true" ma:displayName="Syndication URL" ma:description="This field will be used to store HTML code that can be used by content syndicators who would like to embed an URL to the item in their content. As further described in the rights/delivery management section of this document, the embed URL may include a built-in Silverlight-based player. The player user experience will be specified via the Enclosure Type field. When implemented, this field would also be used to specify the location on a content distribution network where the asset is to be streamed. Note that this is the URL MASS displays to properly move the user through the reporting redirection module." ma:indexed="true" ma:internalName="SyndicationURL">
      <xsd:simpleType>
        <xsd:restriction base="dms:Text">
          <xsd:maxLength value="255"/>
        </xsd:restriction>
      </xsd:simpleType>
    </xsd:element>
    <xsd:element name="UTCOffset" ma:index="135" nillable="true" ma:displayName="UTC Offset" ma:default="" ma:description="Time zone offset from UTC." ma:internalName="UTCOffset">
      <xsd:simpleType>
        <xsd:restriction base="dms:Text"/>
      </xsd:simpleType>
    </xsd:element>
    <xsd:element name="VerticalIndustryTaxHTField0" ma:index="136" nillable="true" ma:taxonomy="true" ma:internalName="VerticalIndustryTaxHTField0" ma:taxonomyFieldName="VerticalIndustry" ma:displayName="Vertical Industry" ma:fieldId="{72ac98a0-0cec-4143-b06f-8df46676315d}" ma:taxonomyMulti="true" ma:sspId="e5351508-46ca-4454-b07c-bc767568d5f1" ma:termSetId="c96753b9-a215-4eae-b7d3-a5549f1e2331" ma:anchorId="00000000-0000-0000-0000-000000000000" ma:open="false" ma:isKeyword="false">
      <xsd:complexType>
        <xsd:sequence>
          <xsd:element ref="pc:Terms" minOccurs="0" maxOccurs="1"/>
        </xsd:sequence>
      </xsd:complexType>
    </xsd:element>
    <xsd:element name="VideoBitRate" ma:index="138" nillable="true" ma:displayName="Video Bit Rate" ma:internalName="VideoBitRate">
      <xsd:simpleType>
        <xsd:restriction base="dms:Text"/>
      </xsd:simpleType>
    </xsd:element>
    <xsd:element name="VideoCodec" ma:index="139" nillable="true" ma:displayName="Video Codec" ma:internalName="VideoCodec">
      <xsd:simpleType>
        <xsd:restriction base="dms:Text"/>
      </xsd:simpleType>
    </xsd:element>
    <xsd:element name="VideoFrameRate" ma:index="140" nillable="true" ma:displayName="Video Frame Rate" ma:internalName="VideoFrameRate">
      <xsd:simpleType>
        <xsd:restriction base="dms:Text"/>
      </xsd:simpleType>
    </xsd:element>
    <xsd:element name="VideoFrames" ma:index="141" nillable="true" ma:displayName="Video Frames" ma:internalName="VideoFrames">
      <xsd:simpleType>
        <xsd:restriction base="dms:Text"/>
      </xsd:simpleType>
    </xsd:element>
    <xsd:element name="VideoPreviewSize" ma:index="142" nillable="true" ma:displayName="Video Preview Size" ma:internalName="VideoPreviewSiz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2f90a3b6-08c8-4148-8fff-0427b40d8fc9"/>
    <ds:schemaRef ds:uri="http://schemas.microsoft.com/office/infopath/2007/PartnerControls"/>
    <ds:schemaRef ds:uri="http://www.w3.org/XML/1998/namespace"/>
    <ds:schemaRef ds:uri="http://schemas.microsoft.com/sharepoint/v3/fields"/>
    <ds:schemaRef ds:uri="EB693DEA-2256-4DD9-8FF3-783287AC6516"/>
    <ds:schemaRef ds:uri="http://schemas.microsoft.com/sharepoint/v3"/>
  </ds:schemaRefs>
</ds:datastoreItem>
</file>

<file path=customXml/itemProps2.xml><?xml version="1.0" encoding="utf-8"?>
<ds:datastoreItem xmlns:ds="http://schemas.openxmlformats.org/officeDocument/2006/customXml" ds:itemID="{1F3B75CE-D656-4CE4-A9AF-30A9E292B026}">
  <ds:schemaRefs>
    <ds:schemaRef ds:uri="Microsoft.SharePoint.Taxonomy.ContentTypeSync"/>
  </ds:schemaRefs>
</ds:datastoreItem>
</file>

<file path=customXml/itemProps3.xml><?xml version="1.0" encoding="utf-8"?>
<ds:datastoreItem xmlns:ds="http://schemas.openxmlformats.org/officeDocument/2006/customXml" ds:itemID="{F671B4C8-0A89-430C-A0A4-BE244FD951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693DEA-2256-4DD9-8FF3-783287AC6516"/>
    <ds:schemaRef ds:uri="http://schemas.microsoft.com/sharepoint/v3/fields"/>
    <ds:schemaRef ds:uri="2f90a3b6-08c8-4148-8fff-0427b40d8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4991</TotalTime>
  <Words>1165</Words>
  <Application>Microsoft Office PowerPoint</Application>
  <PresentationFormat>Custom</PresentationFormat>
  <Paragraphs>104</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Segoe UI</vt:lpstr>
      <vt:lpstr>Segoe UI Light</vt:lpstr>
      <vt:lpstr>Wingdings</vt:lpstr>
      <vt:lpstr>MSVID_Dark_Cyan_16x9_2012-08-18</vt:lpstr>
      <vt:lpstr>TypeScript: Vitamin vagy doppingszer?</vt:lpstr>
      <vt:lpstr>PowerPoint Presentation</vt:lpstr>
      <vt:lpstr>Az előadás fókuszában…</vt:lpstr>
      <vt:lpstr>Farmerből öltöny…</vt:lpstr>
      <vt:lpstr>PowerPoint Presentation</vt:lpstr>
      <vt:lpstr>JavaScript a nagyvállalatoknál</vt:lpstr>
      <vt:lpstr>TypeScript</vt:lpstr>
      <vt:lpstr>A „Hejlsberg-küldetés”</vt:lpstr>
      <vt:lpstr>A jövő képességei – már ma…</vt:lpstr>
      <vt:lpstr>Mitől lesz a TypeScript TypeScript?</vt:lpstr>
      <vt:lpstr>A típusok ereje</vt:lpstr>
      <vt:lpstr>Modulkezelők támogatása</vt:lpstr>
      <vt:lpstr>Külső könyvtárak használata</vt:lpstr>
      <vt:lpstr>Eszköztár</vt:lpstr>
      <vt:lpstr>Az opcionális erős típusokban rejlő erő</vt:lpstr>
      <vt:lpstr>Hogyan használják mások?</vt:lpstr>
      <vt:lpstr>Angular 2 csapat</vt:lpstr>
      <vt:lpstr>Magyar ügyfeleim</vt:lpstr>
      <vt:lpstr>Kérdések?</vt:lpstr>
    </vt:vector>
  </TitlesOfParts>
  <Manager>Ron Sasaki</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brand template</dc:title>
  <dc:subject>Microsoft Visual Identity PowerPoint Guidelines for product brands</dc:subject>
  <dc:creator>István Novák</dc:creator>
  <cp:keywords>MSVID, Brand Guidelines, Branding, Visual Identity, grid</cp:keywords>
  <dc:description>Template: Maryfj
Formatting: Maryfj, Sakuu
Audience Type: Internal</dc:description>
  <cp:lastModifiedBy>Orsolya Jusztin</cp:lastModifiedBy>
  <cp:revision>293</cp:revision>
  <dcterms:created xsi:type="dcterms:W3CDTF">2013-10-30T09:18:00Z</dcterms:created>
  <dcterms:modified xsi:type="dcterms:W3CDTF">2016-05-18T10:48:57Z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0x0101009148F5A04DDD49CBA7127AADA5FB792B00AADE34325A8B49CDA8BB4DB53328F2140042A8F7EFA3D8428BA83C1DD618D41277008B7D58F6637A6449A868D36ABEDD5D7D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etadataExtractionStatus">
    <vt:lpwstr>Metadata ExtractedSuccessfully</vt:lpwstr>
  </property>
  <property fmtid="{D5CDD505-2E9C-101B-9397-08002B2CF9AE}" pid="7" name="VerticalIndustry">
    <vt:lpwstr/>
  </property>
  <property fmtid="{D5CDD505-2E9C-101B-9397-08002B2CF9AE}" pid="8" name="Products">
    <vt:lpwstr/>
  </property>
  <property fmtid="{D5CDD505-2E9C-101B-9397-08002B2CF9AE}" pid="9" name="Solution">
    <vt:lpwstr/>
  </property>
  <property fmtid="{D5CDD505-2E9C-101B-9397-08002B2CF9AE}" pid="10" name="AssetType">
    <vt:lpwstr>215</vt:lpwstr>
  </property>
  <property fmtid="{D5CDD505-2E9C-101B-9397-08002B2CF9AE}" pid="11" name="OrganizationalCustomerSegment">
    <vt:lpwstr/>
  </property>
  <property fmtid="{D5CDD505-2E9C-101B-9397-08002B2CF9AE}" pid="12" name="ProductArea">
    <vt:lpwstr/>
  </property>
  <property fmtid="{D5CDD505-2E9C-101B-9397-08002B2CF9AE}" pid="13" name="USBMOLanguage">
    <vt:lpwstr>159;#English|a5ff94d2-1ec6-4a3d-91b6-499704bb2bfb</vt:lpwstr>
  </property>
  <property fmtid="{D5CDD505-2E9C-101B-9397-08002B2CF9AE}" pid="14" name="IndividualCustomerSegment">
    <vt:lpwstr/>
  </property>
  <property fmtid="{D5CDD505-2E9C-101B-9397-08002B2CF9AE}" pid="15" name="Country">
    <vt:lpwstr/>
  </property>
  <property fmtid="{D5CDD505-2E9C-101B-9397-08002B2CF9AE}" pid="16" name="Locale">
    <vt:lpwstr>160;#en-us|d9a69bff-8288-4080-b994-75d8eae21b51</vt:lpwstr>
  </property>
  <property fmtid="{D5CDD505-2E9C-101B-9397-08002B2CF9AE}" pid="17" name="ElementType">
    <vt:lpwstr>172</vt:lpwstr>
  </property>
</Properties>
</file>