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tiff" ContentType="image/tif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67" r:id="rId4"/>
    <p:sldId id="260" r:id="rId5"/>
    <p:sldId id="263" r:id="rId6"/>
    <p:sldId id="266" r:id="rId7"/>
    <p:sldId id="265" r:id="rId8"/>
    <p:sldId id="264" r:id="rId9"/>
    <p:sldId id="261" r:id="rId10"/>
    <p:sldId id="262" r:id="rId11"/>
    <p:sldId id="268" r:id="rId12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685" userDrawn="1">
          <p15:clr>
            <a:srgbClr val="A4A3A4"/>
          </p15:clr>
        </p15:guide>
        <p15:guide id="4" pos="224" userDrawn="1">
          <p15:clr>
            <a:srgbClr val="A4A3A4"/>
          </p15:clr>
        </p15:guide>
        <p15:guide id="10" pos="5420">
          <p15:clr>
            <a:srgbClr val="A4A3A4"/>
          </p15:clr>
        </p15:guide>
        <p15:guide id="11" orient="horz" pos="34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CDDF"/>
    <a:srgbClr val="71B253"/>
    <a:srgbClr val="DAE592"/>
    <a:srgbClr val="FCF560"/>
    <a:srgbClr val="ECCECE"/>
    <a:srgbClr val="D6B0B0"/>
    <a:srgbClr val="DBBF7D"/>
    <a:srgbClr val="B4D5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6405" autoAdjust="0"/>
  </p:normalViewPr>
  <p:slideViewPr>
    <p:cSldViewPr>
      <p:cViewPr varScale="1">
        <p:scale>
          <a:sx n="168" d="100"/>
          <a:sy n="168" d="100"/>
        </p:scale>
        <p:origin x="304" y="200"/>
      </p:cViewPr>
      <p:guideLst>
        <p:guide orient="horz" pos="685"/>
        <p:guide pos="224"/>
        <p:guide pos="5420"/>
        <p:guide orient="horz" pos="3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24" d="100"/>
          <a:sy n="124" d="100"/>
        </p:scale>
        <p:origin x="246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4CDD7-334A-47F7-AA70-C65E81D40FF8}" type="datetimeFigureOut">
              <a:rPr lang="de-CH" smtClean="0"/>
              <a:t>08.11.15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0023C-BE12-4E23-A9FC-9F1F829A7A6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1366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9C73F-6D0C-4D3A-85DE-AA0500D6E797}" type="datetimeFigureOut">
              <a:rPr lang="en-US" smtClean="0"/>
              <a:pPr/>
              <a:t>11/8/15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17356-88F1-48F6-96E1-CFECF48316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66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tif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360000" y="360000"/>
            <a:ext cx="8424000" cy="252000"/>
          </a:xfrm>
          <a:prstGeom prst="rect">
            <a:avLst/>
          </a:prstGeom>
          <a:solidFill>
            <a:srgbClr val="41AF37"/>
          </a:solidFill>
          <a:ln w="0">
            <a:noFill/>
            <a:miter lim="800000"/>
            <a:headEnd/>
            <a:tailEnd/>
          </a:ln>
        </p:spPr>
        <p:txBody>
          <a:bodyPr wrap="none" lIns="0" tIns="504000" rIns="0" b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5" name="Textplatzhalter 2"/>
          <p:cNvSpPr txBox="1">
            <a:spLocks/>
          </p:cNvSpPr>
          <p:nvPr userDrawn="1"/>
        </p:nvSpPr>
        <p:spPr>
          <a:xfrm>
            <a:off x="360000" y="360000"/>
            <a:ext cx="7444441" cy="241905"/>
          </a:xfrm>
          <a:prstGeom prst="rect">
            <a:avLst/>
          </a:prstGeom>
        </p:spPr>
        <p:txBody>
          <a:bodyPr vert="horz" lIns="46800" tIns="0" rIns="46800" bIns="0" rtlCol="0" anchor="ctr" anchorCtr="0">
            <a:noAutofit/>
          </a:bodyPr>
          <a:lstStyle/>
          <a:p>
            <a:pPr marL="225425" marR="0" lvl="0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Digicomp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lo Offc" pitchFamily="34" charset="0"/>
                <a:ea typeface="+mn-ea"/>
                <a:cs typeface="+mn-cs"/>
              </a:rPr>
              <a:t>	</a:t>
            </a:r>
            <a:endParaRPr kumimoji="0" lang="de-CH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lo Offc" pitchFamily="34" charset="0"/>
              <a:ea typeface="+mn-ea"/>
              <a:cs typeface="+mn-cs"/>
            </a:endParaRPr>
          </a:p>
        </p:txBody>
      </p:sp>
      <p:sp>
        <p:nvSpPr>
          <p:cNvPr id="6" name="Textplatzhalter 2"/>
          <p:cNvSpPr txBox="1">
            <a:spLocks/>
          </p:cNvSpPr>
          <p:nvPr userDrawn="1"/>
        </p:nvSpPr>
        <p:spPr>
          <a:xfrm>
            <a:off x="8172400" y="361573"/>
            <a:ext cx="607770" cy="242276"/>
          </a:xfrm>
          <a:prstGeom prst="rect">
            <a:avLst/>
          </a:prstGeom>
        </p:spPr>
        <p:txBody>
          <a:bodyPr vert="horz" lIns="0" tIns="0" rIns="46800" bIns="0" rtlCol="0" anchor="ctr" anchorCtr="0">
            <a:noAutofit/>
          </a:bodyPr>
          <a:lstStyle/>
          <a:p>
            <a:pPr marL="225425" marR="0" lvl="0" indent="-225425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None/>
              <a:tabLst/>
              <a:defRPr/>
            </a:pPr>
            <a:fld id="{7FFF4F83-1D13-4EF6-8E57-4929909D3C2E}" type="slidenum"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225425" marR="0" lvl="0" indent="-225425" algn="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Wingdings" pitchFamily="2" charset="2"/>
                <a:buNone/>
                <a:tabLst/>
                <a:defRPr/>
              </a:pPr>
              <a:t>‹#›</a:t>
            </a:fld>
            <a:endParaRPr kumimoji="0" lang="de-CH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Grafik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4564800"/>
            <a:ext cx="1620000" cy="217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P:\Marketing and Communication\DTP_BETA\Bilder\Bilderwelten\Bilderwelten 2013\2013_Bilderwelten\IT_Pro\IT_Pro_rgb_flat.t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0065" y="842539"/>
            <a:ext cx="8424000" cy="1438500"/>
          </a:xfrm>
          <a:prstGeom prst="rect">
            <a:avLst/>
          </a:prstGeom>
          <a:noFill/>
        </p:spPr>
      </p:pic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57694" y="2571750"/>
            <a:ext cx="8587047" cy="18002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  <a:defRPr sz="2800">
                <a:latin typeface="+mn-lt"/>
              </a:defRPr>
            </a:lvl1pPr>
          </a:lstStyle>
          <a:p>
            <a:pPr lvl="0"/>
            <a:r>
              <a:rPr lang="de-DE" dirty="0" smtClean="0"/>
              <a:t>Titel hinzufügen</a:t>
            </a:r>
          </a:p>
        </p:txBody>
      </p:sp>
    </p:spTree>
    <p:extLst>
      <p:ext uri="{BB962C8B-B14F-4D97-AF65-F5344CB8AC3E}">
        <p14:creationId xmlns:p14="http://schemas.microsoft.com/office/powerpoint/2010/main" val="61740672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225">
          <p15:clr>
            <a:srgbClr val="FBAE40"/>
          </p15:clr>
        </p15:guide>
        <p15:guide id="3" pos="553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K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360000" y="360000"/>
            <a:ext cx="8424000" cy="252000"/>
          </a:xfrm>
          <a:prstGeom prst="rect">
            <a:avLst/>
          </a:prstGeom>
          <a:solidFill>
            <a:srgbClr val="41AF37"/>
          </a:solidFill>
          <a:ln w="0">
            <a:noFill/>
            <a:miter lim="800000"/>
            <a:headEnd/>
            <a:tailEnd/>
          </a:ln>
        </p:spPr>
        <p:txBody>
          <a:bodyPr wrap="none" lIns="0" tIns="504000" rIns="0" b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5" name="Textplatzhalter 2"/>
          <p:cNvSpPr txBox="1">
            <a:spLocks/>
          </p:cNvSpPr>
          <p:nvPr userDrawn="1"/>
        </p:nvSpPr>
        <p:spPr>
          <a:xfrm>
            <a:off x="360000" y="360000"/>
            <a:ext cx="7444441" cy="241905"/>
          </a:xfrm>
          <a:prstGeom prst="rect">
            <a:avLst/>
          </a:prstGeom>
        </p:spPr>
        <p:txBody>
          <a:bodyPr vert="horz" lIns="46800" tIns="0" rIns="46800" bIns="0" rtlCol="0" anchor="ctr" anchorCtr="0">
            <a:noAutofit/>
          </a:bodyPr>
          <a:lstStyle/>
          <a:p>
            <a:pPr marL="225425" marR="0" lvl="0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Digicomp</a:t>
            </a:r>
            <a:r>
              <a:rPr kumimoji="0" lang="de-DE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Microsoft Evolution Day 2015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lo Offc" pitchFamily="34" charset="0"/>
                <a:ea typeface="+mn-ea"/>
                <a:cs typeface="+mn-cs"/>
              </a:rPr>
              <a:t>	</a:t>
            </a:r>
            <a:endParaRPr kumimoji="0" lang="de-CH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lo Offc" pitchFamily="34" charset="0"/>
              <a:ea typeface="+mn-ea"/>
              <a:cs typeface="+mn-cs"/>
            </a:endParaRPr>
          </a:p>
        </p:txBody>
      </p:sp>
      <p:sp>
        <p:nvSpPr>
          <p:cNvPr id="6" name="Textplatzhalter 2"/>
          <p:cNvSpPr txBox="1">
            <a:spLocks/>
          </p:cNvSpPr>
          <p:nvPr userDrawn="1"/>
        </p:nvSpPr>
        <p:spPr>
          <a:xfrm>
            <a:off x="8172400" y="361573"/>
            <a:ext cx="607770" cy="242276"/>
          </a:xfrm>
          <a:prstGeom prst="rect">
            <a:avLst/>
          </a:prstGeom>
        </p:spPr>
        <p:txBody>
          <a:bodyPr vert="horz" lIns="0" tIns="0" rIns="46800" bIns="0" rtlCol="0" anchor="ctr" anchorCtr="0">
            <a:noAutofit/>
          </a:bodyPr>
          <a:lstStyle/>
          <a:p>
            <a:pPr marL="225425" marR="0" lvl="0" indent="-225425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None/>
              <a:tabLst/>
              <a:defRPr/>
            </a:pPr>
            <a:fld id="{7FFF4F83-1D13-4EF6-8E57-4929909D3C2E}" type="slidenum"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225425" marR="0" lvl="0" indent="-225425" algn="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Wingdings" pitchFamily="2" charset="2"/>
                <a:buNone/>
                <a:tabLst/>
                <a:defRPr/>
              </a:pPr>
              <a:t>‹#›</a:t>
            </a:fld>
            <a:endParaRPr kumimoji="0" lang="de-CH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Grafik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4564800"/>
            <a:ext cx="1620000" cy="21770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57694" y="2571751"/>
            <a:ext cx="8587047" cy="118393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71B253"/>
              </a:buClr>
              <a:buSzPct val="90000"/>
              <a:buFont typeface="Wingdings" panose="05000000000000000000" pitchFamily="2" charset="2"/>
              <a:buNone/>
              <a:tabLst/>
              <a:defRPr sz="2400">
                <a:latin typeface="+mn-lt"/>
              </a:defRPr>
            </a:lvl1pPr>
          </a:lstStyle>
          <a:p>
            <a:pPr lvl="0"/>
            <a:r>
              <a:rPr lang="de-DE" dirty="0" smtClean="0"/>
              <a:t>Kurstitel hinzufügen</a:t>
            </a:r>
          </a:p>
          <a:p>
            <a:pPr lvl="0"/>
            <a:endParaRPr lang="de-DE" dirty="0" smtClean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76" b="40564"/>
          <a:stretch/>
        </p:blipFill>
        <p:spPr>
          <a:xfrm>
            <a:off x="378296" y="843557"/>
            <a:ext cx="8400000" cy="144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66825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225">
          <p15:clr>
            <a:srgbClr val="FBAE40"/>
          </p15:clr>
        </p15:guide>
        <p15:guide id="3" pos="5535">
          <p15:clr>
            <a:srgbClr val="FBAE40"/>
          </p15:clr>
        </p15:guide>
        <p15:guide id="0" orient="horz" pos="275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706901"/>
            <a:ext cx="8568951" cy="568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1" y="1370013"/>
            <a:ext cx="8576596" cy="3262312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defRPr/>
            </a:lvl1pPr>
            <a:lvl2pPr>
              <a:lnSpc>
                <a:spcPct val="100000"/>
              </a:lnSpc>
              <a:spcAft>
                <a:spcPts val="300"/>
              </a:spcAft>
              <a:defRPr/>
            </a:lvl2pPr>
            <a:lvl3pPr>
              <a:lnSpc>
                <a:spcPct val="100000"/>
              </a:lnSpc>
              <a:spcAft>
                <a:spcPts val="300"/>
              </a:spcAft>
              <a:defRPr/>
            </a:lvl3pPr>
            <a:lvl4pPr>
              <a:lnSpc>
                <a:spcPct val="100000"/>
              </a:lnSpc>
              <a:spcAft>
                <a:spcPts val="300"/>
              </a:spcAft>
              <a:defRPr/>
            </a:lvl4pPr>
            <a:lvl5pPr>
              <a:lnSpc>
                <a:spcPct val="100000"/>
              </a:lnSpc>
              <a:spcAft>
                <a:spcPts val="300"/>
              </a:spcAft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7" name="Textplatzhalter 2"/>
          <p:cNvSpPr txBox="1">
            <a:spLocks/>
          </p:cNvSpPr>
          <p:nvPr userDrawn="1"/>
        </p:nvSpPr>
        <p:spPr>
          <a:xfrm>
            <a:off x="8175600" y="361573"/>
            <a:ext cx="607770" cy="24227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marL="225425" marR="0" lvl="0" indent="-225425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None/>
              <a:tabLst/>
              <a:defRPr/>
            </a:pPr>
            <a:fld id="{7FFF4F83-1D13-4EF6-8E57-4929909D3C2E}" type="slidenum"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225425" marR="0" lvl="0" indent="-225425" algn="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Wingdings" pitchFamily="2" charset="2"/>
                <a:buNone/>
                <a:tabLst/>
                <a:defRPr/>
              </a:pPr>
              <a:t>‹#›</a:t>
            </a:fld>
            <a:endParaRPr kumimoji="0" lang="de-CH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Gerade Verbindung 2"/>
          <p:cNvSpPr>
            <a:spLocks noChangeShapeType="1"/>
          </p:cNvSpPr>
          <p:nvPr userDrawn="1"/>
        </p:nvSpPr>
        <p:spPr bwMode="auto">
          <a:xfrm>
            <a:off x="359568" y="609228"/>
            <a:ext cx="8422481" cy="0"/>
          </a:xfrm>
          <a:prstGeom prst="line">
            <a:avLst/>
          </a:prstGeom>
          <a:noFill/>
          <a:ln w="381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platzhalter 2"/>
          <p:cNvSpPr txBox="1">
            <a:spLocks/>
          </p:cNvSpPr>
          <p:nvPr userDrawn="1"/>
        </p:nvSpPr>
        <p:spPr>
          <a:xfrm>
            <a:off x="354723" y="360000"/>
            <a:ext cx="7444441" cy="24190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marL="225425" marR="0" lvl="0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Digicomp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Microsoft Evolution Day 2015		</a:t>
            </a:r>
            <a:endParaRPr kumimoji="0" lang="de-CH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2882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370013"/>
            <a:ext cx="4244280" cy="3262312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defRPr/>
            </a:lvl1pPr>
            <a:lvl2pPr>
              <a:lnSpc>
                <a:spcPct val="100000"/>
              </a:lnSpc>
              <a:spcAft>
                <a:spcPts val="300"/>
              </a:spcAft>
              <a:defRPr/>
            </a:lvl2pPr>
            <a:lvl3pPr>
              <a:lnSpc>
                <a:spcPct val="100000"/>
              </a:lnSpc>
              <a:spcAft>
                <a:spcPts val="300"/>
              </a:spcAft>
              <a:defRPr/>
            </a:lvl3pPr>
            <a:lvl4pPr>
              <a:lnSpc>
                <a:spcPct val="100000"/>
              </a:lnSpc>
              <a:spcAft>
                <a:spcPts val="300"/>
              </a:spcAft>
              <a:defRPr/>
            </a:lvl4pPr>
            <a:lvl5pPr>
              <a:lnSpc>
                <a:spcPct val="100000"/>
              </a:lnSpc>
              <a:spcAft>
                <a:spcPts val="300"/>
              </a:spcAft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4179916" cy="3262312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defRPr/>
            </a:lvl1pPr>
            <a:lvl2pPr>
              <a:lnSpc>
                <a:spcPct val="100000"/>
              </a:lnSpc>
              <a:spcAft>
                <a:spcPts val="300"/>
              </a:spcAft>
              <a:defRPr/>
            </a:lvl2pPr>
            <a:lvl3pPr>
              <a:lnSpc>
                <a:spcPct val="100000"/>
              </a:lnSpc>
              <a:spcAft>
                <a:spcPts val="300"/>
              </a:spcAft>
              <a:defRPr/>
            </a:lvl3pPr>
            <a:lvl4pPr>
              <a:lnSpc>
                <a:spcPct val="100000"/>
              </a:lnSpc>
              <a:spcAft>
                <a:spcPts val="300"/>
              </a:spcAft>
              <a:defRPr/>
            </a:lvl4pPr>
            <a:lvl5pPr>
              <a:lnSpc>
                <a:spcPct val="100000"/>
              </a:lnSpc>
              <a:spcAft>
                <a:spcPts val="300"/>
              </a:spcAft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8" name="Textplatzhalter 2"/>
          <p:cNvSpPr txBox="1">
            <a:spLocks/>
          </p:cNvSpPr>
          <p:nvPr userDrawn="1"/>
        </p:nvSpPr>
        <p:spPr>
          <a:xfrm>
            <a:off x="8175600" y="361573"/>
            <a:ext cx="607770" cy="24227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marL="225425" marR="0" lvl="0" indent="-225425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None/>
              <a:tabLst/>
              <a:defRPr/>
            </a:pPr>
            <a:fld id="{7FFF4F83-1D13-4EF6-8E57-4929909D3C2E}" type="slidenum"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225425" marR="0" lvl="0" indent="-225425" algn="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Wingdings" pitchFamily="2" charset="2"/>
                <a:buNone/>
                <a:tabLst/>
                <a:defRPr/>
              </a:pPr>
              <a:t>‹#›</a:t>
            </a:fld>
            <a:endParaRPr kumimoji="0" lang="de-CH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Gerade Verbindung 2"/>
          <p:cNvSpPr>
            <a:spLocks noChangeShapeType="1"/>
          </p:cNvSpPr>
          <p:nvPr userDrawn="1"/>
        </p:nvSpPr>
        <p:spPr bwMode="auto">
          <a:xfrm>
            <a:off x="359568" y="609228"/>
            <a:ext cx="8422481" cy="0"/>
          </a:xfrm>
          <a:prstGeom prst="line">
            <a:avLst/>
          </a:prstGeom>
          <a:noFill/>
          <a:ln w="381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354723" y="360000"/>
            <a:ext cx="7444441" cy="24190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marL="225425" marR="0" lvl="0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Digicomp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Microsoft Evolution Day 2015				</a:t>
            </a:r>
            <a:endParaRPr kumimoji="0" lang="de-CH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251520" y="706901"/>
            <a:ext cx="8568951" cy="568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97683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218910"/>
            <a:ext cx="8576596" cy="303163"/>
          </a:xfrm>
        </p:spPr>
        <p:txBody>
          <a:bodyPr tIns="0" bIns="0" anchor="b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8175600" y="361573"/>
            <a:ext cx="607770" cy="24227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marL="225425" marR="0" lvl="0" indent="-225425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None/>
              <a:tabLst/>
              <a:defRPr/>
            </a:pPr>
            <a:fld id="{7FFF4F83-1D13-4EF6-8E57-4929909D3C2E}" type="slidenum"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225425" marR="0" lvl="0" indent="-225425" algn="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Wingdings" pitchFamily="2" charset="2"/>
                <a:buNone/>
                <a:tabLst/>
                <a:defRPr/>
              </a:pPr>
              <a:t>‹#›</a:t>
            </a:fld>
            <a:endParaRPr kumimoji="0" lang="de-CH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Gerade Verbindung 2"/>
          <p:cNvSpPr>
            <a:spLocks noChangeShapeType="1"/>
          </p:cNvSpPr>
          <p:nvPr userDrawn="1"/>
        </p:nvSpPr>
        <p:spPr bwMode="auto">
          <a:xfrm>
            <a:off x="359568" y="609228"/>
            <a:ext cx="8422481" cy="0"/>
          </a:xfrm>
          <a:prstGeom prst="line">
            <a:avLst/>
          </a:prstGeom>
          <a:noFill/>
          <a:ln w="381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platzhalter 2"/>
          <p:cNvSpPr txBox="1">
            <a:spLocks/>
          </p:cNvSpPr>
          <p:nvPr userDrawn="1"/>
        </p:nvSpPr>
        <p:spPr>
          <a:xfrm>
            <a:off x="354723" y="360000"/>
            <a:ext cx="7444441" cy="24190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marL="225425" marR="0" lvl="0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Digicomp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Microsoft Evolution Day 2015				</a:t>
            </a:r>
            <a:endParaRPr kumimoji="0" lang="de-CH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251520" y="796489"/>
            <a:ext cx="8568951" cy="374187"/>
          </a:xfrm>
        </p:spPr>
        <p:txBody>
          <a:bodyPr tIns="0" bIns="0">
            <a:normAutofit/>
          </a:bodyPr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>
          <a:xfrm>
            <a:off x="251520" y="1635646"/>
            <a:ext cx="8569325" cy="300302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504643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81" userDrawn="1">
          <p15:clr>
            <a:srgbClr val="FBAE40"/>
          </p15:clr>
        </p15:guide>
        <p15:guide id="2" orient="horz" pos="1183" userDrawn="1">
          <p15:clr>
            <a:srgbClr val="FBAE40"/>
          </p15:clr>
        </p15:guide>
        <p15:guide id="3" orient="horz" pos="92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218910"/>
            <a:ext cx="8576596" cy="303163"/>
          </a:xfrm>
        </p:spPr>
        <p:txBody>
          <a:bodyPr tIns="0" bIns="0" anchor="b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8175600" y="361573"/>
            <a:ext cx="607770" cy="24227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marL="225425" marR="0" lvl="0" indent="-225425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None/>
              <a:tabLst/>
              <a:defRPr/>
            </a:pPr>
            <a:fld id="{7FFF4F83-1D13-4EF6-8E57-4929909D3C2E}" type="slidenum"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225425" marR="0" lvl="0" indent="-225425" algn="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Wingdings" pitchFamily="2" charset="2"/>
                <a:buNone/>
                <a:tabLst/>
                <a:defRPr/>
              </a:pPr>
              <a:t>‹#›</a:t>
            </a:fld>
            <a:endParaRPr kumimoji="0" lang="de-CH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Gerade Verbindung 2"/>
          <p:cNvSpPr>
            <a:spLocks noChangeShapeType="1"/>
          </p:cNvSpPr>
          <p:nvPr userDrawn="1"/>
        </p:nvSpPr>
        <p:spPr bwMode="auto">
          <a:xfrm>
            <a:off x="359568" y="609228"/>
            <a:ext cx="8422481" cy="0"/>
          </a:xfrm>
          <a:prstGeom prst="line">
            <a:avLst/>
          </a:prstGeom>
          <a:noFill/>
          <a:ln w="381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platzhalter 2"/>
          <p:cNvSpPr txBox="1">
            <a:spLocks/>
          </p:cNvSpPr>
          <p:nvPr userDrawn="1"/>
        </p:nvSpPr>
        <p:spPr>
          <a:xfrm>
            <a:off x="354723" y="360000"/>
            <a:ext cx="7444441" cy="24190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marL="225425" marR="0" lvl="0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Digicomp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Microsoft Evolution Day 2015				</a:t>
            </a:r>
            <a:endParaRPr kumimoji="0" lang="de-CH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251520" y="796489"/>
            <a:ext cx="8568951" cy="374187"/>
          </a:xfrm>
        </p:spPr>
        <p:txBody>
          <a:bodyPr tIns="0" bIns="0">
            <a:normAutofit/>
          </a:bodyPr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4" name="Tabellenplatzhalter 3"/>
          <p:cNvSpPr>
            <a:spLocks noGrp="1"/>
          </p:cNvSpPr>
          <p:nvPr>
            <p:ph type="tbl" sz="quarter" idx="10" hasCustomPrompt="1"/>
          </p:nvPr>
        </p:nvSpPr>
        <p:spPr>
          <a:xfrm>
            <a:off x="357188" y="1635125"/>
            <a:ext cx="8429625" cy="30035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 smtClean="0"/>
              <a:t>Tabelle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24249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81">
          <p15:clr>
            <a:srgbClr val="FBAE40"/>
          </p15:clr>
        </p15:guide>
        <p15:guide id="2" orient="horz" pos="1183">
          <p15:clr>
            <a:srgbClr val="FBAE40"/>
          </p15:clr>
        </p15:guide>
        <p15:guide id="3" orient="horz" pos="927">
          <p15:clr>
            <a:srgbClr val="FBAE40"/>
          </p15:clr>
        </p15:guide>
        <p15:guide id="0" pos="225" userDrawn="1">
          <p15:clr>
            <a:srgbClr val="FBAE40"/>
          </p15:clr>
        </p15:guide>
        <p15:guide id="4" pos="5535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203598"/>
            <a:ext cx="4247455" cy="375171"/>
          </a:xfrm>
        </p:spPr>
        <p:txBody>
          <a:bodyPr anchor="b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1707654"/>
            <a:ext cx="4247455" cy="293102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49" y="1203598"/>
            <a:ext cx="4207279" cy="375171"/>
          </a:xfrm>
        </p:spPr>
        <p:txBody>
          <a:bodyPr anchor="b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49" y="1707654"/>
            <a:ext cx="4207279" cy="293102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8175600" y="361573"/>
            <a:ext cx="607770" cy="24227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marL="225425" marR="0" lvl="0" indent="-225425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None/>
              <a:tabLst/>
              <a:defRPr/>
            </a:pPr>
            <a:fld id="{7FFF4F83-1D13-4EF6-8E57-4929909D3C2E}" type="slidenum"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225425" marR="0" lvl="0" indent="-225425" algn="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Wingdings" pitchFamily="2" charset="2"/>
                <a:buNone/>
                <a:tabLst/>
                <a:defRPr/>
              </a:pPr>
              <a:t>‹#›</a:t>
            </a:fld>
            <a:endParaRPr kumimoji="0" lang="de-CH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Gerade Verbindung 2"/>
          <p:cNvSpPr>
            <a:spLocks noChangeShapeType="1"/>
          </p:cNvSpPr>
          <p:nvPr userDrawn="1"/>
        </p:nvSpPr>
        <p:spPr bwMode="auto">
          <a:xfrm>
            <a:off x="359568" y="609228"/>
            <a:ext cx="8422481" cy="0"/>
          </a:xfrm>
          <a:prstGeom prst="line">
            <a:avLst/>
          </a:prstGeom>
          <a:noFill/>
          <a:ln w="381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platzhalter 2"/>
          <p:cNvSpPr txBox="1">
            <a:spLocks/>
          </p:cNvSpPr>
          <p:nvPr userDrawn="1"/>
        </p:nvSpPr>
        <p:spPr>
          <a:xfrm>
            <a:off x="354723" y="360000"/>
            <a:ext cx="7444441" cy="24190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marL="225425" marR="0" lvl="0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Digicomp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Microsoft Evolution Day 2015				</a:t>
            </a:r>
            <a:endParaRPr kumimoji="0" lang="de-CH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251520" y="796489"/>
            <a:ext cx="8568951" cy="374187"/>
          </a:xfrm>
        </p:spPr>
        <p:txBody>
          <a:bodyPr tIns="0" bIns="0">
            <a:normAutofit/>
          </a:bodyPr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45023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251520" y="706901"/>
            <a:ext cx="8568951" cy="568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8" name="Textplatzhalter 2"/>
          <p:cNvSpPr txBox="1">
            <a:spLocks/>
          </p:cNvSpPr>
          <p:nvPr userDrawn="1"/>
        </p:nvSpPr>
        <p:spPr>
          <a:xfrm>
            <a:off x="8175600" y="361573"/>
            <a:ext cx="607770" cy="24227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marL="225425" marR="0" lvl="0" indent="-225425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lo Offc" pitchFamily="34" charset="0"/>
                <a:ea typeface="+mn-ea"/>
                <a:cs typeface="+mn-cs"/>
              </a:rPr>
              <a:t>Calibri</a:t>
            </a:r>
            <a:endParaRPr kumimoji="0" lang="de-CH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lo Offc" pitchFamily="34" charset="0"/>
              <a:ea typeface="+mn-ea"/>
              <a:cs typeface="+mn-cs"/>
            </a:endParaRPr>
          </a:p>
        </p:txBody>
      </p:sp>
      <p:sp>
        <p:nvSpPr>
          <p:cNvPr id="9" name="Gerade Verbindung 2"/>
          <p:cNvSpPr>
            <a:spLocks noChangeShapeType="1"/>
          </p:cNvSpPr>
          <p:nvPr userDrawn="1"/>
        </p:nvSpPr>
        <p:spPr bwMode="auto">
          <a:xfrm>
            <a:off x="359568" y="609228"/>
            <a:ext cx="8422481" cy="0"/>
          </a:xfrm>
          <a:prstGeom prst="line">
            <a:avLst/>
          </a:prstGeom>
          <a:noFill/>
          <a:ln w="381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354723" y="360000"/>
            <a:ext cx="7444441" cy="24190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marL="225425" marR="0" lvl="0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Digicomp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Microsoft Evolution Day 2015				</a:t>
            </a:r>
            <a:endParaRPr kumimoji="0" lang="de-CH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6056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587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568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45637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69" r:id="rId3"/>
    <p:sldLayoutId id="2147483671" r:id="rId4"/>
    <p:sldLayoutId id="2147483682" r:id="rId5"/>
    <p:sldLayoutId id="2147483683" r:id="rId6"/>
    <p:sldLayoutId id="2147483672" r:id="rId7"/>
    <p:sldLayoutId id="2147483673" r:id="rId8"/>
    <p:sldLayoutId id="2147483674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300"/>
        </a:spcAft>
        <a:buClr>
          <a:srgbClr val="71B253"/>
        </a:buClr>
        <a:buSzPct val="90000"/>
        <a:buFont typeface="Wingdings" panose="05000000000000000000" pitchFamily="2" charset="2"/>
        <a:buChar char="n"/>
        <a:defRPr lang="de-DE" sz="16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449263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300"/>
        </a:spcAft>
        <a:buClr>
          <a:srgbClr val="71B253"/>
        </a:buClr>
        <a:buSzPct val="90000"/>
        <a:buFont typeface="Wingdings" panose="05000000000000000000" pitchFamily="2" charset="2"/>
        <a:buChar char="n"/>
        <a:defRPr lang="de-DE" sz="16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681038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300"/>
        </a:spcAft>
        <a:buClr>
          <a:srgbClr val="71B253"/>
        </a:buClr>
        <a:buSzPct val="90000"/>
        <a:buFont typeface="Wingdings" panose="05000000000000000000" pitchFamily="2" charset="2"/>
        <a:buChar char="n"/>
        <a:defRPr lang="de-DE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22338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300"/>
        </a:spcAft>
        <a:buClr>
          <a:srgbClr val="71B253"/>
        </a:buClr>
        <a:buSzPct val="90000"/>
        <a:buFont typeface="Wingdings" panose="05000000000000000000" pitchFamily="2" charset="2"/>
        <a:buChar char="n"/>
        <a:defRPr lang="de-DE" sz="16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500"/>
        </a:spcBef>
        <a:spcAft>
          <a:spcPts val="300"/>
        </a:spcAft>
        <a:buClr>
          <a:srgbClr val="71B253"/>
        </a:buClr>
        <a:buSzPct val="90000"/>
        <a:buFont typeface="Wingdings" panose="05000000000000000000" pitchFamily="2" charset="2"/>
        <a:buNone/>
        <a:defRPr lang="de-CH" sz="16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922" userDrawn="1">
          <p15:clr>
            <a:srgbClr val="F26B43"/>
          </p15:clr>
        </p15:guide>
        <p15:guide id="2" orient="horz" pos="85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www.digicomp.ch/weiterbildung/it-professionals/microsoft/microsoft-cloud/microsoft-azure/implementing-microsoft-azure-infrastructure-solution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tiff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hyperlink" Target="http://www.corporatesoftware.ch/" TargetMode="External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CH" dirty="0" err="1" smtClean="0"/>
              <a:t>From</a:t>
            </a:r>
            <a:r>
              <a:rPr lang="de-CH" dirty="0" smtClean="0"/>
              <a:t> Zero </a:t>
            </a:r>
            <a:r>
              <a:rPr lang="de-CH" dirty="0" err="1" smtClean="0"/>
              <a:t>to</a:t>
            </a:r>
            <a:r>
              <a:rPr lang="de-CH" dirty="0" smtClean="0"/>
              <a:t> Hero: </a:t>
            </a:r>
            <a:r>
              <a:rPr lang="de-CH" dirty="0" err="1" smtClean="0"/>
              <a:t>Connecting</a:t>
            </a:r>
            <a:r>
              <a:rPr lang="de-CH" dirty="0" smtClean="0"/>
              <a:t> </a:t>
            </a:r>
            <a:r>
              <a:rPr lang="de-CH" dirty="0" err="1" smtClean="0"/>
              <a:t>your</a:t>
            </a:r>
            <a:r>
              <a:rPr lang="de-CH" dirty="0" smtClean="0"/>
              <a:t> Datacenter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Azure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Powershell</a:t>
            </a:r>
            <a:endParaRPr lang="de-CH" dirty="0" smtClean="0"/>
          </a:p>
          <a:p>
            <a:r>
              <a:rPr lang="de-CH" dirty="0" smtClean="0"/>
              <a:t>Raphael Fäh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239871" y="3889143"/>
            <a:ext cx="1725682" cy="33855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de-CH" sz="1600" dirty="0" smtClean="0">
                <a:latin typeface="+mn-lt"/>
              </a:rPr>
              <a:t>Partner:</a:t>
            </a:r>
            <a:endParaRPr lang="de-CH" sz="1600" dirty="0">
              <a:latin typeface="+mn-lt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68" y="3695784"/>
            <a:ext cx="1971683" cy="725271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851" y="3935254"/>
            <a:ext cx="1587141" cy="24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58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Weiterführende Kurse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>
                <a:hlinkClick r:id="rId2"/>
              </a:rPr>
              <a:t>Implementing</a:t>
            </a:r>
            <a:r>
              <a:rPr lang="fr-FR">
                <a:hlinkClick r:id="rId2"/>
              </a:rPr>
              <a:t> Microsoft Azure Infrastructure Solutions («M20533»)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7606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Links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Source Files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this</a:t>
            </a:r>
            <a:r>
              <a:rPr lang="de-CH" dirty="0" smtClean="0"/>
              <a:t> Session:</a:t>
            </a:r>
          </a:p>
          <a:p>
            <a:pPr lvl="1"/>
            <a:r>
              <a:rPr lang="en-US" dirty="0"/>
              <a:t>https://github.com/CorpSoftCH/EvolutionDay2015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1370013"/>
            <a:ext cx="2540000" cy="25400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299942"/>
            <a:ext cx="1383014" cy="67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25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Agenda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Begrüssung</a:t>
            </a:r>
          </a:p>
          <a:p>
            <a:r>
              <a:rPr lang="de-CH" dirty="0" smtClean="0"/>
              <a:t>Vorstellung Referent</a:t>
            </a:r>
          </a:p>
          <a:p>
            <a:r>
              <a:rPr lang="de-CH" dirty="0" smtClean="0"/>
              <a:t>Lab Setup &amp; </a:t>
            </a:r>
            <a:r>
              <a:rPr lang="de-CH" dirty="0" err="1" smtClean="0"/>
              <a:t>Prerequisites</a:t>
            </a:r>
            <a:endParaRPr lang="de-CH" dirty="0" smtClean="0"/>
          </a:p>
          <a:p>
            <a:r>
              <a:rPr lang="de-CH" dirty="0" smtClean="0"/>
              <a:t>Demo</a:t>
            </a:r>
          </a:p>
          <a:p>
            <a:r>
              <a:rPr lang="de-CH" dirty="0" smtClean="0"/>
              <a:t>F&amp;A</a:t>
            </a:r>
          </a:p>
          <a:p>
            <a:r>
              <a:rPr lang="de-CH" dirty="0" smtClean="0"/>
              <a:t>Weiterführende Kurse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4656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Vorstellung Referent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036189"/>
            <a:ext cx="2448272" cy="3503385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299942"/>
            <a:ext cx="1383014" cy="677677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395536" y="1563638"/>
            <a:ext cx="48965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Name:		Raphael Fäh</a:t>
            </a:r>
          </a:p>
          <a:p>
            <a:r>
              <a:rPr lang="de-CH" dirty="0" smtClean="0"/>
              <a:t>Firma:		Corporate Software AG</a:t>
            </a:r>
          </a:p>
          <a:p>
            <a:r>
              <a:rPr lang="de-CH" dirty="0" smtClean="0"/>
              <a:t>Funktion:		Consultant &amp; Trainer</a:t>
            </a:r>
          </a:p>
          <a:p>
            <a:endParaRPr lang="de-CH" dirty="0"/>
          </a:p>
          <a:p>
            <a:r>
              <a:rPr lang="de-CH" dirty="0">
                <a:hlinkClick r:id="rId4"/>
              </a:rPr>
              <a:t>www.corporatesoftware.ch</a:t>
            </a:r>
            <a:endParaRPr lang="de-CH" dirty="0"/>
          </a:p>
          <a:p>
            <a:r>
              <a:rPr lang="de-CH" dirty="0"/>
              <a:t>Follow @</a:t>
            </a:r>
            <a:r>
              <a:rPr lang="de-CH" dirty="0" err="1"/>
              <a:t>CorpSoftCH</a:t>
            </a:r>
            <a:r>
              <a:rPr lang="de-CH" dirty="0"/>
              <a:t> on </a:t>
            </a:r>
            <a:r>
              <a:rPr lang="de-CH" dirty="0" smtClean="0"/>
              <a:t>Twitter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5591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Lab Setup</a:t>
            </a: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3 lokale Server:</a:t>
            </a:r>
          </a:p>
          <a:p>
            <a:pPr lvl="1"/>
            <a:r>
              <a:rPr lang="de-CH" dirty="0" err="1"/>
              <a:t>AzureVPN</a:t>
            </a:r>
            <a:r>
              <a:rPr lang="de-CH" dirty="0"/>
              <a:t>-</a:t>
            </a:r>
            <a:r>
              <a:rPr lang="de-CH" dirty="0" smtClean="0"/>
              <a:t>DC (</a:t>
            </a:r>
            <a:r>
              <a:rPr lang="de-CH" dirty="0" err="1" smtClean="0"/>
              <a:t>Active</a:t>
            </a:r>
            <a:r>
              <a:rPr lang="de-CH" dirty="0" smtClean="0"/>
              <a:t> Directory Domain Controller)</a:t>
            </a:r>
          </a:p>
          <a:p>
            <a:pPr lvl="2"/>
            <a:r>
              <a:rPr lang="de-CH" dirty="0"/>
              <a:t>192.168.0.200</a:t>
            </a:r>
            <a:endParaRPr lang="de-CH" dirty="0" smtClean="0"/>
          </a:p>
          <a:p>
            <a:pPr lvl="1"/>
            <a:r>
              <a:rPr lang="de-CH" dirty="0" err="1"/>
              <a:t>AzureVPN</a:t>
            </a:r>
            <a:r>
              <a:rPr lang="de-CH" dirty="0"/>
              <a:t>-RRAS</a:t>
            </a:r>
            <a:r>
              <a:rPr lang="de-CH" dirty="0" smtClean="0"/>
              <a:t> (Routing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RemoteAccess</a:t>
            </a:r>
            <a:r>
              <a:rPr lang="de-CH" dirty="0" smtClean="0"/>
              <a:t> Server)</a:t>
            </a:r>
          </a:p>
          <a:p>
            <a:pPr lvl="2"/>
            <a:r>
              <a:rPr lang="de-CH" dirty="0" smtClean="0"/>
              <a:t>192.168.0.205</a:t>
            </a:r>
          </a:p>
          <a:p>
            <a:pPr lvl="1"/>
            <a:r>
              <a:rPr lang="de-CH" dirty="0" err="1"/>
              <a:t>AzureVPN</a:t>
            </a:r>
            <a:r>
              <a:rPr lang="de-CH" dirty="0"/>
              <a:t>-FS</a:t>
            </a:r>
            <a:r>
              <a:rPr lang="de-CH" dirty="0" smtClean="0"/>
              <a:t> (</a:t>
            </a:r>
            <a:r>
              <a:rPr lang="de-CH" dirty="0" err="1" smtClean="0"/>
              <a:t>FileServer</a:t>
            </a:r>
            <a:r>
              <a:rPr lang="de-CH" dirty="0" smtClean="0"/>
              <a:t>)</a:t>
            </a:r>
          </a:p>
          <a:p>
            <a:pPr lvl="2"/>
            <a:r>
              <a:rPr lang="de-CH" dirty="0" smtClean="0"/>
              <a:t>192.168.0.202</a:t>
            </a:r>
          </a:p>
          <a:p>
            <a:r>
              <a:rPr lang="de-CH" dirty="0" err="1" smtClean="0"/>
              <a:t>Fritzbox</a:t>
            </a:r>
            <a:r>
              <a:rPr lang="de-CH" dirty="0" smtClean="0"/>
              <a:t> Fon WLAN 7390 als Standardgateway</a:t>
            </a:r>
          </a:p>
          <a:p>
            <a:r>
              <a:rPr lang="de-CH" dirty="0" err="1" smtClean="0"/>
              <a:t>Azure</a:t>
            </a:r>
            <a:r>
              <a:rPr lang="de-CH" dirty="0" smtClean="0"/>
              <a:t> </a:t>
            </a:r>
            <a:r>
              <a:rPr lang="de-CH" dirty="0" err="1" smtClean="0"/>
              <a:t>Subscription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05336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Network </a:t>
            </a:r>
            <a:r>
              <a:rPr lang="de-CH" dirty="0" err="1" smtClean="0"/>
              <a:t>Diagram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Inhaltsplatzhalt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904" y="1370013"/>
            <a:ext cx="6855104" cy="326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568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Prerequisites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On </a:t>
            </a:r>
            <a:r>
              <a:rPr lang="de-CH" dirty="0" err="1" smtClean="0"/>
              <a:t>Premise</a:t>
            </a:r>
            <a:r>
              <a:rPr lang="de-CH" dirty="0" smtClean="0"/>
              <a:t>:</a:t>
            </a:r>
          </a:p>
          <a:p>
            <a:pPr lvl="1"/>
            <a:r>
              <a:rPr lang="de-CH" dirty="0" smtClean="0"/>
              <a:t>Konfigurierte Basisinfrastruktur (Netzwerk, IP, DNS)</a:t>
            </a:r>
          </a:p>
          <a:p>
            <a:pPr lvl="1"/>
            <a:r>
              <a:rPr lang="de-CH" dirty="0" smtClean="0"/>
              <a:t>VPN-fähiger Router oder Windows Server mit RRAS Rolle</a:t>
            </a:r>
          </a:p>
          <a:p>
            <a:pPr lvl="1"/>
            <a:r>
              <a:rPr lang="de-CH" dirty="0" smtClean="0"/>
              <a:t>Windows </a:t>
            </a:r>
            <a:r>
              <a:rPr lang="de-CH" dirty="0" err="1" smtClean="0"/>
              <a:t>Azure</a:t>
            </a:r>
            <a:r>
              <a:rPr lang="de-CH" dirty="0" smtClean="0"/>
              <a:t> </a:t>
            </a:r>
            <a:r>
              <a:rPr lang="de-CH" dirty="0" err="1" smtClean="0"/>
              <a:t>Powershell</a:t>
            </a:r>
            <a:r>
              <a:rPr lang="de-CH" dirty="0" smtClean="0"/>
              <a:t> Module</a:t>
            </a:r>
          </a:p>
          <a:p>
            <a:r>
              <a:rPr lang="de-CH" dirty="0" err="1" smtClean="0"/>
              <a:t>Azure</a:t>
            </a:r>
            <a:r>
              <a:rPr lang="de-CH" dirty="0" smtClean="0"/>
              <a:t>:</a:t>
            </a:r>
          </a:p>
          <a:p>
            <a:pPr lvl="1"/>
            <a:r>
              <a:rPr lang="de-CH" dirty="0" err="1" smtClean="0"/>
              <a:t>Azure</a:t>
            </a:r>
            <a:r>
              <a:rPr lang="de-CH" dirty="0" smtClean="0"/>
              <a:t> </a:t>
            </a:r>
            <a:r>
              <a:rPr lang="de-CH" dirty="0" err="1" smtClean="0"/>
              <a:t>Subscription</a:t>
            </a:r>
            <a:endParaRPr lang="de-CH" dirty="0" smtClean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9539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High Level </a:t>
            </a:r>
            <a:r>
              <a:rPr lang="de-CH" dirty="0" err="1" smtClean="0"/>
              <a:t>Steps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err="1" smtClean="0"/>
              <a:t>Azure</a:t>
            </a:r>
            <a:r>
              <a:rPr lang="de-CH" dirty="0" smtClean="0"/>
              <a:t> </a:t>
            </a:r>
            <a:r>
              <a:rPr lang="de-CH" dirty="0" err="1" smtClean="0"/>
              <a:t>Subscription</a:t>
            </a:r>
            <a:r>
              <a:rPr lang="de-CH" dirty="0" smtClean="0"/>
              <a:t> in </a:t>
            </a:r>
            <a:r>
              <a:rPr lang="de-CH" dirty="0" err="1" smtClean="0"/>
              <a:t>Powershell</a:t>
            </a:r>
            <a:r>
              <a:rPr lang="de-CH" dirty="0" smtClean="0"/>
              <a:t> lesen</a:t>
            </a:r>
          </a:p>
          <a:p>
            <a:r>
              <a:rPr lang="de-CH" dirty="0" smtClean="0"/>
              <a:t>Die aktuelle Netzwerkkonfiguration auslesen, anpassen und wieder hochladen</a:t>
            </a:r>
          </a:p>
          <a:p>
            <a:r>
              <a:rPr lang="de-CH" dirty="0" smtClean="0"/>
              <a:t>Dynamic VPN Gateway erstellen</a:t>
            </a:r>
          </a:p>
          <a:p>
            <a:r>
              <a:rPr lang="de-CH" dirty="0" smtClean="0"/>
              <a:t>Storage Account erstellen</a:t>
            </a:r>
          </a:p>
          <a:p>
            <a:r>
              <a:rPr lang="de-CH" dirty="0" smtClean="0"/>
              <a:t>Zwei neue </a:t>
            </a:r>
            <a:r>
              <a:rPr lang="de-CH" dirty="0" err="1" smtClean="0"/>
              <a:t>CloudServices</a:t>
            </a:r>
            <a:r>
              <a:rPr lang="de-CH" dirty="0" smtClean="0"/>
              <a:t> erstellen</a:t>
            </a:r>
          </a:p>
          <a:p>
            <a:r>
              <a:rPr lang="de-CH" dirty="0" smtClean="0"/>
              <a:t>Zwei neue </a:t>
            </a:r>
            <a:r>
              <a:rPr lang="de-CH" dirty="0" err="1" smtClean="0"/>
              <a:t>VM’s</a:t>
            </a:r>
            <a:r>
              <a:rPr lang="de-CH" dirty="0" smtClean="0"/>
              <a:t> in den </a:t>
            </a:r>
            <a:r>
              <a:rPr lang="de-CH" dirty="0" err="1" smtClean="0"/>
              <a:t>CloudServices</a:t>
            </a:r>
            <a:r>
              <a:rPr lang="de-CH" dirty="0" smtClean="0"/>
              <a:t> erstellen</a:t>
            </a:r>
          </a:p>
          <a:p>
            <a:r>
              <a:rPr lang="de-CH" dirty="0" smtClean="0"/>
              <a:t>Über RDP die </a:t>
            </a:r>
            <a:r>
              <a:rPr lang="de-CH" dirty="0" err="1" smtClean="0"/>
              <a:t>VM’s</a:t>
            </a:r>
            <a:r>
              <a:rPr lang="de-CH" dirty="0" smtClean="0"/>
              <a:t> konfigurieren</a:t>
            </a:r>
          </a:p>
          <a:p>
            <a:r>
              <a:rPr lang="de-CH" dirty="0" smtClean="0"/>
              <a:t>VPN Gateway </a:t>
            </a:r>
            <a:r>
              <a:rPr lang="de-CH" dirty="0" err="1" smtClean="0"/>
              <a:t>connecten</a:t>
            </a:r>
            <a:endParaRPr lang="de-CH" dirty="0" smtClean="0"/>
          </a:p>
          <a:p>
            <a:r>
              <a:rPr lang="de-CH" dirty="0" smtClean="0"/>
              <a:t>VMs konfigurieren &amp; verbinden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68239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9489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F&amp;A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8922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gicomp 2013">
  <a:themeElements>
    <a:clrScheme name="Digicomp">
      <a:dk1>
        <a:sysClr val="windowText" lastClr="000000"/>
      </a:dk1>
      <a:lt1>
        <a:sysClr val="window" lastClr="FFFFFF"/>
      </a:lt1>
      <a:dk2>
        <a:srgbClr val="EDEDED"/>
      </a:dk2>
      <a:lt2>
        <a:srgbClr val="FFFFFF"/>
      </a:lt2>
      <a:accent1>
        <a:srgbClr val="71B253"/>
      </a:accent1>
      <a:accent2>
        <a:srgbClr val="A9D097"/>
      </a:accent2>
      <a:accent3>
        <a:srgbClr val="C6E0BA"/>
      </a:accent3>
      <a:accent4>
        <a:srgbClr val="91C37B"/>
      </a:accent4>
      <a:accent5>
        <a:srgbClr val="54873C"/>
      </a:accent5>
      <a:accent6>
        <a:srgbClr val="385A28"/>
      </a:accent6>
      <a:hlink>
        <a:srgbClr val="71B253"/>
      </a:hlink>
      <a:folHlink>
        <a:srgbClr val="71B253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9E1B291D-0126-46D6-8982-77581D5FE466}" vid="{6B321152-184A-4E68-97C9-F5E79B6D6440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Kursunterlagen_DE</Template>
  <TotalTime>0</TotalTime>
  <Words>167</Words>
  <Application>Microsoft Macintosh PowerPoint</Application>
  <PresentationFormat>On-screen Show (16:9)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Milo Offc</vt:lpstr>
      <vt:lpstr>Wingdings</vt:lpstr>
      <vt:lpstr>Arial</vt:lpstr>
      <vt:lpstr>Digicomp 2013</vt:lpstr>
      <vt:lpstr>PowerPoint Presentation</vt:lpstr>
      <vt:lpstr>Agenda</vt:lpstr>
      <vt:lpstr>Vorstellung Referent</vt:lpstr>
      <vt:lpstr>Lab Setup</vt:lpstr>
      <vt:lpstr>Network Diagram</vt:lpstr>
      <vt:lpstr>Prerequisites</vt:lpstr>
      <vt:lpstr>High Level Steps</vt:lpstr>
      <vt:lpstr>Demo</vt:lpstr>
      <vt:lpstr>F&amp;A</vt:lpstr>
      <vt:lpstr>Weiterführende Kurse</vt:lpstr>
      <vt:lpstr>Links</vt:lpstr>
    </vt:vector>
  </TitlesOfParts>
  <Company>Digicomp Academy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Micela Gwerder</dc:creator>
  <cp:lastModifiedBy>Matthias Gessenay</cp:lastModifiedBy>
  <cp:revision>47</cp:revision>
  <dcterms:created xsi:type="dcterms:W3CDTF">2015-08-27T07:46:25Z</dcterms:created>
  <dcterms:modified xsi:type="dcterms:W3CDTF">2015-11-08T09:03:08Z</dcterms:modified>
</cp:coreProperties>
</file>