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tiff" ContentType="image/tiff"/>
  <Default Extension="rels" ContentType="application/vnd.openxmlformats-package.relationships+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notesMasterIdLst>
    <p:notesMasterId r:id="rId20"/>
  </p:notesMasterIdLst>
  <p:handoutMasterIdLst>
    <p:handoutMasterId r:id="rId21"/>
  </p:handoutMasterIdLst>
  <p:sldIdLst>
    <p:sldId id="257" r:id="rId2"/>
    <p:sldId id="258" r:id="rId3"/>
    <p:sldId id="259" r:id="rId4"/>
    <p:sldId id="261" r:id="rId5"/>
    <p:sldId id="263" r:id="rId6"/>
    <p:sldId id="269" r:id="rId7"/>
    <p:sldId id="277" r:id="rId8"/>
    <p:sldId id="270" r:id="rId9"/>
    <p:sldId id="264" r:id="rId10"/>
    <p:sldId id="265" r:id="rId11"/>
    <p:sldId id="266" r:id="rId12"/>
    <p:sldId id="267" r:id="rId13"/>
    <p:sldId id="272" r:id="rId14"/>
    <p:sldId id="268" r:id="rId15"/>
    <p:sldId id="278" r:id="rId16"/>
    <p:sldId id="274" r:id="rId17"/>
    <p:sldId id="273" r:id="rId18"/>
    <p:sldId id="279" r:id="rId19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685" userDrawn="1">
          <p15:clr>
            <a:srgbClr val="A4A3A4"/>
          </p15:clr>
        </p15:guide>
        <p15:guide id="4" pos="224" userDrawn="1">
          <p15:clr>
            <a:srgbClr val="A4A3A4"/>
          </p15:clr>
        </p15:guide>
        <p15:guide id="10" pos="5420">
          <p15:clr>
            <a:srgbClr val="A4A3A4"/>
          </p15:clr>
        </p15:guide>
        <p15:guide id="11" orient="horz" pos="34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B0B0"/>
    <a:srgbClr val="B6CDDF"/>
    <a:srgbClr val="71B253"/>
    <a:srgbClr val="DAE592"/>
    <a:srgbClr val="FCF560"/>
    <a:srgbClr val="ECCECE"/>
    <a:srgbClr val="DBBF7D"/>
    <a:srgbClr val="B4D5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Helle Formatvorlage 3 - Akz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Helle Formatvorlage 3 - Akz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Helle Formatvorlage 3 - Akz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73" autoAdjust="0"/>
    <p:restoredTop sz="55127" autoAdjust="0"/>
  </p:normalViewPr>
  <p:slideViewPr>
    <p:cSldViewPr>
      <p:cViewPr varScale="1">
        <p:scale>
          <a:sx n="92" d="100"/>
          <a:sy n="92" d="100"/>
        </p:scale>
        <p:origin x="2504" y="176"/>
      </p:cViewPr>
      <p:guideLst>
        <p:guide orient="horz" pos="685"/>
        <p:guide pos="224"/>
        <p:guide pos="5420"/>
        <p:guide orient="horz" pos="34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7" d="100"/>
          <a:sy n="107" d="100"/>
        </p:scale>
        <p:origin x="3448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031597-6C60-1248-AE17-762D4004DD3D}" type="doc">
      <dgm:prSet loTypeId="urn:microsoft.com/office/officeart/2005/8/layout/pyramid1" loCatId="pyramid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CFD90592-923F-3144-9D66-C1B60BE8CF02}">
      <dgm:prSet custT="1"/>
      <dgm:spPr>
        <a:solidFill>
          <a:schemeClr val="accent4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pPr rtl="0"/>
          <a:r>
            <a:rPr lang="de-DE" sz="1400" dirty="0" smtClean="0"/>
            <a:t/>
          </a:r>
          <a:br>
            <a:rPr lang="de-DE" sz="1400" dirty="0" smtClean="0"/>
          </a:br>
          <a:r>
            <a:rPr lang="de-DE" sz="1400" dirty="0" smtClean="0"/>
            <a:t/>
          </a:r>
          <a:br>
            <a:rPr lang="de-DE" sz="1400" dirty="0" smtClean="0"/>
          </a:br>
          <a:r>
            <a:rPr lang="de-DE" sz="1800" dirty="0" smtClean="0"/>
            <a:t>Portfoliomanagement</a:t>
          </a:r>
          <a:endParaRPr lang="de-DE" sz="1800" dirty="0"/>
        </a:p>
      </dgm:t>
    </dgm:pt>
    <dgm:pt modelId="{8D12900B-3E68-2546-8B09-7ACDA0017B84}" type="parTrans" cxnId="{8D02DAED-6BAC-4A4D-A96B-920810884B96}">
      <dgm:prSet/>
      <dgm:spPr/>
      <dgm:t>
        <a:bodyPr/>
        <a:lstStyle/>
        <a:p>
          <a:endParaRPr lang="de-DE" sz="1400"/>
        </a:p>
      </dgm:t>
    </dgm:pt>
    <dgm:pt modelId="{03F0DF89-FFA3-8E40-A011-DC7107CA62AF}" type="sibTrans" cxnId="{8D02DAED-6BAC-4A4D-A96B-920810884B96}">
      <dgm:prSet/>
      <dgm:spPr/>
      <dgm:t>
        <a:bodyPr/>
        <a:lstStyle/>
        <a:p>
          <a:endParaRPr lang="de-DE" sz="1400"/>
        </a:p>
      </dgm:t>
    </dgm:pt>
    <dgm:pt modelId="{047AE268-775E-6B47-89B9-FEDB189422F5}">
      <dgm:prSet custT="1"/>
      <dgm:spPr>
        <a:solidFill>
          <a:schemeClr val="bg1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pPr rtl="0"/>
          <a:r>
            <a:rPr lang="de-DE" sz="1400" dirty="0" smtClean="0"/>
            <a:t/>
          </a:r>
          <a:br>
            <a:rPr lang="de-DE" sz="1400" dirty="0" smtClean="0"/>
          </a:br>
          <a:r>
            <a:rPr lang="de-DE" sz="1400" dirty="0" smtClean="0"/>
            <a:t/>
          </a:r>
          <a:br>
            <a:rPr lang="de-DE" sz="1400" dirty="0" smtClean="0"/>
          </a:br>
          <a:r>
            <a:rPr lang="de-DE" sz="1400" dirty="0" smtClean="0"/>
            <a:t>Projektmanagement </a:t>
          </a:r>
          <a:endParaRPr lang="de-DE" sz="1400" dirty="0"/>
        </a:p>
      </dgm:t>
    </dgm:pt>
    <dgm:pt modelId="{0F8930D8-1D45-6C45-ABDE-04258C97C854}" type="parTrans" cxnId="{C16BF86E-DCFF-2343-A0F8-49A0C55E18C3}">
      <dgm:prSet/>
      <dgm:spPr/>
      <dgm:t>
        <a:bodyPr/>
        <a:lstStyle/>
        <a:p>
          <a:endParaRPr lang="de-DE" sz="1400"/>
        </a:p>
      </dgm:t>
    </dgm:pt>
    <dgm:pt modelId="{32B12E81-A56C-8B40-9063-12B96D56A316}" type="sibTrans" cxnId="{C16BF86E-DCFF-2343-A0F8-49A0C55E18C3}">
      <dgm:prSet/>
      <dgm:spPr/>
      <dgm:t>
        <a:bodyPr/>
        <a:lstStyle/>
        <a:p>
          <a:endParaRPr lang="de-DE" sz="1400"/>
        </a:p>
      </dgm:t>
    </dgm:pt>
    <dgm:pt modelId="{09890491-84DC-5445-A905-813E58D9E4E4}">
      <dgm:prSet custT="1"/>
      <dgm:spPr>
        <a:solidFill>
          <a:schemeClr val="bg1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pPr rtl="0"/>
          <a:r>
            <a:rPr lang="de-DE" sz="1400" dirty="0" smtClean="0"/>
            <a:t/>
          </a:r>
          <a:br>
            <a:rPr lang="de-DE" sz="1400" dirty="0" smtClean="0"/>
          </a:br>
          <a:r>
            <a:rPr lang="de-DE" sz="1400" dirty="0" smtClean="0"/>
            <a:t/>
          </a:r>
          <a:br>
            <a:rPr lang="de-DE" sz="1400" dirty="0" smtClean="0"/>
          </a:br>
          <a:r>
            <a:rPr lang="de-DE" sz="1400" dirty="0" smtClean="0"/>
            <a:t>Geschäftsziele</a:t>
          </a:r>
          <a:endParaRPr lang="de-DE" sz="1400" dirty="0"/>
        </a:p>
      </dgm:t>
    </dgm:pt>
    <dgm:pt modelId="{7B8A392A-6638-484B-94B7-31E4D9916198}" type="sibTrans" cxnId="{59D33E31-AFDD-B045-9F74-BB3947A49EDF}">
      <dgm:prSet/>
      <dgm:spPr/>
      <dgm:t>
        <a:bodyPr/>
        <a:lstStyle/>
        <a:p>
          <a:endParaRPr lang="de-DE" sz="1400"/>
        </a:p>
      </dgm:t>
    </dgm:pt>
    <dgm:pt modelId="{EBA348A2-F3D0-0F41-A705-B736DCC202AB}" type="parTrans" cxnId="{59D33E31-AFDD-B045-9F74-BB3947A49EDF}">
      <dgm:prSet/>
      <dgm:spPr/>
      <dgm:t>
        <a:bodyPr/>
        <a:lstStyle/>
        <a:p>
          <a:endParaRPr lang="de-DE" sz="1400"/>
        </a:p>
      </dgm:t>
    </dgm:pt>
    <dgm:pt modelId="{F9DB294F-4FA9-554D-BEE7-B70F78E69BA5}">
      <dgm:prSet custT="1"/>
      <dgm:spPr>
        <a:solidFill>
          <a:schemeClr val="bg1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pPr rtl="0"/>
          <a:r>
            <a:rPr lang="de-DE" sz="1400" dirty="0" smtClean="0"/>
            <a:t/>
          </a:r>
          <a:br>
            <a:rPr lang="de-DE" sz="1400" dirty="0" smtClean="0"/>
          </a:br>
          <a:r>
            <a:rPr lang="de-DE" sz="1400" dirty="0" smtClean="0"/>
            <a:t/>
          </a:r>
          <a:br>
            <a:rPr lang="de-DE" sz="1400" dirty="0" smtClean="0"/>
          </a:br>
          <a:r>
            <a:rPr lang="de-DE" sz="1400" dirty="0" smtClean="0"/>
            <a:t>Strategie</a:t>
          </a:r>
          <a:endParaRPr lang="de-DE" sz="1400" dirty="0"/>
        </a:p>
      </dgm:t>
    </dgm:pt>
    <dgm:pt modelId="{32A0BBC9-E5E2-2F45-AF65-243A95723C0B}" type="parTrans" cxnId="{63C143CA-AD35-5149-93F4-7354F7777955}">
      <dgm:prSet/>
      <dgm:spPr/>
      <dgm:t>
        <a:bodyPr/>
        <a:lstStyle/>
        <a:p>
          <a:endParaRPr lang="de-DE"/>
        </a:p>
      </dgm:t>
    </dgm:pt>
    <dgm:pt modelId="{0FBDB590-7EA5-CE46-BF63-A760DA9AA663}" type="sibTrans" cxnId="{63C143CA-AD35-5149-93F4-7354F7777955}">
      <dgm:prSet/>
      <dgm:spPr/>
      <dgm:t>
        <a:bodyPr/>
        <a:lstStyle/>
        <a:p>
          <a:endParaRPr lang="de-DE"/>
        </a:p>
      </dgm:t>
    </dgm:pt>
    <dgm:pt modelId="{55BD11EE-9D2D-B440-9011-4FEC4A6C5AE9}" type="pres">
      <dgm:prSet presAssocID="{AB031597-6C60-1248-AE17-762D4004DD3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CH"/>
        </a:p>
      </dgm:t>
    </dgm:pt>
    <dgm:pt modelId="{FCB9F0E7-3AEC-1147-B9EC-DB8E420D5EC1}" type="pres">
      <dgm:prSet presAssocID="{F9DB294F-4FA9-554D-BEE7-B70F78E69BA5}" presName="Name8" presStyleCnt="0"/>
      <dgm:spPr/>
    </dgm:pt>
    <dgm:pt modelId="{D77156F9-8DAA-1F4A-8A33-FE2DCE486B37}" type="pres">
      <dgm:prSet presAssocID="{F9DB294F-4FA9-554D-BEE7-B70F78E69BA5}" presName="level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DC2109E3-F284-FE4C-8084-815C1F109516}" type="pres">
      <dgm:prSet presAssocID="{F9DB294F-4FA9-554D-BEE7-B70F78E69BA5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9EEBB473-3CE5-8C4C-9968-3D9C1F7C4659}" type="pres">
      <dgm:prSet presAssocID="{09890491-84DC-5445-A905-813E58D9E4E4}" presName="Name8" presStyleCnt="0"/>
      <dgm:spPr/>
    </dgm:pt>
    <dgm:pt modelId="{FDA9001B-D581-7841-8D88-29E053D224FA}" type="pres">
      <dgm:prSet presAssocID="{09890491-84DC-5445-A905-813E58D9E4E4}" presName="level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230BD81-4162-494E-8882-97DD7279904A}" type="pres">
      <dgm:prSet presAssocID="{09890491-84DC-5445-A905-813E58D9E4E4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B4A8193-9F62-294A-B356-D1FA8547E937}" type="pres">
      <dgm:prSet presAssocID="{CFD90592-923F-3144-9D66-C1B60BE8CF02}" presName="Name8" presStyleCnt="0"/>
      <dgm:spPr/>
    </dgm:pt>
    <dgm:pt modelId="{98F42954-B16A-F644-AD62-11BB696FEC6F}" type="pres">
      <dgm:prSet presAssocID="{CFD90592-923F-3144-9D66-C1B60BE8CF02}" presName="level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57CE15F7-FE1F-6C49-8725-386EF373D4A6}" type="pres">
      <dgm:prSet presAssocID="{CFD90592-923F-3144-9D66-C1B60BE8CF02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7E83D6D4-5D0C-E846-9BD4-D6BAED8BFADA}" type="pres">
      <dgm:prSet presAssocID="{047AE268-775E-6B47-89B9-FEDB189422F5}" presName="Name8" presStyleCnt="0"/>
      <dgm:spPr/>
    </dgm:pt>
    <dgm:pt modelId="{E531DEF6-2AC4-B049-B383-05853A9CADBD}" type="pres">
      <dgm:prSet presAssocID="{047AE268-775E-6B47-89B9-FEDB189422F5}" presName="level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C8DD9A18-AF17-B043-B5A9-917354A6C538}" type="pres">
      <dgm:prSet presAssocID="{047AE268-775E-6B47-89B9-FEDB189422F5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de-CH"/>
        </a:p>
      </dgm:t>
    </dgm:pt>
  </dgm:ptLst>
  <dgm:cxnLst>
    <dgm:cxn modelId="{D3AD794D-3E41-AC47-BC6F-81AE1BC7752B}" type="presOf" srcId="{AB031597-6C60-1248-AE17-762D4004DD3D}" destId="{55BD11EE-9D2D-B440-9011-4FEC4A6C5AE9}" srcOrd="0" destOrd="0" presId="urn:microsoft.com/office/officeart/2005/8/layout/pyramid1"/>
    <dgm:cxn modelId="{C16BF86E-DCFF-2343-A0F8-49A0C55E18C3}" srcId="{AB031597-6C60-1248-AE17-762D4004DD3D}" destId="{047AE268-775E-6B47-89B9-FEDB189422F5}" srcOrd="3" destOrd="0" parTransId="{0F8930D8-1D45-6C45-ABDE-04258C97C854}" sibTransId="{32B12E81-A56C-8B40-9063-12B96D56A316}"/>
    <dgm:cxn modelId="{63C143CA-AD35-5149-93F4-7354F7777955}" srcId="{AB031597-6C60-1248-AE17-762D4004DD3D}" destId="{F9DB294F-4FA9-554D-BEE7-B70F78E69BA5}" srcOrd="0" destOrd="0" parTransId="{32A0BBC9-E5E2-2F45-AF65-243A95723C0B}" sibTransId="{0FBDB590-7EA5-CE46-BF63-A760DA9AA663}"/>
    <dgm:cxn modelId="{A3C2940F-CD41-1843-9BF7-CAFA96805864}" type="presOf" srcId="{047AE268-775E-6B47-89B9-FEDB189422F5}" destId="{E531DEF6-2AC4-B049-B383-05853A9CADBD}" srcOrd="0" destOrd="0" presId="urn:microsoft.com/office/officeart/2005/8/layout/pyramid1"/>
    <dgm:cxn modelId="{D3AFD88C-968A-8143-99BE-7E3DC450DE3C}" type="presOf" srcId="{F9DB294F-4FA9-554D-BEE7-B70F78E69BA5}" destId="{D77156F9-8DAA-1F4A-8A33-FE2DCE486B37}" srcOrd="0" destOrd="0" presId="urn:microsoft.com/office/officeart/2005/8/layout/pyramid1"/>
    <dgm:cxn modelId="{59D33E31-AFDD-B045-9F74-BB3947A49EDF}" srcId="{AB031597-6C60-1248-AE17-762D4004DD3D}" destId="{09890491-84DC-5445-A905-813E58D9E4E4}" srcOrd="1" destOrd="0" parTransId="{EBA348A2-F3D0-0F41-A705-B736DCC202AB}" sibTransId="{7B8A392A-6638-484B-94B7-31E4D9916198}"/>
    <dgm:cxn modelId="{8D02DAED-6BAC-4A4D-A96B-920810884B96}" srcId="{AB031597-6C60-1248-AE17-762D4004DD3D}" destId="{CFD90592-923F-3144-9D66-C1B60BE8CF02}" srcOrd="2" destOrd="0" parTransId="{8D12900B-3E68-2546-8B09-7ACDA0017B84}" sibTransId="{03F0DF89-FFA3-8E40-A011-DC7107CA62AF}"/>
    <dgm:cxn modelId="{EC408495-00AB-4F46-917D-5070DBC9C25E}" type="presOf" srcId="{CFD90592-923F-3144-9D66-C1B60BE8CF02}" destId="{57CE15F7-FE1F-6C49-8725-386EF373D4A6}" srcOrd="1" destOrd="0" presId="urn:microsoft.com/office/officeart/2005/8/layout/pyramid1"/>
    <dgm:cxn modelId="{EA8317CF-A5BB-A541-B30F-1DE44E7219C6}" type="presOf" srcId="{09890491-84DC-5445-A905-813E58D9E4E4}" destId="{FDA9001B-D581-7841-8D88-29E053D224FA}" srcOrd="0" destOrd="0" presId="urn:microsoft.com/office/officeart/2005/8/layout/pyramid1"/>
    <dgm:cxn modelId="{ECF9DB91-601F-474B-9316-8DF8BB43DE58}" type="presOf" srcId="{F9DB294F-4FA9-554D-BEE7-B70F78E69BA5}" destId="{DC2109E3-F284-FE4C-8084-815C1F109516}" srcOrd="1" destOrd="0" presId="urn:microsoft.com/office/officeart/2005/8/layout/pyramid1"/>
    <dgm:cxn modelId="{C388DC67-DCE2-8341-B043-E65629F1166C}" type="presOf" srcId="{047AE268-775E-6B47-89B9-FEDB189422F5}" destId="{C8DD9A18-AF17-B043-B5A9-917354A6C538}" srcOrd="1" destOrd="0" presId="urn:microsoft.com/office/officeart/2005/8/layout/pyramid1"/>
    <dgm:cxn modelId="{5106DDEF-4C40-7142-BCC5-9CFBBEEBEDF7}" type="presOf" srcId="{09890491-84DC-5445-A905-813E58D9E4E4}" destId="{7230BD81-4162-494E-8882-97DD7279904A}" srcOrd="1" destOrd="0" presId="urn:microsoft.com/office/officeart/2005/8/layout/pyramid1"/>
    <dgm:cxn modelId="{8B56503A-3C94-2B40-B2CF-69CB1B49A937}" type="presOf" srcId="{CFD90592-923F-3144-9D66-C1B60BE8CF02}" destId="{98F42954-B16A-F644-AD62-11BB696FEC6F}" srcOrd="0" destOrd="0" presId="urn:microsoft.com/office/officeart/2005/8/layout/pyramid1"/>
    <dgm:cxn modelId="{0AE43293-FDC3-FA45-803B-FBFD9E5FB3AC}" type="presParOf" srcId="{55BD11EE-9D2D-B440-9011-4FEC4A6C5AE9}" destId="{FCB9F0E7-3AEC-1147-B9EC-DB8E420D5EC1}" srcOrd="0" destOrd="0" presId="urn:microsoft.com/office/officeart/2005/8/layout/pyramid1"/>
    <dgm:cxn modelId="{5C843788-3170-F44E-AA3C-AB6E0E393A5E}" type="presParOf" srcId="{FCB9F0E7-3AEC-1147-B9EC-DB8E420D5EC1}" destId="{D77156F9-8DAA-1F4A-8A33-FE2DCE486B37}" srcOrd="0" destOrd="0" presId="urn:microsoft.com/office/officeart/2005/8/layout/pyramid1"/>
    <dgm:cxn modelId="{AED75DFB-F457-4047-860A-270C099E7F55}" type="presParOf" srcId="{FCB9F0E7-3AEC-1147-B9EC-DB8E420D5EC1}" destId="{DC2109E3-F284-FE4C-8084-815C1F109516}" srcOrd="1" destOrd="0" presId="urn:microsoft.com/office/officeart/2005/8/layout/pyramid1"/>
    <dgm:cxn modelId="{3390A7D2-ECC5-F346-9564-5BEE9A3476BC}" type="presParOf" srcId="{55BD11EE-9D2D-B440-9011-4FEC4A6C5AE9}" destId="{9EEBB473-3CE5-8C4C-9968-3D9C1F7C4659}" srcOrd="1" destOrd="0" presId="urn:microsoft.com/office/officeart/2005/8/layout/pyramid1"/>
    <dgm:cxn modelId="{28524B39-1463-A049-9687-333E554C7CB3}" type="presParOf" srcId="{9EEBB473-3CE5-8C4C-9968-3D9C1F7C4659}" destId="{FDA9001B-D581-7841-8D88-29E053D224FA}" srcOrd="0" destOrd="0" presId="urn:microsoft.com/office/officeart/2005/8/layout/pyramid1"/>
    <dgm:cxn modelId="{FA4A939A-D6BD-6941-952B-C5BF7D8A6D0F}" type="presParOf" srcId="{9EEBB473-3CE5-8C4C-9968-3D9C1F7C4659}" destId="{7230BD81-4162-494E-8882-97DD7279904A}" srcOrd="1" destOrd="0" presId="urn:microsoft.com/office/officeart/2005/8/layout/pyramid1"/>
    <dgm:cxn modelId="{FD64B684-9CE6-B745-A1B8-5DD4B1003A78}" type="presParOf" srcId="{55BD11EE-9D2D-B440-9011-4FEC4A6C5AE9}" destId="{4B4A8193-9F62-294A-B356-D1FA8547E937}" srcOrd="2" destOrd="0" presId="urn:microsoft.com/office/officeart/2005/8/layout/pyramid1"/>
    <dgm:cxn modelId="{E793A5FB-B398-8741-B848-7D528FBF5DC8}" type="presParOf" srcId="{4B4A8193-9F62-294A-B356-D1FA8547E937}" destId="{98F42954-B16A-F644-AD62-11BB696FEC6F}" srcOrd="0" destOrd="0" presId="urn:microsoft.com/office/officeart/2005/8/layout/pyramid1"/>
    <dgm:cxn modelId="{04A5E54D-E383-F446-87C2-EEE68AC0663F}" type="presParOf" srcId="{4B4A8193-9F62-294A-B356-D1FA8547E937}" destId="{57CE15F7-FE1F-6C49-8725-386EF373D4A6}" srcOrd="1" destOrd="0" presId="urn:microsoft.com/office/officeart/2005/8/layout/pyramid1"/>
    <dgm:cxn modelId="{9D0CE71E-2E79-3149-8BB1-66AA87292937}" type="presParOf" srcId="{55BD11EE-9D2D-B440-9011-4FEC4A6C5AE9}" destId="{7E83D6D4-5D0C-E846-9BD4-D6BAED8BFADA}" srcOrd="3" destOrd="0" presId="urn:microsoft.com/office/officeart/2005/8/layout/pyramid1"/>
    <dgm:cxn modelId="{40846421-7683-6E48-B773-402F0F9D2C1E}" type="presParOf" srcId="{7E83D6D4-5D0C-E846-9BD4-D6BAED8BFADA}" destId="{E531DEF6-2AC4-B049-B383-05853A9CADBD}" srcOrd="0" destOrd="0" presId="urn:microsoft.com/office/officeart/2005/8/layout/pyramid1"/>
    <dgm:cxn modelId="{4C5E1D2F-6C26-4743-BAFC-B581486D2865}" type="presParOf" srcId="{7E83D6D4-5D0C-E846-9BD4-D6BAED8BFADA}" destId="{C8DD9A18-AF17-B043-B5A9-917354A6C538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7156F9-8DAA-1F4A-8A33-FE2DCE486B37}">
      <dsp:nvSpPr>
        <dsp:cNvPr id="0" name=""/>
        <dsp:cNvSpPr/>
      </dsp:nvSpPr>
      <dsp:spPr>
        <a:xfrm>
          <a:off x="1591865" y="0"/>
          <a:ext cx="1061243" cy="815578"/>
        </a:xfrm>
        <a:prstGeom prst="trapezoid">
          <a:avLst>
            <a:gd name="adj" fmla="val 65061"/>
          </a:avLst>
        </a:prstGeom>
        <a:solidFill>
          <a:schemeClr val="bg1">
            <a:lumMod val="75000"/>
          </a:schemeClr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/>
          </a:r>
          <a:br>
            <a:rPr lang="de-DE" sz="1400" kern="1200" dirty="0" smtClean="0"/>
          </a:br>
          <a:r>
            <a:rPr lang="de-DE" sz="1400" kern="1200" dirty="0" smtClean="0"/>
            <a:t/>
          </a:r>
          <a:br>
            <a:rPr lang="de-DE" sz="1400" kern="1200" dirty="0" smtClean="0"/>
          </a:br>
          <a:r>
            <a:rPr lang="de-DE" sz="1400" kern="1200" dirty="0" smtClean="0"/>
            <a:t>Strategie</a:t>
          </a:r>
          <a:endParaRPr lang="de-DE" sz="1400" kern="1200" dirty="0"/>
        </a:p>
      </dsp:txBody>
      <dsp:txXfrm>
        <a:off x="1591865" y="0"/>
        <a:ext cx="1061243" cy="815578"/>
      </dsp:txXfrm>
    </dsp:sp>
    <dsp:sp modelId="{FDA9001B-D581-7841-8D88-29E053D224FA}">
      <dsp:nvSpPr>
        <dsp:cNvPr id="0" name=""/>
        <dsp:cNvSpPr/>
      </dsp:nvSpPr>
      <dsp:spPr>
        <a:xfrm>
          <a:off x="1061243" y="815577"/>
          <a:ext cx="2122487" cy="815578"/>
        </a:xfrm>
        <a:prstGeom prst="trapezoid">
          <a:avLst>
            <a:gd name="adj" fmla="val 65061"/>
          </a:avLst>
        </a:prstGeom>
        <a:solidFill>
          <a:schemeClr val="bg1">
            <a:lumMod val="75000"/>
          </a:schemeClr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/>
          </a:r>
          <a:br>
            <a:rPr lang="de-DE" sz="1400" kern="1200" dirty="0" smtClean="0"/>
          </a:br>
          <a:r>
            <a:rPr lang="de-DE" sz="1400" kern="1200" dirty="0" smtClean="0"/>
            <a:t/>
          </a:r>
          <a:br>
            <a:rPr lang="de-DE" sz="1400" kern="1200" dirty="0" smtClean="0"/>
          </a:br>
          <a:r>
            <a:rPr lang="de-DE" sz="1400" kern="1200" dirty="0" smtClean="0"/>
            <a:t>Geschäftsziele</a:t>
          </a:r>
          <a:endParaRPr lang="de-DE" sz="1400" kern="1200" dirty="0"/>
        </a:p>
      </dsp:txBody>
      <dsp:txXfrm>
        <a:off x="1432679" y="815577"/>
        <a:ext cx="1379616" cy="815578"/>
      </dsp:txXfrm>
    </dsp:sp>
    <dsp:sp modelId="{98F42954-B16A-F644-AD62-11BB696FEC6F}">
      <dsp:nvSpPr>
        <dsp:cNvPr id="0" name=""/>
        <dsp:cNvSpPr/>
      </dsp:nvSpPr>
      <dsp:spPr>
        <a:xfrm>
          <a:off x="530621" y="1631155"/>
          <a:ext cx="3183731" cy="815578"/>
        </a:xfrm>
        <a:prstGeom prst="trapezoid">
          <a:avLst>
            <a:gd name="adj" fmla="val 65061"/>
          </a:avLst>
        </a:prstGeom>
        <a:solidFill>
          <a:schemeClr val="accent4">
            <a:lumMod val="75000"/>
          </a:schemeClr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/>
          </a:r>
          <a:br>
            <a:rPr lang="de-DE" sz="1400" kern="1200" dirty="0" smtClean="0"/>
          </a:br>
          <a:r>
            <a:rPr lang="de-DE" sz="1400" kern="1200" dirty="0" smtClean="0"/>
            <a:t/>
          </a:r>
          <a:br>
            <a:rPr lang="de-DE" sz="1400" kern="1200" dirty="0" smtClean="0"/>
          </a:br>
          <a:r>
            <a:rPr lang="de-DE" sz="1800" kern="1200" dirty="0" smtClean="0"/>
            <a:t>Portfoliomanagement</a:t>
          </a:r>
          <a:endParaRPr lang="de-DE" sz="1800" kern="1200" dirty="0"/>
        </a:p>
      </dsp:txBody>
      <dsp:txXfrm>
        <a:off x="1087774" y="1631155"/>
        <a:ext cx="2069425" cy="815578"/>
      </dsp:txXfrm>
    </dsp:sp>
    <dsp:sp modelId="{E531DEF6-2AC4-B049-B383-05853A9CADBD}">
      <dsp:nvSpPr>
        <dsp:cNvPr id="0" name=""/>
        <dsp:cNvSpPr/>
      </dsp:nvSpPr>
      <dsp:spPr>
        <a:xfrm>
          <a:off x="0" y="2446734"/>
          <a:ext cx="4244975" cy="815578"/>
        </a:xfrm>
        <a:prstGeom prst="trapezoid">
          <a:avLst>
            <a:gd name="adj" fmla="val 65061"/>
          </a:avLst>
        </a:prstGeom>
        <a:solidFill>
          <a:schemeClr val="bg1">
            <a:lumMod val="75000"/>
          </a:schemeClr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/>
          </a:r>
          <a:br>
            <a:rPr lang="de-DE" sz="1400" kern="1200" dirty="0" smtClean="0"/>
          </a:br>
          <a:r>
            <a:rPr lang="de-DE" sz="1400" kern="1200" dirty="0" smtClean="0"/>
            <a:t/>
          </a:r>
          <a:br>
            <a:rPr lang="de-DE" sz="1400" kern="1200" dirty="0" smtClean="0"/>
          </a:br>
          <a:r>
            <a:rPr lang="de-DE" sz="1400" kern="1200" dirty="0" smtClean="0"/>
            <a:t>Projektmanagement </a:t>
          </a:r>
          <a:endParaRPr lang="de-DE" sz="1400" kern="1200" dirty="0"/>
        </a:p>
      </dsp:txBody>
      <dsp:txXfrm>
        <a:off x="742870" y="2446734"/>
        <a:ext cx="2759233" cy="8155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14CDD7-334A-47F7-AA70-C65E81D40FF8}" type="datetimeFigureOut">
              <a:rPr lang="de-CH" smtClean="0"/>
              <a:t>08.11.15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00023C-BE12-4E23-A9FC-9F1F829A7A6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613668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19C73F-6D0C-4D3A-85DE-AA0500D6E797}" type="datetimeFigureOut">
              <a:rPr lang="en-US" smtClean="0"/>
              <a:pPr/>
              <a:t>11/8/15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17356-88F1-48F6-96E1-CFECF48316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266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C17356-88F1-48F6-96E1-CFECF483161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240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C17356-88F1-48F6-96E1-CFECF483161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7215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C17356-88F1-48F6-96E1-CFECF483161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3590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C17356-88F1-48F6-96E1-CFECF483161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0671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RSP zeigen und neuer Eintrag </a:t>
            </a:r>
            <a:r>
              <a:rPr lang="de-DE" dirty="0" err="1" smtClean="0"/>
              <a:t>hinzuf</a:t>
            </a:r>
            <a:r>
              <a:rPr lang="de-CH" dirty="0" err="1" smtClean="0"/>
              <a:t>ügen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C17356-88F1-48F6-96E1-CFECF483161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4832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https://corpsoft1.sharepoint.com/</a:t>
            </a:r>
            <a:r>
              <a:rPr lang="de-DE" dirty="0" err="1" smtClean="0"/>
              <a:t>sites</a:t>
            </a:r>
            <a:r>
              <a:rPr lang="de-DE" dirty="0" smtClean="0"/>
              <a:t>/</a:t>
            </a:r>
            <a:r>
              <a:rPr lang="de-DE" dirty="0" err="1" smtClean="0"/>
              <a:t>pwathomas</a:t>
            </a:r>
            <a:r>
              <a:rPr lang="de-DE" dirty="0" smtClean="0"/>
              <a:t>/_</a:t>
            </a:r>
            <a:r>
              <a:rPr lang="de-DE" dirty="0" err="1" smtClean="0"/>
              <a:t>api</a:t>
            </a:r>
            <a:r>
              <a:rPr lang="de-DE" dirty="0" smtClean="0"/>
              <a:t>/</a:t>
            </a:r>
            <a:r>
              <a:rPr lang="de-DE" dirty="0" err="1" smtClean="0"/>
              <a:t>ProjectData</a:t>
            </a:r>
            <a:r>
              <a:rPr lang="de-DE" dirty="0" smtClean="0"/>
              <a:t>/Projects 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C17356-88F1-48F6-96E1-CFECF483161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0715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C17356-88F1-48F6-96E1-CFECF483161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36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2.tif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3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-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360000" y="360000"/>
            <a:ext cx="8424000" cy="252000"/>
          </a:xfrm>
          <a:prstGeom prst="rect">
            <a:avLst/>
          </a:prstGeom>
          <a:solidFill>
            <a:srgbClr val="41AF37"/>
          </a:solidFill>
          <a:ln w="0">
            <a:noFill/>
            <a:miter lim="800000"/>
            <a:headEnd/>
            <a:tailEnd/>
          </a:ln>
        </p:spPr>
        <p:txBody>
          <a:bodyPr wrap="none" lIns="0" tIns="504000" rIns="0" bIns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</a:endParaRPr>
          </a:p>
        </p:txBody>
      </p:sp>
      <p:sp>
        <p:nvSpPr>
          <p:cNvPr id="5" name="Textplatzhalter 2"/>
          <p:cNvSpPr txBox="1">
            <a:spLocks/>
          </p:cNvSpPr>
          <p:nvPr userDrawn="1"/>
        </p:nvSpPr>
        <p:spPr>
          <a:xfrm>
            <a:off x="360000" y="360000"/>
            <a:ext cx="7444441" cy="241905"/>
          </a:xfrm>
          <a:prstGeom prst="rect">
            <a:avLst/>
          </a:prstGeom>
        </p:spPr>
        <p:txBody>
          <a:bodyPr vert="horz" lIns="46800" tIns="0" rIns="46800" bIns="0" rtlCol="0" anchor="ctr" anchorCtr="0">
            <a:noAutofit/>
          </a:bodyPr>
          <a:lstStyle/>
          <a:p>
            <a:pPr marL="225425" marR="0" lvl="0" indent="-22542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de-DE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Digicomp</a:t>
            </a:r>
            <a:r>
              <a:rPr kumimoji="0" lang="de-DE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ilo Offc" pitchFamily="34" charset="0"/>
                <a:ea typeface="+mn-ea"/>
                <a:cs typeface="+mn-cs"/>
              </a:rPr>
              <a:t>	</a:t>
            </a:r>
            <a:endParaRPr kumimoji="0" lang="de-CH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ilo Offc" pitchFamily="34" charset="0"/>
              <a:ea typeface="+mn-ea"/>
              <a:cs typeface="+mn-cs"/>
            </a:endParaRPr>
          </a:p>
        </p:txBody>
      </p:sp>
      <p:sp>
        <p:nvSpPr>
          <p:cNvPr id="6" name="Textplatzhalter 2"/>
          <p:cNvSpPr txBox="1">
            <a:spLocks/>
          </p:cNvSpPr>
          <p:nvPr userDrawn="1"/>
        </p:nvSpPr>
        <p:spPr>
          <a:xfrm>
            <a:off x="8172400" y="361573"/>
            <a:ext cx="607770" cy="242276"/>
          </a:xfrm>
          <a:prstGeom prst="rect">
            <a:avLst/>
          </a:prstGeom>
        </p:spPr>
        <p:txBody>
          <a:bodyPr vert="horz" lIns="0" tIns="0" rIns="46800" bIns="0" rtlCol="0" anchor="ctr" anchorCtr="0">
            <a:noAutofit/>
          </a:bodyPr>
          <a:lstStyle/>
          <a:p>
            <a:pPr marL="225425" marR="0" lvl="0" indent="-225425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Wingdings" pitchFamily="2" charset="2"/>
              <a:buNone/>
              <a:tabLst/>
              <a:defRPr/>
            </a:pPr>
            <a:fld id="{7FFF4F83-1D13-4EF6-8E57-4929909D3C2E}" type="slidenum">
              <a:rPr kumimoji="0" lang="de-CH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225425" marR="0" lvl="0" indent="-225425" algn="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chemeClr val="tx2"/>
                </a:buClr>
                <a:buSzPct val="90000"/>
                <a:buFont typeface="Wingdings" pitchFamily="2" charset="2"/>
                <a:buNone/>
                <a:tabLst/>
                <a:defRPr/>
              </a:pPr>
              <a:t>‹#›</a:t>
            </a:fld>
            <a:endParaRPr kumimoji="0" lang="de-CH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Grafik 6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" y="4564800"/>
            <a:ext cx="1620000" cy="2177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 descr="P:\Marketing and Communication\DTP_BETA\Bilder\Bilderwelten\Bilderwelten 2013\2013_Bilderwelten\IT_Pro\IT_Pro_rgb_flat.ti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0065" y="842539"/>
            <a:ext cx="8424000" cy="1438500"/>
          </a:xfrm>
          <a:prstGeom prst="rect">
            <a:avLst/>
          </a:prstGeom>
          <a:noFill/>
        </p:spPr>
      </p:pic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57694" y="2571750"/>
            <a:ext cx="8587047" cy="18002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  <a:defRPr sz="2800">
                <a:latin typeface="+mn-lt"/>
              </a:defRPr>
            </a:lvl1pPr>
          </a:lstStyle>
          <a:p>
            <a:pPr lvl="0"/>
            <a:r>
              <a:rPr lang="de-DE" dirty="0" smtClean="0"/>
              <a:t>Titel hinzufügen</a:t>
            </a:r>
          </a:p>
        </p:txBody>
      </p:sp>
    </p:spTree>
    <p:extLst>
      <p:ext uri="{BB962C8B-B14F-4D97-AF65-F5344CB8AC3E}">
        <p14:creationId xmlns:p14="http://schemas.microsoft.com/office/powerpoint/2010/main" val="61740672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225">
          <p15:clr>
            <a:srgbClr val="FBAE40"/>
          </p15:clr>
        </p15:guide>
        <p15:guide id="3" pos="5535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_Ku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360000" y="360000"/>
            <a:ext cx="8424000" cy="252000"/>
          </a:xfrm>
          <a:prstGeom prst="rect">
            <a:avLst/>
          </a:prstGeom>
          <a:solidFill>
            <a:srgbClr val="41AF37"/>
          </a:solidFill>
          <a:ln w="0">
            <a:noFill/>
            <a:miter lim="800000"/>
            <a:headEnd/>
            <a:tailEnd/>
          </a:ln>
        </p:spPr>
        <p:txBody>
          <a:bodyPr wrap="none" lIns="0" tIns="504000" rIns="0" bIns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</a:endParaRPr>
          </a:p>
        </p:txBody>
      </p:sp>
      <p:sp>
        <p:nvSpPr>
          <p:cNvPr id="5" name="Textplatzhalter 2"/>
          <p:cNvSpPr txBox="1">
            <a:spLocks/>
          </p:cNvSpPr>
          <p:nvPr userDrawn="1"/>
        </p:nvSpPr>
        <p:spPr>
          <a:xfrm>
            <a:off x="360000" y="360000"/>
            <a:ext cx="7444441" cy="241905"/>
          </a:xfrm>
          <a:prstGeom prst="rect">
            <a:avLst/>
          </a:prstGeom>
        </p:spPr>
        <p:txBody>
          <a:bodyPr vert="horz" lIns="46800" tIns="0" rIns="46800" bIns="0" rtlCol="0" anchor="ctr" anchorCtr="0">
            <a:noAutofit/>
          </a:bodyPr>
          <a:lstStyle/>
          <a:p>
            <a:pPr marL="225425" marR="0" lvl="0" indent="-22542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de-DE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Digicomp</a:t>
            </a:r>
            <a:r>
              <a:rPr kumimoji="0" lang="de-DE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Microsoft Evolution Day 2015</a:t>
            </a:r>
            <a:r>
              <a:rPr kumimoji="0" lang="de-DE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de-DE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ilo Offc" pitchFamily="34" charset="0"/>
                <a:ea typeface="+mn-ea"/>
                <a:cs typeface="+mn-cs"/>
              </a:rPr>
              <a:t>	</a:t>
            </a:r>
            <a:endParaRPr kumimoji="0" lang="de-CH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ilo Offc" pitchFamily="34" charset="0"/>
              <a:ea typeface="+mn-ea"/>
              <a:cs typeface="+mn-cs"/>
            </a:endParaRPr>
          </a:p>
        </p:txBody>
      </p:sp>
      <p:sp>
        <p:nvSpPr>
          <p:cNvPr id="6" name="Textplatzhalter 2"/>
          <p:cNvSpPr txBox="1">
            <a:spLocks/>
          </p:cNvSpPr>
          <p:nvPr userDrawn="1"/>
        </p:nvSpPr>
        <p:spPr>
          <a:xfrm>
            <a:off x="8172400" y="361573"/>
            <a:ext cx="607770" cy="242276"/>
          </a:xfrm>
          <a:prstGeom prst="rect">
            <a:avLst/>
          </a:prstGeom>
        </p:spPr>
        <p:txBody>
          <a:bodyPr vert="horz" lIns="0" tIns="0" rIns="46800" bIns="0" rtlCol="0" anchor="ctr" anchorCtr="0">
            <a:noAutofit/>
          </a:bodyPr>
          <a:lstStyle/>
          <a:p>
            <a:pPr marL="225425" marR="0" lvl="0" indent="-225425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Wingdings" pitchFamily="2" charset="2"/>
              <a:buNone/>
              <a:tabLst/>
              <a:defRPr/>
            </a:pPr>
            <a:fld id="{7FFF4F83-1D13-4EF6-8E57-4929909D3C2E}" type="slidenum">
              <a:rPr kumimoji="0" lang="de-CH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225425" marR="0" lvl="0" indent="-225425" algn="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chemeClr val="tx2"/>
                </a:buClr>
                <a:buSzPct val="90000"/>
                <a:buFont typeface="Wingdings" pitchFamily="2" charset="2"/>
                <a:buNone/>
                <a:tabLst/>
                <a:defRPr/>
              </a:pPr>
              <a:t>‹#›</a:t>
            </a:fld>
            <a:endParaRPr kumimoji="0" lang="de-CH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Grafik 6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" y="4564800"/>
            <a:ext cx="1620000" cy="21770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57694" y="2571751"/>
            <a:ext cx="8587047" cy="1183932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rgbClr val="71B253"/>
              </a:buClr>
              <a:buSzPct val="90000"/>
              <a:buFont typeface="Wingdings" panose="05000000000000000000" pitchFamily="2" charset="2"/>
              <a:buNone/>
              <a:tabLst/>
              <a:defRPr sz="2400">
                <a:latin typeface="+mn-lt"/>
              </a:defRPr>
            </a:lvl1pPr>
          </a:lstStyle>
          <a:p>
            <a:pPr lvl="0"/>
            <a:r>
              <a:rPr lang="de-DE" dirty="0" smtClean="0"/>
              <a:t>Kurstitel hinzufügen</a:t>
            </a:r>
          </a:p>
          <a:p>
            <a:pPr lvl="0"/>
            <a:endParaRPr lang="de-DE" dirty="0" smtClean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576" b="40564"/>
          <a:stretch/>
        </p:blipFill>
        <p:spPr>
          <a:xfrm>
            <a:off x="378296" y="843557"/>
            <a:ext cx="8400000" cy="144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66825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225">
          <p15:clr>
            <a:srgbClr val="FBAE40"/>
          </p15:clr>
        </p15:guide>
        <p15:guide id="3" pos="5535">
          <p15:clr>
            <a:srgbClr val="FBAE40"/>
          </p15:clr>
        </p15:guide>
        <p15:guide id="0" orient="horz" pos="275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520" y="706901"/>
            <a:ext cx="8568951" cy="56892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1" y="1370013"/>
            <a:ext cx="8576596" cy="3262312"/>
          </a:xfrm>
        </p:spPr>
        <p:txBody>
          <a:bodyPr/>
          <a:lstStyle>
            <a:lvl1pPr>
              <a:lnSpc>
                <a:spcPct val="100000"/>
              </a:lnSpc>
              <a:spcAft>
                <a:spcPts val="300"/>
              </a:spcAft>
              <a:defRPr/>
            </a:lvl1pPr>
            <a:lvl2pPr>
              <a:lnSpc>
                <a:spcPct val="100000"/>
              </a:lnSpc>
              <a:spcAft>
                <a:spcPts val="300"/>
              </a:spcAft>
              <a:defRPr/>
            </a:lvl2pPr>
            <a:lvl3pPr>
              <a:lnSpc>
                <a:spcPct val="100000"/>
              </a:lnSpc>
              <a:spcAft>
                <a:spcPts val="300"/>
              </a:spcAft>
              <a:defRPr/>
            </a:lvl3pPr>
            <a:lvl4pPr>
              <a:lnSpc>
                <a:spcPct val="100000"/>
              </a:lnSpc>
              <a:spcAft>
                <a:spcPts val="300"/>
              </a:spcAft>
              <a:defRPr/>
            </a:lvl4pPr>
            <a:lvl5pPr>
              <a:lnSpc>
                <a:spcPct val="100000"/>
              </a:lnSpc>
              <a:spcAft>
                <a:spcPts val="300"/>
              </a:spcAft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  <p:sp>
        <p:nvSpPr>
          <p:cNvPr id="7" name="Textplatzhalter 2"/>
          <p:cNvSpPr txBox="1">
            <a:spLocks/>
          </p:cNvSpPr>
          <p:nvPr userDrawn="1"/>
        </p:nvSpPr>
        <p:spPr>
          <a:xfrm>
            <a:off x="8175600" y="361573"/>
            <a:ext cx="607770" cy="242276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pPr marL="225425" marR="0" lvl="0" indent="-225425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Wingdings" pitchFamily="2" charset="2"/>
              <a:buNone/>
              <a:tabLst/>
              <a:defRPr/>
            </a:pPr>
            <a:fld id="{7FFF4F83-1D13-4EF6-8E57-4929909D3C2E}" type="slidenum">
              <a:rPr kumimoji="0" lang="de-CH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225425" marR="0" lvl="0" indent="-225425" algn="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chemeClr val="tx2"/>
                </a:buClr>
                <a:buSzPct val="90000"/>
                <a:buFont typeface="Wingdings" pitchFamily="2" charset="2"/>
                <a:buNone/>
                <a:tabLst/>
                <a:defRPr/>
              </a:pPr>
              <a:t>‹#›</a:t>
            </a:fld>
            <a:endParaRPr kumimoji="0" lang="de-CH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Gerade Verbindung 2"/>
          <p:cNvSpPr>
            <a:spLocks noChangeShapeType="1"/>
          </p:cNvSpPr>
          <p:nvPr userDrawn="1"/>
        </p:nvSpPr>
        <p:spPr bwMode="auto">
          <a:xfrm>
            <a:off x="359568" y="609228"/>
            <a:ext cx="8422481" cy="0"/>
          </a:xfrm>
          <a:prstGeom prst="line">
            <a:avLst/>
          </a:prstGeom>
          <a:noFill/>
          <a:ln w="381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platzhalter 2"/>
          <p:cNvSpPr txBox="1">
            <a:spLocks/>
          </p:cNvSpPr>
          <p:nvPr userDrawn="1"/>
        </p:nvSpPr>
        <p:spPr>
          <a:xfrm>
            <a:off x="354723" y="360000"/>
            <a:ext cx="7444441" cy="241905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pPr marL="225425" marR="0" lvl="0" indent="-22542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Digicomp</a:t>
            </a:r>
            <a:r>
              <a:rPr kumimoji="0" lang="de-DE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Microsoft Evolution Day 2015		</a:t>
            </a:r>
            <a:endParaRPr kumimoji="0" lang="de-CH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28827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370013"/>
            <a:ext cx="4244280" cy="3262312"/>
          </a:xfrm>
        </p:spPr>
        <p:txBody>
          <a:bodyPr/>
          <a:lstStyle>
            <a:lvl1pPr>
              <a:lnSpc>
                <a:spcPct val="100000"/>
              </a:lnSpc>
              <a:spcAft>
                <a:spcPts val="300"/>
              </a:spcAft>
              <a:defRPr/>
            </a:lvl1pPr>
            <a:lvl2pPr>
              <a:lnSpc>
                <a:spcPct val="100000"/>
              </a:lnSpc>
              <a:spcAft>
                <a:spcPts val="300"/>
              </a:spcAft>
              <a:defRPr/>
            </a:lvl2pPr>
            <a:lvl3pPr>
              <a:lnSpc>
                <a:spcPct val="100000"/>
              </a:lnSpc>
              <a:spcAft>
                <a:spcPts val="300"/>
              </a:spcAft>
              <a:defRPr/>
            </a:lvl3pPr>
            <a:lvl4pPr>
              <a:lnSpc>
                <a:spcPct val="100000"/>
              </a:lnSpc>
              <a:spcAft>
                <a:spcPts val="300"/>
              </a:spcAft>
              <a:defRPr/>
            </a:lvl4pPr>
            <a:lvl5pPr>
              <a:lnSpc>
                <a:spcPct val="100000"/>
              </a:lnSpc>
              <a:spcAft>
                <a:spcPts val="300"/>
              </a:spcAft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4179916" cy="3262312"/>
          </a:xfrm>
        </p:spPr>
        <p:txBody>
          <a:bodyPr/>
          <a:lstStyle>
            <a:lvl1pPr>
              <a:lnSpc>
                <a:spcPct val="100000"/>
              </a:lnSpc>
              <a:spcAft>
                <a:spcPts val="300"/>
              </a:spcAft>
              <a:defRPr/>
            </a:lvl1pPr>
            <a:lvl2pPr>
              <a:lnSpc>
                <a:spcPct val="100000"/>
              </a:lnSpc>
              <a:spcAft>
                <a:spcPts val="300"/>
              </a:spcAft>
              <a:defRPr/>
            </a:lvl2pPr>
            <a:lvl3pPr>
              <a:lnSpc>
                <a:spcPct val="100000"/>
              </a:lnSpc>
              <a:spcAft>
                <a:spcPts val="300"/>
              </a:spcAft>
              <a:defRPr/>
            </a:lvl3pPr>
            <a:lvl4pPr>
              <a:lnSpc>
                <a:spcPct val="100000"/>
              </a:lnSpc>
              <a:spcAft>
                <a:spcPts val="300"/>
              </a:spcAft>
              <a:defRPr/>
            </a:lvl4pPr>
            <a:lvl5pPr>
              <a:lnSpc>
                <a:spcPct val="100000"/>
              </a:lnSpc>
              <a:spcAft>
                <a:spcPts val="300"/>
              </a:spcAft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  <p:sp>
        <p:nvSpPr>
          <p:cNvPr id="8" name="Textplatzhalter 2"/>
          <p:cNvSpPr txBox="1">
            <a:spLocks/>
          </p:cNvSpPr>
          <p:nvPr userDrawn="1"/>
        </p:nvSpPr>
        <p:spPr>
          <a:xfrm>
            <a:off x="8175600" y="361573"/>
            <a:ext cx="607770" cy="242276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pPr marL="225425" marR="0" lvl="0" indent="-225425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Wingdings" pitchFamily="2" charset="2"/>
              <a:buNone/>
              <a:tabLst/>
              <a:defRPr/>
            </a:pPr>
            <a:fld id="{7FFF4F83-1D13-4EF6-8E57-4929909D3C2E}" type="slidenum">
              <a:rPr kumimoji="0" lang="de-CH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225425" marR="0" lvl="0" indent="-225425" algn="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chemeClr val="tx2"/>
                </a:buClr>
                <a:buSzPct val="90000"/>
                <a:buFont typeface="Wingdings" pitchFamily="2" charset="2"/>
                <a:buNone/>
                <a:tabLst/>
                <a:defRPr/>
              </a:pPr>
              <a:t>‹#›</a:t>
            </a:fld>
            <a:endParaRPr kumimoji="0" lang="de-CH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Gerade Verbindung 2"/>
          <p:cNvSpPr>
            <a:spLocks noChangeShapeType="1"/>
          </p:cNvSpPr>
          <p:nvPr userDrawn="1"/>
        </p:nvSpPr>
        <p:spPr bwMode="auto">
          <a:xfrm>
            <a:off x="359568" y="609228"/>
            <a:ext cx="8422481" cy="0"/>
          </a:xfrm>
          <a:prstGeom prst="line">
            <a:avLst/>
          </a:prstGeom>
          <a:noFill/>
          <a:ln w="381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platzhalter 2"/>
          <p:cNvSpPr txBox="1">
            <a:spLocks/>
          </p:cNvSpPr>
          <p:nvPr userDrawn="1"/>
        </p:nvSpPr>
        <p:spPr>
          <a:xfrm>
            <a:off x="354723" y="360000"/>
            <a:ext cx="7444441" cy="241905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pPr marL="225425" marR="0" lvl="0" indent="-22542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Digicomp</a:t>
            </a:r>
            <a:r>
              <a:rPr kumimoji="0" lang="de-DE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Microsoft Evolution Day 2015				</a:t>
            </a:r>
            <a:endParaRPr kumimoji="0" lang="de-CH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251520" y="706901"/>
            <a:ext cx="8568951" cy="56892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de-DE" smtClean="0"/>
              <a:t>Titelmasterformat durch Klicken bearbeiten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976835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51520" y="1218910"/>
            <a:ext cx="8576596" cy="303163"/>
          </a:xfrm>
        </p:spPr>
        <p:txBody>
          <a:bodyPr tIns="0" bIns="0" anchor="b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0" name="Textplatzhalter 2"/>
          <p:cNvSpPr txBox="1">
            <a:spLocks/>
          </p:cNvSpPr>
          <p:nvPr userDrawn="1"/>
        </p:nvSpPr>
        <p:spPr>
          <a:xfrm>
            <a:off x="8175600" y="361573"/>
            <a:ext cx="607770" cy="242276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pPr marL="225425" marR="0" lvl="0" indent="-225425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Wingdings" pitchFamily="2" charset="2"/>
              <a:buNone/>
              <a:tabLst/>
              <a:defRPr/>
            </a:pPr>
            <a:fld id="{7FFF4F83-1D13-4EF6-8E57-4929909D3C2E}" type="slidenum">
              <a:rPr kumimoji="0" lang="de-CH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225425" marR="0" lvl="0" indent="-225425" algn="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chemeClr val="tx2"/>
                </a:buClr>
                <a:buSzPct val="90000"/>
                <a:buFont typeface="Wingdings" pitchFamily="2" charset="2"/>
                <a:buNone/>
                <a:tabLst/>
                <a:defRPr/>
              </a:pPr>
              <a:t>‹#›</a:t>
            </a:fld>
            <a:endParaRPr kumimoji="0" lang="de-CH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Gerade Verbindung 2"/>
          <p:cNvSpPr>
            <a:spLocks noChangeShapeType="1"/>
          </p:cNvSpPr>
          <p:nvPr userDrawn="1"/>
        </p:nvSpPr>
        <p:spPr bwMode="auto">
          <a:xfrm>
            <a:off x="359568" y="609228"/>
            <a:ext cx="8422481" cy="0"/>
          </a:xfrm>
          <a:prstGeom prst="line">
            <a:avLst/>
          </a:prstGeom>
          <a:noFill/>
          <a:ln w="381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platzhalter 2"/>
          <p:cNvSpPr txBox="1">
            <a:spLocks/>
          </p:cNvSpPr>
          <p:nvPr userDrawn="1"/>
        </p:nvSpPr>
        <p:spPr>
          <a:xfrm>
            <a:off x="354723" y="360000"/>
            <a:ext cx="7444441" cy="241905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pPr marL="225425" marR="0" lvl="0" indent="-22542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Digicomp</a:t>
            </a:r>
            <a:r>
              <a:rPr kumimoji="0" lang="de-DE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Microsoft Evolution Day 2015				</a:t>
            </a:r>
            <a:endParaRPr kumimoji="0" lang="de-CH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Titel 1"/>
          <p:cNvSpPr>
            <a:spLocks noGrp="1"/>
          </p:cNvSpPr>
          <p:nvPr>
            <p:ph type="title"/>
          </p:nvPr>
        </p:nvSpPr>
        <p:spPr>
          <a:xfrm>
            <a:off x="251520" y="796489"/>
            <a:ext cx="8568951" cy="374187"/>
          </a:xfrm>
        </p:spPr>
        <p:txBody>
          <a:bodyPr tIns="0" bIns="0">
            <a:normAutofit/>
          </a:bodyPr>
          <a:lstStyle>
            <a:lvl1pPr>
              <a:defRPr sz="2400"/>
            </a:lvl1pPr>
          </a:lstStyle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/>
          </p:nvPr>
        </p:nvSpPr>
        <p:spPr>
          <a:xfrm>
            <a:off x="251520" y="1635646"/>
            <a:ext cx="8569325" cy="3003029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5046435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681" userDrawn="1">
          <p15:clr>
            <a:srgbClr val="FBAE40"/>
          </p15:clr>
        </p15:guide>
        <p15:guide id="2" orient="horz" pos="1183" userDrawn="1">
          <p15:clr>
            <a:srgbClr val="FBAE40"/>
          </p15:clr>
        </p15:guide>
        <p15:guide id="3" orient="horz" pos="92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ertitel und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51520" y="1218910"/>
            <a:ext cx="8576596" cy="303163"/>
          </a:xfrm>
        </p:spPr>
        <p:txBody>
          <a:bodyPr tIns="0" bIns="0" anchor="b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0" name="Textplatzhalter 2"/>
          <p:cNvSpPr txBox="1">
            <a:spLocks/>
          </p:cNvSpPr>
          <p:nvPr userDrawn="1"/>
        </p:nvSpPr>
        <p:spPr>
          <a:xfrm>
            <a:off x="8175600" y="361573"/>
            <a:ext cx="607770" cy="242276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pPr marL="225425" marR="0" lvl="0" indent="-225425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Wingdings" pitchFamily="2" charset="2"/>
              <a:buNone/>
              <a:tabLst/>
              <a:defRPr/>
            </a:pPr>
            <a:fld id="{7FFF4F83-1D13-4EF6-8E57-4929909D3C2E}" type="slidenum">
              <a:rPr kumimoji="0" lang="de-CH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225425" marR="0" lvl="0" indent="-225425" algn="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chemeClr val="tx2"/>
                </a:buClr>
                <a:buSzPct val="90000"/>
                <a:buFont typeface="Wingdings" pitchFamily="2" charset="2"/>
                <a:buNone/>
                <a:tabLst/>
                <a:defRPr/>
              </a:pPr>
              <a:t>‹#›</a:t>
            </a:fld>
            <a:endParaRPr kumimoji="0" lang="de-CH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Gerade Verbindung 2"/>
          <p:cNvSpPr>
            <a:spLocks noChangeShapeType="1"/>
          </p:cNvSpPr>
          <p:nvPr userDrawn="1"/>
        </p:nvSpPr>
        <p:spPr bwMode="auto">
          <a:xfrm>
            <a:off x="359568" y="609228"/>
            <a:ext cx="8422481" cy="0"/>
          </a:xfrm>
          <a:prstGeom prst="line">
            <a:avLst/>
          </a:prstGeom>
          <a:noFill/>
          <a:ln w="381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platzhalter 2"/>
          <p:cNvSpPr txBox="1">
            <a:spLocks/>
          </p:cNvSpPr>
          <p:nvPr userDrawn="1"/>
        </p:nvSpPr>
        <p:spPr>
          <a:xfrm>
            <a:off x="354723" y="360000"/>
            <a:ext cx="7444441" cy="241905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pPr marL="225425" marR="0" lvl="0" indent="-22542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Digicomp</a:t>
            </a:r>
            <a:r>
              <a:rPr kumimoji="0" lang="de-DE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Microsoft Evolution Day 2015				</a:t>
            </a:r>
            <a:endParaRPr kumimoji="0" lang="de-CH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Titel 1"/>
          <p:cNvSpPr>
            <a:spLocks noGrp="1"/>
          </p:cNvSpPr>
          <p:nvPr>
            <p:ph type="title"/>
          </p:nvPr>
        </p:nvSpPr>
        <p:spPr>
          <a:xfrm>
            <a:off x="251520" y="796489"/>
            <a:ext cx="8568951" cy="374187"/>
          </a:xfrm>
        </p:spPr>
        <p:txBody>
          <a:bodyPr tIns="0" bIns="0">
            <a:normAutofit/>
          </a:bodyPr>
          <a:lstStyle>
            <a:lvl1pPr>
              <a:defRPr sz="2400"/>
            </a:lvl1pPr>
          </a:lstStyle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4" name="Tabellenplatzhalter 3"/>
          <p:cNvSpPr>
            <a:spLocks noGrp="1"/>
          </p:cNvSpPr>
          <p:nvPr>
            <p:ph type="tbl" sz="quarter" idx="10" hasCustomPrompt="1"/>
          </p:nvPr>
        </p:nvSpPr>
        <p:spPr>
          <a:xfrm>
            <a:off x="357188" y="1635125"/>
            <a:ext cx="8429625" cy="30035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 smtClean="0"/>
              <a:t>Tabelle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242495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681">
          <p15:clr>
            <a:srgbClr val="FBAE40"/>
          </p15:clr>
        </p15:guide>
        <p15:guide id="2" orient="horz" pos="1183">
          <p15:clr>
            <a:srgbClr val="FBAE40"/>
          </p15:clr>
        </p15:guide>
        <p15:guide id="3" orient="horz" pos="927">
          <p15:clr>
            <a:srgbClr val="FBAE40"/>
          </p15:clr>
        </p15:guide>
        <p15:guide id="0" pos="225" userDrawn="1">
          <p15:clr>
            <a:srgbClr val="FBAE40"/>
          </p15:clr>
        </p15:guide>
        <p15:guide id="4" pos="5535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51520" y="1203598"/>
            <a:ext cx="4247455" cy="375171"/>
          </a:xfrm>
        </p:spPr>
        <p:txBody>
          <a:bodyPr anchor="b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51520" y="1707654"/>
            <a:ext cx="4247455" cy="2931021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29149" y="1203598"/>
            <a:ext cx="4207279" cy="375171"/>
          </a:xfrm>
        </p:spPr>
        <p:txBody>
          <a:bodyPr anchor="b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29149" y="1707654"/>
            <a:ext cx="4207279" cy="2931021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  <p:sp>
        <p:nvSpPr>
          <p:cNvPr id="10" name="Textplatzhalter 2"/>
          <p:cNvSpPr txBox="1">
            <a:spLocks/>
          </p:cNvSpPr>
          <p:nvPr userDrawn="1"/>
        </p:nvSpPr>
        <p:spPr>
          <a:xfrm>
            <a:off x="8175600" y="361573"/>
            <a:ext cx="607770" cy="242276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pPr marL="225425" marR="0" lvl="0" indent="-225425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Wingdings" pitchFamily="2" charset="2"/>
              <a:buNone/>
              <a:tabLst/>
              <a:defRPr/>
            </a:pPr>
            <a:fld id="{7FFF4F83-1D13-4EF6-8E57-4929909D3C2E}" type="slidenum">
              <a:rPr kumimoji="0" lang="de-CH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225425" marR="0" lvl="0" indent="-225425" algn="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chemeClr val="tx2"/>
                </a:buClr>
                <a:buSzPct val="90000"/>
                <a:buFont typeface="Wingdings" pitchFamily="2" charset="2"/>
                <a:buNone/>
                <a:tabLst/>
                <a:defRPr/>
              </a:pPr>
              <a:t>‹#›</a:t>
            </a:fld>
            <a:endParaRPr kumimoji="0" lang="de-CH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Gerade Verbindung 2"/>
          <p:cNvSpPr>
            <a:spLocks noChangeShapeType="1"/>
          </p:cNvSpPr>
          <p:nvPr userDrawn="1"/>
        </p:nvSpPr>
        <p:spPr bwMode="auto">
          <a:xfrm>
            <a:off x="359568" y="609228"/>
            <a:ext cx="8422481" cy="0"/>
          </a:xfrm>
          <a:prstGeom prst="line">
            <a:avLst/>
          </a:prstGeom>
          <a:noFill/>
          <a:ln w="381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platzhalter 2"/>
          <p:cNvSpPr txBox="1">
            <a:spLocks/>
          </p:cNvSpPr>
          <p:nvPr userDrawn="1"/>
        </p:nvSpPr>
        <p:spPr>
          <a:xfrm>
            <a:off x="354723" y="360000"/>
            <a:ext cx="7444441" cy="241905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pPr marL="225425" marR="0" lvl="0" indent="-22542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Digicomp</a:t>
            </a:r>
            <a:r>
              <a:rPr kumimoji="0" lang="de-DE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Microsoft Evolution Day 2015				</a:t>
            </a:r>
            <a:endParaRPr kumimoji="0" lang="de-CH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251520" y="796489"/>
            <a:ext cx="8568951" cy="374187"/>
          </a:xfrm>
        </p:spPr>
        <p:txBody>
          <a:bodyPr tIns="0" bIns="0">
            <a:normAutofit/>
          </a:bodyPr>
          <a:lstStyle>
            <a:lvl1pPr>
              <a:defRPr sz="2400"/>
            </a:lvl1pPr>
          </a:lstStyle>
          <a:p>
            <a:r>
              <a:rPr lang="de-DE" smtClean="0"/>
              <a:t>Titelmasterformat durch Klicken bearbeiten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450232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251520" y="706901"/>
            <a:ext cx="8568951" cy="56892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8" name="Textplatzhalter 2"/>
          <p:cNvSpPr txBox="1">
            <a:spLocks/>
          </p:cNvSpPr>
          <p:nvPr userDrawn="1"/>
        </p:nvSpPr>
        <p:spPr>
          <a:xfrm>
            <a:off x="8175600" y="361573"/>
            <a:ext cx="607770" cy="242276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pPr marL="225425" marR="0" lvl="0" indent="-225425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de-CH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ilo Offc" pitchFamily="34" charset="0"/>
                <a:ea typeface="+mn-ea"/>
                <a:cs typeface="+mn-cs"/>
              </a:rPr>
              <a:t>Calibri</a:t>
            </a:r>
            <a:endParaRPr kumimoji="0" lang="de-CH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ilo Offc" pitchFamily="34" charset="0"/>
              <a:ea typeface="+mn-ea"/>
              <a:cs typeface="+mn-cs"/>
            </a:endParaRPr>
          </a:p>
        </p:txBody>
      </p:sp>
      <p:sp>
        <p:nvSpPr>
          <p:cNvPr id="9" name="Gerade Verbindung 2"/>
          <p:cNvSpPr>
            <a:spLocks noChangeShapeType="1"/>
          </p:cNvSpPr>
          <p:nvPr userDrawn="1"/>
        </p:nvSpPr>
        <p:spPr bwMode="auto">
          <a:xfrm>
            <a:off x="359568" y="609228"/>
            <a:ext cx="8422481" cy="0"/>
          </a:xfrm>
          <a:prstGeom prst="line">
            <a:avLst/>
          </a:prstGeom>
          <a:noFill/>
          <a:ln w="381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platzhalter 2"/>
          <p:cNvSpPr txBox="1">
            <a:spLocks/>
          </p:cNvSpPr>
          <p:nvPr userDrawn="1"/>
        </p:nvSpPr>
        <p:spPr>
          <a:xfrm>
            <a:off x="354723" y="360000"/>
            <a:ext cx="7444441" cy="241905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pPr marL="225425" marR="0" lvl="0" indent="-22542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Digicomp</a:t>
            </a:r>
            <a:r>
              <a:rPr kumimoji="0" lang="de-DE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Microsoft Evolution Day 2015				</a:t>
            </a:r>
            <a:endParaRPr kumimoji="0" lang="de-CH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60567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75876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28650" y="274639"/>
            <a:ext cx="7886700" cy="568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45637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69" r:id="rId3"/>
    <p:sldLayoutId id="2147483671" r:id="rId4"/>
    <p:sldLayoutId id="2147483682" r:id="rId5"/>
    <p:sldLayoutId id="2147483683" r:id="rId6"/>
    <p:sldLayoutId id="2147483672" r:id="rId7"/>
    <p:sldLayoutId id="2147483673" r:id="rId8"/>
    <p:sldLayoutId id="2147483674" r:id="rId9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300"/>
        </a:spcAft>
        <a:buClr>
          <a:srgbClr val="71B253"/>
        </a:buClr>
        <a:buSzPct val="90000"/>
        <a:buFont typeface="Wingdings" panose="05000000000000000000" pitchFamily="2" charset="2"/>
        <a:buChar char="n"/>
        <a:defRPr lang="de-DE" sz="1600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449263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300"/>
        </a:spcAft>
        <a:buClr>
          <a:srgbClr val="71B253"/>
        </a:buClr>
        <a:buSzPct val="90000"/>
        <a:buFont typeface="Wingdings" panose="05000000000000000000" pitchFamily="2" charset="2"/>
        <a:buChar char="n"/>
        <a:defRPr lang="de-DE" sz="16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681038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300"/>
        </a:spcAft>
        <a:buClr>
          <a:srgbClr val="71B253"/>
        </a:buClr>
        <a:buSzPct val="90000"/>
        <a:buFont typeface="Wingdings" panose="05000000000000000000" pitchFamily="2" charset="2"/>
        <a:buChar char="n"/>
        <a:defRPr lang="de-DE" sz="16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922338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300"/>
        </a:spcAft>
        <a:buClr>
          <a:srgbClr val="71B253"/>
        </a:buClr>
        <a:buSzPct val="90000"/>
        <a:buFont typeface="Wingdings" panose="05000000000000000000" pitchFamily="2" charset="2"/>
        <a:buChar char="n"/>
        <a:defRPr lang="de-DE" sz="16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00000"/>
        </a:lnSpc>
        <a:spcBef>
          <a:spcPts val="500"/>
        </a:spcBef>
        <a:spcAft>
          <a:spcPts val="300"/>
        </a:spcAft>
        <a:buClr>
          <a:srgbClr val="71B253"/>
        </a:buClr>
        <a:buSzPct val="90000"/>
        <a:buFont typeface="Wingdings" panose="05000000000000000000" pitchFamily="2" charset="2"/>
        <a:buNone/>
        <a:defRPr lang="de-CH" sz="16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922" userDrawn="1">
          <p15:clr>
            <a:srgbClr val="F26B43"/>
          </p15:clr>
        </p15:guide>
        <p15:guide id="2" orient="horz" pos="85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iff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tiff"/><Relationship Id="rId3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iff"/><Relationship Id="rId4" Type="http://schemas.openxmlformats.org/officeDocument/2006/relationships/image" Target="../media/image16.tiff"/><Relationship Id="rId5" Type="http://schemas.openxmlformats.org/officeDocument/2006/relationships/image" Target="../media/image17.tiff"/><Relationship Id="rId6" Type="http://schemas.openxmlformats.org/officeDocument/2006/relationships/image" Target="../media/image18.tif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tiff"/><Relationship Id="rId3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9.tiff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1.tiff"/><Relationship Id="rId3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2" Type="http://schemas.openxmlformats.org/officeDocument/2006/relationships/hyperlink" Target="mailto:thomas.mundschin@corporatesoftware.ch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tiff"/><Relationship Id="rId3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4.xml"/><Relationship Id="rId2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tiff"/><Relationship Id="rId3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ProjectOnline</a:t>
            </a:r>
            <a:r>
              <a:rPr lang="de-DE" dirty="0"/>
              <a:t>: Einsatzmöglichkeiten, </a:t>
            </a:r>
            <a:r>
              <a:rPr lang="de-DE" dirty="0" smtClean="0"/>
              <a:t>Tipps </a:t>
            </a:r>
            <a:r>
              <a:rPr lang="de-DE" dirty="0"/>
              <a:t>und Tricks</a:t>
            </a:r>
            <a:endParaRPr lang="de-CH" dirty="0"/>
          </a:p>
          <a:p>
            <a:r>
              <a:rPr lang="de-CH" dirty="0" smtClean="0"/>
              <a:t>Thomas Mundschin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254318" y="3691452"/>
            <a:ext cx="1725682" cy="338554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r>
              <a:rPr lang="de-CH" sz="1600" dirty="0" smtClean="0">
                <a:latin typeface="+mn-lt"/>
              </a:rPr>
              <a:t>Partner:</a:t>
            </a:r>
            <a:endParaRPr lang="de-CH" sz="1600" dirty="0">
              <a:latin typeface="+mn-lt"/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177" y="3502663"/>
            <a:ext cx="1971683" cy="725271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851" y="3765979"/>
            <a:ext cx="1587141" cy="246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58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Gruppen	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 smtClean="0"/>
              <a:t>Administratoren</a:t>
            </a:r>
          </a:p>
          <a:p>
            <a:r>
              <a:rPr lang="de-DE" dirty="0" smtClean="0"/>
              <a:t>Portfolioanzeiger</a:t>
            </a:r>
          </a:p>
          <a:p>
            <a:r>
              <a:rPr lang="de-DE" dirty="0" smtClean="0"/>
              <a:t>Projektmanager</a:t>
            </a:r>
          </a:p>
          <a:p>
            <a:r>
              <a:rPr lang="de-DE" dirty="0" smtClean="0"/>
              <a:t>Portfoliomanager</a:t>
            </a:r>
          </a:p>
          <a:p>
            <a:r>
              <a:rPr lang="de-DE" dirty="0" smtClean="0"/>
              <a:t>Ressourcenmanager</a:t>
            </a:r>
          </a:p>
          <a:p>
            <a:r>
              <a:rPr lang="de-DE" dirty="0" smtClean="0"/>
              <a:t>Teamleiter</a:t>
            </a:r>
          </a:p>
          <a:p>
            <a:r>
              <a:rPr lang="de-DE" dirty="0" smtClean="0"/>
              <a:t>Teammitglieder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Kategorien </a:t>
            </a:r>
            <a:r>
              <a:rPr lang="de-DE" sz="1200" dirty="0" smtClean="0"/>
              <a:t>(nur Project-Server-Berechtigung)</a:t>
            </a:r>
            <a:endParaRPr lang="de-DE" sz="1200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DE" dirty="0" smtClean="0"/>
              <a:t>Meine Vorgänge</a:t>
            </a:r>
          </a:p>
          <a:p>
            <a:r>
              <a:rPr lang="de-DE" dirty="0" smtClean="0"/>
              <a:t>Meine Projekte</a:t>
            </a:r>
          </a:p>
          <a:p>
            <a:r>
              <a:rPr lang="de-DE" dirty="0" smtClean="0"/>
              <a:t>Meine Ressourcen</a:t>
            </a:r>
          </a:p>
          <a:p>
            <a:r>
              <a:rPr lang="de-DE" dirty="0" smtClean="0"/>
              <a:t>Meine Mitarbeiter</a:t>
            </a:r>
          </a:p>
          <a:p>
            <a:r>
              <a:rPr lang="de-DE" dirty="0" smtClean="0"/>
              <a:t>Meine Organisation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Standardberechtigungen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8073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/>
              <a:t>Gruppen (Funktionsberechtigung)</a:t>
            </a:r>
          </a:p>
          <a:p>
            <a:pPr lvl="1"/>
            <a:r>
              <a:rPr lang="de-DE" dirty="0">
                <a:sym typeface="Wingdings"/>
              </a:rPr>
              <a:t>W</a:t>
            </a:r>
            <a:r>
              <a:rPr lang="de-DE" dirty="0" smtClean="0">
                <a:sym typeface="Wingdings"/>
              </a:rPr>
              <a:t>elche Funktion darf benutzt werden</a:t>
            </a:r>
            <a:endParaRPr lang="de-DE" dirty="0" smtClean="0"/>
          </a:p>
          <a:p>
            <a:r>
              <a:rPr lang="de-DE" dirty="0" smtClean="0"/>
              <a:t>Kategorien (Objektberechtigung)</a:t>
            </a:r>
          </a:p>
          <a:p>
            <a:pPr lvl="1"/>
            <a:r>
              <a:rPr lang="de-DE" dirty="0" smtClean="0">
                <a:sym typeface="Wingdings"/>
              </a:rPr>
              <a:t>Auf welche Projekte habe ich Zugriff und welchen (RBS?!)</a:t>
            </a:r>
            <a:endParaRPr lang="de-DE" dirty="0"/>
          </a:p>
        </p:txBody>
      </p:sp>
      <p:sp>
        <p:nvSpPr>
          <p:cNvPr id="29" name="Inhaltsplatzhalter 2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Project-Server-Berechtigungen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7102985" y="3409429"/>
            <a:ext cx="180000" cy="18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7349433" y="3409429"/>
            <a:ext cx="180000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7595881" y="3409429"/>
            <a:ext cx="180000" cy="18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7102985" y="3661477"/>
            <a:ext cx="180000" cy="18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7349433" y="3661477"/>
            <a:ext cx="180000" cy="1800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7595881" y="3661477"/>
            <a:ext cx="180000" cy="18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7102985" y="3913525"/>
            <a:ext cx="180000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7349433" y="3913525"/>
            <a:ext cx="180000" cy="1800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/>
          <p:cNvSpPr/>
          <p:nvPr/>
        </p:nvSpPr>
        <p:spPr>
          <a:xfrm>
            <a:off x="7595881" y="3913525"/>
            <a:ext cx="180000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/>
          <p:cNvSpPr/>
          <p:nvPr/>
        </p:nvSpPr>
        <p:spPr>
          <a:xfrm>
            <a:off x="7102985" y="4165573"/>
            <a:ext cx="180000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/>
        </p:nvSpPr>
        <p:spPr>
          <a:xfrm>
            <a:off x="7349433" y="4165573"/>
            <a:ext cx="180000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7595881" y="4165573"/>
            <a:ext cx="180000" cy="18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/>
          <p:cNvSpPr/>
          <p:nvPr/>
        </p:nvSpPr>
        <p:spPr>
          <a:xfrm>
            <a:off x="7859089" y="3409429"/>
            <a:ext cx="180000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/>
        </p:nvSpPr>
        <p:spPr>
          <a:xfrm>
            <a:off x="7859089" y="3661477"/>
            <a:ext cx="180000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/>
          <p:cNvSpPr/>
          <p:nvPr/>
        </p:nvSpPr>
        <p:spPr>
          <a:xfrm>
            <a:off x="7859089" y="3913525"/>
            <a:ext cx="180000" cy="1800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/>
          <p:cNvSpPr/>
          <p:nvPr/>
        </p:nvSpPr>
        <p:spPr>
          <a:xfrm>
            <a:off x="7859089" y="4165573"/>
            <a:ext cx="180000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feld 20"/>
          <p:cNvSpPr txBox="1"/>
          <p:nvPr/>
        </p:nvSpPr>
        <p:spPr>
          <a:xfrm>
            <a:off x="5003593" y="3566811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Funktions-</a:t>
            </a:r>
          </a:p>
          <a:p>
            <a:r>
              <a:rPr lang="de-DE" dirty="0" err="1"/>
              <a:t>b</a:t>
            </a:r>
            <a:r>
              <a:rPr lang="de-DE" dirty="0" err="1" smtClean="0"/>
              <a:t>erechtigung</a:t>
            </a:r>
            <a:endParaRPr lang="de-DE" dirty="0"/>
          </a:p>
        </p:txBody>
      </p:sp>
      <p:sp>
        <p:nvSpPr>
          <p:cNvPr id="22" name="Textfeld 21"/>
          <p:cNvSpPr txBox="1"/>
          <p:nvPr/>
        </p:nvSpPr>
        <p:spPr>
          <a:xfrm rot="16200000">
            <a:off x="6909551" y="2039462"/>
            <a:ext cx="14539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Objekt -berechtigung</a:t>
            </a:r>
            <a:endParaRPr lang="de-DE" dirty="0"/>
          </a:p>
        </p:txBody>
      </p:sp>
      <p:pic>
        <p:nvPicPr>
          <p:cNvPr id="24" name="Bild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8200" y="2270882"/>
            <a:ext cx="823960" cy="823960"/>
          </a:xfrm>
          <a:prstGeom prst="rect">
            <a:avLst/>
          </a:prstGeom>
        </p:spPr>
      </p:pic>
      <p:pic>
        <p:nvPicPr>
          <p:cNvPr id="25" name="Bild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1995686"/>
            <a:ext cx="734402" cy="734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29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Resource</a:t>
            </a:r>
            <a:r>
              <a:rPr lang="de-DE" dirty="0" smtClean="0"/>
              <a:t> Breakdown </a:t>
            </a:r>
            <a:r>
              <a:rPr lang="de-DE" dirty="0" err="1" smtClean="0"/>
              <a:t>Structure</a:t>
            </a:r>
            <a:r>
              <a:rPr lang="de-DE" dirty="0" smtClean="0"/>
              <a:t> (RBS)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Ist ein Enterprise-Ressourcenfeld</a:t>
            </a:r>
          </a:p>
          <a:p>
            <a:r>
              <a:rPr lang="de-DE" dirty="0"/>
              <a:t>Wird </a:t>
            </a:r>
            <a:r>
              <a:rPr lang="de-DE" dirty="0" smtClean="0"/>
              <a:t>in Project Online </a:t>
            </a:r>
            <a:r>
              <a:rPr lang="de-DE" dirty="0"/>
              <a:t>gepflegt</a:t>
            </a:r>
          </a:p>
          <a:p>
            <a:r>
              <a:rPr lang="de-DE" dirty="0" smtClean="0"/>
              <a:t>Meist hierarchisch gebildet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800779"/>
            <a:ext cx="2778709" cy="1656184"/>
          </a:xfrm>
          <a:prstGeom prst="rect">
            <a:avLst/>
          </a:prstGeom>
        </p:spPr>
      </p:pic>
      <p:pic>
        <p:nvPicPr>
          <p:cNvPr id="5" name="Bild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8064" y="2890299"/>
            <a:ext cx="2869068" cy="1477144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1388846" y="4456963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Organigramm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5682498" y="4541851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RBS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1049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1"/>
            <a:r>
              <a:rPr lang="de-DE" dirty="0" smtClean="0"/>
              <a:t>RBS</a:t>
            </a:r>
            <a:endParaRPr lang="de-DE" dirty="0"/>
          </a:p>
          <a:p>
            <a:pPr lvl="1"/>
            <a:r>
              <a:rPr lang="de-DE" dirty="0" smtClean="0"/>
              <a:t>Gruppen</a:t>
            </a:r>
          </a:p>
          <a:p>
            <a:pPr lvl="1"/>
            <a:r>
              <a:rPr lang="de-DE" dirty="0" smtClean="0"/>
              <a:t>Kategorien</a:t>
            </a:r>
            <a:endParaRPr lang="de-DE" dirty="0"/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Demo – Project-Server-Berechtigungen</a:t>
            </a:r>
            <a:endParaRPr lang="de-DE" dirty="0"/>
          </a:p>
        </p:txBody>
      </p:sp>
      <p:grpSp>
        <p:nvGrpSpPr>
          <p:cNvPr id="7" name="Gruppierung 6"/>
          <p:cNvGrpSpPr/>
          <p:nvPr/>
        </p:nvGrpSpPr>
        <p:grpSpPr>
          <a:xfrm>
            <a:off x="755576" y="1347614"/>
            <a:ext cx="2808312" cy="2808312"/>
            <a:chOff x="755576" y="1347614"/>
            <a:chExt cx="2808312" cy="2808312"/>
          </a:xfrm>
        </p:grpSpPr>
        <p:pic>
          <p:nvPicPr>
            <p:cNvPr id="8" name="Bild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41155" y="1904071"/>
              <a:ext cx="1237154" cy="1124686"/>
            </a:xfrm>
            <a:prstGeom prst="rect">
              <a:avLst/>
            </a:prstGeom>
          </p:spPr>
        </p:pic>
        <p:pic>
          <p:nvPicPr>
            <p:cNvPr id="9" name="Bild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5576" y="1347614"/>
              <a:ext cx="2808312" cy="28083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4615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Reporting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Kein Zugriff auf den SQL Server!</a:t>
            </a:r>
          </a:p>
          <a:p>
            <a:r>
              <a:rPr lang="de-DE" dirty="0" err="1"/>
              <a:t>o</a:t>
            </a:r>
            <a:r>
              <a:rPr lang="de-DE" dirty="0" err="1" smtClean="0"/>
              <a:t>Data</a:t>
            </a:r>
            <a:r>
              <a:rPr lang="de-DE" dirty="0" smtClean="0"/>
              <a:t> (Open Data Protocol)</a:t>
            </a:r>
          </a:p>
          <a:p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/>
          </a:p>
          <a:p>
            <a:pPr lvl="1"/>
            <a:endParaRPr lang="de-DE" dirty="0" smtClean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427734"/>
            <a:ext cx="846708" cy="846708"/>
          </a:xfrm>
          <a:prstGeom prst="rect">
            <a:avLst/>
          </a:prstGeom>
        </p:spPr>
      </p:pic>
      <p:pic>
        <p:nvPicPr>
          <p:cNvPr id="6" name="Bild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0759" y="2427627"/>
            <a:ext cx="845017" cy="845017"/>
          </a:xfrm>
          <a:prstGeom prst="rect">
            <a:avLst/>
          </a:prstGeom>
        </p:spPr>
      </p:pic>
      <p:pic>
        <p:nvPicPr>
          <p:cNvPr id="7" name="Bild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4048" y="2402280"/>
            <a:ext cx="1565230" cy="1013842"/>
          </a:xfrm>
          <a:prstGeom prst="rect">
            <a:avLst/>
          </a:prstGeom>
        </p:spPr>
      </p:pic>
      <p:pic>
        <p:nvPicPr>
          <p:cNvPr id="8" name="Bild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42902" y="2372188"/>
            <a:ext cx="1668016" cy="1257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7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220663" lvl="1" indent="0">
              <a:buNone/>
            </a:pP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1"/>
            <a:r>
              <a:rPr lang="de-DE" dirty="0" smtClean="0"/>
              <a:t>Excel</a:t>
            </a:r>
            <a:endParaRPr lang="de-DE" dirty="0"/>
          </a:p>
          <a:p>
            <a:pPr lvl="1"/>
            <a:r>
              <a:rPr lang="de-DE" dirty="0" smtClean="0"/>
              <a:t>BI – Laptop</a:t>
            </a:r>
          </a:p>
          <a:p>
            <a:pPr lvl="1"/>
            <a:r>
              <a:rPr lang="de-DE" dirty="0" smtClean="0"/>
              <a:t>BI – Dashboard </a:t>
            </a:r>
            <a:r>
              <a:rPr lang="de-DE" dirty="0" err="1" smtClean="0"/>
              <a:t>Tablet</a:t>
            </a:r>
            <a:r>
              <a:rPr lang="de-DE" dirty="0" smtClean="0"/>
              <a:t>/Smartphone</a:t>
            </a:r>
            <a:endParaRPr lang="de-DE" dirty="0"/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Demo – Reporting / BI</a:t>
            </a:r>
            <a:endParaRPr lang="de-DE" dirty="0"/>
          </a:p>
        </p:txBody>
      </p:sp>
      <p:grpSp>
        <p:nvGrpSpPr>
          <p:cNvPr id="7" name="Gruppierung 6"/>
          <p:cNvGrpSpPr/>
          <p:nvPr/>
        </p:nvGrpSpPr>
        <p:grpSpPr>
          <a:xfrm>
            <a:off x="755576" y="1347614"/>
            <a:ext cx="2808312" cy="2808312"/>
            <a:chOff x="755576" y="1347614"/>
            <a:chExt cx="2808312" cy="2808312"/>
          </a:xfrm>
        </p:grpSpPr>
        <p:pic>
          <p:nvPicPr>
            <p:cNvPr id="8" name="Bild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41155" y="1904071"/>
              <a:ext cx="1237154" cy="1124686"/>
            </a:xfrm>
            <a:prstGeom prst="rect">
              <a:avLst/>
            </a:prstGeom>
          </p:spPr>
        </p:pic>
        <p:pic>
          <p:nvPicPr>
            <p:cNvPr id="9" name="Bild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5576" y="1347614"/>
              <a:ext cx="2808312" cy="28083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2276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Fragen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347614"/>
            <a:ext cx="3251200" cy="3251200"/>
          </a:xfrm>
        </p:spPr>
      </p:pic>
    </p:spTree>
    <p:extLst>
      <p:ext uri="{BB962C8B-B14F-4D97-AF65-F5344CB8AC3E}">
        <p14:creationId xmlns:p14="http://schemas.microsoft.com/office/powerpoint/2010/main" val="2053551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563638"/>
            <a:ext cx="1571328" cy="1571328"/>
          </a:xfrm>
          <a:prstGeom prst="rect">
            <a:avLst/>
          </a:prstGeom>
        </p:spPr>
      </p:pic>
      <p:grpSp>
        <p:nvGrpSpPr>
          <p:cNvPr id="5" name="Gruppierung 4"/>
          <p:cNvGrpSpPr/>
          <p:nvPr/>
        </p:nvGrpSpPr>
        <p:grpSpPr>
          <a:xfrm>
            <a:off x="2483768" y="1539992"/>
            <a:ext cx="2808312" cy="2808312"/>
            <a:chOff x="755576" y="1347614"/>
            <a:chExt cx="2808312" cy="2808312"/>
          </a:xfrm>
        </p:grpSpPr>
        <p:pic>
          <p:nvPicPr>
            <p:cNvPr id="6" name="Bild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41155" y="1904071"/>
              <a:ext cx="1237154" cy="1124686"/>
            </a:xfrm>
            <a:prstGeom prst="rect">
              <a:avLst/>
            </a:prstGeom>
          </p:spPr>
        </p:pic>
        <p:pic>
          <p:nvPicPr>
            <p:cNvPr id="7" name="Bild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5576" y="1347614"/>
              <a:ext cx="2808312" cy="28083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2273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Links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Source Files </a:t>
            </a:r>
            <a:r>
              <a:rPr lang="de-CH" dirty="0" err="1" smtClean="0"/>
              <a:t>for</a:t>
            </a:r>
            <a:r>
              <a:rPr lang="de-CH" dirty="0" smtClean="0"/>
              <a:t> </a:t>
            </a:r>
            <a:r>
              <a:rPr lang="de-CH" dirty="0" err="1" smtClean="0"/>
              <a:t>this</a:t>
            </a:r>
            <a:r>
              <a:rPr lang="de-CH" dirty="0" smtClean="0"/>
              <a:t> Session:</a:t>
            </a:r>
          </a:p>
          <a:p>
            <a:pPr lvl="1"/>
            <a:r>
              <a:rPr lang="en-US" dirty="0"/>
              <a:t>https://github.com/CorpSoftCH/EvolutionDay2015</a:t>
            </a:r>
            <a:endParaRPr lang="de-CH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160" y="1370013"/>
            <a:ext cx="2540000" cy="2540000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4299942"/>
            <a:ext cx="1383014" cy="67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59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Agenda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Was ist Project Online</a:t>
            </a:r>
          </a:p>
          <a:p>
            <a:r>
              <a:rPr lang="de-CH" dirty="0" smtClean="0"/>
              <a:t>Look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Feel</a:t>
            </a:r>
            <a:endParaRPr lang="de-CH" dirty="0" smtClean="0"/>
          </a:p>
          <a:p>
            <a:r>
              <a:rPr lang="de-CH" dirty="0" smtClean="0"/>
              <a:t>Portfoliomanagement</a:t>
            </a:r>
          </a:p>
          <a:p>
            <a:r>
              <a:rPr lang="de-CH" dirty="0" smtClean="0"/>
              <a:t>Berechtigungen </a:t>
            </a:r>
          </a:p>
          <a:p>
            <a:r>
              <a:rPr lang="de-CH" dirty="0" smtClean="0"/>
              <a:t>Reporting</a:t>
            </a:r>
          </a:p>
          <a:p>
            <a:r>
              <a:rPr lang="de-CH" dirty="0" smtClean="0"/>
              <a:t>F&amp;A</a:t>
            </a:r>
          </a:p>
        </p:txBody>
      </p:sp>
    </p:spTree>
    <p:extLst>
      <p:ext uri="{BB962C8B-B14F-4D97-AF65-F5344CB8AC3E}">
        <p14:creationId xmlns:p14="http://schemas.microsoft.com/office/powerpoint/2010/main" val="324656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Vorstellung Referent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Thomas Mundschin</a:t>
            </a:r>
          </a:p>
          <a:p>
            <a:r>
              <a:rPr lang="en-US" dirty="0">
                <a:hlinkClick r:id="rId2"/>
              </a:rPr>
              <a:t>thomas.mundschin@corporatesoftware.ch</a:t>
            </a:r>
            <a:endParaRPr lang="en-US" dirty="0"/>
          </a:p>
          <a:p>
            <a:pPr lvl="1"/>
            <a:r>
              <a:rPr lang="en-US" sz="1200" dirty="0"/>
              <a:t>MCT</a:t>
            </a:r>
          </a:p>
          <a:p>
            <a:pPr lvl="1"/>
            <a:r>
              <a:rPr lang="en-US" sz="1200" dirty="0"/>
              <a:t>MCSA Server 2012</a:t>
            </a:r>
          </a:p>
          <a:p>
            <a:pPr lvl="1"/>
            <a:r>
              <a:rPr lang="en-US" sz="1200" dirty="0"/>
              <a:t>MS-Specialist Managing Project with Portfolios with Project Server 2013</a:t>
            </a:r>
          </a:p>
          <a:p>
            <a:endParaRPr lang="de-CH" dirty="0"/>
          </a:p>
        </p:txBody>
      </p:sp>
      <p:pic>
        <p:nvPicPr>
          <p:cNvPr id="5" name="Picture 2" descr="logo_colo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435846"/>
            <a:ext cx="2000522" cy="980256"/>
          </a:xfrm>
          <a:prstGeom prst="rect">
            <a:avLst/>
          </a:prstGeom>
        </p:spPr>
      </p:pic>
      <p:pic>
        <p:nvPicPr>
          <p:cNvPr id="6" name="Grafik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159"/>
          <a:stretch/>
        </p:blipFill>
        <p:spPr>
          <a:xfrm>
            <a:off x="6191413" y="2501095"/>
            <a:ext cx="2634738" cy="2646000"/>
          </a:xfrm>
          <a:prstGeom prst="rect">
            <a:avLst/>
          </a:prstGeom>
        </p:spPr>
      </p:pic>
      <p:pic>
        <p:nvPicPr>
          <p:cNvPr id="7" name="Grafik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4462740"/>
            <a:ext cx="2016000" cy="551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93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2427734"/>
            <a:ext cx="4244280" cy="2785913"/>
          </a:xfrm>
        </p:spPr>
        <p:txBody>
          <a:bodyPr>
            <a:normAutofit lnSpcReduction="10000"/>
          </a:bodyPr>
          <a:lstStyle/>
          <a:p>
            <a:r>
              <a:rPr lang="de-CH" dirty="0" smtClean="0"/>
              <a:t>Project Online</a:t>
            </a:r>
          </a:p>
          <a:p>
            <a:pPr lvl="1"/>
            <a:r>
              <a:rPr lang="de-CH" dirty="0" smtClean="0"/>
              <a:t>Verwalten mehrerer Projekte</a:t>
            </a:r>
          </a:p>
          <a:p>
            <a:pPr lvl="1"/>
            <a:r>
              <a:rPr lang="de-DE" dirty="0"/>
              <a:t>Portfolioauswahl- und </a:t>
            </a:r>
            <a:r>
              <a:rPr lang="de-DE" dirty="0" smtClean="0"/>
              <a:t>Management</a:t>
            </a:r>
            <a:endParaRPr lang="de-DE" dirty="0"/>
          </a:p>
          <a:p>
            <a:pPr lvl="1"/>
            <a:r>
              <a:rPr lang="de-CH" dirty="0" smtClean="0"/>
              <a:t>Überwachung von Arbeitsfortschritt und </a:t>
            </a:r>
            <a:r>
              <a:rPr lang="de-CH" dirty="0" err="1"/>
              <a:t>T</a:t>
            </a:r>
            <a:r>
              <a:rPr lang="de-CH" dirty="0" err="1" smtClean="0"/>
              <a:t>imesheets</a:t>
            </a:r>
            <a:endParaRPr lang="de-CH" dirty="0" smtClean="0"/>
          </a:p>
          <a:p>
            <a:pPr lvl="1"/>
            <a:r>
              <a:rPr lang="de-CH" dirty="0" smtClean="0"/>
              <a:t>Verwalten grosser Anzahl Ressourcen</a:t>
            </a:r>
          </a:p>
          <a:p>
            <a:pPr lvl="1"/>
            <a:r>
              <a:rPr lang="de-CH" dirty="0" smtClean="0"/>
              <a:t>Zentraler Speicherort für sämtliche Projektdokumente</a:t>
            </a:r>
          </a:p>
          <a:p>
            <a:pPr lvl="1"/>
            <a:r>
              <a:rPr lang="de-CH" dirty="0" smtClean="0"/>
              <a:t>Verwalten von Risiken und Problemen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2427734"/>
            <a:ext cx="4179916" cy="2353865"/>
          </a:xfrm>
        </p:spPr>
        <p:txBody>
          <a:bodyPr/>
          <a:lstStyle/>
          <a:p>
            <a:r>
              <a:rPr lang="de-CH" dirty="0"/>
              <a:t>Project Pro für Office 365</a:t>
            </a:r>
          </a:p>
          <a:p>
            <a:pPr lvl="1"/>
            <a:r>
              <a:rPr lang="de-CH" dirty="0"/>
              <a:t>Detaillierte Planung von Projekten</a:t>
            </a:r>
          </a:p>
          <a:p>
            <a:pPr lvl="1"/>
            <a:r>
              <a:rPr lang="de-CH" dirty="0"/>
              <a:t>Verwalten von Ressourcen auf dem Projekt</a:t>
            </a:r>
          </a:p>
          <a:p>
            <a:pPr lvl="1"/>
            <a:r>
              <a:rPr lang="de-CH" dirty="0"/>
              <a:t>Analyse und Auswertungen auf Projektebene</a:t>
            </a:r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Was ist Project Online</a:t>
            </a:r>
            <a:endParaRPr lang="de-CH" dirty="0"/>
          </a:p>
        </p:txBody>
      </p:sp>
      <p:sp>
        <p:nvSpPr>
          <p:cNvPr id="5" name="Textfeld 4"/>
          <p:cNvSpPr txBox="1"/>
          <p:nvPr/>
        </p:nvSpPr>
        <p:spPr>
          <a:xfrm>
            <a:off x="251520" y="1563638"/>
            <a:ext cx="83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Project Online ist NICHT eine «Web-</a:t>
            </a:r>
            <a:r>
              <a:rPr lang="de-DE" dirty="0" err="1" smtClean="0"/>
              <a:t>based</a:t>
            </a:r>
            <a:r>
              <a:rPr lang="de-DE" dirty="0" smtClean="0"/>
              <a:t>» Version von Project Professional!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251520" y="1842378"/>
            <a:ext cx="83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Project Online ist ein Portfolio Management und Project Management Tool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89221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Produkte rund um «Microsoft Project»</a:t>
            </a:r>
            <a:endParaRPr lang="de-DE" dirty="0"/>
          </a:p>
        </p:txBody>
      </p:sp>
      <p:sp>
        <p:nvSpPr>
          <p:cNvPr id="3" name="Rechteck 2"/>
          <p:cNvSpPr/>
          <p:nvPr/>
        </p:nvSpPr>
        <p:spPr>
          <a:xfrm>
            <a:off x="543438" y="3075806"/>
            <a:ext cx="3913544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Projektmanager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539552" y="1749030"/>
            <a:ext cx="1260000" cy="126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Project Pro für Office 365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1868267" y="1749030"/>
            <a:ext cx="1260000" cy="126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Project </a:t>
            </a:r>
            <a:r>
              <a:rPr lang="de-DE" dirty="0" smtClean="0"/>
              <a:t>Prof.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3196982" y="1758992"/>
            <a:ext cx="1260000" cy="126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Project </a:t>
            </a:r>
            <a:r>
              <a:rPr lang="de-DE" dirty="0" smtClean="0"/>
              <a:t>Standard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4543002" y="3075806"/>
            <a:ext cx="2588715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PMO und Führungskräfte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4543002" y="1749030"/>
            <a:ext cx="1260000" cy="126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Project Online</a:t>
            </a:r>
            <a:endParaRPr lang="de-DE" dirty="0"/>
          </a:p>
        </p:txBody>
      </p:sp>
      <p:sp>
        <p:nvSpPr>
          <p:cNvPr id="11" name="Rechteck 10"/>
          <p:cNvSpPr/>
          <p:nvPr/>
        </p:nvSpPr>
        <p:spPr>
          <a:xfrm>
            <a:off x="5871717" y="1749030"/>
            <a:ext cx="1260000" cy="126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Project Server</a:t>
            </a:r>
            <a:endParaRPr lang="de-DE" dirty="0"/>
          </a:p>
        </p:txBody>
      </p:sp>
      <p:sp>
        <p:nvSpPr>
          <p:cNvPr id="12" name="Rechteck 11"/>
          <p:cNvSpPr/>
          <p:nvPr/>
        </p:nvSpPr>
        <p:spPr>
          <a:xfrm>
            <a:off x="7200432" y="1758992"/>
            <a:ext cx="1260000" cy="126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Project Lite</a:t>
            </a:r>
            <a:endParaRPr lang="de-DE" dirty="0"/>
          </a:p>
        </p:txBody>
      </p:sp>
      <p:sp>
        <p:nvSpPr>
          <p:cNvPr id="13" name="Rechteck 12"/>
          <p:cNvSpPr/>
          <p:nvPr/>
        </p:nvSpPr>
        <p:spPr>
          <a:xfrm>
            <a:off x="7215681" y="3075806"/>
            <a:ext cx="1244751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Team-mitglieder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611560" y="4155926"/>
            <a:ext cx="78488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https://</a:t>
            </a:r>
            <a:r>
              <a:rPr lang="de-DE" sz="1200" dirty="0" err="1"/>
              <a:t>products.office.com</a:t>
            </a:r>
            <a:r>
              <a:rPr lang="de-DE" sz="1200" dirty="0"/>
              <a:t>/de-</a:t>
            </a:r>
            <a:r>
              <a:rPr lang="de-DE" sz="1200" dirty="0" err="1"/>
              <a:t>ch</a:t>
            </a:r>
            <a:r>
              <a:rPr lang="de-DE" sz="1200" dirty="0"/>
              <a:t>/Project/</a:t>
            </a:r>
            <a:r>
              <a:rPr lang="de-DE" sz="1200" dirty="0" err="1"/>
              <a:t>compare</a:t>
            </a:r>
            <a:r>
              <a:rPr lang="de-DE" sz="1200" dirty="0"/>
              <a:t>-microsoft-project-management-software</a:t>
            </a:r>
          </a:p>
        </p:txBody>
      </p:sp>
    </p:spTree>
    <p:extLst>
      <p:ext uri="{BB962C8B-B14F-4D97-AF65-F5344CB8AC3E}">
        <p14:creationId xmlns:p14="http://schemas.microsoft.com/office/powerpoint/2010/main" val="28461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0555" y="1395941"/>
            <a:ext cx="4179916" cy="3262312"/>
          </a:xfrm>
        </p:spPr>
        <p:txBody>
          <a:bodyPr/>
          <a:lstStyle/>
          <a:p>
            <a:pPr lvl="1"/>
            <a:r>
              <a:rPr lang="de-DE" dirty="0" smtClean="0"/>
              <a:t>Übersicht </a:t>
            </a:r>
            <a:r>
              <a:rPr lang="de-DE" dirty="0"/>
              <a:t>Project Center</a:t>
            </a:r>
          </a:p>
          <a:p>
            <a:pPr lvl="1"/>
            <a:r>
              <a:rPr lang="de-DE" dirty="0" smtClean="0"/>
              <a:t>Projektpläne in Project Online bearbeiten</a:t>
            </a:r>
            <a:endParaRPr lang="de-DE" dirty="0"/>
          </a:p>
          <a:p>
            <a:pPr lvl="1"/>
            <a:r>
              <a:rPr lang="de-DE" dirty="0"/>
              <a:t>Aufzeigen der Limitierung und warum Professional benötigt wird</a:t>
            </a:r>
          </a:p>
          <a:p>
            <a:pPr lvl="1"/>
            <a:r>
              <a:rPr lang="de-DE" dirty="0" smtClean="0"/>
              <a:t>Dokumentenverwaltung/Risiken/Probleme</a:t>
            </a:r>
            <a:endParaRPr lang="de-DE" dirty="0"/>
          </a:p>
          <a:p>
            <a:pPr lvl="1"/>
            <a:r>
              <a:rPr lang="de-DE" dirty="0" smtClean="0"/>
              <a:t>Neues Projekt</a:t>
            </a:r>
          </a:p>
          <a:p>
            <a:pPr lvl="1"/>
            <a:r>
              <a:rPr lang="de-DE" dirty="0" smtClean="0"/>
              <a:t>Zusammenspiel Project Professional und Project Online</a:t>
            </a:r>
            <a:endParaRPr lang="de-DE" dirty="0"/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Look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Feel</a:t>
            </a:r>
            <a:r>
              <a:rPr lang="de-DE" dirty="0" smtClean="0"/>
              <a:t> – Project Online</a:t>
            </a:r>
            <a:endParaRPr lang="de-DE" dirty="0"/>
          </a:p>
        </p:txBody>
      </p:sp>
      <p:grpSp>
        <p:nvGrpSpPr>
          <p:cNvPr id="13" name="Gruppierung 12"/>
          <p:cNvGrpSpPr/>
          <p:nvPr/>
        </p:nvGrpSpPr>
        <p:grpSpPr>
          <a:xfrm>
            <a:off x="755576" y="1347614"/>
            <a:ext cx="2808312" cy="2808312"/>
            <a:chOff x="755576" y="1347614"/>
            <a:chExt cx="2808312" cy="2808312"/>
          </a:xfrm>
        </p:grpSpPr>
        <p:pic>
          <p:nvPicPr>
            <p:cNvPr id="8" name="Bild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41155" y="1904071"/>
              <a:ext cx="1237154" cy="1124686"/>
            </a:xfrm>
            <a:prstGeom prst="rect">
              <a:avLst/>
            </a:prstGeom>
          </p:spPr>
        </p:pic>
        <p:pic>
          <p:nvPicPr>
            <p:cNvPr id="12" name="Bild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5576" y="1347614"/>
              <a:ext cx="2808312" cy="28083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7673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Inhaltsplatzhalter 9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570261624"/>
              </p:ext>
            </p:extLst>
          </p:nvPr>
        </p:nvGraphicFramePr>
        <p:xfrm>
          <a:off x="250825" y="1370013"/>
          <a:ext cx="4244975" cy="3262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Inhaltsplatzhalter 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 smtClean="0"/>
              <a:t>Welche Projekte sollen mit den gegebenen Ressourcen durchgeführt werden, um das beste Ergebnis für das Unternehmen zu erzielen?</a:t>
            </a:r>
          </a:p>
          <a:p>
            <a:r>
              <a:rPr lang="de-DE" dirty="0" smtClean="0"/>
              <a:t>Ressourcen = finanziell und Arbeitskraft</a:t>
            </a:r>
          </a:p>
          <a:p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1600" dirty="0" smtClean="0">
                <a:ea typeface="+mn-ea"/>
                <a:cs typeface="+mn-cs"/>
              </a:rPr>
              <a:t>Portfoliomanagement</a:t>
            </a:r>
            <a:endParaRPr lang="de-DE" sz="1600" dirty="0"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390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de-DE" dirty="0" smtClean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 smtClean="0"/>
              <a:t>Businesstreiber</a:t>
            </a:r>
            <a:endParaRPr lang="de-DE" dirty="0"/>
          </a:p>
          <a:p>
            <a:r>
              <a:rPr lang="de-DE" dirty="0" err="1"/>
              <a:t>Treiberpriorisierung</a:t>
            </a:r>
            <a:endParaRPr lang="de-DE" dirty="0"/>
          </a:p>
          <a:p>
            <a:r>
              <a:rPr lang="de-DE" dirty="0"/>
              <a:t>Portfolioanalyse</a:t>
            </a:r>
          </a:p>
          <a:p>
            <a:pPr lvl="1"/>
            <a:r>
              <a:rPr lang="de-DE" dirty="0"/>
              <a:t>Portfolioanalyse erstellen</a:t>
            </a:r>
          </a:p>
          <a:p>
            <a:pPr lvl="1"/>
            <a:r>
              <a:rPr lang="de-DE" dirty="0"/>
              <a:t>Bewertungen prüfen</a:t>
            </a:r>
          </a:p>
          <a:p>
            <a:pPr lvl="1"/>
            <a:r>
              <a:rPr lang="de-DE" dirty="0"/>
              <a:t>Priorisieren</a:t>
            </a:r>
          </a:p>
          <a:p>
            <a:pPr lvl="1"/>
            <a:r>
              <a:rPr lang="de-DE" dirty="0"/>
              <a:t>Kosten analysieren</a:t>
            </a:r>
          </a:p>
          <a:p>
            <a:pPr lvl="1"/>
            <a:r>
              <a:rPr lang="de-DE" dirty="0"/>
              <a:t>Ressourcen analysieren</a:t>
            </a:r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Demo – Portfoliomanagement</a:t>
            </a:r>
            <a:endParaRPr lang="de-DE" dirty="0"/>
          </a:p>
        </p:txBody>
      </p:sp>
      <p:grpSp>
        <p:nvGrpSpPr>
          <p:cNvPr id="5" name="Gruppierung 4"/>
          <p:cNvGrpSpPr/>
          <p:nvPr/>
        </p:nvGrpSpPr>
        <p:grpSpPr>
          <a:xfrm>
            <a:off x="755576" y="1347614"/>
            <a:ext cx="2808312" cy="2808312"/>
            <a:chOff x="755576" y="1347614"/>
            <a:chExt cx="2808312" cy="2808312"/>
          </a:xfrm>
        </p:grpSpPr>
        <p:pic>
          <p:nvPicPr>
            <p:cNvPr id="6" name="Bild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41155" y="1904071"/>
              <a:ext cx="1237154" cy="1124686"/>
            </a:xfrm>
            <a:prstGeom prst="rect">
              <a:avLst/>
            </a:prstGeom>
          </p:spPr>
        </p:pic>
        <p:pic>
          <p:nvPicPr>
            <p:cNvPr id="7" name="Bild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5576" y="1347614"/>
              <a:ext cx="2808312" cy="28083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1188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Berechtigungen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5088794"/>
              </p:ext>
            </p:extLst>
          </p:nvPr>
        </p:nvGraphicFramePr>
        <p:xfrm>
          <a:off x="250825" y="1370013"/>
          <a:ext cx="8577264" cy="354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1255"/>
                <a:gridCol w="1728192"/>
                <a:gridCol w="1807817"/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Funktion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SharePoint-</a:t>
                      </a:r>
                    </a:p>
                    <a:p>
                      <a:r>
                        <a:rPr lang="de-DE" sz="1600" dirty="0" smtClean="0"/>
                        <a:t>Berechtigung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Project-Server-</a:t>
                      </a:r>
                    </a:p>
                    <a:p>
                      <a:r>
                        <a:rPr lang="de-DE" sz="1600" dirty="0" smtClean="0"/>
                        <a:t>Berechtigung</a:t>
                      </a:r>
                      <a:endParaRPr lang="de-DE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Einheitliche</a:t>
                      </a:r>
                      <a:r>
                        <a:rPr lang="de-DE" sz="1600" baseline="0" dirty="0" smtClean="0"/>
                        <a:t> Sicherheitsverwaltung durch SharePoint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X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Berechtigungsvererbung für PWA und Arbeitsbereiche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X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Gruppenbasierende</a:t>
                      </a:r>
                      <a:r>
                        <a:rPr lang="de-DE" sz="1600" baseline="0" dirty="0" smtClean="0"/>
                        <a:t> Verwaltung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X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X</a:t>
                      </a:r>
                      <a:endParaRPr lang="de-DE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Erweiterbarkeit</a:t>
                      </a:r>
                      <a:r>
                        <a:rPr lang="de-DE" sz="1600" baseline="0" dirty="0" smtClean="0"/>
                        <a:t> und Anpassbarkeit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(X)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X</a:t>
                      </a:r>
                      <a:endParaRPr lang="de-DE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Benutzerdelegierung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X</a:t>
                      </a:r>
                      <a:endParaRPr lang="de-DE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Identitätswechsel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X</a:t>
                      </a:r>
                      <a:endParaRPr lang="de-DE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RBS-basierende Berechtigung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X</a:t>
                      </a:r>
                      <a:endParaRPr lang="de-DE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Anpassbare Sicherheit G</a:t>
                      </a:r>
                      <a:r>
                        <a:rPr lang="de-DE" sz="1600" baseline="0" dirty="0" smtClean="0"/>
                        <a:t>ruppen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X</a:t>
                      </a:r>
                      <a:endParaRPr lang="de-DE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7781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gicomp 2013">
  <a:themeElements>
    <a:clrScheme name="Digicomp">
      <a:dk1>
        <a:sysClr val="windowText" lastClr="000000"/>
      </a:dk1>
      <a:lt1>
        <a:sysClr val="window" lastClr="FFFFFF"/>
      </a:lt1>
      <a:dk2>
        <a:srgbClr val="EDEDED"/>
      </a:dk2>
      <a:lt2>
        <a:srgbClr val="FFFFFF"/>
      </a:lt2>
      <a:accent1>
        <a:srgbClr val="71B253"/>
      </a:accent1>
      <a:accent2>
        <a:srgbClr val="A9D097"/>
      </a:accent2>
      <a:accent3>
        <a:srgbClr val="C6E0BA"/>
      </a:accent3>
      <a:accent4>
        <a:srgbClr val="91C37B"/>
      </a:accent4>
      <a:accent5>
        <a:srgbClr val="54873C"/>
      </a:accent5>
      <a:accent6>
        <a:srgbClr val="385A28"/>
      </a:accent6>
      <a:hlink>
        <a:srgbClr val="71B253"/>
      </a:hlink>
      <a:folHlink>
        <a:srgbClr val="71B253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1" id="{9E1B291D-0126-46D6-8982-77581D5FE466}" vid="{6B321152-184A-4E68-97C9-F5E79B6D6440}"/>
    </a:ext>
  </a:extLst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Kursunterlagen_DE</Template>
  <TotalTime>0</TotalTime>
  <Words>393</Words>
  <Application>Microsoft Macintosh PowerPoint</Application>
  <PresentationFormat>On-screen Show (16:9)</PresentationFormat>
  <Paragraphs>145</Paragraphs>
  <Slides>18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Calibri</vt:lpstr>
      <vt:lpstr>Milo Offc</vt:lpstr>
      <vt:lpstr>Wingdings</vt:lpstr>
      <vt:lpstr>Arial</vt:lpstr>
      <vt:lpstr>Digicomp 2013</vt:lpstr>
      <vt:lpstr>PowerPoint Presentation</vt:lpstr>
      <vt:lpstr>Agenda</vt:lpstr>
      <vt:lpstr>Vorstellung Referent</vt:lpstr>
      <vt:lpstr>Was ist Project Online</vt:lpstr>
      <vt:lpstr>Produkte rund um «Microsoft Project»</vt:lpstr>
      <vt:lpstr>Look and Feel – Project Online</vt:lpstr>
      <vt:lpstr>Portfoliomanagement</vt:lpstr>
      <vt:lpstr>Demo – Portfoliomanagement</vt:lpstr>
      <vt:lpstr>Berechtigungen</vt:lpstr>
      <vt:lpstr>Standardberechtigungen</vt:lpstr>
      <vt:lpstr>Project-Server-Berechtigungen</vt:lpstr>
      <vt:lpstr>Resource Breakdown Structure (RBS)</vt:lpstr>
      <vt:lpstr>Demo – Project-Server-Berechtigungen</vt:lpstr>
      <vt:lpstr>Reporting</vt:lpstr>
      <vt:lpstr>Demo – Reporting / BI</vt:lpstr>
      <vt:lpstr>Fragen</vt:lpstr>
      <vt:lpstr>PowerPoint Presentation</vt:lpstr>
      <vt:lpstr>Links</vt:lpstr>
    </vt:vector>
  </TitlesOfParts>
  <Company>Digicomp Academy AG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Micela Gwerder</dc:creator>
  <cp:lastModifiedBy>Matthias Gessenay</cp:lastModifiedBy>
  <cp:revision>67</cp:revision>
  <dcterms:created xsi:type="dcterms:W3CDTF">2015-08-27T07:46:25Z</dcterms:created>
  <dcterms:modified xsi:type="dcterms:W3CDTF">2015-11-08T09:03:15Z</dcterms:modified>
</cp:coreProperties>
</file>