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tiff" ContentType="image/tiff"/>
  <Default Extension="rels" ContentType="application/vnd.openxmlformats-package.relationships+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24"/>
  </p:notesMasterIdLst>
  <p:handoutMasterIdLst>
    <p:handoutMasterId r:id="rId25"/>
  </p:handoutMasterIdLst>
  <p:sldIdLst>
    <p:sldId id="257" r:id="rId2"/>
    <p:sldId id="258" r:id="rId3"/>
    <p:sldId id="283" r:id="rId4"/>
    <p:sldId id="284" r:id="rId5"/>
    <p:sldId id="266" r:id="rId6"/>
    <p:sldId id="269" r:id="rId7"/>
    <p:sldId id="268" r:id="rId8"/>
    <p:sldId id="270" r:id="rId9"/>
    <p:sldId id="271" r:id="rId10"/>
    <p:sldId id="272" r:id="rId11"/>
    <p:sldId id="273" r:id="rId12"/>
    <p:sldId id="274" r:id="rId13"/>
    <p:sldId id="275" r:id="rId14"/>
    <p:sldId id="277" r:id="rId15"/>
    <p:sldId id="278" r:id="rId16"/>
    <p:sldId id="279" r:id="rId17"/>
    <p:sldId id="280" r:id="rId18"/>
    <p:sldId id="281" r:id="rId19"/>
    <p:sldId id="282" r:id="rId20"/>
    <p:sldId id="261" r:id="rId21"/>
    <p:sldId id="262" r:id="rId22"/>
    <p:sldId id="285" r:id="rId23"/>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685" userDrawn="1">
          <p15:clr>
            <a:srgbClr val="A4A3A4"/>
          </p15:clr>
        </p15:guide>
        <p15:guide id="4" pos="224" userDrawn="1">
          <p15:clr>
            <a:srgbClr val="A4A3A4"/>
          </p15:clr>
        </p15:guide>
        <p15:guide id="10" pos="5420">
          <p15:clr>
            <a:srgbClr val="A4A3A4"/>
          </p15:clr>
        </p15:guide>
        <p15:guide id="11" orient="horz" pos="34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CDDF"/>
    <a:srgbClr val="71B253"/>
    <a:srgbClr val="DAE592"/>
    <a:srgbClr val="FCF560"/>
    <a:srgbClr val="ECCECE"/>
    <a:srgbClr val="D6B0B0"/>
    <a:srgbClr val="DBBF7D"/>
    <a:srgbClr val="B4D5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Helle Formatvorlage 3 - Akz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Helle Formatvorlage 3 - Akz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49" autoAdjust="0"/>
    <p:restoredTop sz="96405" autoAdjust="0"/>
  </p:normalViewPr>
  <p:slideViewPr>
    <p:cSldViewPr>
      <p:cViewPr varScale="1">
        <p:scale>
          <a:sx n="168" d="100"/>
          <a:sy n="168" d="100"/>
        </p:scale>
        <p:origin x="320" y="200"/>
      </p:cViewPr>
      <p:guideLst>
        <p:guide orient="horz" pos="685"/>
        <p:guide pos="224"/>
        <p:guide pos="5420"/>
        <p:guide orient="horz" pos="346"/>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24" d="100"/>
          <a:sy n="124" d="100"/>
        </p:scale>
        <p:origin x="2466"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14CDD7-334A-47F7-AA70-C65E81D40FF8}" type="datetimeFigureOut">
              <a:rPr lang="de-CH" smtClean="0"/>
              <a:t>08.11.15</a:t>
            </a:fld>
            <a:endParaRPr lang="de-CH"/>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00023C-BE12-4E23-A9FC-9F1F829A7A6F}" type="slidenum">
              <a:rPr lang="de-CH" smtClean="0"/>
              <a:t>‹#›</a:t>
            </a:fld>
            <a:endParaRPr lang="de-CH"/>
          </a:p>
        </p:txBody>
      </p:sp>
    </p:spTree>
    <p:extLst>
      <p:ext uri="{BB962C8B-B14F-4D97-AF65-F5344CB8AC3E}">
        <p14:creationId xmlns:p14="http://schemas.microsoft.com/office/powerpoint/2010/main" val="13613668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19C73F-6D0C-4D3A-85DE-AA0500D6E797}" type="datetimeFigureOut">
              <a:rPr lang="en-US" smtClean="0"/>
              <a:pPr/>
              <a:t>11/8/15</a:t>
            </a:fld>
            <a:endParaRPr lang="en-US"/>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C17356-88F1-48F6-96E1-CFECF4831613}" type="slidenum">
              <a:rPr lang="en-US" smtClean="0"/>
              <a:pPr/>
              <a:t>‹#›</a:t>
            </a:fld>
            <a:endParaRPr lang="en-US"/>
          </a:p>
        </p:txBody>
      </p:sp>
    </p:spTree>
    <p:extLst>
      <p:ext uri="{BB962C8B-B14F-4D97-AF65-F5344CB8AC3E}">
        <p14:creationId xmlns:p14="http://schemas.microsoft.com/office/powerpoint/2010/main" val="1543266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2.tif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360000" y="360000"/>
            <a:ext cx="8424000" cy="252000"/>
          </a:xfrm>
          <a:prstGeom prst="rect">
            <a:avLst/>
          </a:prstGeom>
          <a:solidFill>
            <a:srgbClr val="41AF37"/>
          </a:solidFill>
          <a:ln w="0">
            <a:noFill/>
            <a:miter lim="800000"/>
            <a:headEnd/>
            <a:tailEnd/>
          </a:ln>
        </p:spPr>
        <p:txBody>
          <a:bodyPr wrap="none" lIns="0" tIns="50400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pitchFamily="34" charset="0"/>
            </a:endParaRPr>
          </a:p>
        </p:txBody>
      </p:sp>
      <p:sp>
        <p:nvSpPr>
          <p:cNvPr id="5" name="Textplatzhalter 2"/>
          <p:cNvSpPr txBox="1">
            <a:spLocks/>
          </p:cNvSpPr>
          <p:nvPr userDrawn="1"/>
        </p:nvSpPr>
        <p:spPr>
          <a:xfrm>
            <a:off x="360000" y="360000"/>
            <a:ext cx="7444441" cy="241905"/>
          </a:xfrm>
          <a:prstGeom prst="rect">
            <a:avLst/>
          </a:prstGeom>
        </p:spPr>
        <p:txBody>
          <a:bodyPr vert="horz" lIns="46800" tIns="0" rIns="46800" bIns="0" rtlCol="0" anchor="ctr" anchorCtr="0">
            <a:noAutofit/>
          </a:bodyPr>
          <a:lstStyle/>
          <a:p>
            <a:pPr marL="225425" marR="0" lvl="0" indent="-225425" algn="l" defTabSz="914400" rtl="0" eaLnBrk="1" fontAlgn="auto" latinLnBrk="0" hangingPunct="1">
              <a:lnSpc>
                <a:spcPct val="100000"/>
              </a:lnSpc>
              <a:spcBef>
                <a:spcPct val="20000"/>
              </a:spcBef>
              <a:spcAft>
                <a:spcPts val="0"/>
              </a:spcAft>
              <a:buClr>
                <a:schemeClr val="tx2"/>
              </a:buClr>
              <a:buSzPct val="90000"/>
              <a:buFont typeface="Wingdings" pitchFamily="2" charset="2"/>
              <a:buNone/>
              <a:tabLst/>
              <a:defRPr/>
            </a:pPr>
            <a:r>
              <a:rPr kumimoji="0" lang="de-DE" sz="1200" b="1" i="0" u="none" strike="noStrike" kern="1200" cap="none" spc="0" normalizeH="0" baseline="0" noProof="0" dirty="0" err="1" smtClean="0">
                <a:ln>
                  <a:noFill/>
                </a:ln>
                <a:solidFill>
                  <a:schemeClr val="tx1"/>
                </a:solidFill>
                <a:effectLst/>
                <a:uLnTx/>
                <a:uFillTx/>
                <a:latin typeface="+mn-lt"/>
                <a:ea typeface="+mn-ea"/>
                <a:cs typeface="+mn-cs"/>
              </a:rPr>
              <a:t>Digicomp</a:t>
            </a:r>
            <a:r>
              <a:rPr kumimoji="0" lang="de-DE" sz="1200" b="0" i="0" u="none" strike="noStrike" kern="1200" cap="none" spc="0" normalizeH="0" baseline="0" noProof="0" dirty="0" smtClean="0">
                <a:ln>
                  <a:noFill/>
                </a:ln>
                <a:solidFill>
                  <a:schemeClr val="tx1"/>
                </a:solidFill>
                <a:effectLst/>
                <a:uLnTx/>
                <a:uFillTx/>
                <a:latin typeface="Milo Offc" pitchFamily="34" charset="0"/>
                <a:ea typeface="+mn-ea"/>
                <a:cs typeface="+mn-cs"/>
              </a:rPr>
              <a:t>	</a:t>
            </a:r>
            <a:endParaRPr kumimoji="0" lang="de-CH" sz="1200" b="0" i="0" u="none" strike="noStrike" kern="1200" cap="none" spc="0" normalizeH="0" baseline="0" noProof="0" dirty="0">
              <a:ln>
                <a:noFill/>
              </a:ln>
              <a:solidFill>
                <a:schemeClr val="tx1"/>
              </a:solidFill>
              <a:effectLst/>
              <a:uLnTx/>
              <a:uFillTx/>
              <a:latin typeface="Milo Offc" pitchFamily="34" charset="0"/>
              <a:ea typeface="+mn-ea"/>
              <a:cs typeface="+mn-cs"/>
            </a:endParaRPr>
          </a:p>
        </p:txBody>
      </p:sp>
      <p:sp>
        <p:nvSpPr>
          <p:cNvPr id="6" name="Textplatzhalter 2"/>
          <p:cNvSpPr txBox="1">
            <a:spLocks/>
          </p:cNvSpPr>
          <p:nvPr userDrawn="1"/>
        </p:nvSpPr>
        <p:spPr>
          <a:xfrm>
            <a:off x="8172400" y="361573"/>
            <a:ext cx="607770" cy="242276"/>
          </a:xfrm>
          <a:prstGeom prst="rect">
            <a:avLst/>
          </a:prstGeom>
        </p:spPr>
        <p:txBody>
          <a:bodyPr vert="horz" lIns="0" tIns="0" rIns="46800" bIns="0" rtlCol="0" anchor="ctr" anchorCtr="0">
            <a:noAutofit/>
          </a:bodyPr>
          <a:lstStyle/>
          <a:p>
            <a:pPr marL="225425" marR="0" lvl="0" indent="-225425" algn="r" defTabSz="914400" rtl="0" eaLnBrk="1" fontAlgn="auto" latinLnBrk="0" hangingPunct="1">
              <a:lnSpc>
                <a:spcPct val="100000"/>
              </a:lnSpc>
              <a:spcBef>
                <a:spcPct val="20000"/>
              </a:spcBef>
              <a:spcAft>
                <a:spcPts val="0"/>
              </a:spcAft>
              <a:buClr>
                <a:schemeClr val="tx2"/>
              </a:buClr>
              <a:buSzPct val="90000"/>
              <a:buFont typeface="Wingdings" pitchFamily="2" charset="2"/>
              <a:buNone/>
              <a:tabLst/>
              <a:defRPr/>
            </a:pPr>
            <a:fld id="{7FFF4F83-1D13-4EF6-8E57-4929909D3C2E}" type="slidenum">
              <a:rPr kumimoji="0" lang="de-CH" sz="1200" b="0" i="0" u="none" strike="noStrike" kern="1200" cap="none" spc="0" normalizeH="0" baseline="0" noProof="0" smtClean="0">
                <a:ln>
                  <a:noFill/>
                </a:ln>
                <a:solidFill>
                  <a:schemeClr val="tx1"/>
                </a:solidFill>
                <a:effectLst/>
                <a:uLnTx/>
                <a:uFillTx/>
                <a:latin typeface="+mn-lt"/>
                <a:ea typeface="+mn-ea"/>
                <a:cs typeface="+mn-cs"/>
              </a:rPr>
              <a:pPr marL="225425" marR="0" lvl="0" indent="-225425" algn="r" defTabSz="914400" rtl="0" eaLnBrk="1" fontAlgn="auto" latinLnBrk="0" hangingPunct="1">
                <a:lnSpc>
                  <a:spcPct val="100000"/>
                </a:lnSpc>
                <a:spcBef>
                  <a:spcPct val="20000"/>
                </a:spcBef>
                <a:spcAft>
                  <a:spcPts val="0"/>
                </a:spcAft>
                <a:buClr>
                  <a:schemeClr val="tx2"/>
                </a:buClr>
                <a:buSzPct val="90000"/>
                <a:buFont typeface="Wingdings" pitchFamily="2" charset="2"/>
                <a:buNone/>
                <a:tabLst/>
                <a:defRPr/>
              </a:pPr>
              <a:t>‹#›</a:t>
            </a:fld>
            <a:endParaRPr kumimoji="0" lang="de-CH"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7" name="Grafik 6"/>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60000" y="4564800"/>
            <a:ext cx="1620000" cy="217707"/>
          </a:xfrm>
          <a:prstGeom prst="rect">
            <a:avLst/>
          </a:prstGeom>
          <a:noFill/>
          <a:ln>
            <a:noFill/>
          </a:ln>
        </p:spPr>
      </p:pic>
      <p:pic>
        <p:nvPicPr>
          <p:cNvPr id="2050" name="Picture 2" descr="P:\Marketing and Communication\DTP_BETA\Bilder\Bilderwelten\Bilderwelten 2013\2013_Bilderwelten\IT_Pro\IT_Pro_rgb_flat.tif"/>
          <p:cNvPicPr>
            <a:picLocks noChangeAspect="1" noChangeArrowheads="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360065" y="842539"/>
            <a:ext cx="8424000" cy="1438500"/>
          </a:xfrm>
          <a:prstGeom prst="rect">
            <a:avLst/>
          </a:prstGeom>
          <a:noFill/>
        </p:spPr>
      </p:pic>
      <p:sp>
        <p:nvSpPr>
          <p:cNvPr id="3" name="Textplatzhalter 2"/>
          <p:cNvSpPr>
            <a:spLocks noGrp="1"/>
          </p:cNvSpPr>
          <p:nvPr>
            <p:ph type="body" sz="quarter" idx="10" hasCustomPrompt="1"/>
          </p:nvPr>
        </p:nvSpPr>
        <p:spPr>
          <a:xfrm>
            <a:off x="257694" y="2571750"/>
            <a:ext cx="8587047" cy="1800225"/>
          </a:xfrm>
          <a:prstGeom prst="rect">
            <a:avLst/>
          </a:prstGeom>
        </p:spPr>
        <p:txBody>
          <a:bodyPr>
            <a:normAutofit/>
          </a:bodyPr>
          <a:lstStyle>
            <a:lvl1pPr marL="0" indent="0">
              <a:lnSpc>
                <a:spcPct val="100000"/>
              </a:lnSpc>
              <a:spcBef>
                <a:spcPts val="0"/>
              </a:spcBef>
              <a:spcAft>
                <a:spcPts val="400"/>
              </a:spcAft>
              <a:buNone/>
              <a:defRPr sz="2800">
                <a:latin typeface="+mn-lt"/>
              </a:defRPr>
            </a:lvl1pPr>
          </a:lstStyle>
          <a:p>
            <a:pPr lvl="0"/>
            <a:r>
              <a:rPr lang="de-DE" dirty="0" smtClean="0"/>
              <a:t>Titel hinzufügen</a:t>
            </a:r>
          </a:p>
        </p:txBody>
      </p:sp>
    </p:spTree>
    <p:extLst>
      <p:ext uri="{BB962C8B-B14F-4D97-AF65-F5344CB8AC3E}">
        <p14:creationId xmlns:p14="http://schemas.microsoft.com/office/powerpoint/2010/main" val="61740672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guide id="2" pos="225">
          <p15:clr>
            <a:srgbClr val="FBAE40"/>
          </p15:clr>
        </p15:guide>
        <p15:guide id="3" pos="553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_Kurs">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360000" y="360000"/>
            <a:ext cx="8424000" cy="252000"/>
          </a:xfrm>
          <a:prstGeom prst="rect">
            <a:avLst/>
          </a:prstGeom>
          <a:solidFill>
            <a:srgbClr val="41AF37"/>
          </a:solidFill>
          <a:ln w="0">
            <a:noFill/>
            <a:miter lim="800000"/>
            <a:headEnd/>
            <a:tailEnd/>
          </a:ln>
        </p:spPr>
        <p:txBody>
          <a:bodyPr wrap="none" lIns="0" tIns="50400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pitchFamily="34" charset="0"/>
            </a:endParaRPr>
          </a:p>
        </p:txBody>
      </p:sp>
      <p:sp>
        <p:nvSpPr>
          <p:cNvPr id="5" name="Textplatzhalter 2"/>
          <p:cNvSpPr txBox="1">
            <a:spLocks/>
          </p:cNvSpPr>
          <p:nvPr userDrawn="1"/>
        </p:nvSpPr>
        <p:spPr>
          <a:xfrm>
            <a:off x="360000" y="360000"/>
            <a:ext cx="7444441" cy="241905"/>
          </a:xfrm>
          <a:prstGeom prst="rect">
            <a:avLst/>
          </a:prstGeom>
        </p:spPr>
        <p:txBody>
          <a:bodyPr vert="horz" lIns="46800" tIns="0" rIns="46800" bIns="0" rtlCol="0" anchor="ctr" anchorCtr="0">
            <a:noAutofit/>
          </a:bodyPr>
          <a:lstStyle/>
          <a:p>
            <a:pPr marL="225425" marR="0" lvl="0" indent="-225425" algn="l" defTabSz="914400" rtl="0" eaLnBrk="1" fontAlgn="auto" latinLnBrk="0" hangingPunct="1">
              <a:lnSpc>
                <a:spcPct val="100000"/>
              </a:lnSpc>
              <a:spcBef>
                <a:spcPct val="20000"/>
              </a:spcBef>
              <a:spcAft>
                <a:spcPts val="0"/>
              </a:spcAft>
              <a:buClr>
                <a:schemeClr val="tx2"/>
              </a:buClr>
              <a:buSzPct val="90000"/>
              <a:buFont typeface="Wingdings" pitchFamily="2" charset="2"/>
              <a:buNone/>
              <a:tabLst/>
              <a:defRPr/>
            </a:pPr>
            <a:r>
              <a:rPr kumimoji="0" lang="de-DE" sz="1200" b="1" i="0" u="none" strike="noStrike" kern="1200" cap="none" spc="0" normalizeH="0" baseline="0" noProof="0" dirty="0" err="1" smtClean="0">
                <a:ln>
                  <a:noFill/>
                </a:ln>
                <a:solidFill>
                  <a:schemeClr val="tx1"/>
                </a:solidFill>
                <a:effectLst/>
                <a:uLnTx/>
                <a:uFillTx/>
                <a:latin typeface="+mn-lt"/>
                <a:ea typeface="+mn-ea"/>
                <a:cs typeface="+mn-cs"/>
              </a:rPr>
              <a:t>Digicomp</a:t>
            </a:r>
            <a:r>
              <a:rPr kumimoji="0" lang="de-DE" sz="1200" b="1" i="0" u="none" strike="noStrike" kern="1200" cap="none" spc="0" normalizeH="0" baseline="0" noProof="0" dirty="0" smtClean="0">
                <a:ln>
                  <a:noFill/>
                </a:ln>
                <a:solidFill>
                  <a:schemeClr val="tx1"/>
                </a:solidFill>
                <a:effectLst/>
                <a:uLnTx/>
                <a:uFillTx/>
                <a:latin typeface="+mn-lt"/>
                <a:ea typeface="+mn-ea"/>
                <a:cs typeface="+mn-cs"/>
              </a:rPr>
              <a:t> Microsoft Evolution Day 2015</a:t>
            </a:r>
            <a:r>
              <a:rPr kumimoji="0" lang="de-DE" sz="1200" b="0" i="0" u="none" strike="noStrike" kern="1200" cap="none" spc="0" normalizeH="0" baseline="0" noProof="0" dirty="0" smtClean="0">
                <a:ln>
                  <a:noFill/>
                </a:ln>
                <a:solidFill>
                  <a:schemeClr val="tx1"/>
                </a:solidFill>
                <a:effectLst/>
                <a:uLnTx/>
                <a:uFillTx/>
                <a:latin typeface="+mn-lt"/>
                <a:ea typeface="+mn-ea"/>
                <a:cs typeface="+mn-cs"/>
              </a:rPr>
              <a:t>	</a:t>
            </a:r>
            <a:r>
              <a:rPr kumimoji="0" lang="de-DE" sz="1200" b="0" i="0" u="none" strike="noStrike" kern="1200" cap="none" spc="0" normalizeH="0" baseline="0" noProof="0" dirty="0" smtClean="0">
                <a:ln>
                  <a:noFill/>
                </a:ln>
                <a:solidFill>
                  <a:schemeClr val="tx1"/>
                </a:solidFill>
                <a:effectLst/>
                <a:uLnTx/>
                <a:uFillTx/>
                <a:latin typeface="Milo Offc" pitchFamily="34" charset="0"/>
                <a:ea typeface="+mn-ea"/>
                <a:cs typeface="+mn-cs"/>
              </a:rPr>
              <a:t>	</a:t>
            </a:r>
            <a:endParaRPr kumimoji="0" lang="de-CH" sz="1200" b="0" i="0" u="none" strike="noStrike" kern="1200" cap="none" spc="0" normalizeH="0" baseline="0" noProof="0" dirty="0">
              <a:ln>
                <a:noFill/>
              </a:ln>
              <a:solidFill>
                <a:schemeClr val="tx1"/>
              </a:solidFill>
              <a:effectLst/>
              <a:uLnTx/>
              <a:uFillTx/>
              <a:latin typeface="Milo Offc" pitchFamily="34" charset="0"/>
              <a:ea typeface="+mn-ea"/>
              <a:cs typeface="+mn-cs"/>
            </a:endParaRPr>
          </a:p>
        </p:txBody>
      </p:sp>
      <p:sp>
        <p:nvSpPr>
          <p:cNvPr id="6" name="Textplatzhalter 2"/>
          <p:cNvSpPr txBox="1">
            <a:spLocks/>
          </p:cNvSpPr>
          <p:nvPr userDrawn="1"/>
        </p:nvSpPr>
        <p:spPr>
          <a:xfrm>
            <a:off x="8172400" y="361573"/>
            <a:ext cx="607770" cy="242276"/>
          </a:xfrm>
          <a:prstGeom prst="rect">
            <a:avLst/>
          </a:prstGeom>
        </p:spPr>
        <p:txBody>
          <a:bodyPr vert="horz" lIns="0" tIns="0" rIns="46800" bIns="0" rtlCol="0" anchor="ctr" anchorCtr="0">
            <a:noAutofit/>
          </a:bodyPr>
          <a:lstStyle/>
          <a:p>
            <a:pPr marL="225425" marR="0" lvl="0" indent="-225425" algn="r" defTabSz="914400" rtl="0" eaLnBrk="1" fontAlgn="auto" latinLnBrk="0" hangingPunct="1">
              <a:lnSpc>
                <a:spcPct val="100000"/>
              </a:lnSpc>
              <a:spcBef>
                <a:spcPct val="20000"/>
              </a:spcBef>
              <a:spcAft>
                <a:spcPts val="0"/>
              </a:spcAft>
              <a:buClr>
                <a:schemeClr val="tx2"/>
              </a:buClr>
              <a:buSzPct val="90000"/>
              <a:buFont typeface="Wingdings" pitchFamily="2" charset="2"/>
              <a:buNone/>
              <a:tabLst/>
              <a:defRPr/>
            </a:pPr>
            <a:fld id="{7FFF4F83-1D13-4EF6-8E57-4929909D3C2E}" type="slidenum">
              <a:rPr kumimoji="0" lang="de-CH" sz="1200" b="0" i="0" u="none" strike="noStrike" kern="1200" cap="none" spc="0" normalizeH="0" baseline="0" noProof="0" smtClean="0">
                <a:ln>
                  <a:noFill/>
                </a:ln>
                <a:solidFill>
                  <a:schemeClr val="tx1"/>
                </a:solidFill>
                <a:effectLst/>
                <a:uLnTx/>
                <a:uFillTx/>
                <a:latin typeface="+mn-lt"/>
                <a:ea typeface="+mn-ea"/>
                <a:cs typeface="+mn-cs"/>
              </a:rPr>
              <a:pPr marL="225425" marR="0" lvl="0" indent="-225425" algn="r" defTabSz="914400" rtl="0" eaLnBrk="1" fontAlgn="auto" latinLnBrk="0" hangingPunct="1">
                <a:lnSpc>
                  <a:spcPct val="100000"/>
                </a:lnSpc>
                <a:spcBef>
                  <a:spcPct val="20000"/>
                </a:spcBef>
                <a:spcAft>
                  <a:spcPts val="0"/>
                </a:spcAft>
                <a:buClr>
                  <a:schemeClr val="tx2"/>
                </a:buClr>
                <a:buSzPct val="90000"/>
                <a:buFont typeface="Wingdings" pitchFamily="2" charset="2"/>
                <a:buNone/>
                <a:tabLst/>
                <a:defRPr/>
              </a:pPr>
              <a:t>‹#›</a:t>
            </a:fld>
            <a:endParaRPr kumimoji="0" lang="de-CH"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7" name="Grafik 6"/>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60000" y="4564800"/>
            <a:ext cx="1620000" cy="217707"/>
          </a:xfrm>
          <a:prstGeom prst="rect">
            <a:avLst/>
          </a:prstGeom>
          <a:noFill/>
          <a:ln>
            <a:noFill/>
          </a:ln>
        </p:spPr>
      </p:pic>
      <p:sp>
        <p:nvSpPr>
          <p:cNvPr id="3" name="Textplatzhalter 2"/>
          <p:cNvSpPr>
            <a:spLocks noGrp="1"/>
          </p:cNvSpPr>
          <p:nvPr>
            <p:ph type="body" sz="quarter" idx="10" hasCustomPrompt="1"/>
          </p:nvPr>
        </p:nvSpPr>
        <p:spPr>
          <a:xfrm>
            <a:off x="257694" y="2571751"/>
            <a:ext cx="8587047" cy="1183932"/>
          </a:xfrm>
          <a:prstGeom prst="rect">
            <a:avLst/>
          </a:prstGeom>
        </p:spPr>
        <p:txBody>
          <a:bodyPr>
            <a:normAutofit/>
          </a:bodyPr>
          <a:lstStyle>
            <a:lvl1pPr marL="0" marR="0" indent="0" algn="l" defTabSz="914400" rtl="0" eaLnBrk="1" fontAlgn="auto" latinLnBrk="0" hangingPunct="1">
              <a:lnSpc>
                <a:spcPct val="100000"/>
              </a:lnSpc>
              <a:spcBef>
                <a:spcPts val="0"/>
              </a:spcBef>
              <a:spcAft>
                <a:spcPts val="400"/>
              </a:spcAft>
              <a:buClr>
                <a:srgbClr val="71B253"/>
              </a:buClr>
              <a:buSzPct val="90000"/>
              <a:buFont typeface="Wingdings" panose="05000000000000000000" pitchFamily="2" charset="2"/>
              <a:buNone/>
              <a:tabLst/>
              <a:defRPr sz="2400">
                <a:latin typeface="+mn-lt"/>
              </a:defRPr>
            </a:lvl1pPr>
          </a:lstStyle>
          <a:p>
            <a:pPr lvl="0"/>
            <a:r>
              <a:rPr lang="de-DE" dirty="0" smtClean="0"/>
              <a:t>Kurstitel hinzufügen</a:t>
            </a:r>
          </a:p>
          <a:p>
            <a:pPr lvl="0"/>
            <a:endParaRPr lang="de-DE" dirty="0" smtClean="0"/>
          </a:p>
        </p:txBody>
      </p:sp>
      <p:pic>
        <p:nvPicPr>
          <p:cNvPr id="8" name="Grafik 7"/>
          <p:cNvPicPr>
            <a:picLocks noChangeAspect="1"/>
          </p:cNvPicPr>
          <p:nvPr userDrawn="1"/>
        </p:nvPicPr>
        <p:blipFill rotWithShape="1">
          <a:blip r:embed="rId3">
            <a:extLst>
              <a:ext uri="{28A0092B-C50C-407E-A947-70E740481C1C}">
                <a14:useLocalDpi xmlns:a14="http://schemas.microsoft.com/office/drawing/2010/main" val="0"/>
              </a:ext>
            </a:extLst>
          </a:blip>
          <a:srcRect t="36576" b="40564"/>
          <a:stretch/>
        </p:blipFill>
        <p:spPr>
          <a:xfrm>
            <a:off x="378296" y="843557"/>
            <a:ext cx="8400000" cy="1440161"/>
          </a:xfrm>
          <a:prstGeom prst="rect">
            <a:avLst/>
          </a:prstGeom>
        </p:spPr>
      </p:pic>
    </p:spTree>
    <p:extLst>
      <p:ext uri="{BB962C8B-B14F-4D97-AF65-F5344CB8AC3E}">
        <p14:creationId xmlns:p14="http://schemas.microsoft.com/office/powerpoint/2010/main" val="281666825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guide id="2" pos="225">
          <p15:clr>
            <a:srgbClr val="FBAE40"/>
          </p15:clr>
        </p15:guide>
        <p15:guide id="3" pos="5535">
          <p15:clr>
            <a:srgbClr val="FBAE40"/>
          </p15:clr>
        </p15:guide>
        <p15:guide id="0" orient="horz" pos="275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51520" y="706901"/>
            <a:ext cx="8568951" cy="568920"/>
          </a:xfrm>
        </p:spPr>
        <p:txBody>
          <a:bodyPr>
            <a:normAutofit/>
          </a:bodyPr>
          <a:lstStyle>
            <a:lvl1pPr>
              <a:defRPr sz="2400"/>
            </a:lvl1pPr>
          </a:lstStyle>
          <a:p>
            <a:r>
              <a:rPr lang="de-DE" smtClean="0"/>
              <a:t>Titelmasterformat durch Klicken bearbeiten</a:t>
            </a:r>
            <a:endParaRPr lang="de-CH" dirty="0"/>
          </a:p>
        </p:txBody>
      </p:sp>
      <p:sp>
        <p:nvSpPr>
          <p:cNvPr id="3" name="Inhaltsplatzhalter 2"/>
          <p:cNvSpPr>
            <a:spLocks noGrp="1"/>
          </p:cNvSpPr>
          <p:nvPr>
            <p:ph idx="1"/>
          </p:nvPr>
        </p:nvSpPr>
        <p:spPr>
          <a:xfrm>
            <a:off x="251521" y="1370013"/>
            <a:ext cx="8576596" cy="3262312"/>
          </a:xfrm>
        </p:spPr>
        <p:txBody>
          <a:bodyPr/>
          <a:lstStyle>
            <a:lvl1pPr>
              <a:lnSpc>
                <a:spcPct val="100000"/>
              </a:lnSpc>
              <a:spcAft>
                <a:spcPts val="300"/>
              </a:spcAft>
              <a:defRPr/>
            </a:lvl1pPr>
            <a:lvl2pPr>
              <a:lnSpc>
                <a:spcPct val="100000"/>
              </a:lnSpc>
              <a:spcAft>
                <a:spcPts val="300"/>
              </a:spcAft>
              <a:defRPr/>
            </a:lvl2pPr>
            <a:lvl3pPr>
              <a:lnSpc>
                <a:spcPct val="100000"/>
              </a:lnSpc>
              <a:spcAft>
                <a:spcPts val="300"/>
              </a:spcAft>
              <a:defRPr/>
            </a:lvl3pPr>
            <a:lvl4pPr>
              <a:lnSpc>
                <a:spcPct val="100000"/>
              </a:lnSpc>
              <a:spcAft>
                <a:spcPts val="300"/>
              </a:spcAft>
              <a:defRPr/>
            </a:lvl4pPr>
            <a:lvl5pPr>
              <a:lnSpc>
                <a:spcPct val="100000"/>
              </a:lnSpc>
              <a:spcAft>
                <a:spcPts val="300"/>
              </a:spcAft>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dirty="0"/>
          </a:p>
        </p:txBody>
      </p:sp>
      <p:sp>
        <p:nvSpPr>
          <p:cNvPr id="7" name="Textplatzhalter 2"/>
          <p:cNvSpPr txBox="1">
            <a:spLocks/>
          </p:cNvSpPr>
          <p:nvPr userDrawn="1"/>
        </p:nvSpPr>
        <p:spPr>
          <a:xfrm>
            <a:off x="8175600" y="361573"/>
            <a:ext cx="607770" cy="242276"/>
          </a:xfrm>
          <a:prstGeom prst="rect">
            <a:avLst/>
          </a:prstGeom>
        </p:spPr>
        <p:txBody>
          <a:bodyPr vert="horz" lIns="0" tIns="0" rIns="0" bIns="0" rtlCol="0" anchor="ctr" anchorCtr="0">
            <a:noAutofit/>
          </a:bodyPr>
          <a:lstStyle/>
          <a:p>
            <a:pPr marL="225425" marR="0" lvl="0" indent="-225425" algn="r" defTabSz="914400" rtl="0" eaLnBrk="1" fontAlgn="auto" latinLnBrk="0" hangingPunct="1">
              <a:lnSpc>
                <a:spcPct val="100000"/>
              </a:lnSpc>
              <a:spcBef>
                <a:spcPct val="20000"/>
              </a:spcBef>
              <a:spcAft>
                <a:spcPts val="0"/>
              </a:spcAft>
              <a:buClr>
                <a:schemeClr val="tx2"/>
              </a:buClr>
              <a:buSzPct val="90000"/>
              <a:buFont typeface="Wingdings" pitchFamily="2" charset="2"/>
              <a:buNone/>
              <a:tabLst/>
              <a:defRPr/>
            </a:pPr>
            <a:fld id="{7FFF4F83-1D13-4EF6-8E57-4929909D3C2E}" type="slidenum">
              <a:rPr kumimoji="0" lang="de-CH" sz="1200" b="0" i="0" u="none" strike="noStrike" kern="1200" cap="none" spc="0" normalizeH="0" baseline="0" noProof="0" smtClean="0">
                <a:ln>
                  <a:noFill/>
                </a:ln>
                <a:solidFill>
                  <a:schemeClr val="tx1"/>
                </a:solidFill>
                <a:effectLst/>
                <a:uLnTx/>
                <a:uFillTx/>
                <a:latin typeface="+mn-lt"/>
                <a:ea typeface="+mn-ea"/>
                <a:cs typeface="+mn-cs"/>
              </a:rPr>
              <a:pPr marL="225425" marR="0" lvl="0" indent="-225425" algn="r" defTabSz="914400" rtl="0" eaLnBrk="1" fontAlgn="auto" latinLnBrk="0" hangingPunct="1">
                <a:lnSpc>
                  <a:spcPct val="100000"/>
                </a:lnSpc>
                <a:spcBef>
                  <a:spcPct val="20000"/>
                </a:spcBef>
                <a:spcAft>
                  <a:spcPts val="0"/>
                </a:spcAft>
                <a:buClr>
                  <a:schemeClr val="tx2"/>
                </a:buClr>
                <a:buSzPct val="90000"/>
                <a:buFont typeface="Wingdings" pitchFamily="2" charset="2"/>
                <a:buNone/>
                <a:tabLst/>
                <a:defRPr/>
              </a:pPr>
              <a:t>‹#›</a:t>
            </a:fld>
            <a:endParaRPr kumimoji="0" lang="de-CH"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Gerade Verbindung 2"/>
          <p:cNvSpPr>
            <a:spLocks noChangeShapeType="1"/>
          </p:cNvSpPr>
          <p:nvPr userDrawn="1"/>
        </p:nvSpPr>
        <p:spPr bwMode="auto">
          <a:xfrm>
            <a:off x="359568" y="609228"/>
            <a:ext cx="8422481" cy="0"/>
          </a:xfrm>
          <a:prstGeom prst="line">
            <a:avLst/>
          </a:prstGeom>
          <a:noFill/>
          <a:ln w="381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extplatzhalter 2"/>
          <p:cNvSpPr txBox="1">
            <a:spLocks/>
          </p:cNvSpPr>
          <p:nvPr userDrawn="1"/>
        </p:nvSpPr>
        <p:spPr>
          <a:xfrm>
            <a:off x="354723" y="360000"/>
            <a:ext cx="7444441" cy="241905"/>
          </a:xfrm>
          <a:prstGeom prst="rect">
            <a:avLst/>
          </a:prstGeom>
        </p:spPr>
        <p:txBody>
          <a:bodyPr vert="horz" lIns="0" tIns="0" rIns="0" bIns="0" rtlCol="0" anchor="ctr" anchorCtr="0">
            <a:noAutofit/>
          </a:bodyPr>
          <a:lstStyle/>
          <a:p>
            <a:pPr marL="225425" marR="0" lvl="0" indent="-225425" algn="l" defTabSz="914400" rtl="0" eaLnBrk="1" fontAlgn="auto" latinLnBrk="0" hangingPunct="1">
              <a:lnSpc>
                <a:spcPct val="100000"/>
              </a:lnSpc>
              <a:spcBef>
                <a:spcPct val="20000"/>
              </a:spcBef>
              <a:spcAft>
                <a:spcPts val="0"/>
              </a:spcAft>
              <a:buClr>
                <a:schemeClr val="tx2"/>
              </a:buClr>
              <a:buSzPct val="90000"/>
              <a:buFont typeface="Wingdings" pitchFamily="2" charset="2"/>
              <a:buNone/>
              <a:tabLst/>
              <a:defRPr/>
            </a:pPr>
            <a:r>
              <a:rPr kumimoji="0" lang="de-DE" sz="1200" b="0" i="0" u="none" strike="noStrike" kern="1200" cap="none" spc="0" normalizeH="0" baseline="0" noProof="0" dirty="0" err="1" smtClean="0">
                <a:ln>
                  <a:noFill/>
                </a:ln>
                <a:solidFill>
                  <a:schemeClr val="tx1"/>
                </a:solidFill>
                <a:effectLst/>
                <a:uLnTx/>
                <a:uFillTx/>
                <a:latin typeface="+mn-lt"/>
                <a:ea typeface="+mn-ea"/>
                <a:cs typeface="+mn-cs"/>
              </a:rPr>
              <a:t>Digicomp</a:t>
            </a:r>
            <a:r>
              <a:rPr kumimoji="0" lang="de-DE" sz="1200" b="0" i="0" u="none" strike="noStrike" kern="1200" cap="none" spc="0" normalizeH="0" baseline="0" noProof="0" dirty="0" smtClean="0">
                <a:ln>
                  <a:noFill/>
                </a:ln>
                <a:solidFill>
                  <a:schemeClr val="tx1"/>
                </a:solidFill>
                <a:effectLst/>
                <a:uLnTx/>
                <a:uFillTx/>
                <a:latin typeface="+mn-lt"/>
                <a:ea typeface="+mn-ea"/>
                <a:cs typeface="+mn-cs"/>
              </a:rPr>
              <a:t> Microsoft Evolution Day 2015		</a:t>
            </a:r>
            <a:endParaRPr kumimoji="0" lang="de-CH" sz="1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88288273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251520" y="1370013"/>
            <a:ext cx="4244280" cy="3262312"/>
          </a:xfrm>
        </p:spPr>
        <p:txBody>
          <a:bodyPr/>
          <a:lstStyle>
            <a:lvl1pPr>
              <a:lnSpc>
                <a:spcPct val="100000"/>
              </a:lnSpc>
              <a:spcAft>
                <a:spcPts val="300"/>
              </a:spcAft>
              <a:defRPr/>
            </a:lvl1pPr>
            <a:lvl2pPr>
              <a:lnSpc>
                <a:spcPct val="100000"/>
              </a:lnSpc>
              <a:spcAft>
                <a:spcPts val="300"/>
              </a:spcAft>
              <a:defRPr/>
            </a:lvl2pPr>
            <a:lvl3pPr>
              <a:lnSpc>
                <a:spcPct val="100000"/>
              </a:lnSpc>
              <a:spcAft>
                <a:spcPts val="300"/>
              </a:spcAft>
              <a:defRPr/>
            </a:lvl3pPr>
            <a:lvl4pPr>
              <a:lnSpc>
                <a:spcPct val="100000"/>
              </a:lnSpc>
              <a:spcAft>
                <a:spcPts val="300"/>
              </a:spcAft>
              <a:defRPr/>
            </a:lvl4pPr>
            <a:lvl5pPr>
              <a:lnSpc>
                <a:spcPct val="100000"/>
              </a:lnSpc>
              <a:spcAft>
                <a:spcPts val="300"/>
              </a:spcAft>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dirty="0"/>
          </a:p>
        </p:txBody>
      </p:sp>
      <p:sp>
        <p:nvSpPr>
          <p:cNvPr id="4" name="Inhaltsplatzhalter 3"/>
          <p:cNvSpPr>
            <a:spLocks noGrp="1"/>
          </p:cNvSpPr>
          <p:nvPr>
            <p:ph sz="half" idx="2"/>
          </p:nvPr>
        </p:nvSpPr>
        <p:spPr>
          <a:xfrm>
            <a:off x="4648200" y="1370013"/>
            <a:ext cx="4179916" cy="3262312"/>
          </a:xfrm>
        </p:spPr>
        <p:txBody>
          <a:bodyPr/>
          <a:lstStyle>
            <a:lvl1pPr>
              <a:lnSpc>
                <a:spcPct val="100000"/>
              </a:lnSpc>
              <a:spcAft>
                <a:spcPts val="300"/>
              </a:spcAft>
              <a:defRPr/>
            </a:lvl1pPr>
            <a:lvl2pPr>
              <a:lnSpc>
                <a:spcPct val="100000"/>
              </a:lnSpc>
              <a:spcAft>
                <a:spcPts val="300"/>
              </a:spcAft>
              <a:defRPr/>
            </a:lvl2pPr>
            <a:lvl3pPr>
              <a:lnSpc>
                <a:spcPct val="100000"/>
              </a:lnSpc>
              <a:spcAft>
                <a:spcPts val="300"/>
              </a:spcAft>
              <a:defRPr/>
            </a:lvl3pPr>
            <a:lvl4pPr>
              <a:lnSpc>
                <a:spcPct val="100000"/>
              </a:lnSpc>
              <a:spcAft>
                <a:spcPts val="300"/>
              </a:spcAft>
              <a:defRPr/>
            </a:lvl4pPr>
            <a:lvl5pPr>
              <a:lnSpc>
                <a:spcPct val="100000"/>
              </a:lnSpc>
              <a:spcAft>
                <a:spcPts val="300"/>
              </a:spcAft>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dirty="0"/>
          </a:p>
        </p:txBody>
      </p:sp>
      <p:sp>
        <p:nvSpPr>
          <p:cNvPr id="8" name="Textplatzhalter 2"/>
          <p:cNvSpPr txBox="1">
            <a:spLocks/>
          </p:cNvSpPr>
          <p:nvPr userDrawn="1"/>
        </p:nvSpPr>
        <p:spPr>
          <a:xfrm>
            <a:off x="8175600" y="361573"/>
            <a:ext cx="607770" cy="242276"/>
          </a:xfrm>
          <a:prstGeom prst="rect">
            <a:avLst/>
          </a:prstGeom>
        </p:spPr>
        <p:txBody>
          <a:bodyPr vert="horz" lIns="0" tIns="0" rIns="0" bIns="0" rtlCol="0" anchor="ctr" anchorCtr="0">
            <a:noAutofit/>
          </a:bodyPr>
          <a:lstStyle/>
          <a:p>
            <a:pPr marL="225425" marR="0" lvl="0" indent="-225425" algn="r" defTabSz="914400" rtl="0" eaLnBrk="1" fontAlgn="auto" latinLnBrk="0" hangingPunct="1">
              <a:lnSpc>
                <a:spcPct val="100000"/>
              </a:lnSpc>
              <a:spcBef>
                <a:spcPct val="20000"/>
              </a:spcBef>
              <a:spcAft>
                <a:spcPts val="0"/>
              </a:spcAft>
              <a:buClr>
                <a:schemeClr val="tx2"/>
              </a:buClr>
              <a:buSzPct val="90000"/>
              <a:buFont typeface="Wingdings" pitchFamily="2" charset="2"/>
              <a:buNone/>
              <a:tabLst/>
              <a:defRPr/>
            </a:pPr>
            <a:fld id="{7FFF4F83-1D13-4EF6-8E57-4929909D3C2E}" type="slidenum">
              <a:rPr kumimoji="0" lang="de-CH" sz="1200" b="0" i="0" u="none" strike="noStrike" kern="1200" cap="none" spc="0" normalizeH="0" baseline="0" noProof="0" smtClean="0">
                <a:ln>
                  <a:noFill/>
                </a:ln>
                <a:solidFill>
                  <a:schemeClr val="tx1"/>
                </a:solidFill>
                <a:effectLst/>
                <a:uLnTx/>
                <a:uFillTx/>
                <a:latin typeface="+mn-lt"/>
                <a:ea typeface="+mn-ea"/>
                <a:cs typeface="+mn-cs"/>
              </a:rPr>
              <a:pPr marL="225425" marR="0" lvl="0" indent="-225425" algn="r" defTabSz="914400" rtl="0" eaLnBrk="1" fontAlgn="auto" latinLnBrk="0" hangingPunct="1">
                <a:lnSpc>
                  <a:spcPct val="100000"/>
                </a:lnSpc>
                <a:spcBef>
                  <a:spcPct val="20000"/>
                </a:spcBef>
                <a:spcAft>
                  <a:spcPts val="0"/>
                </a:spcAft>
                <a:buClr>
                  <a:schemeClr val="tx2"/>
                </a:buClr>
                <a:buSzPct val="90000"/>
                <a:buFont typeface="Wingdings" pitchFamily="2" charset="2"/>
                <a:buNone/>
                <a:tabLst/>
                <a:defRPr/>
              </a:pPr>
              <a:t>‹#›</a:t>
            </a:fld>
            <a:endParaRPr kumimoji="0" lang="de-CH"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Gerade Verbindung 2"/>
          <p:cNvSpPr>
            <a:spLocks noChangeShapeType="1"/>
          </p:cNvSpPr>
          <p:nvPr userDrawn="1"/>
        </p:nvSpPr>
        <p:spPr bwMode="auto">
          <a:xfrm>
            <a:off x="359568" y="609228"/>
            <a:ext cx="8422481" cy="0"/>
          </a:xfrm>
          <a:prstGeom prst="line">
            <a:avLst/>
          </a:prstGeom>
          <a:noFill/>
          <a:ln w="381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Textplatzhalter 2"/>
          <p:cNvSpPr txBox="1">
            <a:spLocks/>
          </p:cNvSpPr>
          <p:nvPr userDrawn="1"/>
        </p:nvSpPr>
        <p:spPr>
          <a:xfrm>
            <a:off x="354723" y="360000"/>
            <a:ext cx="7444441" cy="241905"/>
          </a:xfrm>
          <a:prstGeom prst="rect">
            <a:avLst/>
          </a:prstGeom>
        </p:spPr>
        <p:txBody>
          <a:bodyPr vert="horz" lIns="0" tIns="0" rIns="0" bIns="0" rtlCol="0" anchor="ctr" anchorCtr="0">
            <a:noAutofit/>
          </a:bodyPr>
          <a:lstStyle/>
          <a:p>
            <a:pPr marL="225425" marR="0" lvl="0" indent="-225425" algn="l" defTabSz="914400" rtl="0" eaLnBrk="1" fontAlgn="auto" latinLnBrk="0" hangingPunct="1">
              <a:lnSpc>
                <a:spcPct val="100000"/>
              </a:lnSpc>
              <a:spcBef>
                <a:spcPct val="20000"/>
              </a:spcBef>
              <a:spcAft>
                <a:spcPts val="0"/>
              </a:spcAft>
              <a:buClr>
                <a:schemeClr val="tx2"/>
              </a:buClr>
              <a:buSzPct val="90000"/>
              <a:buFont typeface="Wingdings" pitchFamily="2" charset="2"/>
              <a:buNone/>
              <a:tabLst/>
              <a:defRPr/>
            </a:pPr>
            <a:r>
              <a:rPr kumimoji="0" lang="de-DE" sz="1200" b="0" i="0" u="none" strike="noStrike" kern="1200" cap="none" spc="0" normalizeH="0" baseline="0" noProof="0" dirty="0" err="1" smtClean="0">
                <a:ln>
                  <a:noFill/>
                </a:ln>
                <a:solidFill>
                  <a:schemeClr val="tx1"/>
                </a:solidFill>
                <a:effectLst/>
                <a:uLnTx/>
                <a:uFillTx/>
                <a:latin typeface="+mn-lt"/>
                <a:ea typeface="+mn-ea"/>
                <a:cs typeface="+mn-cs"/>
              </a:rPr>
              <a:t>Digicomp</a:t>
            </a:r>
            <a:r>
              <a:rPr kumimoji="0" lang="de-DE" sz="1200" b="0" i="0" u="none" strike="noStrike" kern="1200" cap="none" spc="0" normalizeH="0" baseline="0" noProof="0" dirty="0" smtClean="0">
                <a:ln>
                  <a:noFill/>
                </a:ln>
                <a:solidFill>
                  <a:schemeClr val="tx1"/>
                </a:solidFill>
                <a:effectLst/>
                <a:uLnTx/>
                <a:uFillTx/>
                <a:latin typeface="+mn-lt"/>
                <a:ea typeface="+mn-ea"/>
                <a:cs typeface="+mn-cs"/>
              </a:rPr>
              <a:t> Microsoft Evolution Day 2015				</a:t>
            </a:r>
            <a:endParaRPr kumimoji="0" lang="de-CH"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Titel 1"/>
          <p:cNvSpPr>
            <a:spLocks noGrp="1"/>
          </p:cNvSpPr>
          <p:nvPr>
            <p:ph type="title"/>
          </p:nvPr>
        </p:nvSpPr>
        <p:spPr>
          <a:xfrm>
            <a:off x="251520" y="706901"/>
            <a:ext cx="8568951" cy="568920"/>
          </a:xfrm>
        </p:spPr>
        <p:txBody>
          <a:bodyPr>
            <a:normAutofit/>
          </a:bodyPr>
          <a:lstStyle>
            <a:lvl1pPr>
              <a:defRPr sz="2400"/>
            </a:lvl1pPr>
          </a:lstStyle>
          <a:p>
            <a:r>
              <a:rPr lang="de-DE" smtClean="0"/>
              <a:t>Titelmasterformat durch Klicken bearbeiten</a:t>
            </a:r>
            <a:endParaRPr lang="de-CH" dirty="0"/>
          </a:p>
        </p:txBody>
      </p:sp>
    </p:spTree>
    <p:extLst>
      <p:ext uri="{BB962C8B-B14F-4D97-AF65-F5344CB8AC3E}">
        <p14:creationId xmlns:p14="http://schemas.microsoft.com/office/powerpoint/2010/main" val="37976835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Untertitel">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251520" y="1218910"/>
            <a:ext cx="8576596" cy="303163"/>
          </a:xfrm>
        </p:spPr>
        <p:txBody>
          <a:bodyPr tIns="0" bIns="0" anchor="b">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0" name="Textplatzhalter 2"/>
          <p:cNvSpPr txBox="1">
            <a:spLocks/>
          </p:cNvSpPr>
          <p:nvPr userDrawn="1"/>
        </p:nvSpPr>
        <p:spPr>
          <a:xfrm>
            <a:off x="8175600" y="361573"/>
            <a:ext cx="607770" cy="242276"/>
          </a:xfrm>
          <a:prstGeom prst="rect">
            <a:avLst/>
          </a:prstGeom>
        </p:spPr>
        <p:txBody>
          <a:bodyPr vert="horz" lIns="0" tIns="0" rIns="0" bIns="0" rtlCol="0" anchor="ctr" anchorCtr="0">
            <a:noAutofit/>
          </a:bodyPr>
          <a:lstStyle/>
          <a:p>
            <a:pPr marL="225425" marR="0" lvl="0" indent="-225425" algn="r" defTabSz="914400" rtl="0" eaLnBrk="1" fontAlgn="auto" latinLnBrk="0" hangingPunct="1">
              <a:lnSpc>
                <a:spcPct val="100000"/>
              </a:lnSpc>
              <a:spcBef>
                <a:spcPct val="20000"/>
              </a:spcBef>
              <a:spcAft>
                <a:spcPts val="0"/>
              </a:spcAft>
              <a:buClr>
                <a:schemeClr val="tx2"/>
              </a:buClr>
              <a:buSzPct val="90000"/>
              <a:buFont typeface="Wingdings" pitchFamily="2" charset="2"/>
              <a:buNone/>
              <a:tabLst/>
              <a:defRPr/>
            </a:pPr>
            <a:fld id="{7FFF4F83-1D13-4EF6-8E57-4929909D3C2E}" type="slidenum">
              <a:rPr kumimoji="0" lang="de-CH" sz="1200" b="0" i="0" u="none" strike="noStrike" kern="1200" cap="none" spc="0" normalizeH="0" baseline="0" noProof="0" smtClean="0">
                <a:ln>
                  <a:noFill/>
                </a:ln>
                <a:solidFill>
                  <a:schemeClr val="tx1"/>
                </a:solidFill>
                <a:effectLst/>
                <a:uLnTx/>
                <a:uFillTx/>
                <a:latin typeface="+mn-lt"/>
                <a:ea typeface="+mn-ea"/>
                <a:cs typeface="+mn-cs"/>
              </a:rPr>
              <a:pPr marL="225425" marR="0" lvl="0" indent="-225425" algn="r" defTabSz="914400" rtl="0" eaLnBrk="1" fontAlgn="auto" latinLnBrk="0" hangingPunct="1">
                <a:lnSpc>
                  <a:spcPct val="100000"/>
                </a:lnSpc>
                <a:spcBef>
                  <a:spcPct val="20000"/>
                </a:spcBef>
                <a:spcAft>
                  <a:spcPts val="0"/>
                </a:spcAft>
                <a:buClr>
                  <a:schemeClr val="tx2"/>
                </a:buClr>
                <a:buSzPct val="90000"/>
                <a:buFont typeface="Wingdings" pitchFamily="2" charset="2"/>
                <a:buNone/>
                <a:tabLst/>
                <a:defRPr/>
              </a:pPr>
              <a:t>‹#›</a:t>
            </a:fld>
            <a:endParaRPr kumimoji="0" lang="de-CH"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Gerade Verbindung 2"/>
          <p:cNvSpPr>
            <a:spLocks noChangeShapeType="1"/>
          </p:cNvSpPr>
          <p:nvPr userDrawn="1"/>
        </p:nvSpPr>
        <p:spPr bwMode="auto">
          <a:xfrm>
            <a:off x="359568" y="609228"/>
            <a:ext cx="8422481" cy="0"/>
          </a:xfrm>
          <a:prstGeom prst="line">
            <a:avLst/>
          </a:prstGeom>
          <a:noFill/>
          <a:ln w="381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Textplatzhalter 2"/>
          <p:cNvSpPr txBox="1">
            <a:spLocks/>
          </p:cNvSpPr>
          <p:nvPr userDrawn="1"/>
        </p:nvSpPr>
        <p:spPr>
          <a:xfrm>
            <a:off x="354723" y="360000"/>
            <a:ext cx="7444441" cy="241905"/>
          </a:xfrm>
          <a:prstGeom prst="rect">
            <a:avLst/>
          </a:prstGeom>
        </p:spPr>
        <p:txBody>
          <a:bodyPr vert="horz" lIns="0" tIns="0" rIns="0" bIns="0" rtlCol="0" anchor="ctr" anchorCtr="0">
            <a:noAutofit/>
          </a:bodyPr>
          <a:lstStyle/>
          <a:p>
            <a:pPr marL="225425" marR="0" lvl="0" indent="-225425" algn="l" defTabSz="914400" rtl="0" eaLnBrk="1" fontAlgn="auto" latinLnBrk="0" hangingPunct="1">
              <a:lnSpc>
                <a:spcPct val="100000"/>
              </a:lnSpc>
              <a:spcBef>
                <a:spcPct val="20000"/>
              </a:spcBef>
              <a:spcAft>
                <a:spcPts val="0"/>
              </a:spcAft>
              <a:buClr>
                <a:schemeClr val="tx2"/>
              </a:buClr>
              <a:buSzPct val="90000"/>
              <a:buFont typeface="Wingdings" pitchFamily="2" charset="2"/>
              <a:buNone/>
              <a:tabLst/>
              <a:defRPr/>
            </a:pPr>
            <a:r>
              <a:rPr kumimoji="0" lang="de-DE" sz="1200" b="0" i="0" u="none" strike="noStrike" kern="1200" cap="none" spc="0" normalizeH="0" baseline="0" noProof="0" dirty="0" err="1" smtClean="0">
                <a:ln>
                  <a:noFill/>
                </a:ln>
                <a:solidFill>
                  <a:schemeClr val="tx1"/>
                </a:solidFill>
                <a:effectLst/>
                <a:uLnTx/>
                <a:uFillTx/>
                <a:latin typeface="+mn-lt"/>
                <a:ea typeface="+mn-ea"/>
                <a:cs typeface="+mn-cs"/>
              </a:rPr>
              <a:t>Digicomp</a:t>
            </a:r>
            <a:r>
              <a:rPr kumimoji="0" lang="de-DE" sz="1200" b="0" i="0" u="none" strike="noStrike" kern="1200" cap="none" spc="0" normalizeH="0" baseline="0" noProof="0" dirty="0" smtClean="0">
                <a:ln>
                  <a:noFill/>
                </a:ln>
                <a:solidFill>
                  <a:schemeClr val="tx1"/>
                </a:solidFill>
                <a:effectLst/>
                <a:uLnTx/>
                <a:uFillTx/>
                <a:latin typeface="+mn-lt"/>
                <a:ea typeface="+mn-ea"/>
                <a:cs typeface="+mn-cs"/>
              </a:rPr>
              <a:t> Microsoft Evolution Day 2015				</a:t>
            </a:r>
            <a:endParaRPr kumimoji="0" lang="de-CH"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Titel 1"/>
          <p:cNvSpPr>
            <a:spLocks noGrp="1"/>
          </p:cNvSpPr>
          <p:nvPr>
            <p:ph type="title"/>
          </p:nvPr>
        </p:nvSpPr>
        <p:spPr>
          <a:xfrm>
            <a:off x="251520" y="796489"/>
            <a:ext cx="8568951" cy="374187"/>
          </a:xfrm>
        </p:spPr>
        <p:txBody>
          <a:bodyPr tIns="0" bIns="0">
            <a:normAutofit/>
          </a:bodyPr>
          <a:lstStyle>
            <a:lvl1pPr>
              <a:defRPr sz="2400"/>
            </a:lvl1pPr>
          </a:lstStyle>
          <a:p>
            <a:r>
              <a:rPr lang="de-DE" smtClean="0"/>
              <a:t>Titelmasterformat durch Klicken bearbeiten</a:t>
            </a:r>
            <a:endParaRPr lang="de-CH" dirty="0"/>
          </a:p>
        </p:txBody>
      </p:sp>
      <p:sp>
        <p:nvSpPr>
          <p:cNvPr id="7" name="Textplatzhalter 6"/>
          <p:cNvSpPr>
            <a:spLocks noGrp="1"/>
          </p:cNvSpPr>
          <p:nvPr>
            <p:ph type="body" sz="quarter" idx="10"/>
          </p:nvPr>
        </p:nvSpPr>
        <p:spPr>
          <a:xfrm>
            <a:off x="251520" y="1635646"/>
            <a:ext cx="8569325" cy="3003029"/>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dirty="0"/>
          </a:p>
        </p:txBody>
      </p:sp>
    </p:spTree>
    <p:extLst>
      <p:ext uri="{BB962C8B-B14F-4D97-AF65-F5344CB8AC3E}">
        <p14:creationId xmlns:p14="http://schemas.microsoft.com/office/powerpoint/2010/main" val="125046435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81" userDrawn="1">
          <p15:clr>
            <a:srgbClr val="FBAE40"/>
          </p15:clr>
        </p15:guide>
        <p15:guide id="2" orient="horz" pos="1183" userDrawn="1">
          <p15:clr>
            <a:srgbClr val="FBAE40"/>
          </p15:clr>
        </p15:guide>
        <p15:guide id="3" orient="horz" pos="92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ntertitel und Tabelle">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251520" y="1218910"/>
            <a:ext cx="8576596" cy="303163"/>
          </a:xfrm>
        </p:spPr>
        <p:txBody>
          <a:bodyPr tIns="0" bIns="0" anchor="b">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0" name="Textplatzhalter 2"/>
          <p:cNvSpPr txBox="1">
            <a:spLocks/>
          </p:cNvSpPr>
          <p:nvPr userDrawn="1"/>
        </p:nvSpPr>
        <p:spPr>
          <a:xfrm>
            <a:off x="8175600" y="361573"/>
            <a:ext cx="607770" cy="242276"/>
          </a:xfrm>
          <a:prstGeom prst="rect">
            <a:avLst/>
          </a:prstGeom>
        </p:spPr>
        <p:txBody>
          <a:bodyPr vert="horz" lIns="0" tIns="0" rIns="0" bIns="0" rtlCol="0" anchor="ctr" anchorCtr="0">
            <a:noAutofit/>
          </a:bodyPr>
          <a:lstStyle/>
          <a:p>
            <a:pPr marL="225425" marR="0" lvl="0" indent="-225425" algn="r" defTabSz="914400" rtl="0" eaLnBrk="1" fontAlgn="auto" latinLnBrk="0" hangingPunct="1">
              <a:lnSpc>
                <a:spcPct val="100000"/>
              </a:lnSpc>
              <a:spcBef>
                <a:spcPct val="20000"/>
              </a:spcBef>
              <a:spcAft>
                <a:spcPts val="0"/>
              </a:spcAft>
              <a:buClr>
                <a:schemeClr val="tx2"/>
              </a:buClr>
              <a:buSzPct val="90000"/>
              <a:buFont typeface="Wingdings" pitchFamily="2" charset="2"/>
              <a:buNone/>
              <a:tabLst/>
              <a:defRPr/>
            </a:pPr>
            <a:fld id="{7FFF4F83-1D13-4EF6-8E57-4929909D3C2E}" type="slidenum">
              <a:rPr kumimoji="0" lang="de-CH" sz="1200" b="0" i="0" u="none" strike="noStrike" kern="1200" cap="none" spc="0" normalizeH="0" baseline="0" noProof="0" smtClean="0">
                <a:ln>
                  <a:noFill/>
                </a:ln>
                <a:solidFill>
                  <a:schemeClr val="tx1"/>
                </a:solidFill>
                <a:effectLst/>
                <a:uLnTx/>
                <a:uFillTx/>
                <a:latin typeface="+mn-lt"/>
                <a:ea typeface="+mn-ea"/>
                <a:cs typeface="+mn-cs"/>
              </a:rPr>
              <a:pPr marL="225425" marR="0" lvl="0" indent="-225425" algn="r" defTabSz="914400" rtl="0" eaLnBrk="1" fontAlgn="auto" latinLnBrk="0" hangingPunct="1">
                <a:lnSpc>
                  <a:spcPct val="100000"/>
                </a:lnSpc>
                <a:spcBef>
                  <a:spcPct val="20000"/>
                </a:spcBef>
                <a:spcAft>
                  <a:spcPts val="0"/>
                </a:spcAft>
                <a:buClr>
                  <a:schemeClr val="tx2"/>
                </a:buClr>
                <a:buSzPct val="90000"/>
                <a:buFont typeface="Wingdings" pitchFamily="2" charset="2"/>
                <a:buNone/>
                <a:tabLst/>
                <a:defRPr/>
              </a:pPr>
              <a:t>‹#›</a:t>
            </a:fld>
            <a:endParaRPr kumimoji="0" lang="de-CH"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Gerade Verbindung 2"/>
          <p:cNvSpPr>
            <a:spLocks noChangeShapeType="1"/>
          </p:cNvSpPr>
          <p:nvPr userDrawn="1"/>
        </p:nvSpPr>
        <p:spPr bwMode="auto">
          <a:xfrm>
            <a:off x="359568" y="609228"/>
            <a:ext cx="8422481" cy="0"/>
          </a:xfrm>
          <a:prstGeom prst="line">
            <a:avLst/>
          </a:prstGeom>
          <a:noFill/>
          <a:ln w="381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Textplatzhalter 2"/>
          <p:cNvSpPr txBox="1">
            <a:spLocks/>
          </p:cNvSpPr>
          <p:nvPr userDrawn="1"/>
        </p:nvSpPr>
        <p:spPr>
          <a:xfrm>
            <a:off x="354723" y="360000"/>
            <a:ext cx="7444441" cy="241905"/>
          </a:xfrm>
          <a:prstGeom prst="rect">
            <a:avLst/>
          </a:prstGeom>
        </p:spPr>
        <p:txBody>
          <a:bodyPr vert="horz" lIns="0" tIns="0" rIns="0" bIns="0" rtlCol="0" anchor="ctr" anchorCtr="0">
            <a:noAutofit/>
          </a:bodyPr>
          <a:lstStyle/>
          <a:p>
            <a:pPr marL="225425" marR="0" lvl="0" indent="-225425" algn="l" defTabSz="914400" rtl="0" eaLnBrk="1" fontAlgn="auto" latinLnBrk="0" hangingPunct="1">
              <a:lnSpc>
                <a:spcPct val="100000"/>
              </a:lnSpc>
              <a:spcBef>
                <a:spcPct val="20000"/>
              </a:spcBef>
              <a:spcAft>
                <a:spcPts val="0"/>
              </a:spcAft>
              <a:buClr>
                <a:schemeClr val="tx2"/>
              </a:buClr>
              <a:buSzPct val="90000"/>
              <a:buFont typeface="Wingdings" pitchFamily="2" charset="2"/>
              <a:buNone/>
              <a:tabLst/>
              <a:defRPr/>
            </a:pPr>
            <a:r>
              <a:rPr kumimoji="0" lang="de-DE" sz="1200" b="0" i="0" u="none" strike="noStrike" kern="1200" cap="none" spc="0" normalizeH="0" baseline="0" noProof="0" dirty="0" err="1" smtClean="0">
                <a:ln>
                  <a:noFill/>
                </a:ln>
                <a:solidFill>
                  <a:schemeClr val="tx1"/>
                </a:solidFill>
                <a:effectLst/>
                <a:uLnTx/>
                <a:uFillTx/>
                <a:latin typeface="+mn-lt"/>
                <a:ea typeface="+mn-ea"/>
                <a:cs typeface="+mn-cs"/>
              </a:rPr>
              <a:t>Digicomp</a:t>
            </a:r>
            <a:r>
              <a:rPr kumimoji="0" lang="de-DE" sz="1200" b="0" i="0" u="none" strike="noStrike" kern="1200" cap="none" spc="0" normalizeH="0" baseline="0" noProof="0" dirty="0" smtClean="0">
                <a:ln>
                  <a:noFill/>
                </a:ln>
                <a:solidFill>
                  <a:schemeClr val="tx1"/>
                </a:solidFill>
                <a:effectLst/>
                <a:uLnTx/>
                <a:uFillTx/>
                <a:latin typeface="+mn-lt"/>
                <a:ea typeface="+mn-ea"/>
                <a:cs typeface="+mn-cs"/>
              </a:rPr>
              <a:t> Microsoft Evolution Day 2015				</a:t>
            </a:r>
            <a:endParaRPr kumimoji="0" lang="de-CH"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Titel 1"/>
          <p:cNvSpPr>
            <a:spLocks noGrp="1"/>
          </p:cNvSpPr>
          <p:nvPr>
            <p:ph type="title"/>
          </p:nvPr>
        </p:nvSpPr>
        <p:spPr>
          <a:xfrm>
            <a:off x="251520" y="796489"/>
            <a:ext cx="8568951" cy="374187"/>
          </a:xfrm>
        </p:spPr>
        <p:txBody>
          <a:bodyPr tIns="0" bIns="0">
            <a:normAutofit/>
          </a:bodyPr>
          <a:lstStyle>
            <a:lvl1pPr>
              <a:defRPr sz="2400"/>
            </a:lvl1pPr>
          </a:lstStyle>
          <a:p>
            <a:r>
              <a:rPr lang="de-DE" smtClean="0"/>
              <a:t>Titelmasterformat durch Klicken bearbeiten</a:t>
            </a:r>
            <a:endParaRPr lang="de-CH" dirty="0"/>
          </a:p>
        </p:txBody>
      </p:sp>
      <p:sp>
        <p:nvSpPr>
          <p:cNvPr id="4" name="Tabellenplatzhalter 3"/>
          <p:cNvSpPr>
            <a:spLocks noGrp="1"/>
          </p:cNvSpPr>
          <p:nvPr>
            <p:ph type="tbl" sz="quarter" idx="10" hasCustomPrompt="1"/>
          </p:nvPr>
        </p:nvSpPr>
        <p:spPr>
          <a:xfrm>
            <a:off x="357188" y="1635125"/>
            <a:ext cx="8429625" cy="3003550"/>
          </a:xfrm>
        </p:spPr>
        <p:txBody>
          <a:bodyPr/>
          <a:lstStyle>
            <a:lvl1pPr marL="0" indent="0">
              <a:buNone/>
              <a:defRPr/>
            </a:lvl1pPr>
          </a:lstStyle>
          <a:p>
            <a:r>
              <a:rPr lang="de-CH" dirty="0" smtClean="0"/>
              <a:t>Tabelle hinzufügen</a:t>
            </a:r>
            <a:endParaRPr lang="de-CH" dirty="0"/>
          </a:p>
        </p:txBody>
      </p:sp>
    </p:spTree>
    <p:extLst>
      <p:ext uri="{BB962C8B-B14F-4D97-AF65-F5344CB8AC3E}">
        <p14:creationId xmlns:p14="http://schemas.microsoft.com/office/powerpoint/2010/main" val="5242495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81">
          <p15:clr>
            <a:srgbClr val="FBAE40"/>
          </p15:clr>
        </p15:guide>
        <p15:guide id="2" orient="horz" pos="1183">
          <p15:clr>
            <a:srgbClr val="FBAE40"/>
          </p15:clr>
        </p15:guide>
        <p15:guide id="3" orient="horz" pos="927">
          <p15:clr>
            <a:srgbClr val="FBAE40"/>
          </p15:clr>
        </p15:guide>
        <p15:guide id="0" pos="225" userDrawn="1">
          <p15:clr>
            <a:srgbClr val="FBAE40"/>
          </p15:clr>
        </p15:guide>
        <p15:guide id="4" pos="5535"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251520" y="1203598"/>
            <a:ext cx="4247455" cy="375171"/>
          </a:xfrm>
        </p:spPr>
        <p:txBody>
          <a:bodyPr anchor="b">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251520" y="1707654"/>
            <a:ext cx="4247455" cy="2931021"/>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dirty="0"/>
          </a:p>
        </p:txBody>
      </p:sp>
      <p:sp>
        <p:nvSpPr>
          <p:cNvPr id="5" name="Textplatzhalter 4"/>
          <p:cNvSpPr>
            <a:spLocks noGrp="1"/>
          </p:cNvSpPr>
          <p:nvPr>
            <p:ph type="body" sz="quarter" idx="3"/>
          </p:nvPr>
        </p:nvSpPr>
        <p:spPr>
          <a:xfrm>
            <a:off x="4629149" y="1203598"/>
            <a:ext cx="4207279" cy="375171"/>
          </a:xfrm>
        </p:spPr>
        <p:txBody>
          <a:bodyPr anchor="b">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29149" y="1707654"/>
            <a:ext cx="4207279" cy="2931021"/>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dirty="0"/>
          </a:p>
        </p:txBody>
      </p:sp>
      <p:sp>
        <p:nvSpPr>
          <p:cNvPr id="10" name="Textplatzhalter 2"/>
          <p:cNvSpPr txBox="1">
            <a:spLocks/>
          </p:cNvSpPr>
          <p:nvPr userDrawn="1"/>
        </p:nvSpPr>
        <p:spPr>
          <a:xfrm>
            <a:off x="8175600" y="361573"/>
            <a:ext cx="607770" cy="242276"/>
          </a:xfrm>
          <a:prstGeom prst="rect">
            <a:avLst/>
          </a:prstGeom>
        </p:spPr>
        <p:txBody>
          <a:bodyPr vert="horz" lIns="0" tIns="0" rIns="0" bIns="0" rtlCol="0" anchor="ctr" anchorCtr="0">
            <a:noAutofit/>
          </a:bodyPr>
          <a:lstStyle/>
          <a:p>
            <a:pPr marL="225425" marR="0" lvl="0" indent="-225425" algn="r" defTabSz="914400" rtl="0" eaLnBrk="1" fontAlgn="auto" latinLnBrk="0" hangingPunct="1">
              <a:lnSpc>
                <a:spcPct val="100000"/>
              </a:lnSpc>
              <a:spcBef>
                <a:spcPct val="20000"/>
              </a:spcBef>
              <a:spcAft>
                <a:spcPts val="0"/>
              </a:spcAft>
              <a:buClr>
                <a:schemeClr val="tx2"/>
              </a:buClr>
              <a:buSzPct val="90000"/>
              <a:buFont typeface="Wingdings" pitchFamily="2" charset="2"/>
              <a:buNone/>
              <a:tabLst/>
              <a:defRPr/>
            </a:pPr>
            <a:fld id="{7FFF4F83-1D13-4EF6-8E57-4929909D3C2E}" type="slidenum">
              <a:rPr kumimoji="0" lang="de-CH" sz="1200" b="0" i="0" u="none" strike="noStrike" kern="1200" cap="none" spc="0" normalizeH="0" baseline="0" noProof="0" smtClean="0">
                <a:ln>
                  <a:noFill/>
                </a:ln>
                <a:solidFill>
                  <a:schemeClr val="tx1"/>
                </a:solidFill>
                <a:effectLst/>
                <a:uLnTx/>
                <a:uFillTx/>
                <a:latin typeface="+mn-lt"/>
                <a:ea typeface="+mn-ea"/>
                <a:cs typeface="+mn-cs"/>
              </a:rPr>
              <a:pPr marL="225425" marR="0" lvl="0" indent="-225425" algn="r" defTabSz="914400" rtl="0" eaLnBrk="1" fontAlgn="auto" latinLnBrk="0" hangingPunct="1">
                <a:lnSpc>
                  <a:spcPct val="100000"/>
                </a:lnSpc>
                <a:spcBef>
                  <a:spcPct val="20000"/>
                </a:spcBef>
                <a:spcAft>
                  <a:spcPts val="0"/>
                </a:spcAft>
                <a:buClr>
                  <a:schemeClr val="tx2"/>
                </a:buClr>
                <a:buSzPct val="90000"/>
                <a:buFont typeface="Wingdings" pitchFamily="2" charset="2"/>
                <a:buNone/>
                <a:tabLst/>
                <a:defRPr/>
              </a:pPr>
              <a:t>‹#›</a:t>
            </a:fld>
            <a:endParaRPr kumimoji="0" lang="de-CH"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Gerade Verbindung 2"/>
          <p:cNvSpPr>
            <a:spLocks noChangeShapeType="1"/>
          </p:cNvSpPr>
          <p:nvPr userDrawn="1"/>
        </p:nvSpPr>
        <p:spPr bwMode="auto">
          <a:xfrm>
            <a:off x="359568" y="609228"/>
            <a:ext cx="8422481" cy="0"/>
          </a:xfrm>
          <a:prstGeom prst="line">
            <a:avLst/>
          </a:prstGeom>
          <a:noFill/>
          <a:ln w="381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Textplatzhalter 2"/>
          <p:cNvSpPr txBox="1">
            <a:spLocks/>
          </p:cNvSpPr>
          <p:nvPr userDrawn="1"/>
        </p:nvSpPr>
        <p:spPr>
          <a:xfrm>
            <a:off x="354723" y="360000"/>
            <a:ext cx="7444441" cy="241905"/>
          </a:xfrm>
          <a:prstGeom prst="rect">
            <a:avLst/>
          </a:prstGeom>
        </p:spPr>
        <p:txBody>
          <a:bodyPr vert="horz" lIns="0" tIns="0" rIns="0" bIns="0" rtlCol="0" anchor="ctr" anchorCtr="0">
            <a:noAutofit/>
          </a:bodyPr>
          <a:lstStyle/>
          <a:p>
            <a:pPr marL="225425" marR="0" lvl="0" indent="-225425" algn="l" defTabSz="914400" rtl="0" eaLnBrk="1" fontAlgn="auto" latinLnBrk="0" hangingPunct="1">
              <a:lnSpc>
                <a:spcPct val="100000"/>
              </a:lnSpc>
              <a:spcBef>
                <a:spcPct val="20000"/>
              </a:spcBef>
              <a:spcAft>
                <a:spcPts val="0"/>
              </a:spcAft>
              <a:buClr>
                <a:schemeClr val="tx2"/>
              </a:buClr>
              <a:buSzPct val="90000"/>
              <a:buFont typeface="Wingdings" pitchFamily="2" charset="2"/>
              <a:buNone/>
              <a:tabLst/>
              <a:defRPr/>
            </a:pPr>
            <a:r>
              <a:rPr kumimoji="0" lang="de-DE" sz="1200" b="0" i="0" u="none" strike="noStrike" kern="1200" cap="none" spc="0" normalizeH="0" baseline="0" noProof="0" dirty="0" err="1" smtClean="0">
                <a:ln>
                  <a:noFill/>
                </a:ln>
                <a:solidFill>
                  <a:schemeClr val="tx1"/>
                </a:solidFill>
                <a:effectLst/>
                <a:uLnTx/>
                <a:uFillTx/>
                <a:latin typeface="+mn-lt"/>
                <a:ea typeface="+mn-ea"/>
                <a:cs typeface="+mn-cs"/>
              </a:rPr>
              <a:t>Digicomp</a:t>
            </a:r>
            <a:r>
              <a:rPr kumimoji="0" lang="de-DE" sz="1200" b="0" i="0" u="none" strike="noStrike" kern="1200" cap="none" spc="0" normalizeH="0" baseline="0" noProof="0" dirty="0" smtClean="0">
                <a:ln>
                  <a:noFill/>
                </a:ln>
                <a:solidFill>
                  <a:schemeClr val="tx1"/>
                </a:solidFill>
                <a:effectLst/>
                <a:uLnTx/>
                <a:uFillTx/>
                <a:latin typeface="+mn-lt"/>
                <a:ea typeface="+mn-ea"/>
                <a:cs typeface="+mn-cs"/>
              </a:rPr>
              <a:t> Microsoft Evolution Day 2015				</a:t>
            </a:r>
            <a:endParaRPr kumimoji="0" lang="de-CH"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Titel 1"/>
          <p:cNvSpPr>
            <a:spLocks noGrp="1"/>
          </p:cNvSpPr>
          <p:nvPr>
            <p:ph type="title"/>
          </p:nvPr>
        </p:nvSpPr>
        <p:spPr>
          <a:xfrm>
            <a:off x="251520" y="796489"/>
            <a:ext cx="8568951" cy="374187"/>
          </a:xfrm>
        </p:spPr>
        <p:txBody>
          <a:bodyPr tIns="0" bIns="0">
            <a:normAutofit/>
          </a:bodyPr>
          <a:lstStyle>
            <a:lvl1pPr>
              <a:defRPr sz="2400"/>
            </a:lvl1pPr>
          </a:lstStyle>
          <a:p>
            <a:r>
              <a:rPr lang="de-DE" smtClean="0"/>
              <a:t>Titelmasterformat durch Klicken bearbeiten</a:t>
            </a:r>
            <a:endParaRPr lang="de-CH" dirty="0"/>
          </a:p>
        </p:txBody>
      </p:sp>
    </p:spTree>
    <p:extLst>
      <p:ext uri="{BB962C8B-B14F-4D97-AF65-F5344CB8AC3E}">
        <p14:creationId xmlns:p14="http://schemas.microsoft.com/office/powerpoint/2010/main" val="234502328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6" name="Titel 1"/>
          <p:cNvSpPr>
            <a:spLocks noGrp="1"/>
          </p:cNvSpPr>
          <p:nvPr>
            <p:ph type="title"/>
          </p:nvPr>
        </p:nvSpPr>
        <p:spPr>
          <a:xfrm>
            <a:off x="251520" y="706901"/>
            <a:ext cx="8568951" cy="568920"/>
          </a:xfrm>
        </p:spPr>
        <p:txBody>
          <a:bodyPr>
            <a:normAutofit/>
          </a:bodyPr>
          <a:lstStyle>
            <a:lvl1pPr>
              <a:defRPr sz="2400"/>
            </a:lvl1pPr>
          </a:lstStyle>
          <a:p>
            <a:r>
              <a:rPr lang="de-DE" smtClean="0"/>
              <a:t>Titelmasterformat durch Klicken bearbeiten</a:t>
            </a:r>
            <a:endParaRPr lang="de-CH" dirty="0"/>
          </a:p>
        </p:txBody>
      </p:sp>
      <p:sp>
        <p:nvSpPr>
          <p:cNvPr id="8" name="Textplatzhalter 2"/>
          <p:cNvSpPr txBox="1">
            <a:spLocks/>
          </p:cNvSpPr>
          <p:nvPr userDrawn="1"/>
        </p:nvSpPr>
        <p:spPr>
          <a:xfrm>
            <a:off x="8175600" y="361573"/>
            <a:ext cx="607770" cy="242276"/>
          </a:xfrm>
          <a:prstGeom prst="rect">
            <a:avLst/>
          </a:prstGeom>
        </p:spPr>
        <p:txBody>
          <a:bodyPr vert="horz" lIns="0" tIns="0" rIns="0" bIns="0" rtlCol="0" anchor="ctr" anchorCtr="0">
            <a:noAutofit/>
          </a:bodyPr>
          <a:lstStyle/>
          <a:p>
            <a:pPr marL="225425" marR="0" lvl="0" indent="-225425" algn="r" defTabSz="914400" rtl="0" eaLnBrk="1" fontAlgn="auto" latinLnBrk="0" hangingPunct="1">
              <a:lnSpc>
                <a:spcPct val="100000"/>
              </a:lnSpc>
              <a:spcBef>
                <a:spcPct val="20000"/>
              </a:spcBef>
              <a:spcAft>
                <a:spcPts val="0"/>
              </a:spcAft>
              <a:buClr>
                <a:schemeClr val="tx2"/>
              </a:buClr>
              <a:buSzPct val="90000"/>
              <a:buFont typeface="Wingdings" pitchFamily="2" charset="2"/>
              <a:buNone/>
              <a:tabLst/>
              <a:defRPr/>
            </a:pPr>
            <a:r>
              <a:rPr kumimoji="0" lang="de-CH" sz="1200" b="0" i="0" u="none" strike="noStrike" kern="1200" cap="none" spc="0" normalizeH="0" baseline="0" noProof="0" dirty="0" smtClean="0">
                <a:ln>
                  <a:noFill/>
                </a:ln>
                <a:solidFill>
                  <a:schemeClr val="tx1"/>
                </a:solidFill>
                <a:effectLst/>
                <a:uLnTx/>
                <a:uFillTx/>
                <a:latin typeface="Milo Offc" pitchFamily="34" charset="0"/>
                <a:ea typeface="+mn-ea"/>
                <a:cs typeface="+mn-cs"/>
              </a:rPr>
              <a:t>Calibri</a:t>
            </a:r>
            <a:endParaRPr kumimoji="0" lang="de-CH" sz="1200" b="0" i="0" u="none" strike="noStrike" kern="1200" cap="none" spc="0" normalizeH="0" baseline="0" noProof="0" dirty="0">
              <a:ln>
                <a:noFill/>
              </a:ln>
              <a:solidFill>
                <a:schemeClr val="tx1"/>
              </a:solidFill>
              <a:effectLst/>
              <a:uLnTx/>
              <a:uFillTx/>
              <a:latin typeface="Milo Offc" pitchFamily="34" charset="0"/>
              <a:ea typeface="+mn-ea"/>
              <a:cs typeface="+mn-cs"/>
            </a:endParaRPr>
          </a:p>
        </p:txBody>
      </p:sp>
      <p:sp>
        <p:nvSpPr>
          <p:cNvPr id="9" name="Gerade Verbindung 2"/>
          <p:cNvSpPr>
            <a:spLocks noChangeShapeType="1"/>
          </p:cNvSpPr>
          <p:nvPr userDrawn="1"/>
        </p:nvSpPr>
        <p:spPr bwMode="auto">
          <a:xfrm>
            <a:off x="359568" y="609228"/>
            <a:ext cx="8422481" cy="0"/>
          </a:xfrm>
          <a:prstGeom prst="line">
            <a:avLst/>
          </a:prstGeom>
          <a:noFill/>
          <a:ln w="381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Textplatzhalter 2"/>
          <p:cNvSpPr txBox="1">
            <a:spLocks/>
          </p:cNvSpPr>
          <p:nvPr userDrawn="1"/>
        </p:nvSpPr>
        <p:spPr>
          <a:xfrm>
            <a:off x="354723" y="360000"/>
            <a:ext cx="7444441" cy="241905"/>
          </a:xfrm>
          <a:prstGeom prst="rect">
            <a:avLst/>
          </a:prstGeom>
        </p:spPr>
        <p:txBody>
          <a:bodyPr vert="horz" lIns="0" tIns="0" rIns="0" bIns="0" rtlCol="0" anchor="ctr" anchorCtr="0">
            <a:noAutofit/>
          </a:bodyPr>
          <a:lstStyle/>
          <a:p>
            <a:pPr marL="225425" marR="0" lvl="0" indent="-225425" algn="l" defTabSz="914400" rtl="0" eaLnBrk="1" fontAlgn="auto" latinLnBrk="0" hangingPunct="1">
              <a:lnSpc>
                <a:spcPct val="100000"/>
              </a:lnSpc>
              <a:spcBef>
                <a:spcPct val="20000"/>
              </a:spcBef>
              <a:spcAft>
                <a:spcPts val="0"/>
              </a:spcAft>
              <a:buClr>
                <a:schemeClr val="tx2"/>
              </a:buClr>
              <a:buSzPct val="90000"/>
              <a:buFont typeface="Wingdings" pitchFamily="2" charset="2"/>
              <a:buNone/>
              <a:tabLst/>
              <a:defRPr/>
            </a:pPr>
            <a:r>
              <a:rPr kumimoji="0" lang="de-DE" sz="1200" b="0" i="0" u="none" strike="noStrike" kern="1200" cap="none" spc="0" normalizeH="0" baseline="0" noProof="0" dirty="0" err="1" smtClean="0">
                <a:ln>
                  <a:noFill/>
                </a:ln>
                <a:solidFill>
                  <a:schemeClr val="tx1"/>
                </a:solidFill>
                <a:effectLst/>
                <a:uLnTx/>
                <a:uFillTx/>
                <a:latin typeface="+mn-lt"/>
                <a:ea typeface="+mn-ea"/>
                <a:cs typeface="+mn-cs"/>
              </a:rPr>
              <a:t>Digicomp</a:t>
            </a:r>
            <a:r>
              <a:rPr kumimoji="0" lang="de-DE" sz="1200" b="0" i="0" u="none" strike="noStrike" kern="1200" cap="none" spc="0" normalizeH="0" baseline="0" noProof="0" dirty="0" smtClean="0">
                <a:ln>
                  <a:noFill/>
                </a:ln>
                <a:solidFill>
                  <a:schemeClr val="tx1"/>
                </a:solidFill>
                <a:effectLst/>
                <a:uLnTx/>
                <a:uFillTx/>
                <a:latin typeface="+mn-lt"/>
                <a:ea typeface="+mn-ea"/>
                <a:cs typeface="+mn-cs"/>
              </a:rPr>
              <a:t> Microsoft Evolution Day 2015				</a:t>
            </a:r>
            <a:endParaRPr kumimoji="0" lang="de-CH" sz="1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14605675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58764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28650" y="274639"/>
            <a:ext cx="7886700" cy="568920"/>
          </a:xfrm>
          <a:prstGeom prst="rect">
            <a:avLst/>
          </a:prstGeom>
        </p:spPr>
        <p:txBody>
          <a:bodyPr vert="horz" lIns="91440" tIns="45720" rIns="91440" bIns="45720" rtlCol="0" anchor="ctr">
            <a:normAutofit/>
          </a:bodyPr>
          <a:lstStyle/>
          <a:p>
            <a:r>
              <a:rPr lang="de-DE" dirty="0" smtClean="0"/>
              <a:t>Titelmasterformat durch Klicken bearbeiten</a:t>
            </a:r>
            <a:endParaRPr lang="de-CH" dirty="0"/>
          </a:p>
        </p:txBody>
      </p:sp>
      <p:sp>
        <p:nvSpPr>
          <p:cNvPr id="3" name="Textplatzhalt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CH" dirty="0"/>
          </a:p>
        </p:txBody>
      </p:sp>
    </p:spTree>
    <p:extLst>
      <p:ext uri="{BB962C8B-B14F-4D97-AF65-F5344CB8AC3E}">
        <p14:creationId xmlns:p14="http://schemas.microsoft.com/office/powerpoint/2010/main" val="394563746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69" r:id="rId3"/>
    <p:sldLayoutId id="2147483671" r:id="rId4"/>
    <p:sldLayoutId id="2147483682" r:id="rId5"/>
    <p:sldLayoutId id="2147483683" r:id="rId6"/>
    <p:sldLayoutId id="2147483672" r:id="rId7"/>
    <p:sldLayoutId id="2147483673" r:id="rId8"/>
    <p:sldLayoutId id="2147483674" r:id="rId9"/>
  </p:sldLayoutIdLst>
  <p:timing>
    <p:tnLst>
      <p:par>
        <p:cTn id="1" dur="indefinite" restart="never" nodeType="tmRoot"/>
      </p:par>
    </p:tnLst>
  </p:timing>
  <p:txStyles>
    <p:titleStyle>
      <a:lvl1pPr algn="l" defTabSz="914400" rtl="0" eaLnBrk="1" latinLnBrk="0" hangingPunct="1">
        <a:lnSpc>
          <a:spcPct val="90000"/>
        </a:lnSpc>
        <a:spcBef>
          <a:spcPct val="0"/>
        </a:spcBef>
        <a:buNone/>
        <a:defRPr sz="2800" kern="1200">
          <a:solidFill>
            <a:schemeClr val="tx1"/>
          </a:solidFill>
          <a:latin typeface="+mn-lt"/>
          <a:ea typeface="+mj-ea"/>
          <a:cs typeface="+mj-cs"/>
        </a:defRPr>
      </a:lvl1pPr>
    </p:titleStyle>
    <p:bodyStyle>
      <a:lvl1pPr marL="228600" indent="-228600" algn="l" defTabSz="914400" rtl="0" eaLnBrk="1" latinLnBrk="0" hangingPunct="1">
        <a:lnSpc>
          <a:spcPct val="100000"/>
        </a:lnSpc>
        <a:spcBef>
          <a:spcPts val="1000"/>
        </a:spcBef>
        <a:spcAft>
          <a:spcPts val="300"/>
        </a:spcAft>
        <a:buClr>
          <a:srgbClr val="71B253"/>
        </a:buClr>
        <a:buSzPct val="90000"/>
        <a:buFont typeface="Wingdings" panose="05000000000000000000" pitchFamily="2" charset="2"/>
        <a:buChar char="n"/>
        <a:defRPr lang="de-DE" sz="1600" kern="1200" smtClean="0">
          <a:solidFill>
            <a:schemeClr val="tx1"/>
          </a:solidFill>
          <a:latin typeface="+mn-lt"/>
          <a:ea typeface="+mn-ea"/>
          <a:cs typeface="+mn-cs"/>
        </a:defRPr>
      </a:lvl1pPr>
      <a:lvl2pPr marL="449263" indent="-228600" algn="l" defTabSz="914400" rtl="0" eaLnBrk="1" latinLnBrk="0" hangingPunct="1">
        <a:lnSpc>
          <a:spcPct val="100000"/>
        </a:lnSpc>
        <a:spcBef>
          <a:spcPts val="500"/>
        </a:spcBef>
        <a:spcAft>
          <a:spcPts val="300"/>
        </a:spcAft>
        <a:buClr>
          <a:srgbClr val="71B253"/>
        </a:buClr>
        <a:buSzPct val="90000"/>
        <a:buFont typeface="Wingdings" panose="05000000000000000000" pitchFamily="2" charset="2"/>
        <a:buChar char="n"/>
        <a:defRPr lang="de-DE" sz="1600" kern="1200" dirty="0" smtClean="0">
          <a:solidFill>
            <a:schemeClr val="tx1"/>
          </a:solidFill>
          <a:latin typeface="+mn-lt"/>
          <a:ea typeface="+mn-ea"/>
          <a:cs typeface="+mn-cs"/>
        </a:defRPr>
      </a:lvl2pPr>
      <a:lvl3pPr marL="681038" indent="-228600" algn="l" defTabSz="914400" rtl="0" eaLnBrk="1" latinLnBrk="0" hangingPunct="1">
        <a:lnSpc>
          <a:spcPct val="100000"/>
        </a:lnSpc>
        <a:spcBef>
          <a:spcPts val="500"/>
        </a:spcBef>
        <a:spcAft>
          <a:spcPts val="300"/>
        </a:spcAft>
        <a:buClr>
          <a:srgbClr val="71B253"/>
        </a:buClr>
        <a:buSzPct val="90000"/>
        <a:buFont typeface="Wingdings" panose="05000000000000000000" pitchFamily="2" charset="2"/>
        <a:buChar char="n"/>
        <a:defRPr lang="de-DE" sz="1600" kern="1200" dirty="0" smtClean="0">
          <a:solidFill>
            <a:schemeClr val="tx1"/>
          </a:solidFill>
          <a:latin typeface="+mn-lt"/>
          <a:ea typeface="+mn-ea"/>
          <a:cs typeface="+mn-cs"/>
        </a:defRPr>
      </a:lvl3pPr>
      <a:lvl4pPr marL="922338" indent="-228600" algn="l" defTabSz="914400" rtl="0" eaLnBrk="1" latinLnBrk="0" hangingPunct="1">
        <a:lnSpc>
          <a:spcPct val="100000"/>
        </a:lnSpc>
        <a:spcBef>
          <a:spcPts val="500"/>
        </a:spcBef>
        <a:spcAft>
          <a:spcPts val="300"/>
        </a:spcAft>
        <a:buClr>
          <a:srgbClr val="71B253"/>
        </a:buClr>
        <a:buSzPct val="90000"/>
        <a:buFont typeface="Wingdings" panose="05000000000000000000" pitchFamily="2" charset="2"/>
        <a:buChar char="n"/>
        <a:defRPr lang="de-DE" sz="1600" kern="1200" dirty="0" smtClean="0">
          <a:solidFill>
            <a:schemeClr val="tx1"/>
          </a:solidFill>
          <a:latin typeface="+mn-lt"/>
          <a:ea typeface="+mn-ea"/>
          <a:cs typeface="+mn-cs"/>
        </a:defRPr>
      </a:lvl4pPr>
      <a:lvl5pPr marL="0" indent="0" algn="l" defTabSz="914400" rtl="0" eaLnBrk="1" latinLnBrk="0" hangingPunct="1">
        <a:lnSpc>
          <a:spcPct val="100000"/>
        </a:lnSpc>
        <a:spcBef>
          <a:spcPts val="500"/>
        </a:spcBef>
        <a:spcAft>
          <a:spcPts val="300"/>
        </a:spcAft>
        <a:buClr>
          <a:srgbClr val="71B253"/>
        </a:buClr>
        <a:buSzPct val="90000"/>
        <a:buFont typeface="Wingdings" panose="05000000000000000000" pitchFamily="2" charset="2"/>
        <a:buNone/>
        <a:defRPr lang="de-CH" sz="1600" kern="1200" dirty="0" smtClean="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922" userDrawn="1">
          <p15:clr>
            <a:srgbClr val="F26B43"/>
          </p15:clr>
        </p15:guide>
        <p15:guide id="2" orient="horz" pos="85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tiff"/><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hyperlink" Target="mailto:matthias.gessenay@corporatesoftware.ch" TargetMode="External"/><Relationship Id="rId4" Type="http://schemas.openxmlformats.org/officeDocument/2006/relationships/hyperlink" Target="http://www.corporatesoftware.ch/" TargetMode="External"/><Relationship Id="rId5"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hyperlink" Target="mailto:raphael.faeh@corporatesoftware.ch" TargetMode="External"/><Relationship Id="rId4" Type="http://schemas.openxmlformats.org/officeDocument/2006/relationships/hyperlink" Target="http://www.corporatesoftware.ch/" TargetMode="External"/><Relationship Id="rId5"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normAutofit/>
          </a:bodyPr>
          <a:lstStyle/>
          <a:p>
            <a:r>
              <a:rPr lang="de-CH" dirty="0" smtClean="0"/>
              <a:t>The Beauty </a:t>
            </a:r>
            <a:r>
              <a:rPr lang="de-CH" dirty="0" err="1" smtClean="0"/>
              <a:t>Of</a:t>
            </a:r>
            <a:r>
              <a:rPr lang="de-CH" dirty="0" smtClean="0"/>
              <a:t> </a:t>
            </a:r>
            <a:r>
              <a:rPr lang="de-CH" dirty="0" err="1" smtClean="0"/>
              <a:t>Powershell</a:t>
            </a:r>
            <a:endParaRPr lang="de-CH" dirty="0" smtClean="0"/>
          </a:p>
          <a:p>
            <a:r>
              <a:rPr lang="de-CH" dirty="0" smtClean="0"/>
              <a:t>Matthias Gessenay, Raphael Fäh</a:t>
            </a:r>
          </a:p>
        </p:txBody>
      </p:sp>
      <p:sp>
        <p:nvSpPr>
          <p:cNvPr id="6" name="Textfeld 5"/>
          <p:cNvSpPr txBox="1"/>
          <p:nvPr/>
        </p:nvSpPr>
        <p:spPr>
          <a:xfrm>
            <a:off x="254318" y="3691452"/>
            <a:ext cx="1725682" cy="338554"/>
          </a:xfrm>
          <a:prstGeom prst="rect">
            <a:avLst/>
          </a:prstGeom>
          <a:noFill/>
        </p:spPr>
        <p:txBody>
          <a:bodyPr wrap="square" rIns="0" rtlCol="0">
            <a:spAutoFit/>
          </a:bodyPr>
          <a:lstStyle/>
          <a:p>
            <a:r>
              <a:rPr lang="de-CH" sz="1600" dirty="0" smtClean="0">
                <a:latin typeface="+mn-lt"/>
              </a:rPr>
              <a:t>Partner:</a:t>
            </a:r>
            <a:endParaRPr lang="de-CH" sz="1600" dirty="0">
              <a:latin typeface="+mn-lt"/>
            </a:endParaRPr>
          </a:p>
        </p:txBody>
      </p:sp>
      <p:pic>
        <p:nvPicPr>
          <p:cNvPr id="7" name="Grafik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5177" y="3502663"/>
            <a:ext cx="1971683" cy="725271"/>
          </a:xfrm>
          <a:prstGeom prst="rect">
            <a:avLst/>
          </a:prstGeom>
        </p:spPr>
      </p:pic>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2851" y="3765979"/>
            <a:ext cx="1587141" cy="246329"/>
          </a:xfrm>
          <a:prstGeom prst="rect">
            <a:avLst/>
          </a:prstGeom>
        </p:spPr>
      </p:pic>
    </p:spTree>
    <p:extLst>
      <p:ext uri="{BB962C8B-B14F-4D97-AF65-F5344CB8AC3E}">
        <p14:creationId xmlns:p14="http://schemas.microsoft.com/office/powerpoint/2010/main" val="11825848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Adapted</a:t>
            </a:r>
            <a:r>
              <a:rPr lang="de-CH" dirty="0" smtClean="0"/>
              <a:t> Type System (ATS)</a:t>
            </a:r>
            <a:endParaRPr lang="de-CH" dirty="0"/>
          </a:p>
        </p:txBody>
      </p:sp>
      <p:sp>
        <p:nvSpPr>
          <p:cNvPr id="3" name="Inhaltsplatzhalter 2"/>
          <p:cNvSpPr>
            <a:spLocks noGrp="1"/>
          </p:cNvSpPr>
          <p:nvPr>
            <p:ph idx="1"/>
          </p:nvPr>
        </p:nvSpPr>
        <p:spPr/>
        <p:txBody>
          <a:bodyPr/>
          <a:lstStyle/>
          <a:p>
            <a:r>
              <a:rPr lang="de-CH" dirty="0" smtClean="0"/>
              <a:t>Wenn ein WMI Objekt durch </a:t>
            </a:r>
            <a:r>
              <a:rPr lang="de-CH" dirty="0" err="1" smtClean="0"/>
              <a:t>Powershell</a:t>
            </a:r>
            <a:r>
              <a:rPr lang="de-CH" dirty="0" smtClean="0"/>
              <a:t> aufgerufen wird, adaptiert </a:t>
            </a:r>
            <a:r>
              <a:rPr lang="de-CH" dirty="0" err="1" smtClean="0"/>
              <a:t>Powershell</a:t>
            </a:r>
            <a:r>
              <a:rPr lang="de-CH" dirty="0" smtClean="0"/>
              <a:t> die Properties und Methoden des Objekts auf ein neuerstelltes </a:t>
            </a:r>
            <a:r>
              <a:rPr lang="de-CH" dirty="0" err="1" smtClean="0"/>
              <a:t>Powershell</a:t>
            </a:r>
            <a:r>
              <a:rPr lang="de-CH" dirty="0" smtClean="0"/>
              <a:t> Objekt. Durch diese Adaption werden alle Member des darunterliegenden Objekts direkte primäre Member des </a:t>
            </a:r>
            <a:r>
              <a:rPr lang="de-CH" dirty="0" err="1" smtClean="0"/>
              <a:t>Powershell</a:t>
            </a:r>
            <a:r>
              <a:rPr lang="de-CH" dirty="0" smtClean="0"/>
              <a:t> Objekts.</a:t>
            </a:r>
          </a:p>
          <a:p>
            <a:r>
              <a:rPr lang="de-CH" dirty="0" smtClean="0"/>
              <a:t>Ausgehend vom Basis WMI Objekt kann ein Mapping vorgenommen werden. Für einen Vergleich kann .NET herangezogen werden.</a:t>
            </a:r>
          </a:p>
          <a:p>
            <a:r>
              <a:rPr lang="en-US" dirty="0"/>
              <a:t>Get-</a:t>
            </a:r>
            <a:r>
              <a:rPr lang="en-US" dirty="0" err="1"/>
              <a:t>WMIObject</a:t>
            </a:r>
            <a:r>
              <a:rPr lang="en-US" dirty="0"/>
              <a:t> Win32_Process | Get-Member -View </a:t>
            </a:r>
            <a:r>
              <a:rPr lang="en-US" dirty="0" smtClean="0"/>
              <a:t>Base #Member, </a:t>
            </a:r>
            <a:r>
              <a:rPr lang="en-US" dirty="0" err="1" smtClean="0"/>
              <a:t>wie</a:t>
            </a:r>
            <a:r>
              <a:rPr lang="en-US" dirty="0" smtClean="0"/>
              <a:t> </a:t>
            </a:r>
            <a:r>
              <a:rPr lang="en-US" dirty="0" err="1" smtClean="0"/>
              <a:t>Sie</a:t>
            </a:r>
            <a:r>
              <a:rPr lang="en-US" dirty="0" smtClean="0"/>
              <a:t> </a:t>
            </a:r>
            <a:r>
              <a:rPr lang="en-US" dirty="0" err="1" smtClean="0"/>
              <a:t>im</a:t>
            </a:r>
            <a:r>
              <a:rPr lang="en-US" dirty="0" smtClean="0"/>
              <a:t> .NET </a:t>
            </a:r>
            <a:r>
              <a:rPr lang="en-US" dirty="0" err="1" smtClean="0"/>
              <a:t>Objekt</a:t>
            </a:r>
            <a:r>
              <a:rPr lang="en-US" dirty="0" smtClean="0"/>
              <a:t> </a:t>
            </a:r>
            <a:r>
              <a:rPr lang="en-US" dirty="0" err="1" smtClean="0"/>
              <a:t>auftauchen</a:t>
            </a:r>
            <a:r>
              <a:rPr lang="en-US" dirty="0" smtClean="0"/>
              <a:t> (37 Member)</a:t>
            </a:r>
          </a:p>
          <a:p>
            <a:r>
              <a:rPr lang="en-US" dirty="0"/>
              <a:t>Get-</a:t>
            </a:r>
            <a:r>
              <a:rPr lang="en-US" dirty="0" err="1"/>
              <a:t>WMIObject</a:t>
            </a:r>
            <a:r>
              <a:rPr lang="en-US" dirty="0"/>
              <a:t> Win32_Process | Get-Member -View Adapted </a:t>
            </a:r>
            <a:r>
              <a:rPr lang="en-US" dirty="0" smtClean="0"/>
              <a:t>#Member, </a:t>
            </a:r>
            <a:r>
              <a:rPr lang="en-US" dirty="0" err="1" smtClean="0"/>
              <a:t>wie</a:t>
            </a:r>
            <a:r>
              <a:rPr lang="en-US" dirty="0" smtClean="0"/>
              <a:t> </a:t>
            </a:r>
            <a:r>
              <a:rPr lang="en-US" dirty="0" err="1" smtClean="0"/>
              <a:t>Sie</a:t>
            </a:r>
            <a:r>
              <a:rPr lang="en-US" dirty="0" smtClean="0"/>
              <a:t> </a:t>
            </a:r>
            <a:r>
              <a:rPr lang="en-US" dirty="0" err="1" smtClean="0"/>
              <a:t>im</a:t>
            </a:r>
            <a:r>
              <a:rPr lang="en-US" dirty="0" smtClean="0"/>
              <a:t> </a:t>
            </a:r>
            <a:r>
              <a:rPr lang="en-US" dirty="0" err="1" smtClean="0"/>
              <a:t>Powershell</a:t>
            </a:r>
            <a:r>
              <a:rPr lang="en-US" dirty="0" smtClean="0"/>
              <a:t> </a:t>
            </a:r>
            <a:r>
              <a:rPr lang="en-US" dirty="0" err="1" smtClean="0"/>
              <a:t>Objekt</a:t>
            </a:r>
            <a:r>
              <a:rPr lang="en-US" dirty="0" smtClean="0"/>
              <a:t> </a:t>
            </a:r>
            <a:r>
              <a:rPr lang="en-US" dirty="0" err="1" smtClean="0"/>
              <a:t>auftauchen</a:t>
            </a:r>
            <a:r>
              <a:rPr lang="en-US" dirty="0" smtClean="0"/>
              <a:t> (61 </a:t>
            </a:r>
            <a:r>
              <a:rPr lang="en-US" dirty="0"/>
              <a:t>Member)</a:t>
            </a:r>
          </a:p>
          <a:p>
            <a:endParaRPr lang="de-CH" dirty="0" smtClean="0"/>
          </a:p>
        </p:txBody>
      </p:sp>
    </p:spTree>
    <p:extLst>
      <p:ext uri="{BB962C8B-B14F-4D97-AF65-F5344CB8AC3E}">
        <p14:creationId xmlns:p14="http://schemas.microsoft.com/office/powerpoint/2010/main" val="4020469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Extended </a:t>
            </a:r>
            <a:r>
              <a:rPr lang="de-CH" dirty="0"/>
              <a:t>Type System </a:t>
            </a:r>
            <a:r>
              <a:rPr lang="de-CH" dirty="0" smtClean="0"/>
              <a:t>(ETS</a:t>
            </a:r>
            <a:r>
              <a:rPr lang="de-CH" dirty="0"/>
              <a:t>)</a:t>
            </a:r>
          </a:p>
        </p:txBody>
      </p:sp>
      <p:sp>
        <p:nvSpPr>
          <p:cNvPr id="3" name="Inhaltsplatzhalter 2"/>
          <p:cNvSpPr>
            <a:spLocks noGrp="1"/>
          </p:cNvSpPr>
          <p:nvPr>
            <p:ph idx="1"/>
          </p:nvPr>
        </p:nvSpPr>
        <p:spPr/>
        <p:txBody>
          <a:bodyPr/>
          <a:lstStyle/>
          <a:p>
            <a:r>
              <a:rPr lang="de-CH" dirty="0" smtClean="0"/>
              <a:t>Das ATS erlaubt es </a:t>
            </a:r>
            <a:r>
              <a:rPr lang="de-CH" dirty="0" err="1" smtClean="0"/>
              <a:t>Powershell</a:t>
            </a:r>
            <a:r>
              <a:rPr lang="de-CH" dirty="0" smtClean="0"/>
              <a:t>, eine direkte Repräsentation eines Basisobjekt in einem </a:t>
            </a:r>
            <a:r>
              <a:rPr lang="de-CH" dirty="0" err="1" smtClean="0"/>
              <a:t>Powershellobjekt</a:t>
            </a:r>
            <a:r>
              <a:rPr lang="de-CH" dirty="0" smtClean="0"/>
              <a:t> zu erstellen</a:t>
            </a:r>
          </a:p>
          <a:p>
            <a:r>
              <a:rPr lang="de-CH" dirty="0" smtClean="0"/>
              <a:t>Das ETS erlaubt es </a:t>
            </a:r>
            <a:r>
              <a:rPr lang="de-CH" dirty="0" err="1" smtClean="0"/>
              <a:t>Powershell</a:t>
            </a:r>
            <a:r>
              <a:rPr lang="de-CH" dirty="0" smtClean="0"/>
              <a:t>, jederzeit und zu jedem Objekt dynamisch weitere Member hinzuzufügen</a:t>
            </a:r>
          </a:p>
          <a:p>
            <a:r>
              <a:rPr lang="en-US" dirty="0"/>
              <a:t>Get-</a:t>
            </a:r>
            <a:r>
              <a:rPr lang="en-US" dirty="0" err="1"/>
              <a:t>WmiObject</a:t>
            </a:r>
            <a:r>
              <a:rPr lang="en-US" dirty="0"/>
              <a:t> Win32_Process | Get-Member -View Extended </a:t>
            </a:r>
            <a:r>
              <a:rPr lang="en-US" dirty="0" smtClean="0"/>
              <a:t>#Dynamic ETS Members (8 Member)</a:t>
            </a:r>
            <a:endParaRPr lang="de-CH" dirty="0"/>
          </a:p>
        </p:txBody>
      </p:sp>
    </p:spTree>
    <p:extLst>
      <p:ext uri="{BB962C8B-B14F-4D97-AF65-F5344CB8AC3E}">
        <p14:creationId xmlns:p14="http://schemas.microsoft.com/office/powerpoint/2010/main" val="3532865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Demo ATS &amp; ETS</a:t>
            </a:r>
            <a:endParaRPr lang="de-CH" dirty="0"/>
          </a:p>
        </p:txBody>
      </p:sp>
      <p:sp>
        <p:nvSpPr>
          <p:cNvPr id="3" name="Inhaltsplatzhalter 2"/>
          <p:cNvSpPr>
            <a:spLocks noGrp="1"/>
          </p:cNvSpPr>
          <p:nvPr>
            <p:ph idx="1"/>
          </p:nvPr>
        </p:nvSpPr>
        <p:spPr/>
        <p:txBody>
          <a:bodyPr/>
          <a:lstStyle/>
          <a:p>
            <a:endParaRPr lang="de-CH"/>
          </a:p>
        </p:txBody>
      </p:sp>
    </p:spTree>
    <p:extLst>
      <p:ext uri="{BB962C8B-B14F-4D97-AF65-F5344CB8AC3E}">
        <p14:creationId xmlns:p14="http://schemas.microsoft.com/office/powerpoint/2010/main" val="4172015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Dynamic Parameters</a:t>
            </a:r>
            <a:endParaRPr lang="de-CH" dirty="0"/>
          </a:p>
        </p:txBody>
      </p:sp>
      <p:sp>
        <p:nvSpPr>
          <p:cNvPr id="3" name="Inhaltsplatzhalter 2"/>
          <p:cNvSpPr>
            <a:spLocks noGrp="1"/>
          </p:cNvSpPr>
          <p:nvPr>
            <p:ph idx="1"/>
          </p:nvPr>
        </p:nvSpPr>
        <p:spPr/>
        <p:txBody>
          <a:bodyPr>
            <a:normAutofit/>
          </a:bodyPr>
          <a:lstStyle/>
          <a:p>
            <a:r>
              <a:rPr lang="de-CH" dirty="0" smtClean="0"/>
              <a:t>Mittels Dynamic Parameter kann eine Bedingung definiert werden, unter der ein Parameter einer Funktion angezeigt werden soll. Es kann also verhindert werden dass ein Benutzer einen Parameter angeben kann, obwohl das nicht erforderlich oder sogar nicht gut ist.</a:t>
            </a:r>
          </a:p>
          <a:p>
            <a:r>
              <a:rPr lang="de-CH" dirty="0" smtClean="0"/>
              <a:t>Vorgehen:</a:t>
            </a:r>
          </a:p>
          <a:p>
            <a:pPr lvl="1"/>
            <a:r>
              <a:rPr lang="en-US" dirty="0" smtClean="0"/>
              <a:t>Die </a:t>
            </a:r>
            <a:r>
              <a:rPr lang="en-US" dirty="0" err="1" smtClean="0"/>
              <a:t>Parameterattribute</a:t>
            </a:r>
            <a:r>
              <a:rPr lang="en-US" dirty="0" smtClean="0"/>
              <a:t> </a:t>
            </a:r>
            <a:r>
              <a:rPr lang="en-US" dirty="0" err="1" smtClean="0"/>
              <a:t>müssen</a:t>
            </a:r>
            <a:r>
              <a:rPr lang="en-US" dirty="0" smtClean="0"/>
              <a:t> </a:t>
            </a:r>
            <a:r>
              <a:rPr lang="en-US" dirty="0" err="1" smtClean="0"/>
              <a:t>definiert</a:t>
            </a:r>
            <a:r>
              <a:rPr lang="en-US" dirty="0" smtClean="0"/>
              <a:t> </a:t>
            </a:r>
            <a:r>
              <a:rPr lang="en-US" dirty="0" err="1" smtClean="0"/>
              <a:t>werden</a:t>
            </a:r>
            <a:endParaRPr lang="en-US" dirty="0" smtClean="0"/>
          </a:p>
          <a:p>
            <a:pPr lvl="1"/>
            <a:r>
              <a:rPr lang="en-US" dirty="0" smtClean="0"/>
              <a:t>Die Attribute </a:t>
            </a:r>
            <a:r>
              <a:rPr lang="en-US" dirty="0" err="1" smtClean="0"/>
              <a:t>müssen</a:t>
            </a:r>
            <a:r>
              <a:rPr lang="en-US" dirty="0" smtClean="0"/>
              <a:t> in </a:t>
            </a:r>
            <a:r>
              <a:rPr lang="en-US" dirty="0" err="1" smtClean="0"/>
              <a:t>eine</a:t>
            </a:r>
            <a:r>
              <a:rPr lang="en-US" dirty="0" smtClean="0"/>
              <a:t> Collection </a:t>
            </a:r>
            <a:r>
              <a:rPr lang="en-US" dirty="0" err="1" smtClean="0"/>
              <a:t>gespeichert</a:t>
            </a:r>
            <a:r>
              <a:rPr lang="en-US" dirty="0" smtClean="0"/>
              <a:t> </a:t>
            </a:r>
            <a:r>
              <a:rPr lang="en-US" dirty="0" err="1" smtClean="0"/>
              <a:t>werden</a:t>
            </a:r>
            <a:endParaRPr lang="en-US" dirty="0" smtClean="0"/>
          </a:p>
          <a:p>
            <a:pPr lvl="1"/>
            <a:r>
              <a:rPr lang="en-US" dirty="0" smtClean="0"/>
              <a:t>Der </a:t>
            </a:r>
            <a:r>
              <a:rPr lang="en-US" dirty="0" err="1" smtClean="0"/>
              <a:t>RuntimeDefined</a:t>
            </a:r>
            <a:r>
              <a:rPr lang="en-US" dirty="0" smtClean="0"/>
              <a:t> Parameter muss </a:t>
            </a:r>
            <a:r>
              <a:rPr lang="en-US" dirty="0" err="1" smtClean="0"/>
              <a:t>erstellt</a:t>
            </a:r>
            <a:r>
              <a:rPr lang="en-US" dirty="0" smtClean="0"/>
              <a:t> </a:t>
            </a:r>
            <a:r>
              <a:rPr lang="en-US" dirty="0" err="1" smtClean="0"/>
              <a:t>werden</a:t>
            </a:r>
            <a:endParaRPr lang="en-US" dirty="0" smtClean="0"/>
          </a:p>
          <a:p>
            <a:pPr lvl="1"/>
            <a:r>
              <a:rPr lang="en-US" dirty="0" err="1" smtClean="0"/>
              <a:t>Für</a:t>
            </a:r>
            <a:r>
              <a:rPr lang="en-US" dirty="0" smtClean="0"/>
              <a:t> den </a:t>
            </a:r>
            <a:r>
              <a:rPr lang="en-US" dirty="0" err="1" smtClean="0"/>
              <a:t>RuntimeDefined</a:t>
            </a:r>
            <a:r>
              <a:rPr lang="en-US" dirty="0" smtClean="0"/>
              <a:t> Parameter muss </a:t>
            </a:r>
            <a:r>
              <a:rPr lang="en-US" dirty="0" err="1" smtClean="0"/>
              <a:t>ein</a:t>
            </a:r>
            <a:r>
              <a:rPr lang="en-US" dirty="0" smtClean="0"/>
              <a:t> Dictionary </a:t>
            </a:r>
            <a:r>
              <a:rPr lang="en-US" dirty="0" err="1" smtClean="0"/>
              <a:t>Objekt</a:t>
            </a:r>
            <a:r>
              <a:rPr lang="en-US" dirty="0" smtClean="0"/>
              <a:t> </a:t>
            </a:r>
            <a:r>
              <a:rPr lang="en-US" dirty="0" err="1" smtClean="0"/>
              <a:t>erstellt</a:t>
            </a:r>
            <a:r>
              <a:rPr lang="en-US" dirty="0" smtClean="0"/>
              <a:t> </a:t>
            </a:r>
            <a:r>
              <a:rPr lang="en-US" dirty="0" err="1" smtClean="0"/>
              <a:t>werden</a:t>
            </a:r>
            <a:r>
              <a:rPr lang="en-US" dirty="0" smtClean="0"/>
              <a:t> und der Parameter </a:t>
            </a:r>
            <a:r>
              <a:rPr lang="en-US" dirty="0" err="1" smtClean="0"/>
              <a:t>dem</a:t>
            </a:r>
            <a:r>
              <a:rPr lang="en-US" dirty="0" smtClean="0"/>
              <a:t> Dictionary </a:t>
            </a:r>
            <a:r>
              <a:rPr lang="en-US" dirty="0" err="1" smtClean="0"/>
              <a:t>hinzugefügt</a:t>
            </a:r>
            <a:r>
              <a:rPr lang="en-US" dirty="0" smtClean="0"/>
              <a:t> </a:t>
            </a:r>
            <a:r>
              <a:rPr lang="en-US" dirty="0" err="1" smtClean="0"/>
              <a:t>werden</a:t>
            </a:r>
            <a:endParaRPr lang="en-US" dirty="0"/>
          </a:p>
        </p:txBody>
      </p:sp>
    </p:spTree>
    <p:extLst>
      <p:ext uri="{BB962C8B-B14F-4D97-AF65-F5344CB8AC3E}">
        <p14:creationId xmlns:p14="http://schemas.microsoft.com/office/powerpoint/2010/main" val="2116698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Demo</a:t>
            </a:r>
            <a:endParaRPr lang="de-CH" dirty="0"/>
          </a:p>
        </p:txBody>
      </p:sp>
      <p:sp>
        <p:nvSpPr>
          <p:cNvPr id="3" name="Inhaltsplatzhalter 2"/>
          <p:cNvSpPr>
            <a:spLocks noGrp="1"/>
          </p:cNvSpPr>
          <p:nvPr>
            <p:ph idx="1"/>
          </p:nvPr>
        </p:nvSpPr>
        <p:spPr/>
        <p:txBody>
          <a:bodyPr/>
          <a:lstStyle/>
          <a:p>
            <a:endParaRPr lang="de-CH" dirty="0"/>
          </a:p>
        </p:txBody>
      </p:sp>
    </p:spTree>
    <p:extLst>
      <p:ext uri="{BB962C8B-B14F-4D97-AF65-F5344CB8AC3E}">
        <p14:creationId xmlns:p14="http://schemas.microsoft.com/office/powerpoint/2010/main" val="530157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Proxy </a:t>
            </a:r>
            <a:r>
              <a:rPr lang="de-CH" dirty="0" err="1" smtClean="0"/>
              <a:t>Functions</a:t>
            </a:r>
            <a:r>
              <a:rPr lang="de-CH" dirty="0" smtClean="0"/>
              <a:t> &amp; Implizites </a:t>
            </a:r>
            <a:r>
              <a:rPr lang="de-CH" dirty="0" err="1" smtClean="0"/>
              <a:t>Remoting</a:t>
            </a:r>
            <a:endParaRPr lang="de-CH" dirty="0"/>
          </a:p>
        </p:txBody>
      </p:sp>
      <p:sp>
        <p:nvSpPr>
          <p:cNvPr id="3" name="Inhaltsplatzhalter 2"/>
          <p:cNvSpPr>
            <a:spLocks noGrp="1"/>
          </p:cNvSpPr>
          <p:nvPr>
            <p:ph idx="1"/>
          </p:nvPr>
        </p:nvSpPr>
        <p:spPr/>
        <p:txBody>
          <a:bodyPr/>
          <a:lstStyle/>
          <a:p>
            <a:r>
              <a:rPr lang="de-CH" dirty="0" smtClean="0"/>
              <a:t>Proxy </a:t>
            </a:r>
            <a:r>
              <a:rPr lang="de-CH" dirty="0" err="1" smtClean="0"/>
              <a:t>Functions</a:t>
            </a:r>
            <a:r>
              <a:rPr lang="de-CH" dirty="0" smtClean="0"/>
              <a:t> existieren seit </a:t>
            </a:r>
            <a:r>
              <a:rPr lang="de-CH" dirty="0" err="1" smtClean="0"/>
              <a:t>Powershell</a:t>
            </a:r>
            <a:r>
              <a:rPr lang="de-CH" dirty="0" smtClean="0"/>
              <a:t> 2.0</a:t>
            </a:r>
          </a:p>
          <a:p>
            <a:r>
              <a:rPr lang="de-CH" dirty="0" smtClean="0"/>
              <a:t>Sie erlauben, für existierende </a:t>
            </a:r>
            <a:r>
              <a:rPr lang="de-CH" dirty="0" err="1" smtClean="0"/>
              <a:t>Cmdlets</a:t>
            </a:r>
            <a:r>
              <a:rPr lang="de-CH" dirty="0" smtClean="0"/>
              <a:t> und Funktionen einen weiteren Wrapper zu schreiben</a:t>
            </a:r>
          </a:p>
          <a:p>
            <a:r>
              <a:rPr lang="de-CH" dirty="0" smtClean="0"/>
              <a:t>Anwendungsmöglichkeiten</a:t>
            </a:r>
          </a:p>
          <a:p>
            <a:pPr lvl="1"/>
            <a:r>
              <a:rPr lang="de-CH" dirty="0" smtClean="0"/>
              <a:t>Export-</a:t>
            </a:r>
            <a:r>
              <a:rPr lang="de-CH" dirty="0" err="1" smtClean="0"/>
              <a:t>PSSession</a:t>
            </a:r>
            <a:endParaRPr lang="de-CH" dirty="0" smtClean="0"/>
          </a:p>
          <a:p>
            <a:pPr lvl="1"/>
            <a:r>
              <a:rPr lang="de-CH" dirty="0" smtClean="0"/>
              <a:t>Erweitern existierender Core-</a:t>
            </a:r>
            <a:r>
              <a:rPr lang="de-CH" dirty="0" err="1" smtClean="0"/>
              <a:t>Cmdlets</a:t>
            </a:r>
            <a:endParaRPr lang="de-CH" dirty="0"/>
          </a:p>
        </p:txBody>
      </p:sp>
    </p:spTree>
    <p:extLst>
      <p:ext uri="{BB962C8B-B14F-4D97-AF65-F5344CB8AC3E}">
        <p14:creationId xmlns:p14="http://schemas.microsoft.com/office/powerpoint/2010/main" val="4104584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Erweiterung existierender Core </a:t>
            </a:r>
            <a:r>
              <a:rPr lang="de-CH" dirty="0" err="1" smtClean="0"/>
              <a:t>Cmdlets</a:t>
            </a:r>
            <a:endParaRPr lang="de-CH" dirty="0"/>
          </a:p>
        </p:txBody>
      </p:sp>
      <p:sp>
        <p:nvSpPr>
          <p:cNvPr id="3" name="Inhaltsplatzhalter 2"/>
          <p:cNvSpPr>
            <a:spLocks noGrp="1"/>
          </p:cNvSpPr>
          <p:nvPr>
            <p:ph idx="1"/>
          </p:nvPr>
        </p:nvSpPr>
        <p:spPr/>
        <p:txBody>
          <a:bodyPr/>
          <a:lstStyle/>
          <a:p>
            <a:r>
              <a:rPr lang="de-CH" dirty="0" smtClean="0"/>
              <a:t>Vorgehen:</a:t>
            </a:r>
          </a:p>
          <a:p>
            <a:r>
              <a:rPr lang="de-CH" dirty="0" err="1" smtClean="0"/>
              <a:t>Cmdletdefinition</a:t>
            </a:r>
            <a:r>
              <a:rPr lang="de-CH" dirty="0"/>
              <a:t> </a:t>
            </a:r>
            <a:r>
              <a:rPr lang="de-CH" dirty="0" smtClean="0"/>
              <a:t>finden</a:t>
            </a:r>
          </a:p>
          <a:p>
            <a:pPr lvl="1"/>
            <a:r>
              <a:rPr lang="en-US" dirty="0"/>
              <a:t> $metadata = New-Object </a:t>
            </a:r>
            <a:r>
              <a:rPr lang="en-US" dirty="0" err="1"/>
              <a:t>System.Management.Automation.CommandMetaData</a:t>
            </a:r>
            <a:r>
              <a:rPr lang="en-US" dirty="0"/>
              <a:t> (Get-Command Export-CSV)</a:t>
            </a:r>
          </a:p>
          <a:p>
            <a:pPr lvl="1"/>
            <a:r>
              <a:rPr lang="de-CH" dirty="0"/>
              <a:t>[</a:t>
            </a:r>
            <a:r>
              <a:rPr lang="de-CH" dirty="0" err="1"/>
              <a:t>System.Management.Automation.ProxyCommand</a:t>
            </a:r>
            <a:r>
              <a:rPr lang="de-CH" dirty="0"/>
              <a:t>]::Create($</a:t>
            </a:r>
            <a:r>
              <a:rPr lang="de-CH" dirty="0" err="1"/>
              <a:t>metadata</a:t>
            </a:r>
            <a:r>
              <a:rPr lang="de-CH" dirty="0"/>
              <a:t>) | </a:t>
            </a:r>
            <a:r>
              <a:rPr lang="de-CH" dirty="0" smtClean="0"/>
              <a:t>Clip</a:t>
            </a:r>
          </a:p>
          <a:p>
            <a:r>
              <a:rPr lang="de-CH" dirty="0" smtClean="0"/>
              <a:t>Mit einer Funktion umgeben</a:t>
            </a:r>
          </a:p>
          <a:p>
            <a:r>
              <a:rPr lang="de-CH" dirty="0" smtClean="0"/>
              <a:t>Die eigenen Parameter hinzufügen</a:t>
            </a:r>
          </a:p>
          <a:p>
            <a:r>
              <a:rPr lang="de-CH" dirty="0" smtClean="0"/>
              <a:t>Den </a:t>
            </a:r>
            <a:r>
              <a:rPr lang="de-CH" dirty="0" err="1" smtClean="0"/>
              <a:t>Cmdletinhalt</a:t>
            </a:r>
            <a:r>
              <a:rPr lang="de-CH" dirty="0" smtClean="0"/>
              <a:t> erweitern um die Verarbeitung der eigenen Parameter zu ermöglichen</a:t>
            </a:r>
            <a:endParaRPr lang="de-CH" dirty="0"/>
          </a:p>
        </p:txBody>
      </p:sp>
    </p:spTree>
    <p:extLst>
      <p:ext uri="{BB962C8B-B14F-4D97-AF65-F5344CB8AC3E}">
        <p14:creationId xmlns:p14="http://schemas.microsoft.com/office/powerpoint/2010/main" val="2965516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Demo Erweiterung Core </a:t>
            </a:r>
            <a:r>
              <a:rPr lang="de-CH" dirty="0" err="1" smtClean="0"/>
              <a:t>Cmdlet</a:t>
            </a:r>
            <a:endParaRPr lang="de-CH" dirty="0"/>
          </a:p>
        </p:txBody>
      </p:sp>
      <p:sp>
        <p:nvSpPr>
          <p:cNvPr id="3" name="Inhaltsplatzhalter 2"/>
          <p:cNvSpPr>
            <a:spLocks noGrp="1"/>
          </p:cNvSpPr>
          <p:nvPr>
            <p:ph idx="1"/>
          </p:nvPr>
        </p:nvSpPr>
        <p:spPr/>
        <p:txBody>
          <a:bodyPr/>
          <a:lstStyle/>
          <a:p>
            <a:endParaRPr lang="de-CH"/>
          </a:p>
        </p:txBody>
      </p:sp>
    </p:spTree>
    <p:extLst>
      <p:ext uri="{BB962C8B-B14F-4D97-AF65-F5344CB8AC3E}">
        <p14:creationId xmlns:p14="http://schemas.microsoft.com/office/powerpoint/2010/main" val="3393027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Export-</a:t>
            </a:r>
            <a:r>
              <a:rPr lang="de-CH" dirty="0" err="1" smtClean="0"/>
              <a:t>PSSession</a:t>
            </a:r>
            <a:r>
              <a:rPr lang="de-CH" dirty="0" smtClean="0"/>
              <a:t> &amp; Implizites </a:t>
            </a:r>
            <a:r>
              <a:rPr lang="de-CH" dirty="0" err="1" smtClean="0"/>
              <a:t>Remoting</a:t>
            </a:r>
            <a:endParaRPr lang="de-CH" dirty="0"/>
          </a:p>
        </p:txBody>
      </p:sp>
      <p:sp>
        <p:nvSpPr>
          <p:cNvPr id="3" name="Inhaltsplatzhalter 2"/>
          <p:cNvSpPr>
            <a:spLocks noGrp="1"/>
          </p:cNvSpPr>
          <p:nvPr>
            <p:ph idx="1"/>
          </p:nvPr>
        </p:nvSpPr>
        <p:spPr/>
        <p:txBody>
          <a:bodyPr/>
          <a:lstStyle/>
          <a:p>
            <a:r>
              <a:rPr lang="de-CH" dirty="0" smtClean="0"/>
              <a:t>Aus einer </a:t>
            </a:r>
            <a:r>
              <a:rPr lang="de-CH" dirty="0" err="1" smtClean="0"/>
              <a:t>Powershellsession</a:t>
            </a:r>
            <a:r>
              <a:rPr lang="de-CH" dirty="0" smtClean="0"/>
              <a:t> können mit Export-</a:t>
            </a:r>
            <a:r>
              <a:rPr lang="de-CH" dirty="0" err="1" smtClean="0"/>
              <a:t>PSSession</a:t>
            </a:r>
            <a:r>
              <a:rPr lang="de-CH" dirty="0" smtClean="0"/>
              <a:t> einzelne </a:t>
            </a:r>
            <a:r>
              <a:rPr lang="de-CH" dirty="0" err="1" smtClean="0"/>
              <a:t>Cmdlets</a:t>
            </a:r>
            <a:r>
              <a:rPr lang="de-CH" dirty="0" smtClean="0"/>
              <a:t> oder ganze Module exportiert und lokal gespeichert werden</a:t>
            </a:r>
          </a:p>
          <a:p>
            <a:r>
              <a:rPr lang="de-CH" dirty="0" smtClean="0"/>
              <a:t>Die lokal gespeicherten </a:t>
            </a:r>
            <a:r>
              <a:rPr lang="de-CH" dirty="0" err="1" smtClean="0"/>
              <a:t>Cmdlets</a:t>
            </a:r>
            <a:r>
              <a:rPr lang="de-CH" dirty="0" smtClean="0"/>
              <a:t> werden als Modul abgelegt und können als solches auch wieder importiert werden</a:t>
            </a:r>
            <a:endParaRPr lang="de-CH" dirty="0"/>
          </a:p>
        </p:txBody>
      </p:sp>
    </p:spTree>
    <p:extLst>
      <p:ext uri="{BB962C8B-B14F-4D97-AF65-F5344CB8AC3E}">
        <p14:creationId xmlns:p14="http://schemas.microsoft.com/office/powerpoint/2010/main" val="3164891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Export-</a:t>
            </a:r>
            <a:r>
              <a:rPr lang="de-CH" dirty="0" err="1"/>
              <a:t>PSSession</a:t>
            </a:r>
            <a:r>
              <a:rPr lang="de-CH" dirty="0"/>
              <a:t> &amp; Implizites </a:t>
            </a:r>
            <a:r>
              <a:rPr lang="de-CH" dirty="0" err="1" smtClean="0"/>
              <a:t>Remoting</a:t>
            </a:r>
            <a:r>
              <a:rPr lang="de-CH" dirty="0" smtClean="0"/>
              <a:t> Demo</a:t>
            </a:r>
            <a:endParaRPr lang="de-CH" dirty="0"/>
          </a:p>
        </p:txBody>
      </p:sp>
      <p:sp>
        <p:nvSpPr>
          <p:cNvPr id="3" name="Inhaltsplatzhalter 2"/>
          <p:cNvSpPr>
            <a:spLocks noGrp="1"/>
          </p:cNvSpPr>
          <p:nvPr>
            <p:ph idx="1"/>
          </p:nvPr>
        </p:nvSpPr>
        <p:spPr/>
        <p:txBody>
          <a:bodyPr/>
          <a:lstStyle/>
          <a:p>
            <a:endParaRPr lang="de-CH" dirty="0"/>
          </a:p>
        </p:txBody>
      </p:sp>
    </p:spTree>
    <p:extLst>
      <p:ext uri="{BB962C8B-B14F-4D97-AF65-F5344CB8AC3E}">
        <p14:creationId xmlns:p14="http://schemas.microsoft.com/office/powerpoint/2010/main" val="628108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CH" dirty="0" smtClean="0"/>
              <a:t>Agenda</a:t>
            </a:r>
            <a:endParaRPr lang="de-CH" dirty="0"/>
          </a:p>
        </p:txBody>
      </p:sp>
      <p:sp>
        <p:nvSpPr>
          <p:cNvPr id="4" name="Inhaltsplatzhalter 3"/>
          <p:cNvSpPr>
            <a:spLocks noGrp="1"/>
          </p:cNvSpPr>
          <p:nvPr>
            <p:ph idx="1"/>
          </p:nvPr>
        </p:nvSpPr>
        <p:spPr/>
        <p:txBody>
          <a:bodyPr/>
          <a:lstStyle/>
          <a:p>
            <a:r>
              <a:rPr lang="de-CH" dirty="0" smtClean="0"/>
              <a:t>Begrüssung</a:t>
            </a:r>
          </a:p>
          <a:p>
            <a:r>
              <a:rPr lang="de-CH" smtClean="0"/>
              <a:t>Vorstellung Referent</a:t>
            </a:r>
            <a:endParaRPr lang="de-CH" dirty="0" smtClean="0"/>
          </a:p>
          <a:p>
            <a:r>
              <a:rPr lang="de-CH" dirty="0" smtClean="0"/>
              <a:t>Content</a:t>
            </a:r>
          </a:p>
          <a:p>
            <a:r>
              <a:rPr lang="de-CH" dirty="0" smtClean="0"/>
              <a:t>F&amp;A</a:t>
            </a:r>
          </a:p>
          <a:p>
            <a:r>
              <a:rPr lang="de-CH" dirty="0" smtClean="0"/>
              <a:t>Weiterführende Kurse</a:t>
            </a:r>
            <a:endParaRPr lang="de-CH" dirty="0"/>
          </a:p>
        </p:txBody>
      </p:sp>
    </p:spTree>
    <p:extLst>
      <p:ext uri="{BB962C8B-B14F-4D97-AF65-F5344CB8AC3E}">
        <p14:creationId xmlns:p14="http://schemas.microsoft.com/office/powerpoint/2010/main" val="32465650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F&amp;A</a:t>
            </a:r>
            <a:endParaRPr lang="de-CH" dirty="0"/>
          </a:p>
        </p:txBody>
      </p:sp>
      <p:sp>
        <p:nvSpPr>
          <p:cNvPr id="3" name="Inhaltsplatzhalter 2"/>
          <p:cNvSpPr>
            <a:spLocks noGrp="1"/>
          </p:cNvSpPr>
          <p:nvPr>
            <p:ph idx="1"/>
          </p:nvPr>
        </p:nvSpPr>
        <p:spPr/>
        <p:txBody>
          <a:bodyPr/>
          <a:lstStyle/>
          <a:p>
            <a:endParaRPr lang="de-CH" dirty="0"/>
          </a:p>
        </p:txBody>
      </p:sp>
    </p:spTree>
    <p:extLst>
      <p:ext uri="{BB962C8B-B14F-4D97-AF65-F5344CB8AC3E}">
        <p14:creationId xmlns:p14="http://schemas.microsoft.com/office/powerpoint/2010/main" val="14892212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Weiterführende Kurse</a:t>
            </a:r>
            <a:endParaRPr lang="de-CH" dirty="0"/>
          </a:p>
        </p:txBody>
      </p:sp>
      <p:sp>
        <p:nvSpPr>
          <p:cNvPr id="3" name="Inhaltsplatzhalter 2"/>
          <p:cNvSpPr>
            <a:spLocks noGrp="1"/>
          </p:cNvSpPr>
          <p:nvPr>
            <p:ph idx="1"/>
          </p:nvPr>
        </p:nvSpPr>
        <p:spPr/>
        <p:txBody>
          <a:bodyPr/>
          <a:lstStyle/>
          <a:p>
            <a:endParaRPr lang="de-CH"/>
          </a:p>
        </p:txBody>
      </p:sp>
    </p:spTree>
    <p:extLst>
      <p:ext uri="{BB962C8B-B14F-4D97-AF65-F5344CB8AC3E}">
        <p14:creationId xmlns:p14="http://schemas.microsoft.com/office/powerpoint/2010/main" val="10760694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Links</a:t>
            </a:r>
            <a:endParaRPr lang="de-CH" dirty="0"/>
          </a:p>
        </p:txBody>
      </p:sp>
      <p:sp>
        <p:nvSpPr>
          <p:cNvPr id="3" name="Inhaltsplatzhalter 2"/>
          <p:cNvSpPr>
            <a:spLocks noGrp="1"/>
          </p:cNvSpPr>
          <p:nvPr>
            <p:ph idx="1"/>
          </p:nvPr>
        </p:nvSpPr>
        <p:spPr/>
        <p:txBody>
          <a:bodyPr/>
          <a:lstStyle/>
          <a:p>
            <a:r>
              <a:rPr lang="de-CH" dirty="0" smtClean="0"/>
              <a:t>Source Files </a:t>
            </a:r>
            <a:r>
              <a:rPr lang="de-CH" dirty="0" err="1" smtClean="0"/>
              <a:t>for</a:t>
            </a:r>
            <a:r>
              <a:rPr lang="de-CH" dirty="0" smtClean="0"/>
              <a:t> </a:t>
            </a:r>
            <a:r>
              <a:rPr lang="de-CH" dirty="0" err="1" smtClean="0"/>
              <a:t>this</a:t>
            </a:r>
            <a:r>
              <a:rPr lang="de-CH" dirty="0" smtClean="0"/>
              <a:t> Session:</a:t>
            </a:r>
          </a:p>
          <a:p>
            <a:pPr lvl="1"/>
            <a:r>
              <a:rPr lang="en-US" dirty="0"/>
              <a:t>https://github.com/CorpSoftCH/EvolutionDay2015</a:t>
            </a:r>
            <a:endParaRPr lang="de-CH" dirty="0"/>
          </a:p>
        </p:txBody>
      </p:sp>
      <p:pic>
        <p:nvPicPr>
          <p:cNvPr id="4" name="Picture 3"/>
          <p:cNvPicPr>
            <a:picLocks noChangeAspect="1"/>
          </p:cNvPicPr>
          <p:nvPr/>
        </p:nvPicPr>
        <p:blipFill>
          <a:blip r:embed="rId2"/>
          <a:stretch>
            <a:fillRect/>
          </a:stretch>
        </p:blipFill>
        <p:spPr>
          <a:xfrm>
            <a:off x="6012160" y="1370013"/>
            <a:ext cx="2540000" cy="2540000"/>
          </a:xfrm>
          <a:prstGeom prst="rect">
            <a:avLst/>
          </a:prstGeom>
        </p:spPr>
      </p:pic>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4299942"/>
            <a:ext cx="1383014" cy="677677"/>
          </a:xfrm>
          <a:prstGeom prst="rect">
            <a:avLst/>
          </a:prstGeom>
        </p:spPr>
      </p:pic>
    </p:spTree>
    <p:extLst>
      <p:ext uri="{BB962C8B-B14F-4D97-AF65-F5344CB8AC3E}">
        <p14:creationId xmlns:p14="http://schemas.microsoft.com/office/powerpoint/2010/main" val="1104054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Vorstellung Referent</a:t>
            </a:r>
            <a:endParaRPr lang="de-CH" dirty="0"/>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4299944"/>
            <a:ext cx="1383014" cy="677677"/>
          </a:xfrm>
          <a:prstGeom prst="rect">
            <a:avLst/>
          </a:prstGeom>
        </p:spPr>
      </p:pic>
      <p:sp>
        <p:nvSpPr>
          <p:cNvPr id="6" name="Textfeld 5"/>
          <p:cNvSpPr txBox="1"/>
          <p:nvPr/>
        </p:nvSpPr>
        <p:spPr>
          <a:xfrm>
            <a:off x="314172" y="1268016"/>
            <a:ext cx="4896544" cy="2585323"/>
          </a:xfrm>
          <a:prstGeom prst="rect">
            <a:avLst/>
          </a:prstGeom>
          <a:noFill/>
        </p:spPr>
        <p:txBody>
          <a:bodyPr wrap="square" rtlCol="0">
            <a:spAutoFit/>
          </a:bodyPr>
          <a:lstStyle/>
          <a:p>
            <a:r>
              <a:rPr lang="de-CH" dirty="0"/>
              <a:t>Name:		</a:t>
            </a:r>
            <a:r>
              <a:rPr lang="de-CH" dirty="0" smtClean="0"/>
              <a:t>Matthias Gessenay</a:t>
            </a:r>
            <a:endParaRPr lang="de-CH" dirty="0"/>
          </a:p>
          <a:p>
            <a:r>
              <a:rPr lang="de-CH" dirty="0"/>
              <a:t>Firma:		Corporate Software AG</a:t>
            </a:r>
          </a:p>
          <a:p>
            <a:r>
              <a:rPr lang="de-CH" dirty="0"/>
              <a:t>Funktion:	</a:t>
            </a:r>
            <a:r>
              <a:rPr lang="de-CH" dirty="0" smtClean="0"/>
              <a:t>	Consultant &amp; Trainer</a:t>
            </a:r>
          </a:p>
          <a:p>
            <a:endParaRPr lang="de-CH" dirty="0"/>
          </a:p>
          <a:p>
            <a:r>
              <a:rPr lang="de-CH" dirty="0">
                <a:hlinkClick r:id="rId3"/>
              </a:rPr>
              <a:t>m</a:t>
            </a:r>
            <a:r>
              <a:rPr lang="de-CH" dirty="0" smtClean="0">
                <a:hlinkClick r:id="rId3"/>
              </a:rPr>
              <a:t>atthias.gessenay@corporatesoftware.ch</a:t>
            </a:r>
            <a:endParaRPr lang="de-CH" dirty="0" smtClean="0"/>
          </a:p>
          <a:p>
            <a:r>
              <a:rPr lang="de-CH" dirty="0" smtClean="0">
                <a:hlinkClick r:id="rId4"/>
              </a:rPr>
              <a:t>www.corporatesoftware.ch</a:t>
            </a:r>
            <a:endParaRPr lang="de-CH" dirty="0" smtClean="0"/>
          </a:p>
          <a:p>
            <a:endParaRPr lang="de-CH" dirty="0"/>
          </a:p>
          <a:p>
            <a:r>
              <a:rPr lang="de-CH" dirty="0" smtClean="0"/>
              <a:t>Follow:		@</a:t>
            </a:r>
            <a:r>
              <a:rPr lang="de-CH" dirty="0" err="1" smtClean="0"/>
              <a:t>CorpSoftCH</a:t>
            </a:r>
            <a:r>
              <a:rPr lang="de-CH" dirty="0" smtClean="0"/>
              <a:t> </a:t>
            </a:r>
            <a:r>
              <a:rPr lang="de-CH" dirty="0"/>
              <a:t>on </a:t>
            </a:r>
            <a:r>
              <a:rPr lang="de-CH" dirty="0" smtClean="0"/>
              <a:t>Twitter</a:t>
            </a:r>
          </a:p>
          <a:p>
            <a:r>
              <a:rPr lang="de-CH" dirty="0"/>
              <a:t>Session Hashtag:	#</a:t>
            </a:r>
            <a:r>
              <a:rPr lang="de-CH" dirty="0" err="1"/>
              <a:t>TBofPS</a:t>
            </a:r>
            <a:endParaRPr lang="de-CH" dirty="0"/>
          </a:p>
        </p:txBody>
      </p:sp>
      <p:pic>
        <p:nvPicPr>
          <p:cNvPr id="8"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16216" y="1707654"/>
            <a:ext cx="2232248" cy="3138261"/>
          </a:xfrm>
          <a:prstGeom prst="rect">
            <a:avLst/>
          </a:prstGeom>
        </p:spPr>
      </p:pic>
    </p:spTree>
    <p:extLst>
      <p:ext uri="{BB962C8B-B14F-4D97-AF65-F5344CB8AC3E}">
        <p14:creationId xmlns:p14="http://schemas.microsoft.com/office/powerpoint/2010/main" val="30427827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Vorstellung Referent</a:t>
            </a:r>
            <a:endParaRPr lang="de-CH" dirty="0"/>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4299944"/>
            <a:ext cx="1383014" cy="677677"/>
          </a:xfrm>
          <a:prstGeom prst="rect">
            <a:avLst/>
          </a:prstGeom>
        </p:spPr>
      </p:pic>
      <p:sp>
        <p:nvSpPr>
          <p:cNvPr id="6" name="Textfeld 5"/>
          <p:cNvSpPr txBox="1"/>
          <p:nvPr/>
        </p:nvSpPr>
        <p:spPr>
          <a:xfrm>
            <a:off x="314172" y="1268016"/>
            <a:ext cx="4896544" cy="2585323"/>
          </a:xfrm>
          <a:prstGeom prst="rect">
            <a:avLst/>
          </a:prstGeom>
          <a:noFill/>
        </p:spPr>
        <p:txBody>
          <a:bodyPr wrap="square" rtlCol="0">
            <a:spAutoFit/>
          </a:bodyPr>
          <a:lstStyle/>
          <a:p>
            <a:r>
              <a:rPr lang="de-CH" dirty="0"/>
              <a:t>Name:		</a:t>
            </a:r>
            <a:r>
              <a:rPr lang="de-CH" dirty="0" smtClean="0"/>
              <a:t>Raphael Fäh</a:t>
            </a:r>
            <a:endParaRPr lang="de-CH" dirty="0"/>
          </a:p>
          <a:p>
            <a:r>
              <a:rPr lang="de-CH" dirty="0"/>
              <a:t>Firma:		Corporate Software AG</a:t>
            </a:r>
          </a:p>
          <a:p>
            <a:r>
              <a:rPr lang="de-CH" dirty="0"/>
              <a:t>Funktion:	</a:t>
            </a:r>
            <a:r>
              <a:rPr lang="de-CH" dirty="0" smtClean="0"/>
              <a:t>	Consultant &amp; Trainer</a:t>
            </a:r>
          </a:p>
          <a:p>
            <a:endParaRPr lang="de-CH" dirty="0"/>
          </a:p>
          <a:p>
            <a:r>
              <a:rPr lang="de-CH" dirty="0">
                <a:hlinkClick r:id="rId3"/>
              </a:rPr>
              <a:t>r</a:t>
            </a:r>
            <a:r>
              <a:rPr lang="de-CH" dirty="0" smtClean="0">
                <a:hlinkClick r:id="rId3"/>
              </a:rPr>
              <a:t>aphael.faeh@corporatesoftware.ch</a:t>
            </a:r>
            <a:endParaRPr lang="de-CH" dirty="0" smtClean="0"/>
          </a:p>
          <a:p>
            <a:r>
              <a:rPr lang="de-CH" dirty="0" smtClean="0">
                <a:hlinkClick r:id="rId4"/>
              </a:rPr>
              <a:t>www.corporatesoftware.ch</a:t>
            </a:r>
            <a:endParaRPr lang="de-CH" dirty="0" smtClean="0"/>
          </a:p>
          <a:p>
            <a:endParaRPr lang="de-CH" dirty="0"/>
          </a:p>
          <a:p>
            <a:r>
              <a:rPr lang="de-CH" dirty="0" smtClean="0"/>
              <a:t>Follow:		@</a:t>
            </a:r>
            <a:r>
              <a:rPr lang="de-CH" dirty="0" err="1" smtClean="0"/>
              <a:t>CorpSoftCH</a:t>
            </a:r>
            <a:r>
              <a:rPr lang="de-CH" dirty="0" smtClean="0"/>
              <a:t> </a:t>
            </a:r>
            <a:r>
              <a:rPr lang="de-CH" dirty="0"/>
              <a:t>on </a:t>
            </a:r>
            <a:r>
              <a:rPr lang="de-CH" dirty="0" smtClean="0"/>
              <a:t>Twitter</a:t>
            </a:r>
          </a:p>
          <a:p>
            <a:r>
              <a:rPr lang="de-CH" dirty="0"/>
              <a:t>Session Hashtag:	#</a:t>
            </a:r>
            <a:r>
              <a:rPr lang="de-CH" dirty="0" err="1"/>
              <a:t>TBofPS</a:t>
            </a:r>
            <a:endParaRPr lang="de-CH" dirty="0"/>
          </a:p>
        </p:txBody>
      </p:sp>
      <p:pic>
        <p:nvPicPr>
          <p:cNvPr id="7" name="Inhaltsplatzhalter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44208" y="1635646"/>
            <a:ext cx="2205484" cy="3155965"/>
          </a:xfrm>
          <a:prstGeom prst="rect">
            <a:avLst/>
          </a:prstGeom>
        </p:spPr>
      </p:pic>
    </p:spTree>
    <p:extLst>
      <p:ext uri="{BB962C8B-B14F-4D97-AF65-F5344CB8AC3E}">
        <p14:creationId xmlns:p14="http://schemas.microsoft.com/office/powerpoint/2010/main" val="21253658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Nested</a:t>
            </a:r>
            <a:r>
              <a:rPr lang="de-CH" dirty="0" smtClean="0"/>
              <a:t> Pipes</a:t>
            </a:r>
            <a:endParaRPr lang="de-CH" dirty="0"/>
          </a:p>
        </p:txBody>
      </p:sp>
      <p:sp>
        <p:nvSpPr>
          <p:cNvPr id="3" name="Inhaltsplatzhalter 2"/>
          <p:cNvSpPr>
            <a:spLocks noGrp="1"/>
          </p:cNvSpPr>
          <p:nvPr>
            <p:ph idx="1"/>
          </p:nvPr>
        </p:nvSpPr>
        <p:spPr/>
        <p:txBody>
          <a:bodyPr/>
          <a:lstStyle/>
          <a:p>
            <a:pPr marL="0" indent="0">
              <a:buNone/>
            </a:pPr>
            <a:r>
              <a:rPr lang="en-US" dirty="0" smtClean="0"/>
              <a:t>Get-</a:t>
            </a:r>
            <a:r>
              <a:rPr lang="en-US" dirty="0" err="1" smtClean="0"/>
              <a:t>Childitem</a:t>
            </a:r>
            <a:r>
              <a:rPr lang="en-US" dirty="0" smtClean="0"/>
              <a:t> </a:t>
            </a:r>
            <a:r>
              <a:rPr lang="en-US" dirty="0"/>
              <a:t>-Path "C:\Scripts" | </a:t>
            </a:r>
            <a:r>
              <a:rPr lang="en-US" dirty="0" err="1" smtClean="0"/>
              <a:t>Foreach</a:t>
            </a:r>
            <a:r>
              <a:rPr lang="en-US" dirty="0" smtClean="0"/>
              <a:t>-Object {</a:t>
            </a:r>
          </a:p>
          <a:p>
            <a:pPr marL="0" indent="0">
              <a:buNone/>
            </a:pPr>
            <a:r>
              <a:rPr lang="en-US" dirty="0"/>
              <a:t>	</a:t>
            </a:r>
            <a:r>
              <a:rPr lang="en-US" dirty="0" smtClean="0"/>
              <a:t>(</a:t>
            </a:r>
            <a:r>
              <a:rPr lang="en-US" dirty="0"/>
              <a:t>Get-Content -Path $_.</a:t>
            </a:r>
            <a:r>
              <a:rPr lang="en-US" dirty="0" err="1"/>
              <a:t>FullName</a:t>
            </a:r>
            <a:r>
              <a:rPr lang="en-US" dirty="0"/>
              <a:t>) -replace "</a:t>
            </a:r>
            <a:r>
              <a:rPr lang="en-US" dirty="0" err="1"/>
              <a:t>TestValue</a:t>
            </a:r>
            <a:r>
              <a:rPr lang="en-US" dirty="0"/>
              <a:t>","</a:t>
            </a:r>
            <a:r>
              <a:rPr lang="en-US" dirty="0" err="1"/>
              <a:t>TestValueRenamed</a:t>
            </a:r>
            <a:r>
              <a:rPr lang="en-US" dirty="0"/>
              <a:t>!" | Set-Content </a:t>
            </a:r>
            <a:r>
              <a:rPr lang="en-US" dirty="0" smtClean="0"/>
              <a:t>	-</a:t>
            </a:r>
            <a:r>
              <a:rPr lang="en-US" dirty="0"/>
              <a:t>Path $_.</a:t>
            </a:r>
            <a:r>
              <a:rPr lang="en-US" dirty="0" err="1" smtClean="0"/>
              <a:t>Fullname</a:t>
            </a:r>
            <a:endParaRPr lang="en-US" dirty="0"/>
          </a:p>
          <a:p>
            <a:pPr marL="0" indent="0">
              <a:buNone/>
            </a:pPr>
            <a:r>
              <a:rPr lang="de-CH" dirty="0" smtClean="0"/>
              <a:t>}</a:t>
            </a:r>
            <a:endParaRPr lang="de-CH" dirty="0"/>
          </a:p>
        </p:txBody>
      </p:sp>
    </p:spTree>
    <p:extLst>
      <p:ext uri="{BB962C8B-B14F-4D97-AF65-F5344CB8AC3E}">
        <p14:creationId xmlns:p14="http://schemas.microsoft.com/office/powerpoint/2010/main" val="1044669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Demo </a:t>
            </a:r>
            <a:r>
              <a:rPr lang="de-CH" dirty="0" err="1" smtClean="0"/>
              <a:t>Nested</a:t>
            </a:r>
            <a:r>
              <a:rPr lang="de-CH" dirty="0" smtClean="0"/>
              <a:t> Pipes</a:t>
            </a:r>
            <a:endParaRPr lang="de-CH" dirty="0"/>
          </a:p>
        </p:txBody>
      </p:sp>
      <p:sp>
        <p:nvSpPr>
          <p:cNvPr id="3" name="Inhaltsplatzhalter 2"/>
          <p:cNvSpPr>
            <a:spLocks noGrp="1"/>
          </p:cNvSpPr>
          <p:nvPr>
            <p:ph idx="1"/>
          </p:nvPr>
        </p:nvSpPr>
        <p:spPr/>
        <p:txBody>
          <a:bodyPr/>
          <a:lstStyle/>
          <a:p>
            <a:endParaRPr lang="de-CH"/>
          </a:p>
        </p:txBody>
      </p:sp>
    </p:spTree>
    <p:extLst>
      <p:ext uri="{BB962C8B-B14F-4D97-AF65-F5344CB8AC3E}">
        <p14:creationId xmlns:p14="http://schemas.microsoft.com/office/powerpoint/2010/main" val="2399381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a:t>Conclusion</a:t>
            </a:r>
            <a:r>
              <a:rPr lang="de-CH" dirty="0"/>
              <a:t> </a:t>
            </a:r>
            <a:r>
              <a:rPr lang="de-CH" dirty="0" err="1"/>
              <a:t>Nested</a:t>
            </a:r>
            <a:r>
              <a:rPr lang="de-CH" dirty="0"/>
              <a:t> Pipes</a:t>
            </a:r>
          </a:p>
        </p:txBody>
      </p:sp>
      <p:sp>
        <p:nvSpPr>
          <p:cNvPr id="3" name="Inhaltsplatzhalter 2"/>
          <p:cNvSpPr>
            <a:spLocks noGrp="1"/>
          </p:cNvSpPr>
          <p:nvPr>
            <p:ph idx="1"/>
          </p:nvPr>
        </p:nvSpPr>
        <p:spPr/>
        <p:txBody>
          <a:bodyPr/>
          <a:lstStyle/>
          <a:p>
            <a:r>
              <a:rPr lang="en-US" dirty="0" err="1" smtClean="0"/>
              <a:t>Wenn</a:t>
            </a:r>
            <a:r>
              <a:rPr lang="en-US" dirty="0" smtClean="0"/>
              <a:t> man $_ in </a:t>
            </a:r>
            <a:r>
              <a:rPr lang="en-US" dirty="0" err="1" smtClean="0"/>
              <a:t>einem</a:t>
            </a:r>
            <a:r>
              <a:rPr lang="en-US" dirty="0" smtClean="0"/>
              <a:t> </a:t>
            </a:r>
            <a:r>
              <a:rPr lang="en-US" dirty="0" err="1" smtClean="0"/>
              <a:t>Scriptblock</a:t>
            </a:r>
            <a:r>
              <a:rPr lang="en-US" dirty="0" smtClean="0"/>
              <a:t> </a:t>
            </a:r>
            <a:r>
              <a:rPr lang="en-US" dirty="0" err="1" smtClean="0"/>
              <a:t>verwendet</a:t>
            </a:r>
            <a:r>
              <a:rPr lang="en-US" dirty="0" smtClean="0"/>
              <a:t>, der in </a:t>
            </a:r>
            <a:r>
              <a:rPr lang="en-US" dirty="0" err="1" smtClean="0"/>
              <a:t>einem</a:t>
            </a:r>
            <a:r>
              <a:rPr lang="en-US" dirty="0" smtClean="0"/>
              <a:t> Cmdlet in der Pipeline </a:t>
            </a:r>
            <a:r>
              <a:rPr lang="en-US" dirty="0" err="1" smtClean="0"/>
              <a:t>ausgeführt</a:t>
            </a:r>
            <a:r>
              <a:rPr lang="en-US" dirty="0" smtClean="0"/>
              <a:t> </a:t>
            </a:r>
            <a:r>
              <a:rPr lang="en-US" dirty="0" err="1" smtClean="0"/>
              <a:t>wird</a:t>
            </a:r>
            <a:r>
              <a:rPr lang="en-US" dirty="0" smtClean="0"/>
              <a:t>, </a:t>
            </a:r>
            <a:r>
              <a:rPr lang="en-US" dirty="0" err="1" smtClean="0"/>
              <a:t>wird</a:t>
            </a:r>
            <a:r>
              <a:rPr lang="en-US" dirty="0" smtClean="0"/>
              <a:t> das am </a:t>
            </a:r>
            <a:r>
              <a:rPr lang="en-US" dirty="0" err="1" smtClean="0"/>
              <a:t>weitesten</a:t>
            </a:r>
            <a:r>
              <a:rPr lang="en-US" dirty="0" smtClean="0"/>
              <a:t> “</a:t>
            </a:r>
            <a:r>
              <a:rPr lang="en-US" dirty="0" err="1" smtClean="0"/>
              <a:t>genestete</a:t>
            </a:r>
            <a:r>
              <a:rPr lang="en-US" dirty="0" smtClean="0"/>
              <a:t>” </a:t>
            </a:r>
            <a:r>
              <a:rPr lang="en-US" dirty="0" err="1" smtClean="0"/>
              <a:t>Objekt</a:t>
            </a:r>
            <a:r>
              <a:rPr lang="en-US" dirty="0" smtClean="0"/>
              <a:t> </a:t>
            </a:r>
            <a:r>
              <a:rPr lang="en-US" dirty="0" err="1" smtClean="0"/>
              <a:t>verwendet</a:t>
            </a:r>
            <a:endParaRPr lang="en-US" dirty="0" smtClean="0"/>
          </a:p>
          <a:p>
            <a:r>
              <a:rPr lang="en-US" dirty="0" err="1" smtClean="0"/>
              <a:t>Wenn</a:t>
            </a:r>
            <a:r>
              <a:rPr lang="en-US" dirty="0" smtClean="0"/>
              <a:t> man $_ </a:t>
            </a:r>
            <a:r>
              <a:rPr lang="en-US" dirty="0" err="1" smtClean="0"/>
              <a:t>als</a:t>
            </a:r>
            <a:r>
              <a:rPr lang="en-US" dirty="0" smtClean="0"/>
              <a:t> Parameter </a:t>
            </a:r>
            <a:r>
              <a:rPr lang="en-US" dirty="0" err="1" smtClean="0"/>
              <a:t>für</a:t>
            </a:r>
            <a:r>
              <a:rPr lang="en-US" dirty="0" smtClean="0"/>
              <a:t> </a:t>
            </a:r>
            <a:r>
              <a:rPr lang="en-US" dirty="0" err="1" smtClean="0"/>
              <a:t>ein</a:t>
            </a:r>
            <a:r>
              <a:rPr lang="en-US" dirty="0" smtClean="0"/>
              <a:t> Cmdlet in der Pipeline </a:t>
            </a:r>
            <a:r>
              <a:rPr lang="en-US" dirty="0" err="1" smtClean="0"/>
              <a:t>verwendet</a:t>
            </a:r>
            <a:r>
              <a:rPr lang="en-US" dirty="0" smtClean="0"/>
              <a:t>, </a:t>
            </a:r>
            <a:r>
              <a:rPr lang="en-US" dirty="0" err="1" smtClean="0"/>
              <a:t>wird</a:t>
            </a:r>
            <a:r>
              <a:rPr lang="en-US" dirty="0" smtClean="0"/>
              <a:t> das </a:t>
            </a:r>
            <a:r>
              <a:rPr lang="en-US" dirty="0" err="1" smtClean="0"/>
              <a:t>Objekt</a:t>
            </a:r>
            <a:r>
              <a:rPr lang="en-US" dirty="0" smtClean="0"/>
              <a:t> der </a:t>
            </a:r>
            <a:r>
              <a:rPr lang="en-US" dirty="0" err="1" smtClean="0"/>
              <a:t>äusseren</a:t>
            </a:r>
            <a:r>
              <a:rPr lang="en-US" dirty="0" smtClean="0"/>
              <a:t> Pipeline </a:t>
            </a:r>
            <a:r>
              <a:rPr lang="en-US" dirty="0" err="1" smtClean="0"/>
              <a:t>verwendet</a:t>
            </a:r>
            <a:endParaRPr lang="en-US" dirty="0" smtClean="0"/>
          </a:p>
          <a:p>
            <a:endParaRPr lang="de-CH" dirty="0"/>
          </a:p>
        </p:txBody>
      </p:sp>
    </p:spTree>
    <p:extLst>
      <p:ext uri="{BB962C8B-B14F-4D97-AF65-F5344CB8AC3E}">
        <p14:creationId xmlns:p14="http://schemas.microsoft.com/office/powerpoint/2010/main" val="1025975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Adapted</a:t>
            </a:r>
            <a:r>
              <a:rPr lang="de-CH" dirty="0" smtClean="0"/>
              <a:t> Type System (ATS) &amp; Extended Type System (ETS)</a:t>
            </a:r>
            <a:endParaRPr lang="de-CH" dirty="0"/>
          </a:p>
        </p:txBody>
      </p:sp>
      <p:sp>
        <p:nvSpPr>
          <p:cNvPr id="3" name="Inhaltsplatzhalter 2"/>
          <p:cNvSpPr>
            <a:spLocks noGrp="1"/>
          </p:cNvSpPr>
          <p:nvPr>
            <p:ph idx="1"/>
          </p:nvPr>
        </p:nvSpPr>
        <p:spPr/>
        <p:txBody>
          <a:bodyPr/>
          <a:lstStyle/>
          <a:p>
            <a:r>
              <a:rPr lang="de-CH" dirty="0" smtClean="0"/>
              <a:t>Begriffe:</a:t>
            </a:r>
          </a:p>
          <a:p>
            <a:pPr lvl="1"/>
            <a:r>
              <a:rPr lang="de-CH" dirty="0" smtClean="0"/>
              <a:t>Objekt (Enthält Daten und Möglichkeiten, mit dem Objekt und den Daten zu interagieren)</a:t>
            </a:r>
          </a:p>
          <a:p>
            <a:pPr lvl="1"/>
            <a:r>
              <a:rPr lang="de-CH" dirty="0" smtClean="0"/>
              <a:t>Member</a:t>
            </a:r>
          </a:p>
          <a:p>
            <a:pPr lvl="2"/>
            <a:r>
              <a:rPr lang="de-CH" dirty="0" smtClean="0"/>
              <a:t>Properties</a:t>
            </a:r>
          </a:p>
          <a:p>
            <a:pPr lvl="2"/>
            <a:r>
              <a:rPr lang="de-CH" dirty="0" smtClean="0"/>
              <a:t>Methoden</a:t>
            </a:r>
          </a:p>
          <a:p>
            <a:pPr lvl="2"/>
            <a:r>
              <a:rPr lang="de-CH" dirty="0" err="1" smtClean="0"/>
              <a:t>NoteProperties</a:t>
            </a:r>
            <a:endParaRPr lang="de-CH" dirty="0" smtClean="0"/>
          </a:p>
          <a:p>
            <a:pPr lvl="2"/>
            <a:r>
              <a:rPr lang="de-CH" dirty="0" err="1" smtClean="0"/>
              <a:t>Scriptmethoden</a:t>
            </a:r>
            <a:endParaRPr lang="de-CH" dirty="0" smtClean="0"/>
          </a:p>
          <a:p>
            <a:r>
              <a:rPr lang="de-CH" dirty="0" smtClean="0"/>
              <a:t>Objekt = Sammlung von Members</a:t>
            </a:r>
          </a:p>
        </p:txBody>
      </p:sp>
    </p:spTree>
    <p:extLst>
      <p:ext uri="{BB962C8B-B14F-4D97-AF65-F5344CB8AC3E}">
        <p14:creationId xmlns:p14="http://schemas.microsoft.com/office/powerpoint/2010/main" val="1362856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PSObject</a:t>
            </a:r>
            <a:endParaRPr lang="de-CH" dirty="0"/>
          </a:p>
        </p:txBody>
      </p:sp>
      <p:sp>
        <p:nvSpPr>
          <p:cNvPr id="3" name="Inhaltsplatzhalter 2"/>
          <p:cNvSpPr>
            <a:spLocks noGrp="1"/>
          </p:cNvSpPr>
          <p:nvPr>
            <p:ph idx="1"/>
          </p:nvPr>
        </p:nvSpPr>
        <p:spPr/>
        <p:txBody>
          <a:bodyPr/>
          <a:lstStyle/>
          <a:p>
            <a:r>
              <a:rPr lang="de-CH" dirty="0" smtClean="0"/>
              <a:t>Datenquellen:</a:t>
            </a:r>
          </a:p>
          <a:p>
            <a:pPr lvl="1"/>
            <a:r>
              <a:rPr lang="de-CH" dirty="0" smtClean="0"/>
              <a:t>WMI</a:t>
            </a:r>
          </a:p>
          <a:p>
            <a:pPr lvl="1"/>
            <a:r>
              <a:rPr lang="de-CH" dirty="0" smtClean="0"/>
              <a:t>COM</a:t>
            </a:r>
          </a:p>
          <a:p>
            <a:pPr lvl="1"/>
            <a:r>
              <a:rPr lang="de-CH" dirty="0" smtClean="0"/>
              <a:t>.NET</a:t>
            </a:r>
          </a:p>
          <a:p>
            <a:pPr lvl="1"/>
            <a:r>
              <a:rPr lang="de-CH" dirty="0" smtClean="0"/>
              <a:t>Etc.</a:t>
            </a:r>
          </a:p>
          <a:p>
            <a:r>
              <a:rPr lang="de-CH" dirty="0" err="1" smtClean="0"/>
              <a:t>Powershell</a:t>
            </a:r>
            <a:r>
              <a:rPr lang="de-CH" dirty="0" smtClean="0"/>
              <a:t> verwendet nicht direkt die Objekte der Datenquellen, sondern </a:t>
            </a:r>
            <a:r>
              <a:rPr lang="de-CH" dirty="0" err="1" smtClean="0"/>
              <a:t>wrapped</a:t>
            </a:r>
            <a:r>
              <a:rPr lang="de-CH" dirty="0" smtClean="0"/>
              <a:t> sie in eigene Objekte (</a:t>
            </a:r>
            <a:r>
              <a:rPr lang="de-CH" dirty="0" err="1" smtClean="0"/>
              <a:t>PSObject</a:t>
            </a:r>
            <a:r>
              <a:rPr lang="de-CH" dirty="0" smtClean="0"/>
              <a:t>)</a:t>
            </a:r>
            <a:endParaRPr lang="de-CH" dirty="0"/>
          </a:p>
        </p:txBody>
      </p:sp>
    </p:spTree>
    <p:extLst>
      <p:ext uri="{BB962C8B-B14F-4D97-AF65-F5344CB8AC3E}">
        <p14:creationId xmlns:p14="http://schemas.microsoft.com/office/powerpoint/2010/main" val="2965665094"/>
      </p:ext>
    </p:extLst>
  </p:cSld>
  <p:clrMapOvr>
    <a:masterClrMapping/>
  </p:clrMapOvr>
</p:sld>
</file>

<file path=ppt/theme/theme1.xml><?xml version="1.0" encoding="utf-8"?>
<a:theme xmlns:a="http://schemas.openxmlformats.org/drawingml/2006/main" name="Digicomp 2013">
  <a:themeElements>
    <a:clrScheme name="Digicomp">
      <a:dk1>
        <a:sysClr val="windowText" lastClr="000000"/>
      </a:dk1>
      <a:lt1>
        <a:sysClr val="window" lastClr="FFFFFF"/>
      </a:lt1>
      <a:dk2>
        <a:srgbClr val="EDEDED"/>
      </a:dk2>
      <a:lt2>
        <a:srgbClr val="FFFFFF"/>
      </a:lt2>
      <a:accent1>
        <a:srgbClr val="71B253"/>
      </a:accent1>
      <a:accent2>
        <a:srgbClr val="A9D097"/>
      </a:accent2>
      <a:accent3>
        <a:srgbClr val="C6E0BA"/>
      </a:accent3>
      <a:accent4>
        <a:srgbClr val="91C37B"/>
      </a:accent4>
      <a:accent5>
        <a:srgbClr val="54873C"/>
      </a:accent5>
      <a:accent6>
        <a:srgbClr val="385A28"/>
      </a:accent6>
      <a:hlink>
        <a:srgbClr val="71B253"/>
      </a:hlink>
      <a:folHlink>
        <a:srgbClr val="71B253"/>
      </a:folHlink>
    </a:clrScheme>
    <a:fontScheme name="Lariss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1" id="{9E1B291D-0126-46D6-8982-77581D5FE466}" vid="{6B321152-184A-4E68-97C9-F5E79B6D6440}"/>
    </a:ext>
  </a:ext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ariss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Kursunterlagen_DE</Template>
  <TotalTime>0</TotalTime>
  <Words>539</Words>
  <Application>Microsoft Macintosh PowerPoint</Application>
  <PresentationFormat>On-screen Show (16:9)</PresentationFormat>
  <Paragraphs>95</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Calibri</vt:lpstr>
      <vt:lpstr>Milo Offc</vt:lpstr>
      <vt:lpstr>Wingdings</vt:lpstr>
      <vt:lpstr>Arial</vt:lpstr>
      <vt:lpstr>Digicomp 2013</vt:lpstr>
      <vt:lpstr>PowerPoint Presentation</vt:lpstr>
      <vt:lpstr>Agenda</vt:lpstr>
      <vt:lpstr>Vorstellung Referent</vt:lpstr>
      <vt:lpstr>Vorstellung Referent</vt:lpstr>
      <vt:lpstr>Nested Pipes</vt:lpstr>
      <vt:lpstr>Demo Nested Pipes</vt:lpstr>
      <vt:lpstr>Conclusion Nested Pipes</vt:lpstr>
      <vt:lpstr>Adapted Type System (ATS) &amp; Extended Type System (ETS)</vt:lpstr>
      <vt:lpstr>PSObject</vt:lpstr>
      <vt:lpstr>Adapted Type System (ATS)</vt:lpstr>
      <vt:lpstr>Extended Type System (ETS)</vt:lpstr>
      <vt:lpstr>Demo ATS &amp; ETS</vt:lpstr>
      <vt:lpstr>Dynamic Parameters</vt:lpstr>
      <vt:lpstr>Demo</vt:lpstr>
      <vt:lpstr>Proxy Functions &amp; Implizites Remoting</vt:lpstr>
      <vt:lpstr>Erweiterung existierender Core Cmdlets</vt:lpstr>
      <vt:lpstr>Demo Erweiterung Core Cmdlet</vt:lpstr>
      <vt:lpstr>Export-PSSession &amp; Implizites Remoting</vt:lpstr>
      <vt:lpstr>Export-PSSession &amp; Implizites Remoting Demo</vt:lpstr>
      <vt:lpstr>F&amp;A</vt:lpstr>
      <vt:lpstr>Weiterführende Kurse</vt:lpstr>
      <vt:lpstr>Links</vt:lpstr>
    </vt:vector>
  </TitlesOfParts>
  <Company>Digicomp Academy AG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Micela Gwerder</dc:creator>
  <cp:lastModifiedBy>Matthias Gessenay</cp:lastModifiedBy>
  <cp:revision>67</cp:revision>
  <dcterms:created xsi:type="dcterms:W3CDTF">2015-08-27T07:46:25Z</dcterms:created>
  <dcterms:modified xsi:type="dcterms:W3CDTF">2015-11-08T09:03:04Z</dcterms:modified>
</cp:coreProperties>
</file>