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77"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ENX3SFKrF/XYCEsnepiKJj89U8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C8D47F-5026-4DD6-96E4-CA7A313986EC}">
  <a:tblStyle styleId="{89C8D47F-5026-4DD6-96E4-CA7A313986E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96"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396709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0383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70202fc324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70202fc324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962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70202fc324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70202fc324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993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703d8d4fc9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703d8d4fc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3072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703d8d4fc9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703d8d4fc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855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703d8d4fc9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703d8d4fc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7608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703d8d4fc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703d8d4fc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008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3199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703d8d4fc9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703d8d4fc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4340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703d8d4fc9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703d8d4fc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416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703d8d4fc9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703d8d4fc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8657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85813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d9e475c8d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d9e475c8d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537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d9e475c8d8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d9e475c8d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422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2919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703b55df08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703b55d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3013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8581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6070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0225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76864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48754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1638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70202fc32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70202fc32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013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8900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70202fc324_2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70202fc324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9267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70202fc324_2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0202fc324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9209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2824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8124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70202fc324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70202fc32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035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70202fc324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70202fc32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245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5183188" y="987425"/>
            <a:ext cx="6172200" cy="4873625"/>
          </a:xfrm>
          <a:prstGeom prst="rect">
            <a:avLst/>
          </a:prstGeom>
          <a:noFill/>
          <a:ln>
            <a:noFill/>
          </a:ln>
        </p:spPr>
      </p:sp>
      <p:sp>
        <p:nvSpPr>
          <p:cNvPr id="64" name="Google Shape;64;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4B081"/>
            </a:gs>
            <a:gs pos="17000">
              <a:srgbClr val="DBDBDB"/>
            </a:gs>
            <a:gs pos="100000">
              <a:srgbClr val="C4E0B2"/>
            </a:gs>
          </a:gsLst>
          <a:lin ang="5400700" scaled="0"/>
        </a:gra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306325"/>
            <a:ext cx="12192000" cy="258528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5400" b="1" i="0" u="none" strike="noStrike" cap="none" dirty="0">
                <a:solidFill>
                  <a:schemeClr val="dk1"/>
                </a:solidFill>
                <a:latin typeface="Calibri"/>
                <a:ea typeface="Calibri"/>
                <a:cs typeface="Calibri"/>
                <a:sym typeface="Calibri"/>
              </a:rPr>
              <a:t>COMMON BIO-MEDICAL WASTE TREATMENT FACILITY</a:t>
            </a:r>
            <a:endParaRPr sz="5400" b="1" i="0" u="none" strike="noStrike" cap="none" dirty="0">
              <a:solidFill>
                <a:schemeClr val="dk1"/>
              </a:solidFill>
              <a:latin typeface="Calibri"/>
              <a:ea typeface="Calibri"/>
              <a:cs typeface="Calibri"/>
              <a:sym typeface="Calibri"/>
            </a:endParaRPr>
          </a:p>
          <a:p>
            <a:pPr marL="1828800" marR="0" lvl="0" indent="457200" algn="l" rtl="0">
              <a:spcBef>
                <a:spcPts val="0"/>
              </a:spcBef>
              <a:spcAft>
                <a:spcPts val="0"/>
              </a:spcAft>
              <a:buNone/>
            </a:pPr>
            <a:r>
              <a:rPr lang="en-IN" sz="5400" b="1" i="0" u="none" strike="noStrike" cap="none" dirty="0">
                <a:solidFill>
                  <a:schemeClr val="dk1"/>
                </a:solidFill>
                <a:latin typeface="Calibri"/>
                <a:ea typeface="Calibri"/>
                <a:cs typeface="Calibri"/>
                <a:sym typeface="Calibri"/>
              </a:rPr>
              <a:t> 			(CBMWTF)</a:t>
            </a:r>
            <a:endParaRPr sz="5400" b="0" i="0" u="none" strike="noStrike" cap="none" dirty="0">
              <a:solidFill>
                <a:schemeClr val="dk1"/>
              </a:solidFill>
              <a:latin typeface="Calibri"/>
              <a:ea typeface="Calibri"/>
              <a:cs typeface="Calibri"/>
              <a:sym typeface="Calibri"/>
            </a:endParaRPr>
          </a:p>
        </p:txBody>
      </p:sp>
      <p:pic>
        <p:nvPicPr>
          <p:cNvPr id="85" name="Google Shape;85;p1"/>
          <p:cNvPicPr preferRelativeResize="0"/>
          <p:nvPr/>
        </p:nvPicPr>
        <p:blipFill>
          <a:blip r:embed="rId3">
            <a:alphaModFix/>
          </a:blip>
          <a:stretch>
            <a:fillRect/>
          </a:stretch>
        </p:blipFill>
        <p:spPr>
          <a:xfrm>
            <a:off x="6845954" y="3348337"/>
            <a:ext cx="3240875" cy="3221400"/>
          </a:xfrm>
          <a:prstGeom prst="rect">
            <a:avLst/>
          </a:prstGeom>
          <a:noFill/>
          <a:ln>
            <a:noFill/>
          </a:ln>
        </p:spPr>
      </p:pic>
      <p:pic>
        <p:nvPicPr>
          <p:cNvPr id="86" name="Google Shape;86;p1"/>
          <p:cNvPicPr preferRelativeResize="0"/>
          <p:nvPr/>
        </p:nvPicPr>
        <p:blipFill>
          <a:blip r:embed="rId4">
            <a:alphaModFix/>
          </a:blip>
          <a:stretch>
            <a:fillRect/>
          </a:stretch>
        </p:blipFill>
        <p:spPr>
          <a:xfrm>
            <a:off x="2114436" y="3348337"/>
            <a:ext cx="3335388" cy="3221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70202fc324_2_9"/>
          <p:cNvSpPr txBox="1">
            <a:spLocks noGrp="1"/>
          </p:cNvSpPr>
          <p:nvPr>
            <p:ph type="title"/>
          </p:nvPr>
        </p:nvSpPr>
        <p:spPr>
          <a:xfrm>
            <a:off x="0" y="-1"/>
            <a:ext cx="12192000" cy="1196575"/>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b="1" u="sng" dirty="0">
                <a:latin typeface="Algerian"/>
                <a:ea typeface="Algerian"/>
                <a:cs typeface="Algerian"/>
                <a:sym typeface="Algerian"/>
              </a:rPr>
              <a:t>REGULATORY </a:t>
            </a:r>
            <a:r>
              <a:rPr lang="en-IN" b="1" u="sng" dirty="0" smtClean="0">
                <a:latin typeface="Algerian"/>
                <a:ea typeface="Algerian"/>
                <a:cs typeface="Algerian"/>
                <a:sym typeface="Algerian"/>
              </a:rPr>
              <a:t>FRAMEWORK</a:t>
            </a:r>
            <a:endParaRPr b="1" u="sng" dirty="0">
              <a:latin typeface="Algerian"/>
              <a:ea typeface="Algerian"/>
              <a:cs typeface="Algerian"/>
              <a:sym typeface="Algerian"/>
            </a:endParaRPr>
          </a:p>
        </p:txBody>
      </p:sp>
      <p:sp>
        <p:nvSpPr>
          <p:cNvPr id="142" name="Google Shape;142;g270202fc324_2_9"/>
          <p:cNvSpPr txBox="1">
            <a:spLocks noGrp="1"/>
          </p:cNvSpPr>
          <p:nvPr>
            <p:ph type="body" idx="1"/>
          </p:nvPr>
        </p:nvSpPr>
        <p:spPr>
          <a:xfrm>
            <a:off x="446475" y="1196575"/>
            <a:ext cx="11483400" cy="5036400"/>
          </a:xfrm>
          <a:prstGeom prst="rect">
            <a:avLst/>
          </a:prstGeom>
          <a:solidFill>
            <a:schemeClr val="lt1"/>
          </a:solidFill>
        </p:spPr>
        <p:txBody>
          <a:bodyPr spcFirstLastPara="1" wrap="square" lIns="91425" tIns="45700" rIns="91425" bIns="45700" anchor="t" anchorCtr="0">
            <a:noAutofit/>
          </a:bodyPr>
          <a:lstStyle/>
          <a:p>
            <a:pPr marL="0" lvl="0" indent="0" algn="l" rtl="0">
              <a:spcBef>
                <a:spcPts val="1000"/>
              </a:spcBef>
              <a:spcAft>
                <a:spcPts val="0"/>
              </a:spcAft>
              <a:buNone/>
            </a:pPr>
            <a:r>
              <a:rPr lang="en-IN" sz="1800">
                <a:latin typeface="Arial"/>
                <a:ea typeface="Arial"/>
                <a:cs typeface="Arial"/>
                <a:sym typeface="Arial"/>
              </a:rPr>
              <a:t>According to the Bio-Medical Waste Management Rules, 2016 the facility operators need to do the following for complying to rules : </a:t>
            </a:r>
            <a:endParaRPr sz="1800">
              <a:latin typeface="Arial"/>
              <a:ea typeface="Arial"/>
              <a:cs typeface="Arial"/>
              <a:sym typeface="Arial"/>
            </a:endParaRPr>
          </a:p>
          <a:p>
            <a:pPr marL="457200" lvl="0" indent="-342900" algn="just" rtl="0">
              <a:lnSpc>
                <a:spcPct val="115000"/>
              </a:lnSpc>
              <a:spcBef>
                <a:spcPts val="1000"/>
              </a:spcBef>
              <a:spcAft>
                <a:spcPts val="0"/>
              </a:spcAft>
              <a:buSzPts val="1800"/>
              <a:buFont typeface="Arial"/>
              <a:buChar char="❖"/>
            </a:pPr>
            <a:r>
              <a:rPr lang="en-IN" sz="1800">
                <a:latin typeface="Arial"/>
                <a:ea typeface="Arial"/>
                <a:cs typeface="Arial"/>
                <a:sym typeface="Arial"/>
              </a:rPr>
              <a:t>It shall be the duty of every operator to - </a:t>
            </a:r>
            <a:endParaRPr sz="1800">
              <a:latin typeface="Arial"/>
              <a:ea typeface="Arial"/>
              <a:cs typeface="Arial"/>
              <a:sym typeface="Arial"/>
            </a:endParaRPr>
          </a:p>
          <a:p>
            <a:pPr marL="2286000" lvl="3" indent="-342900" algn="just" rtl="0">
              <a:lnSpc>
                <a:spcPct val="115000"/>
              </a:lnSpc>
              <a:spcBef>
                <a:spcPts val="1000"/>
              </a:spcBef>
              <a:spcAft>
                <a:spcPts val="0"/>
              </a:spcAft>
              <a:buSzPts val="1800"/>
              <a:buFont typeface="Arial"/>
              <a:buChar char="●"/>
            </a:pPr>
            <a:r>
              <a:rPr lang="en-IN">
                <a:latin typeface="Arial"/>
                <a:ea typeface="Arial"/>
                <a:cs typeface="Arial"/>
                <a:sym typeface="Arial"/>
              </a:rPr>
              <a:t>Take all necessary steps to ensure that the bio-medical waste collected from the occupier is transported, handled, stored, treated and disposed of, without any adverse effect to the human health and the environment, in accordance with these rules and guidelines issued by the Central Government or, as the case may be, the central pollution control board from time to time; </a:t>
            </a:r>
            <a:endParaRPr>
              <a:latin typeface="Arial"/>
              <a:ea typeface="Arial"/>
              <a:cs typeface="Arial"/>
              <a:sym typeface="Arial"/>
            </a:endParaRPr>
          </a:p>
          <a:p>
            <a:pPr marL="2286000" lvl="3" indent="-342900" algn="just" rtl="0">
              <a:lnSpc>
                <a:spcPct val="115000"/>
              </a:lnSpc>
              <a:spcBef>
                <a:spcPts val="1000"/>
              </a:spcBef>
              <a:spcAft>
                <a:spcPts val="0"/>
              </a:spcAft>
              <a:buSzPts val="1800"/>
              <a:buFont typeface="Arial"/>
              <a:buChar char="●"/>
            </a:pPr>
            <a:r>
              <a:rPr lang="en-IN">
                <a:latin typeface="Arial"/>
                <a:ea typeface="Arial"/>
                <a:cs typeface="Arial"/>
                <a:sym typeface="Arial"/>
              </a:rPr>
              <a:t>Ensure timely collection of bio-medical waste from the occupier as prescribed under these rules; </a:t>
            </a:r>
            <a:endParaRPr>
              <a:latin typeface="Arial"/>
              <a:ea typeface="Arial"/>
              <a:cs typeface="Arial"/>
              <a:sym typeface="Arial"/>
            </a:endParaRPr>
          </a:p>
          <a:p>
            <a:pPr marL="2286000" lvl="3" indent="-342900" algn="just" rtl="0">
              <a:lnSpc>
                <a:spcPct val="115000"/>
              </a:lnSpc>
              <a:spcBef>
                <a:spcPts val="1000"/>
              </a:spcBef>
              <a:spcAft>
                <a:spcPts val="0"/>
              </a:spcAft>
              <a:buSzPts val="1800"/>
              <a:buFont typeface="Arial"/>
              <a:buChar char="●"/>
            </a:pPr>
            <a:r>
              <a:rPr lang="en-IN">
                <a:latin typeface="Arial"/>
                <a:ea typeface="Arial"/>
                <a:cs typeface="Arial"/>
                <a:sym typeface="Arial"/>
              </a:rPr>
              <a:t>Establish bar coding and global positioning system for handling of bio- medical waste within one year;</a:t>
            </a:r>
            <a:endParaRPr>
              <a:latin typeface="Arial"/>
              <a:ea typeface="Arial"/>
              <a:cs typeface="Arial"/>
              <a:sym typeface="Arial"/>
            </a:endParaRPr>
          </a:p>
          <a:p>
            <a:pPr marL="2286000" lvl="3" indent="-342900" algn="just" rtl="0">
              <a:lnSpc>
                <a:spcPct val="115000"/>
              </a:lnSpc>
              <a:spcBef>
                <a:spcPts val="1000"/>
              </a:spcBef>
              <a:spcAft>
                <a:spcPts val="0"/>
              </a:spcAft>
              <a:buSzPts val="1800"/>
              <a:buFont typeface="Arial"/>
              <a:buChar char="●"/>
            </a:pPr>
            <a:r>
              <a:rPr lang="en-IN">
                <a:latin typeface="Arial"/>
                <a:ea typeface="Arial"/>
                <a:cs typeface="Arial"/>
                <a:sym typeface="Arial"/>
              </a:rPr>
              <a:t>Inform the prescribed authority immediately regarding the occupiers which are not handing over the segregated bio-medical waste in accordance with these rules;</a:t>
            </a:r>
            <a:endParaRPr>
              <a:latin typeface="Arial"/>
              <a:ea typeface="Arial"/>
              <a:cs typeface="Arial"/>
              <a:sym typeface="Arial"/>
            </a:endParaRPr>
          </a:p>
          <a:p>
            <a:pPr marL="2286000" lvl="0" indent="0" algn="just" rtl="0">
              <a:lnSpc>
                <a:spcPct val="115000"/>
              </a:lnSpc>
              <a:spcBef>
                <a:spcPts val="1000"/>
              </a:spcBef>
              <a:spcAft>
                <a:spcPts val="0"/>
              </a:spcAft>
              <a:buNone/>
            </a:pPr>
            <a:endParaRPr>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8" name="Google Shape;148;g270202fc324_2_29"/>
          <p:cNvSpPr txBox="1">
            <a:spLocks noGrp="1"/>
          </p:cNvSpPr>
          <p:nvPr>
            <p:ph type="body" idx="1"/>
          </p:nvPr>
        </p:nvSpPr>
        <p:spPr>
          <a:xfrm>
            <a:off x="125025" y="1254250"/>
            <a:ext cx="11912100" cy="5442900"/>
          </a:xfrm>
          <a:prstGeom prst="rect">
            <a:avLst/>
          </a:prstGeom>
          <a:solidFill>
            <a:schemeClr val="lt1"/>
          </a:solidFill>
        </p:spPr>
        <p:txBody>
          <a:bodyPr spcFirstLastPara="1" wrap="square" lIns="91425" tIns="45700" rIns="91425" bIns="45700" anchor="t" anchorCtr="0">
            <a:normAutofit lnSpcReduction="10000"/>
          </a:bodyPr>
          <a:lstStyle/>
          <a:p>
            <a:pPr marL="457200" lvl="0" indent="-295910" algn="just" rtl="0">
              <a:lnSpc>
                <a:spcPct val="105000"/>
              </a:lnSpc>
              <a:spcBef>
                <a:spcPts val="1000"/>
              </a:spcBef>
              <a:spcAft>
                <a:spcPts val="0"/>
              </a:spcAft>
              <a:buSzPts val="1060"/>
              <a:buFont typeface="Arial"/>
              <a:buChar char="•"/>
            </a:pPr>
            <a:r>
              <a:rPr lang="en-IN" sz="1760">
                <a:latin typeface="Arial"/>
                <a:ea typeface="Arial"/>
                <a:cs typeface="Arial"/>
                <a:sym typeface="Arial"/>
              </a:rPr>
              <a:t>Undertake appropriate medical examination at the time of induction and at least once in a year and immunise all its workers involved in handling of bio-medical waste for protection against diseases, including Hepatitis B and Tetanus, that are likely to be transmitted while handling bio-medical waste and maintain the records for the same;</a:t>
            </a:r>
            <a:endParaRPr sz="1760">
              <a:latin typeface="Arial"/>
              <a:ea typeface="Arial"/>
              <a:cs typeface="Arial"/>
              <a:sym typeface="Arial"/>
            </a:endParaRPr>
          </a:p>
          <a:p>
            <a:pPr marL="457200" lvl="0" indent="-295910" algn="just" rtl="0">
              <a:lnSpc>
                <a:spcPct val="105000"/>
              </a:lnSpc>
              <a:spcBef>
                <a:spcPts val="1000"/>
              </a:spcBef>
              <a:spcAft>
                <a:spcPts val="0"/>
              </a:spcAft>
              <a:buSzPts val="1060"/>
              <a:buFont typeface="Arial"/>
              <a:buChar char="•"/>
            </a:pPr>
            <a:r>
              <a:rPr lang="en-IN" sz="1760">
                <a:latin typeface="Arial"/>
                <a:ea typeface="Arial"/>
                <a:cs typeface="Arial"/>
                <a:sym typeface="Arial"/>
              </a:rPr>
              <a:t>Report major accidents including accidents caused by fire hazards, blasts during handling of biomedical waste and the remedial action taken and the records relevant thereto, (including nil report) in Form I to the prescribed authority and also along with the annual report; </a:t>
            </a:r>
            <a:endParaRPr sz="1760">
              <a:latin typeface="Arial"/>
              <a:ea typeface="Arial"/>
              <a:cs typeface="Arial"/>
              <a:sym typeface="Arial"/>
            </a:endParaRPr>
          </a:p>
          <a:p>
            <a:pPr marL="457200" lvl="0" indent="-295910" algn="just" rtl="0">
              <a:lnSpc>
                <a:spcPct val="105000"/>
              </a:lnSpc>
              <a:spcBef>
                <a:spcPts val="1000"/>
              </a:spcBef>
              <a:spcAft>
                <a:spcPts val="0"/>
              </a:spcAft>
              <a:buSzPts val="1060"/>
              <a:buFont typeface="Arial"/>
              <a:buChar char="•"/>
            </a:pPr>
            <a:r>
              <a:rPr lang="en-IN" sz="1760">
                <a:latin typeface="Arial"/>
                <a:ea typeface="Arial"/>
                <a:cs typeface="Arial"/>
                <a:sym typeface="Arial"/>
              </a:rPr>
              <a:t>Maintain a log book for each of its treatment equipment according to weight of batch; categories of waste treated; time, date and duration of treatment cycle and total hours of operation;</a:t>
            </a:r>
            <a:endParaRPr sz="1760">
              <a:latin typeface="Arial"/>
              <a:ea typeface="Arial"/>
              <a:cs typeface="Arial"/>
              <a:sym typeface="Arial"/>
            </a:endParaRPr>
          </a:p>
          <a:p>
            <a:pPr marL="457200" lvl="0" indent="-295910" algn="just" rtl="0">
              <a:lnSpc>
                <a:spcPct val="105000"/>
              </a:lnSpc>
              <a:spcBef>
                <a:spcPts val="1000"/>
              </a:spcBef>
              <a:spcAft>
                <a:spcPts val="0"/>
              </a:spcAft>
              <a:buSzPts val="1060"/>
              <a:buFont typeface="Arial"/>
              <a:buChar char="•"/>
            </a:pPr>
            <a:r>
              <a:rPr lang="en-IN" sz="1760">
                <a:latin typeface="Arial"/>
                <a:ea typeface="Arial"/>
                <a:cs typeface="Arial"/>
                <a:sym typeface="Arial"/>
              </a:rPr>
              <a:t>Shall display details of authorisation, treatment, annual report etc on its web-site; </a:t>
            </a:r>
            <a:endParaRPr sz="1760">
              <a:latin typeface="Arial"/>
              <a:ea typeface="Arial"/>
              <a:cs typeface="Arial"/>
              <a:sym typeface="Arial"/>
            </a:endParaRPr>
          </a:p>
          <a:p>
            <a:pPr marL="457200" lvl="0" indent="-295910" algn="just" rtl="0">
              <a:lnSpc>
                <a:spcPct val="105000"/>
              </a:lnSpc>
              <a:spcBef>
                <a:spcPts val="1000"/>
              </a:spcBef>
              <a:spcAft>
                <a:spcPts val="0"/>
              </a:spcAft>
              <a:buSzPts val="1060"/>
              <a:buFont typeface="Arial"/>
              <a:buChar char="•"/>
            </a:pPr>
            <a:r>
              <a:rPr lang="en-IN" sz="1760">
                <a:latin typeface="Arial"/>
                <a:ea typeface="Arial"/>
                <a:cs typeface="Arial"/>
                <a:sym typeface="Arial"/>
              </a:rPr>
              <a:t>After ensuring treatment by autoclaving or microwaving followed by mutilation or shredding, whichever is applicable, the recyclables from the treated bio-medical wastes such as plastics and glass, shall be given to recyclers having valid consent or authorisation or registration from the respective State Pollution Control Board or Pollution Control Committee; </a:t>
            </a:r>
            <a:endParaRPr sz="1760">
              <a:latin typeface="Arial"/>
              <a:ea typeface="Arial"/>
              <a:cs typeface="Arial"/>
              <a:sym typeface="Arial"/>
            </a:endParaRPr>
          </a:p>
          <a:p>
            <a:pPr marL="457200" lvl="0" indent="-295910" algn="just" rtl="0">
              <a:lnSpc>
                <a:spcPct val="105000"/>
              </a:lnSpc>
              <a:spcBef>
                <a:spcPts val="1000"/>
              </a:spcBef>
              <a:spcAft>
                <a:spcPts val="0"/>
              </a:spcAft>
              <a:buSzPts val="1060"/>
              <a:buFont typeface="Arial"/>
              <a:buChar char="•"/>
            </a:pPr>
            <a:r>
              <a:rPr lang="en-IN" sz="1760">
                <a:latin typeface="Arial"/>
                <a:ea typeface="Arial"/>
                <a:cs typeface="Arial"/>
                <a:sym typeface="Arial"/>
              </a:rPr>
              <a:t>Maintain all record for operation of incineration, hydroor autoclaving for a period of five years; and</a:t>
            </a:r>
            <a:endParaRPr sz="1760">
              <a:latin typeface="Arial"/>
              <a:ea typeface="Arial"/>
              <a:cs typeface="Arial"/>
              <a:sym typeface="Arial"/>
            </a:endParaRPr>
          </a:p>
          <a:p>
            <a:pPr marL="457200" lvl="0" indent="-295910" algn="just" rtl="0">
              <a:lnSpc>
                <a:spcPct val="105000"/>
              </a:lnSpc>
              <a:spcBef>
                <a:spcPts val="1000"/>
              </a:spcBef>
              <a:spcAft>
                <a:spcPts val="0"/>
              </a:spcAft>
              <a:buSzPts val="1060"/>
              <a:buFont typeface="Arial"/>
              <a:buChar char="•"/>
            </a:pPr>
            <a:r>
              <a:rPr lang="en-IN" sz="1760">
                <a:latin typeface="Arial"/>
                <a:ea typeface="Arial"/>
                <a:cs typeface="Arial"/>
                <a:sym typeface="Arial"/>
              </a:rPr>
              <a:t>Upgrade existing incinerators to achieve the standards for retention time in secondary chamber and Dioxin and Furans within two years from the date of this notification. </a:t>
            </a:r>
            <a:endParaRPr sz="1760">
              <a:latin typeface="Arial"/>
              <a:ea typeface="Arial"/>
              <a:cs typeface="Arial"/>
              <a:sym typeface="Arial"/>
            </a:endParaRPr>
          </a:p>
        </p:txBody>
      </p:sp>
      <p:sp>
        <p:nvSpPr>
          <p:cNvPr id="5" name="Google Shape;141;g270202fc324_2_9"/>
          <p:cNvSpPr txBox="1">
            <a:spLocks noGrp="1"/>
          </p:cNvSpPr>
          <p:nvPr>
            <p:ph type="title"/>
          </p:nvPr>
        </p:nvSpPr>
        <p:spPr>
          <a:xfrm>
            <a:off x="0" y="-1"/>
            <a:ext cx="12192000" cy="1196575"/>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b="1" u="sng" dirty="0">
                <a:latin typeface="Algerian"/>
                <a:ea typeface="Algerian"/>
                <a:cs typeface="Algerian"/>
                <a:sym typeface="Algerian"/>
              </a:rPr>
              <a:t>REGULATORY </a:t>
            </a:r>
            <a:r>
              <a:rPr lang="en-IN" b="1" u="sng" dirty="0" smtClean="0">
                <a:latin typeface="Algerian"/>
                <a:ea typeface="Algerian"/>
                <a:cs typeface="Algerian"/>
                <a:sym typeface="Algerian"/>
              </a:rPr>
              <a:t>FRAMEWORK</a:t>
            </a:r>
            <a:endParaRPr b="1" u="sng" dirty="0">
              <a:latin typeface="Algerian"/>
              <a:ea typeface="Algerian"/>
              <a:cs typeface="Algerian"/>
              <a:sym typeface="Algeri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703d8d4fc9_0_3"/>
          <p:cNvSpPr txBox="1">
            <a:spLocks noGrp="1"/>
          </p:cNvSpPr>
          <p:nvPr>
            <p:ph type="title"/>
          </p:nvPr>
        </p:nvSpPr>
        <p:spPr>
          <a:xfrm>
            <a:off x="1159675" y="0"/>
            <a:ext cx="10515600" cy="1325700"/>
          </a:xfrm>
          <a:prstGeom prst="rect">
            <a:avLst/>
          </a:prstGeom>
        </p:spPr>
        <p:txBody>
          <a:bodyPr spcFirstLastPara="1" wrap="square" lIns="91425" tIns="45700" rIns="91425" bIns="45700" anchor="ctr" anchorCtr="0">
            <a:normAutofit/>
          </a:bodyPr>
          <a:lstStyle/>
          <a:p>
            <a:pPr marL="1371600" lvl="0" indent="457200" algn="l" rtl="0">
              <a:spcBef>
                <a:spcPts val="0"/>
              </a:spcBef>
              <a:spcAft>
                <a:spcPts val="0"/>
              </a:spcAft>
              <a:buNone/>
            </a:pPr>
            <a:r>
              <a:rPr lang="en-IN" sz="4500" b="1" u="sng">
                <a:latin typeface="Algerian"/>
                <a:ea typeface="Algerian"/>
                <a:cs typeface="Algerian"/>
                <a:sym typeface="Algerian"/>
              </a:rPr>
              <a:t>AUTHORISATION PROCESS</a:t>
            </a:r>
            <a:endParaRPr sz="4500" b="1" u="sng">
              <a:latin typeface="Algerian"/>
              <a:ea typeface="Algerian"/>
              <a:cs typeface="Algerian"/>
              <a:sym typeface="Algerian"/>
            </a:endParaRPr>
          </a:p>
        </p:txBody>
      </p:sp>
      <p:sp>
        <p:nvSpPr>
          <p:cNvPr id="154" name="Google Shape;154;g2703d8d4fc9_0_3"/>
          <p:cNvSpPr txBox="1">
            <a:spLocks noGrp="1"/>
          </p:cNvSpPr>
          <p:nvPr>
            <p:ph type="body" idx="1"/>
          </p:nvPr>
        </p:nvSpPr>
        <p:spPr>
          <a:xfrm>
            <a:off x="615550" y="1772025"/>
            <a:ext cx="11353800" cy="3871500"/>
          </a:xfrm>
          <a:prstGeom prst="rect">
            <a:avLst/>
          </a:prstGeom>
          <a:solidFill>
            <a:schemeClr val="lt1"/>
          </a:solidFill>
        </p:spPr>
        <p:txBody>
          <a:bodyPr spcFirstLastPara="1" wrap="square" lIns="91425" tIns="45700" rIns="91425" bIns="45700" anchor="t" anchorCtr="0">
            <a:normAutofit fontScale="92500" lnSpcReduction="20000"/>
          </a:bodyPr>
          <a:lstStyle/>
          <a:p>
            <a:pPr marL="457200" lvl="0" indent="-357822" algn="just" rtl="0">
              <a:lnSpc>
                <a:spcPct val="150000"/>
              </a:lnSpc>
              <a:spcBef>
                <a:spcPts val="1000"/>
              </a:spcBef>
              <a:spcAft>
                <a:spcPts val="0"/>
              </a:spcAft>
              <a:buSzPct val="100000"/>
              <a:buFont typeface="Arial"/>
              <a:buChar char="•"/>
            </a:pPr>
            <a:r>
              <a:rPr lang="en-IN" sz="2200" b="1">
                <a:latin typeface="Arial"/>
                <a:ea typeface="Arial"/>
                <a:cs typeface="Arial"/>
                <a:sym typeface="Arial"/>
              </a:rPr>
              <a:t>Every operator handling the bio medical waste must apply in form II to concerned SPCB along with the required fee .</a:t>
            </a:r>
            <a:endParaRPr sz="2200" b="1">
              <a:latin typeface="Arial"/>
              <a:ea typeface="Arial"/>
              <a:cs typeface="Arial"/>
              <a:sym typeface="Arial"/>
            </a:endParaRPr>
          </a:p>
          <a:p>
            <a:pPr marL="457200" lvl="0" indent="-357822" algn="just" rtl="0">
              <a:lnSpc>
                <a:spcPct val="150000"/>
              </a:lnSpc>
              <a:spcBef>
                <a:spcPts val="0"/>
              </a:spcBef>
              <a:spcAft>
                <a:spcPts val="0"/>
              </a:spcAft>
              <a:buSzPct val="100000"/>
              <a:buFont typeface="Arial"/>
              <a:buChar char="•"/>
            </a:pPr>
            <a:r>
              <a:rPr lang="en-IN" sz="2200" b="1">
                <a:latin typeface="Arial"/>
                <a:ea typeface="Arial"/>
                <a:cs typeface="Arial"/>
                <a:sym typeface="Arial"/>
              </a:rPr>
              <a:t>Documents will be scrutinised by SPCB or PCC to assess the capabilities and capacity of CBMWTF.</a:t>
            </a:r>
            <a:endParaRPr sz="2200" b="1">
              <a:latin typeface="Arial"/>
              <a:ea typeface="Arial"/>
              <a:cs typeface="Arial"/>
              <a:sym typeface="Arial"/>
            </a:endParaRPr>
          </a:p>
          <a:p>
            <a:pPr marL="457200" lvl="0" indent="-357822" algn="just" rtl="0">
              <a:lnSpc>
                <a:spcPct val="150000"/>
              </a:lnSpc>
              <a:spcBef>
                <a:spcPts val="0"/>
              </a:spcBef>
              <a:spcAft>
                <a:spcPts val="0"/>
              </a:spcAft>
              <a:buSzPct val="100000"/>
              <a:buFont typeface="Arial"/>
              <a:buChar char="•"/>
            </a:pPr>
            <a:r>
              <a:rPr lang="en-IN" sz="2200" b="1">
                <a:latin typeface="Arial"/>
                <a:ea typeface="Arial"/>
                <a:cs typeface="Arial"/>
                <a:sym typeface="Arial"/>
              </a:rPr>
              <a:t>A site inspection will be conducted and consequently report will be prepared .</a:t>
            </a:r>
            <a:endParaRPr sz="2200" b="1">
              <a:latin typeface="Arial"/>
              <a:ea typeface="Arial"/>
              <a:cs typeface="Arial"/>
              <a:sym typeface="Arial"/>
            </a:endParaRPr>
          </a:p>
          <a:p>
            <a:pPr marL="457200" lvl="0" indent="-357822" algn="just" rtl="0">
              <a:lnSpc>
                <a:spcPct val="150000"/>
              </a:lnSpc>
              <a:spcBef>
                <a:spcPts val="0"/>
              </a:spcBef>
              <a:spcAft>
                <a:spcPts val="0"/>
              </a:spcAft>
              <a:buSzPct val="100000"/>
              <a:buFont typeface="Arial"/>
              <a:buChar char="•"/>
            </a:pPr>
            <a:r>
              <a:rPr lang="en-IN" sz="2200" b="1">
                <a:latin typeface="Arial"/>
                <a:ea typeface="Arial"/>
                <a:cs typeface="Arial"/>
                <a:sym typeface="Arial"/>
              </a:rPr>
              <a:t>The SPCB will grant the authorization in form III after successful inspection &amp; redressal of all issues .</a:t>
            </a:r>
            <a:endParaRPr sz="2200" b="1">
              <a:latin typeface="Arial"/>
              <a:ea typeface="Arial"/>
              <a:cs typeface="Arial"/>
              <a:sym typeface="Arial"/>
            </a:endParaRPr>
          </a:p>
          <a:p>
            <a:pPr marL="457200" lvl="0" indent="-357822" algn="just" rtl="0">
              <a:lnSpc>
                <a:spcPct val="150000"/>
              </a:lnSpc>
              <a:spcBef>
                <a:spcPts val="0"/>
              </a:spcBef>
              <a:spcAft>
                <a:spcPts val="0"/>
              </a:spcAft>
              <a:buSzPct val="100000"/>
              <a:buFont typeface="Arial"/>
              <a:buChar char="•"/>
            </a:pPr>
            <a:r>
              <a:rPr lang="en-IN" sz="2200" b="1">
                <a:latin typeface="Arial"/>
                <a:ea typeface="Arial"/>
                <a:cs typeface="Arial"/>
                <a:sym typeface="Arial"/>
              </a:rPr>
              <a:t>The authorization will be granted within 90 days of successful submission of the application .</a:t>
            </a:r>
            <a:endParaRPr sz="2200" b="1">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g2703d8d4fc9_0_9"/>
          <p:cNvPicPr preferRelativeResize="0"/>
          <p:nvPr/>
        </p:nvPicPr>
        <p:blipFill>
          <a:blip r:embed="rId3">
            <a:alphaModFix/>
          </a:blip>
          <a:stretch>
            <a:fillRect/>
          </a:stretch>
        </p:blipFill>
        <p:spPr>
          <a:xfrm>
            <a:off x="152400" y="152400"/>
            <a:ext cx="5205425" cy="6598450"/>
          </a:xfrm>
          <a:prstGeom prst="rect">
            <a:avLst/>
          </a:prstGeom>
          <a:noFill/>
          <a:ln>
            <a:noFill/>
          </a:ln>
        </p:spPr>
      </p:pic>
      <p:pic>
        <p:nvPicPr>
          <p:cNvPr id="160" name="Google Shape;160;g2703d8d4fc9_0_9"/>
          <p:cNvPicPr preferRelativeResize="0"/>
          <p:nvPr/>
        </p:nvPicPr>
        <p:blipFill rotWithShape="1">
          <a:blip r:embed="rId4">
            <a:alphaModFix/>
          </a:blip>
          <a:srcRect b="5150"/>
          <a:stretch/>
        </p:blipFill>
        <p:spPr>
          <a:xfrm>
            <a:off x="5742400" y="183350"/>
            <a:ext cx="5830475" cy="6598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2703d8d4fc9_0_22"/>
          <p:cNvPicPr preferRelativeResize="0"/>
          <p:nvPr/>
        </p:nvPicPr>
        <p:blipFill>
          <a:blip r:embed="rId3">
            <a:alphaModFix/>
          </a:blip>
          <a:stretch>
            <a:fillRect/>
          </a:stretch>
        </p:blipFill>
        <p:spPr>
          <a:xfrm>
            <a:off x="1893100" y="219075"/>
            <a:ext cx="7250899" cy="6419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2703d8d4fc9_0_14"/>
          <p:cNvSpPr txBox="1">
            <a:spLocks noGrp="1"/>
          </p:cNvSpPr>
          <p:nvPr>
            <p:ph type="title"/>
          </p:nvPr>
        </p:nvSpPr>
        <p:spPr>
          <a:xfrm>
            <a:off x="909650" y="0"/>
            <a:ext cx="10515600" cy="1325700"/>
          </a:xfrm>
          <a:prstGeom prst="rect">
            <a:avLst/>
          </a:prstGeom>
        </p:spPr>
        <p:txBody>
          <a:bodyPr spcFirstLastPara="1" wrap="square" lIns="91425" tIns="45700" rIns="91425" bIns="45700" anchor="ctr" anchorCtr="0">
            <a:normAutofit/>
          </a:bodyPr>
          <a:lstStyle/>
          <a:p>
            <a:pPr marL="1371600" lvl="0" indent="457200" algn="l" rtl="0">
              <a:spcBef>
                <a:spcPts val="0"/>
              </a:spcBef>
              <a:spcAft>
                <a:spcPts val="0"/>
              </a:spcAft>
              <a:buNone/>
            </a:pPr>
            <a:r>
              <a:rPr lang="en-IN" b="1" u="sng">
                <a:latin typeface="Algerian"/>
                <a:ea typeface="Algerian"/>
                <a:cs typeface="Algerian"/>
                <a:sym typeface="Algerian"/>
              </a:rPr>
              <a:t>DOCUMENTS REQUIRED</a:t>
            </a:r>
            <a:endParaRPr b="1" u="sng">
              <a:latin typeface="Algerian"/>
              <a:ea typeface="Algerian"/>
              <a:cs typeface="Algerian"/>
              <a:sym typeface="Algerian"/>
            </a:endParaRPr>
          </a:p>
        </p:txBody>
      </p:sp>
      <p:sp>
        <p:nvSpPr>
          <p:cNvPr id="171" name="Google Shape;171;g2703d8d4fc9_0_14"/>
          <p:cNvSpPr txBox="1">
            <a:spLocks noGrp="1"/>
          </p:cNvSpPr>
          <p:nvPr>
            <p:ph type="body" idx="1"/>
          </p:nvPr>
        </p:nvSpPr>
        <p:spPr>
          <a:xfrm>
            <a:off x="838200" y="1475232"/>
            <a:ext cx="10515600" cy="5186393"/>
          </a:xfrm>
          <a:prstGeom prst="rect">
            <a:avLst/>
          </a:prstGeom>
          <a:solidFill>
            <a:schemeClr val="lt1"/>
          </a:solidFill>
        </p:spPr>
        <p:txBody>
          <a:bodyPr spcFirstLastPara="1" wrap="square" lIns="91425" tIns="45700" rIns="91425" bIns="45700" anchor="t" anchorCtr="0">
            <a:normAutofit fontScale="77500" lnSpcReduction="20000"/>
          </a:bodyPr>
          <a:lstStyle/>
          <a:p>
            <a:pPr marL="457200" lvl="0" indent="-368300" algn="just" rtl="0">
              <a:lnSpc>
                <a:spcPct val="115000"/>
              </a:lnSpc>
              <a:spcBef>
                <a:spcPts val="1000"/>
              </a:spcBef>
              <a:spcAft>
                <a:spcPts val="0"/>
              </a:spcAft>
              <a:buSzPts val="2200"/>
              <a:buFont typeface="Arial"/>
              <a:buChar char="❖"/>
            </a:pPr>
            <a:r>
              <a:rPr lang="en-IN" sz="2200" dirty="0">
                <a:latin typeface="Arial"/>
                <a:ea typeface="Arial"/>
                <a:cs typeface="Arial"/>
                <a:sym typeface="Arial"/>
              </a:rPr>
              <a:t>LAYOUT PLAN</a:t>
            </a:r>
            <a:endParaRPr sz="2200" dirty="0">
              <a:latin typeface="Arial"/>
              <a:ea typeface="Arial"/>
              <a:cs typeface="Arial"/>
              <a:sym typeface="Arial"/>
            </a:endParaRPr>
          </a:p>
          <a:p>
            <a:pPr marL="457200" lvl="0" indent="-368300" algn="just" rtl="0">
              <a:lnSpc>
                <a:spcPct val="115000"/>
              </a:lnSpc>
              <a:spcBef>
                <a:spcPts val="1000"/>
              </a:spcBef>
              <a:spcAft>
                <a:spcPts val="0"/>
              </a:spcAft>
              <a:buSzPts val="2200"/>
              <a:buFont typeface="Arial"/>
              <a:buChar char="❖"/>
            </a:pPr>
            <a:r>
              <a:rPr lang="en-IN" sz="2200" dirty="0" smtClean="0">
                <a:latin typeface="Arial"/>
                <a:ea typeface="Arial"/>
                <a:cs typeface="Arial"/>
                <a:sym typeface="Arial"/>
              </a:rPr>
              <a:t>POLLUTION NOCs </a:t>
            </a:r>
            <a:r>
              <a:rPr lang="en-IN" sz="2200" dirty="0">
                <a:latin typeface="Arial"/>
                <a:ea typeface="Arial"/>
                <a:cs typeface="Arial"/>
                <a:sym typeface="Arial"/>
              </a:rPr>
              <a:t>FROM SPCB</a:t>
            </a:r>
            <a:endParaRPr sz="2200" dirty="0">
              <a:latin typeface="Arial"/>
              <a:ea typeface="Arial"/>
              <a:cs typeface="Arial"/>
              <a:sym typeface="Arial"/>
            </a:endParaRPr>
          </a:p>
          <a:p>
            <a:pPr marL="457200" lvl="0" indent="-368300" algn="just" rtl="0">
              <a:lnSpc>
                <a:spcPct val="115000"/>
              </a:lnSpc>
              <a:spcBef>
                <a:spcPts val="1000"/>
              </a:spcBef>
              <a:spcAft>
                <a:spcPts val="0"/>
              </a:spcAft>
              <a:buSzPts val="2200"/>
              <a:buFont typeface="Arial"/>
              <a:buChar char="❖"/>
            </a:pPr>
            <a:r>
              <a:rPr lang="en-IN" sz="2200" dirty="0">
                <a:latin typeface="Arial"/>
                <a:ea typeface="Arial"/>
                <a:cs typeface="Arial"/>
                <a:sym typeface="Arial"/>
              </a:rPr>
              <a:t>LETTER OF REQUISITION</a:t>
            </a:r>
            <a:endParaRPr sz="2200" dirty="0">
              <a:latin typeface="Arial"/>
              <a:ea typeface="Arial"/>
              <a:cs typeface="Arial"/>
              <a:sym typeface="Arial"/>
            </a:endParaRPr>
          </a:p>
          <a:p>
            <a:pPr marL="457200" lvl="0" indent="-368300" algn="just" rtl="0">
              <a:lnSpc>
                <a:spcPct val="115000"/>
              </a:lnSpc>
              <a:spcBef>
                <a:spcPts val="1000"/>
              </a:spcBef>
              <a:spcAft>
                <a:spcPts val="0"/>
              </a:spcAft>
              <a:buSzPts val="2200"/>
              <a:buFont typeface="Arial"/>
              <a:buChar char="❖"/>
            </a:pPr>
            <a:r>
              <a:rPr lang="en-IN" sz="2200" dirty="0" smtClean="0">
                <a:latin typeface="Arial"/>
                <a:ea typeface="Arial"/>
                <a:cs typeface="Arial"/>
                <a:sym typeface="Arial"/>
              </a:rPr>
              <a:t>TREATMENT, </a:t>
            </a:r>
            <a:r>
              <a:rPr lang="en-IN" sz="2200" dirty="0">
                <a:latin typeface="Arial"/>
                <a:ea typeface="Arial"/>
                <a:cs typeface="Arial"/>
                <a:sym typeface="Arial"/>
              </a:rPr>
              <a:t>DISPOSAL &amp; STORAGE FACILITY AGREEMENT COPY</a:t>
            </a:r>
            <a:endParaRPr sz="2200" dirty="0">
              <a:latin typeface="Arial"/>
              <a:ea typeface="Arial"/>
              <a:cs typeface="Arial"/>
              <a:sym typeface="Arial"/>
            </a:endParaRPr>
          </a:p>
          <a:p>
            <a:pPr marL="457200" lvl="0" indent="-368300" algn="just" rtl="0">
              <a:lnSpc>
                <a:spcPct val="115000"/>
              </a:lnSpc>
              <a:spcBef>
                <a:spcPts val="1000"/>
              </a:spcBef>
              <a:spcAft>
                <a:spcPts val="0"/>
              </a:spcAft>
              <a:buSzPts val="2200"/>
              <a:buFont typeface="Arial"/>
              <a:buChar char="❖"/>
            </a:pPr>
            <a:r>
              <a:rPr lang="en-IN" sz="2200" dirty="0">
                <a:latin typeface="Arial"/>
                <a:ea typeface="Arial"/>
                <a:cs typeface="Arial"/>
                <a:sym typeface="Arial"/>
              </a:rPr>
              <a:t>MAP WITH GPS COORDINATES OF CBMWTF &amp; AREA OF COVERAGE </a:t>
            </a:r>
            <a:endParaRPr sz="2200" dirty="0">
              <a:latin typeface="Arial"/>
              <a:ea typeface="Arial"/>
              <a:cs typeface="Arial"/>
              <a:sym typeface="Arial"/>
            </a:endParaRPr>
          </a:p>
          <a:p>
            <a:pPr marL="457200" lvl="0" indent="-368300" algn="just" rtl="0">
              <a:lnSpc>
                <a:spcPct val="115000"/>
              </a:lnSpc>
              <a:spcBef>
                <a:spcPts val="1000"/>
              </a:spcBef>
              <a:spcAft>
                <a:spcPts val="0"/>
              </a:spcAft>
              <a:buSzPts val="2200"/>
              <a:buFont typeface="Arial"/>
              <a:buChar char="❖"/>
            </a:pPr>
            <a:r>
              <a:rPr lang="en-IN" sz="2200" dirty="0">
                <a:latin typeface="Arial"/>
                <a:ea typeface="Arial"/>
                <a:cs typeface="Arial"/>
                <a:sym typeface="Arial"/>
              </a:rPr>
              <a:t>APPLICATION FORM OF BIOMEDICAL WASTE MANAGEMENT RULES 2016</a:t>
            </a:r>
            <a:endParaRPr sz="2200" dirty="0">
              <a:latin typeface="Arial"/>
              <a:ea typeface="Arial"/>
              <a:cs typeface="Arial"/>
              <a:sym typeface="Arial"/>
            </a:endParaRPr>
          </a:p>
          <a:p>
            <a:pPr marL="457200" lvl="0" indent="-368300" algn="just" rtl="0">
              <a:lnSpc>
                <a:spcPct val="115000"/>
              </a:lnSpc>
              <a:spcBef>
                <a:spcPts val="1000"/>
              </a:spcBef>
              <a:spcAft>
                <a:spcPts val="0"/>
              </a:spcAft>
              <a:buSzPts val="2200"/>
              <a:buFont typeface="Arial"/>
              <a:buChar char="❖"/>
            </a:pPr>
            <a:r>
              <a:rPr lang="en-IN" sz="2200" dirty="0">
                <a:latin typeface="Arial"/>
                <a:ea typeface="Arial"/>
                <a:cs typeface="Arial"/>
                <a:sym typeface="Arial"/>
              </a:rPr>
              <a:t>CONTINGENCY PLAN OF CBMWTF</a:t>
            </a:r>
            <a:endParaRPr sz="2200" dirty="0">
              <a:latin typeface="Arial"/>
              <a:ea typeface="Arial"/>
              <a:cs typeface="Arial"/>
              <a:sym typeface="Arial"/>
            </a:endParaRPr>
          </a:p>
          <a:p>
            <a:pPr marL="457200" lvl="0" indent="-368300" algn="just" rtl="0">
              <a:lnSpc>
                <a:spcPct val="115000"/>
              </a:lnSpc>
              <a:spcBef>
                <a:spcPts val="1000"/>
              </a:spcBef>
              <a:spcAft>
                <a:spcPts val="0"/>
              </a:spcAft>
              <a:buSzPts val="2200"/>
              <a:buFont typeface="Arial"/>
              <a:buChar char="❖"/>
            </a:pPr>
            <a:r>
              <a:rPr lang="en-IN" sz="2200" dirty="0">
                <a:latin typeface="Arial"/>
                <a:ea typeface="Arial"/>
                <a:cs typeface="Arial"/>
                <a:sym typeface="Arial"/>
              </a:rPr>
              <a:t>COPY OF MANIFESTS OF LIFTING WASTE</a:t>
            </a:r>
            <a:endParaRPr sz="2200" dirty="0">
              <a:latin typeface="Arial"/>
              <a:ea typeface="Arial"/>
              <a:cs typeface="Arial"/>
              <a:sym typeface="Arial"/>
            </a:endParaRPr>
          </a:p>
          <a:p>
            <a:pPr marL="457200" lvl="0" indent="-368300" algn="just" rtl="0">
              <a:lnSpc>
                <a:spcPct val="115000"/>
              </a:lnSpc>
              <a:spcBef>
                <a:spcPts val="1000"/>
              </a:spcBef>
              <a:spcAft>
                <a:spcPts val="0"/>
              </a:spcAft>
              <a:buSzPts val="2200"/>
              <a:buFont typeface="Arial"/>
              <a:buChar char="❖"/>
            </a:pPr>
            <a:r>
              <a:rPr lang="en-IN" sz="2200" dirty="0">
                <a:latin typeface="Arial"/>
                <a:ea typeface="Arial"/>
                <a:cs typeface="Arial"/>
                <a:sym typeface="Arial"/>
              </a:rPr>
              <a:t>AFFIDAVIT SELF DECLARATION FOR OWNERSHIP</a:t>
            </a:r>
            <a:endParaRPr sz="2200" dirty="0">
              <a:latin typeface="Arial"/>
              <a:ea typeface="Arial"/>
              <a:cs typeface="Arial"/>
              <a:sym typeface="Arial"/>
            </a:endParaRPr>
          </a:p>
          <a:p>
            <a:pPr marL="457200" lvl="0" indent="-368300" algn="just" rtl="0">
              <a:lnSpc>
                <a:spcPct val="115000"/>
              </a:lnSpc>
              <a:spcBef>
                <a:spcPts val="1000"/>
              </a:spcBef>
              <a:spcAft>
                <a:spcPts val="1000"/>
              </a:spcAft>
              <a:buSzPts val="2200"/>
              <a:buFont typeface="Arial"/>
              <a:buChar char="❖"/>
            </a:pPr>
            <a:r>
              <a:rPr lang="en-IN" sz="2200" dirty="0">
                <a:latin typeface="Arial"/>
                <a:ea typeface="Arial"/>
                <a:cs typeface="Arial"/>
                <a:sym typeface="Arial"/>
              </a:rPr>
              <a:t>SELF DECLARATION / AFFIDAVIT FOR LIQUID WASTE </a:t>
            </a:r>
            <a:r>
              <a:rPr lang="en-IN" sz="2200" dirty="0" smtClean="0">
                <a:latin typeface="Arial"/>
                <a:ea typeface="Arial"/>
                <a:cs typeface="Arial"/>
                <a:sym typeface="Arial"/>
              </a:rPr>
              <a:t>TREATMENT</a:t>
            </a:r>
          </a:p>
          <a:p>
            <a:pPr marL="457200" lvl="0" indent="-368300" algn="just" rtl="0">
              <a:lnSpc>
                <a:spcPct val="115000"/>
              </a:lnSpc>
              <a:spcBef>
                <a:spcPts val="1000"/>
              </a:spcBef>
              <a:spcAft>
                <a:spcPts val="1000"/>
              </a:spcAft>
              <a:buSzPts val="2200"/>
              <a:buFont typeface="Arial"/>
              <a:buChar char="❖"/>
            </a:pPr>
            <a:r>
              <a:rPr lang="en-IN" sz="2200" dirty="0" smtClean="0">
                <a:latin typeface="Arial"/>
                <a:ea typeface="Arial"/>
                <a:cs typeface="Arial"/>
                <a:sym typeface="Arial"/>
              </a:rPr>
              <a:t>ENVIRONMENTAL CLEARANCE </a:t>
            </a:r>
          </a:p>
          <a:p>
            <a:pPr marL="457200" lvl="0" indent="-368300" algn="just" rtl="0">
              <a:lnSpc>
                <a:spcPct val="115000"/>
              </a:lnSpc>
              <a:spcBef>
                <a:spcPts val="1000"/>
              </a:spcBef>
              <a:spcAft>
                <a:spcPts val="1000"/>
              </a:spcAft>
              <a:buSzPts val="2200"/>
              <a:buFont typeface="Arial"/>
              <a:buChar char="❖"/>
            </a:pPr>
            <a:r>
              <a:rPr lang="en-IN" sz="2200" dirty="0" smtClean="0">
                <a:latin typeface="Arial"/>
                <a:ea typeface="Arial"/>
                <a:cs typeface="Arial"/>
                <a:sym typeface="Arial"/>
              </a:rPr>
              <a:t>HAZARDOUR WASTE MANAGEMENT AUTHORIZATION</a:t>
            </a:r>
          </a:p>
          <a:p>
            <a:pPr marL="457200" lvl="0" indent="-368300" algn="just" rtl="0">
              <a:lnSpc>
                <a:spcPct val="115000"/>
              </a:lnSpc>
              <a:spcBef>
                <a:spcPts val="1000"/>
              </a:spcBef>
              <a:spcAft>
                <a:spcPts val="1000"/>
              </a:spcAft>
              <a:buSzPts val="2200"/>
              <a:buFont typeface="Arial"/>
              <a:buChar char="❖"/>
            </a:pPr>
            <a:endParaRPr sz="2200" dirty="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4"/>
          <p:cNvPicPr preferRelativeResize="0"/>
          <p:nvPr/>
        </p:nvPicPr>
        <p:blipFill rotWithShape="1">
          <a:blip r:embed="rId3">
            <a:alphaModFix/>
          </a:blip>
          <a:srcRect/>
          <a:stretch/>
        </p:blipFill>
        <p:spPr>
          <a:xfrm>
            <a:off x="232175" y="912875"/>
            <a:ext cx="11787175" cy="5712950"/>
          </a:xfrm>
          <a:prstGeom prst="rect">
            <a:avLst/>
          </a:prstGeom>
          <a:noFill/>
          <a:ln>
            <a:noFill/>
          </a:ln>
        </p:spPr>
      </p:pic>
      <p:sp>
        <p:nvSpPr>
          <p:cNvPr id="177" name="Google Shape;177;p4"/>
          <p:cNvSpPr txBox="1"/>
          <p:nvPr/>
        </p:nvSpPr>
        <p:spPr>
          <a:xfrm>
            <a:off x="0" y="1"/>
            <a:ext cx="12192000" cy="605642"/>
          </a:xfrm>
          <a:prstGeom prst="rect">
            <a:avLst/>
          </a:prstGeom>
          <a:gradFill>
            <a:gsLst>
              <a:gs pos="0">
                <a:srgbClr val="FEE599"/>
              </a:gs>
              <a:gs pos="74000">
                <a:srgbClr val="B3D1EC"/>
              </a:gs>
              <a:gs pos="83000">
                <a:srgbClr val="BBD6EE"/>
              </a:gs>
              <a:gs pos="100000">
                <a:srgbClr val="CCE0F2"/>
              </a:gs>
            </a:gsLst>
            <a:lin ang="5400000" scaled="0"/>
          </a:grad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Quattrocento Sans"/>
              <a:buNone/>
            </a:pPr>
            <a:r>
              <a:rPr lang="en-IN" sz="4000" b="1" i="0" u="none" strike="noStrike" cap="none">
                <a:solidFill>
                  <a:schemeClr val="dk1"/>
                </a:solidFill>
                <a:latin typeface="Algerian"/>
                <a:ea typeface="Algerian"/>
                <a:cs typeface="Algerian"/>
                <a:sym typeface="Algerian"/>
              </a:rPr>
              <a:t>BMW COMPONENTS</a:t>
            </a:r>
            <a:endParaRPr sz="4000" b="1" i="0" u="none" strike="noStrike" cap="none">
              <a:solidFill>
                <a:schemeClr val="dk1"/>
              </a:solidFill>
              <a:latin typeface="Algerian"/>
              <a:ea typeface="Algerian"/>
              <a:cs typeface="Algerian"/>
              <a:sym typeface="Algeri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2703d8d4fc9_0_26"/>
          <p:cNvSpPr txBox="1">
            <a:spLocks noGrp="1"/>
          </p:cNvSpPr>
          <p:nvPr>
            <p:ph type="title"/>
          </p:nvPr>
        </p:nvSpPr>
        <p:spPr>
          <a:xfrm>
            <a:off x="2927775" y="-33137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4500" b="1" u="sng">
                <a:latin typeface="Algerian"/>
                <a:ea typeface="Algerian"/>
                <a:cs typeface="Algerian"/>
                <a:sym typeface="Algerian"/>
              </a:rPr>
              <a:t>INVESTMENT DETAILS </a:t>
            </a:r>
            <a:endParaRPr sz="4500" b="1" u="sng">
              <a:latin typeface="Algerian"/>
              <a:ea typeface="Algerian"/>
              <a:cs typeface="Algerian"/>
              <a:sym typeface="Algerian"/>
            </a:endParaRPr>
          </a:p>
        </p:txBody>
      </p:sp>
      <p:pic>
        <p:nvPicPr>
          <p:cNvPr id="183" name="Google Shape;183;g2703d8d4fc9_0_26"/>
          <p:cNvPicPr preferRelativeResize="0"/>
          <p:nvPr/>
        </p:nvPicPr>
        <p:blipFill>
          <a:blip r:embed="rId3">
            <a:alphaModFix/>
          </a:blip>
          <a:stretch>
            <a:fillRect/>
          </a:stretch>
        </p:blipFill>
        <p:spPr>
          <a:xfrm>
            <a:off x="1220388" y="1589475"/>
            <a:ext cx="9751225" cy="4982775"/>
          </a:xfrm>
          <a:prstGeom prst="rect">
            <a:avLst/>
          </a:prstGeom>
          <a:noFill/>
          <a:ln>
            <a:noFill/>
          </a:ln>
        </p:spPr>
      </p:pic>
      <p:sp>
        <p:nvSpPr>
          <p:cNvPr id="184" name="Google Shape;184;g2703d8d4fc9_0_26"/>
          <p:cNvSpPr txBox="1"/>
          <p:nvPr/>
        </p:nvSpPr>
        <p:spPr>
          <a:xfrm>
            <a:off x="1750225" y="892975"/>
            <a:ext cx="6411600" cy="3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700" b="1" u="sng">
                <a:solidFill>
                  <a:schemeClr val="dk1"/>
                </a:solidFill>
              </a:rPr>
              <a:t>EQUIPMENT COST ANALYSIS </a:t>
            </a:r>
            <a:endParaRPr sz="2700" b="1" u="sng">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2703d8d4fc9_0_33"/>
          <p:cNvSpPr txBox="1">
            <a:spLocks noGrp="1"/>
          </p:cNvSpPr>
          <p:nvPr>
            <p:ph type="title" idx="4294967295"/>
          </p:nvPr>
        </p:nvSpPr>
        <p:spPr>
          <a:xfrm>
            <a:off x="2927775" y="-33137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4500" b="1" u="sng">
                <a:latin typeface="Algerian"/>
                <a:ea typeface="Algerian"/>
                <a:cs typeface="Algerian"/>
                <a:sym typeface="Algerian"/>
              </a:rPr>
              <a:t>INVESTMENT DETAILS </a:t>
            </a:r>
            <a:endParaRPr sz="4500" b="1" u="sng">
              <a:latin typeface="Algerian"/>
              <a:ea typeface="Algerian"/>
              <a:cs typeface="Algerian"/>
              <a:sym typeface="Algerian"/>
            </a:endParaRPr>
          </a:p>
        </p:txBody>
      </p:sp>
      <p:pic>
        <p:nvPicPr>
          <p:cNvPr id="190" name="Google Shape;190;g2703d8d4fc9_0_33"/>
          <p:cNvPicPr preferRelativeResize="0"/>
          <p:nvPr/>
        </p:nvPicPr>
        <p:blipFill>
          <a:blip r:embed="rId3">
            <a:alphaModFix/>
          </a:blip>
          <a:stretch>
            <a:fillRect/>
          </a:stretch>
        </p:blipFill>
        <p:spPr>
          <a:xfrm>
            <a:off x="1250137" y="1521775"/>
            <a:ext cx="9965526" cy="4996900"/>
          </a:xfrm>
          <a:prstGeom prst="rect">
            <a:avLst/>
          </a:prstGeom>
          <a:noFill/>
          <a:ln>
            <a:noFill/>
          </a:ln>
        </p:spPr>
      </p:pic>
      <p:sp>
        <p:nvSpPr>
          <p:cNvPr id="191" name="Google Shape;191;g2703d8d4fc9_0_33"/>
          <p:cNvSpPr txBox="1"/>
          <p:nvPr/>
        </p:nvSpPr>
        <p:spPr>
          <a:xfrm>
            <a:off x="654900" y="785800"/>
            <a:ext cx="11537100" cy="4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2000" b="1" dirty="0">
                <a:solidFill>
                  <a:srgbClr val="FF0000"/>
                </a:solidFill>
              </a:rPr>
              <a:t>This is the approximate cost estimate of </a:t>
            </a:r>
            <a:r>
              <a:rPr lang="en-IN" sz="2000" b="1" dirty="0" smtClean="0">
                <a:solidFill>
                  <a:srgbClr val="FF0000"/>
                </a:solidFill>
              </a:rPr>
              <a:t>CBMWT </a:t>
            </a:r>
            <a:r>
              <a:rPr lang="en-IN" sz="2000" b="1" dirty="0">
                <a:solidFill>
                  <a:srgbClr val="FF0000"/>
                </a:solidFill>
              </a:rPr>
              <a:t>facility . The actual cost amount can vary depending on market scenario and capacity of the facility .</a:t>
            </a:r>
            <a:endParaRPr sz="2000" b="1" dirty="0">
              <a:solidFill>
                <a:srgbClr val="FF0000"/>
              </a:solidFill>
            </a:endParaRPr>
          </a:p>
          <a:p>
            <a:pPr marL="0" lvl="0" indent="0" algn="l" rtl="0">
              <a:spcBef>
                <a:spcPts val="0"/>
              </a:spcBef>
              <a:spcAft>
                <a:spcPts val="0"/>
              </a:spcAft>
              <a:buNone/>
            </a:pPr>
            <a:endParaRPr sz="2800" dirty="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g2703d8d4fc9_0_40"/>
          <p:cNvPicPr preferRelativeResize="0"/>
          <p:nvPr/>
        </p:nvPicPr>
        <p:blipFill>
          <a:blip r:embed="rId3">
            <a:alphaModFix/>
          </a:blip>
          <a:stretch>
            <a:fillRect/>
          </a:stretch>
        </p:blipFill>
        <p:spPr>
          <a:xfrm>
            <a:off x="1184663" y="956075"/>
            <a:ext cx="9822674" cy="5544750"/>
          </a:xfrm>
          <a:prstGeom prst="rect">
            <a:avLst/>
          </a:prstGeom>
          <a:noFill/>
          <a:ln>
            <a:noFill/>
          </a:ln>
        </p:spPr>
      </p:pic>
      <p:sp>
        <p:nvSpPr>
          <p:cNvPr id="197" name="Google Shape;197;g2703d8d4fc9_0_40"/>
          <p:cNvSpPr txBox="1">
            <a:spLocks noGrp="1"/>
          </p:cNvSpPr>
          <p:nvPr>
            <p:ph type="title" idx="4294967295"/>
          </p:nvPr>
        </p:nvSpPr>
        <p:spPr>
          <a:xfrm>
            <a:off x="2927775" y="-33137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4500" b="1" u="sng">
                <a:latin typeface="Algerian"/>
                <a:ea typeface="Algerian"/>
                <a:cs typeface="Algerian"/>
                <a:sym typeface="Algerian"/>
              </a:rPr>
              <a:t>INVESTMENT DETAILS </a:t>
            </a:r>
            <a:endParaRPr sz="4500" b="1" u="sng">
              <a:latin typeface="Algerian"/>
              <a:ea typeface="Algerian"/>
              <a:cs typeface="Algerian"/>
              <a:sym typeface="Algeri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p:nvPr/>
        </p:nvSpPr>
        <p:spPr>
          <a:xfrm>
            <a:off x="0" y="1"/>
            <a:ext cx="12192000" cy="605642"/>
          </a:xfrm>
          <a:prstGeom prst="rect">
            <a:avLst/>
          </a:prstGeom>
          <a:gradFill>
            <a:gsLst>
              <a:gs pos="0">
                <a:srgbClr val="FEE599"/>
              </a:gs>
              <a:gs pos="74000">
                <a:srgbClr val="B3D1EC"/>
              </a:gs>
              <a:gs pos="83000">
                <a:srgbClr val="BBD6EE"/>
              </a:gs>
              <a:gs pos="100000">
                <a:srgbClr val="CCE0F2"/>
              </a:gs>
            </a:gsLst>
            <a:lin ang="5400000" scaled="0"/>
          </a:grad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Quattrocento Sans"/>
              <a:buNone/>
            </a:pPr>
            <a:r>
              <a:rPr lang="en-IN" sz="4100" b="1" u="sng" dirty="0">
                <a:solidFill>
                  <a:schemeClr val="dk1"/>
                </a:solidFill>
                <a:latin typeface="Algerian"/>
                <a:ea typeface="Algerian"/>
                <a:cs typeface="Algerian"/>
                <a:sym typeface="Algerian"/>
              </a:rPr>
              <a:t>BACKGROUND </a:t>
            </a:r>
            <a:endParaRPr sz="4100" b="1" i="0" u="sng" strike="noStrike" cap="none" dirty="0">
              <a:solidFill>
                <a:schemeClr val="dk1"/>
              </a:solidFill>
              <a:latin typeface="Algerian"/>
              <a:ea typeface="Algerian"/>
              <a:cs typeface="Algerian"/>
              <a:sym typeface="Algerian"/>
            </a:endParaRPr>
          </a:p>
        </p:txBody>
      </p:sp>
      <p:pic>
        <p:nvPicPr>
          <p:cNvPr id="92" name="Google Shape;92;p2"/>
          <p:cNvPicPr preferRelativeResize="0"/>
          <p:nvPr/>
        </p:nvPicPr>
        <p:blipFill rotWithShape="1">
          <a:blip r:embed="rId3">
            <a:alphaModFix/>
          </a:blip>
          <a:srcRect/>
          <a:stretch/>
        </p:blipFill>
        <p:spPr>
          <a:xfrm>
            <a:off x="0" y="1"/>
            <a:ext cx="642256" cy="642256"/>
          </a:xfrm>
          <a:prstGeom prst="rect">
            <a:avLst/>
          </a:prstGeom>
          <a:noFill/>
          <a:ln>
            <a:noFill/>
          </a:ln>
        </p:spPr>
      </p:pic>
      <p:sp>
        <p:nvSpPr>
          <p:cNvPr id="93" name="Google Shape;93;p2"/>
          <p:cNvSpPr/>
          <p:nvPr/>
        </p:nvSpPr>
        <p:spPr>
          <a:xfrm>
            <a:off x="267900" y="974675"/>
            <a:ext cx="11608500" cy="5686800"/>
          </a:xfrm>
          <a:prstGeom prst="rect">
            <a:avLst/>
          </a:prstGeom>
          <a:noFill/>
          <a:ln>
            <a:noFill/>
          </a:ln>
        </p:spPr>
        <p:txBody>
          <a:bodyPr spcFirstLastPara="1" wrap="square" lIns="91425" tIns="45700" rIns="91425" bIns="45700" anchor="t" anchorCtr="0">
            <a:spAutoFit/>
          </a:bodyPr>
          <a:lstStyle/>
          <a:p>
            <a:pPr marL="457200" marR="0" lvl="0" indent="-355600" algn="just" rtl="0">
              <a:lnSpc>
                <a:spcPct val="115000"/>
              </a:lnSpc>
              <a:spcBef>
                <a:spcPts val="0"/>
              </a:spcBef>
              <a:spcAft>
                <a:spcPts val="0"/>
              </a:spcAft>
              <a:buClr>
                <a:schemeClr val="dk1"/>
              </a:buClr>
              <a:buSzPts val="2000"/>
              <a:buChar char="●"/>
            </a:pPr>
            <a:r>
              <a:rPr lang="en-IN" sz="2000" i="0" u="none" strike="noStrike" cap="none">
                <a:solidFill>
                  <a:schemeClr val="dk1"/>
                </a:solidFill>
              </a:rPr>
              <a:t>‘Bio-medical waste’ means any solid and/or liquid waste including its container and any intermediate product, which is generated during the diagnosis, treatment or immunisation of human beings or animals or in research pertaining thereto or in the production or testing thereof.</a:t>
            </a:r>
            <a:endParaRPr sz="2000"/>
          </a:p>
          <a:p>
            <a:pPr marL="457200" marR="0" lvl="0" indent="0" algn="just" rtl="0">
              <a:lnSpc>
                <a:spcPct val="115000"/>
              </a:lnSpc>
              <a:spcBef>
                <a:spcPts val="0"/>
              </a:spcBef>
              <a:spcAft>
                <a:spcPts val="0"/>
              </a:spcAft>
              <a:buNone/>
            </a:pPr>
            <a:endParaRPr sz="2000" i="0" u="none" strike="noStrike" cap="none">
              <a:solidFill>
                <a:schemeClr val="dk1"/>
              </a:solidFill>
            </a:endParaRPr>
          </a:p>
          <a:p>
            <a:pPr marL="457200" marR="0" lvl="0" indent="-355600" algn="just" rtl="0">
              <a:lnSpc>
                <a:spcPct val="115000"/>
              </a:lnSpc>
              <a:spcBef>
                <a:spcPts val="0"/>
              </a:spcBef>
              <a:spcAft>
                <a:spcPts val="0"/>
              </a:spcAft>
              <a:buClr>
                <a:schemeClr val="dk1"/>
              </a:buClr>
              <a:buSzPts val="2000"/>
              <a:buChar char="●"/>
            </a:pPr>
            <a:r>
              <a:rPr lang="en-IN" sz="2000" i="0" u="none" strike="noStrike" cap="none">
                <a:solidFill>
                  <a:schemeClr val="dk1"/>
                </a:solidFill>
              </a:rPr>
              <a:t>Bio-medical Waste (Management &amp; Handling) Rules, 1998 were notified by the Ministry of Environment &amp; Forests (MoEF) under the Environment (Protection) Act, 1986. In exercise of the powers conferred by Section 6, 8 and 25 of the Environment (Protection) Act, 1986 (29 of 1986), and in supersession of the Bio-Medical Waste (Management and Handling) Rules, 1998 and further amendments made thereof, the Central Government vide G.S.R. 343(E) dated 28th March, 2016 published the Bio-medical Waste Management Rules, 2016. </a:t>
            </a:r>
            <a:endParaRPr sz="2000" i="0" u="none" strike="noStrike" cap="none">
              <a:solidFill>
                <a:schemeClr val="dk1"/>
              </a:solidFill>
            </a:endParaRPr>
          </a:p>
          <a:p>
            <a:pPr marL="457200" marR="0" lvl="0" indent="0" algn="just" rtl="0">
              <a:lnSpc>
                <a:spcPct val="115000"/>
              </a:lnSpc>
              <a:spcBef>
                <a:spcPts val="0"/>
              </a:spcBef>
              <a:spcAft>
                <a:spcPts val="0"/>
              </a:spcAft>
              <a:buNone/>
            </a:pPr>
            <a:endParaRPr sz="2000">
              <a:solidFill>
                <a:schemeClr val="dk1"/>
              </a:solidFill>
            </a:endParaRPr>
          </a:p>
          <a:p>
            <a:pPr marL="457200" marR="0" lvl="0" indent="-355600" algn="just" rtl="0">
              <a:lnSpc>
                <a:spcPct val="115000"/>
              </a:lnSpc>
              <a:spcBef>
                <a:spcPts val="0"/>
              </a:spcBef>
              <a:spcAft>
                <a:spcPts val="0"/>
              </a:spcAft>
              <a:buClr>
                <a:schemeClr val="dk1"/>
              </a:buClr>
              <a:buSzPts val="2000"/>
              <a:buChar char="●"/>
            </a:pPr>
            <a:r>
              <a:rPr lang="en-IN" sz="2000" i="0" u="none" strike="noStrike" cap="none">
                <a:solidFill>
                  <a:schemeClr val="dk1"/>
                </a:solidFill>
              </a:rPr>
              <a:t>These rules apply to all persons who generate, collect, receive, store, transport, treat, dispose, or handle bio medical waste in any form including hospitals, nursing homes, clinics, dispensaries, veterinary institutions, animal houses, pathological laboratories, blood banks, Ayush hospitals, clinical establishments, research or educational institutions, health camps, medical or surgical camps, vaccination camps, blood donation camps, first aid rooms of schools, forensic laboratories and research labs.</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g2d9e475c8d8_0_7"/>
          <p:cNvPicPr preferRelativeResize="0"/>
          <p:nvPr/>
        </p:nvPicPr>
        <p:blipFill>
          <a:blip r:embed="rId3">
            <a:alphaModFix/>
          </a:blip>
          <a:stretch>
            <a:fillRect/>
          </a:stretch>
        </p:blipFill>
        <p:spPr>
          <a:xfrm>
            <a:off x="803675" y="1384700"/>
            <a:ext cx="10822775" cy="5098250"/>
          </a:xfrm>
          <a:prstGeom prst="rect">
            <a:avLst/>
          </a:prstGeom>
          <a:noFill/>
          <a:ln>
            <a:noFill/>
          </a:ln>
        </p:spPr>
      </p:pic>
      <p:sp>
        <p:nvSpPr>
          <p:cNvPr id="203" name="Google Shape;203;g2d9e475c8d8_0_7"/>
          <p:cNvSpPr txBox="1">
            <a:spLocks noGrp="1"/>
          </p:cNvSpPr>
          <p:nvPr>
            <p:ph type="title" idx="4294967295"/>
          </p:nvPr>
        </p:nvSpPr>
        <p:spPr>
          <a:xfrm>
            <a:off x="2927775" y="-33137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4500" b="1" u="sng">
                <a:latin typeface="Algerian"/>
                <a:ea typeface="Algerian"/>
                <a:cs typeface="Algerian"/>
                <a:sym typeface="Algerian"/>
              </a:rPr>
              <a:t>INVESTMENT DETAILS </a:t>
            </a:r>
            <a:endParaRPr sz="4500" b="1" u="sng">
              <a:latin typeface="Algerian"/>
              <a:ea typeface="Algerian"/>
              <a:cs typeface="Algerian"/>
              <a:sym typeface="Algerian"/>
            </a:endParaRPr>
          </a:p>
        </p:txBody>
      </p:sp>
      <p:sp>
        <p:nvSpPr>
          <p:cNvPr id="204" name="Google Shape;204;g2d9e475c8d8_0_7"/>
          <p:cNvSpPr txBox="1"/>
          <p:nvPr/>
        </p:nvSpPr>
        <p:spPr>
          <a:xfrm>
            <a:off x="250025" y="696525"/>
            <a:ext cx="11001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b="1" dirty="0">
                <a:solidFill>
                  <a:srgbClr val="FF0000"/>
                </a:solidFill>
              </a:rPr>
              <a:t>This is the approximate cost estimate of </a:t>
            </a:r>
            <a:r>
              <a:rPr lang="en-IN" sz="2000" b="1" dirty="0" smtClean="0">
                <a:solidFill>
                  <a:srgbClr val="FF0000"/>
                </a:solidFill>
              </a:rPr>
              <a:t>CBMWT </a:t>
            </a:r>
            <a:r>
              <a:rPr lang="en-IN" sz="2000" b="1" dirty="0">
                <a:solidFill>
                  <a:srgbClr val="FF0000"/>
                </a:solidFill>
              </a:rPr>
              <a:t>facility . The actual cost amount can vary depending on market scenario and capacity of the facility .</a:t>
            </a:r>
            <a:endParaRPr sz="2000" b="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2d9e475c8d8_0_12"/>
          <p:cNvSpPr txBox="1">
            <a:spLocks noGrp="1"/>
          </p:cNvSpPr>
          <p:nvPr>
            <p:ph type="title" idx="4294967295"/>
          </p:nvPr>
        </p:nvSpPr>
        <p:spPr>
          <a:xfrm>
            <a:off x="2927775" y="-33137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4500" b="1" u="sng" dirty="0">
                <a:latin typeface="Algerian"/>
                <a:ea typeface="Algerian"/>
                <a:cs typeface="Algerian"/>
                <a:sym typeface="Algerian"/>
              </a:rPr>
              <a:t>INVESTMENT DETAILS </a:t>
            </a:r>
            <a:endParaRPr sz="4500" b="1" u="sng" dirty="0">
              <a:latin typeface="Algerian"/>
              <a:ea typeface="Algerian"/>
              <a:cs typeface="Algerian"/>
              <a:sym typeface="Algerian"/>
            </a:endParaRPr>
          </a:p>
        </p:txBody>
      </p:sp>
      <p:pic>
        <p:nvPicPr>
          <p:cNvPr id="210" name="Google Shape;210;g2d9e475c8d8_0_12"/>
          <p:cNvPicPr preferRelativeResize="0"/>
          <p:nvPr/>
        </p:nvPicPr>
        <p:blipFill>
          <a:blip r:embed="rId3">
            <a:alphaModFix/>
          </a:blip>
          <a:stretch>
            <a:fillRect/>
          </a:stretch>
        </p:blipFill>
        <p:spPr>
          <a:xfrm>
            <a:off x="948338" y="994325"/>
            <a:ext cx="10295325" cy="5782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6"/>
          <p:cNvSpPr txBox="1"/>
          <p:nvPr/>
        </p:nvSpPr>
        <p:spPr>
          <a:xfrm>
            <a:off x="0" y="1"/>
            <a:ext cx="12192000" cy="605642"/>
          </a:xfrm>
          <a:prstGeom prst="rect">
            <a:avLst/>
          </a:prstGeom>
          <a:gradFill>
            <a:gsLst>
              <a:gs pos="0">
                <a:srgbClr val="FEE599"/>
              </a:gs>
              <a:gs pos="74000">
                <a:srgbClr val="B3D1EC"/>
              </a:gs>
              <a:gs pos="83000">
                <a:srgbClr val="BBD6EE"/>
              </a:gs>
              <a:gs pos="100000">
                <a:srgbClr val="CCE0F2"/>
              </a:gs>
            </a:gsLst>
            <a:lin ang="5400000" scaled="0"/>
          </a:grad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510"/>
              <a:buFont typeface="Quattrocento Sans"/>
              <a:buNone/>
            </a:pPr>
            <a:r>
              <a:rPr lang="en-IN" sz="4310" b="1" dirty="0" smtClean="0">
                <a:solidFill>
                  <a:schemeClr val="dk1"/>
                </a:solidFill>
                <a:latin typeface="Algerian"/>
                <a:ea typeface="Algerian"/>
                <a:cs typeface="Algerian"/>
                <a:sym typeface="Algerian"/>
              </a:rPr>
              <a:t>RECYCLING BMW PROCESS </a:t>
            </a:r>
            <a:r>
              <a:rPr lang="en-IN" sz="4310" b="1" dirty="0">
                <a:solidFill>
                  <a:schemeClr val="dk1"/>
                </a:solidFill>
                <a:latin typeface="Algerian"/>
                <a:ea typeface="Algerian"/>
                <a:cs typeface="Algerian"/>
                <a:sym typeface="Algerian"/>
              </a:rPr>
              <a:t>STEPS</a:t>
            </a:r>
            <a:endParaRPr sz="4310" b="1" dirty="0">
              <a:solidFill>
                <a:schemeClr val="dk1"/>
              </a:solidFill>
              <a:latin typeface="Algerian"/>
              <a:ea typeface="Algerian"/>
              <a:cs typeface="Algerian"/>
              <a:sym typeface="Algerian"/>
            </a:endParaRPr>
          </a:p>
        </p:txBody>
      </p:sp>
      <p:pic>
        <p:nvPicPr>
          <p:cNvPr id="224" name="Google Shape;224;p6"/>
          <p:cNvPicPr preferRelativeResize="0"/>
          <p:nvPr/>
        </p:nvPicPr>
        <p:blipFill rotWithShape="1">
          <a:blip r:embed="rId3">
            <a:alphaModFix/>
          </a:blip>
          <a:srcRect/>
          <a:stretch/>
        </p:blipFill>
        <p:spPr>
          <a:xfrm>
            <a:off x="0" y="1"/>
            <a:ext cx="642256" cy="642256"/>
          </a:xfrm>
          <a:prstGeom prst="rect">
            <a:avLst/>
          </a:prstGeom>
          <a:noFill/>
          <a:ln>
            <a:noFill/>
          </a:ln>
        </p:spPr>
      </p:pic>
      <p:sp>
        <p:nvSpPr>
          <p:cNvPr id="225" name="Google Shape;225;p6"/>
          <p:cNvSpPr/>
          <p:nvPr/>
        </p:nvSpPr>
        <p:spPr>
          <a:xfrm>
            <a:off x="142875" y="892975"/>
            <a:ext cx="11858700" cy="56586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900" b="1">
                <a:solidFill>
                  <a:schemeClr val="dk1"/>
                </a:solidFill>
              </a:rPr>
              <a:t>Segregation, Storage &amp;Type of Treatment</a:t>
            </a:r>
            <a:endParaRPr sz="1500"/>
          </a:p>
          <a:p>
            <a:pPr marL="0" marR="0" lvl="0" indent="0" algn="just" rtl="0">
              <a:spcBef>
                <a:spcPts val="0"/>
              </a:spcBef>
              <a:spcAft>
                <a:spcPts val="0"/>
              </a:spcAft>
              <a:buNone/>
            </a:pPr>
            <a:endParaRPr sz="1600">
              <a:solidFill>
                <a:schemeClr val="dk1"/>
              </a:solidFill>
            </a:endParaRPr>
          </a:p>
          <a:p>
            <a:pPr marL="285750" marR="0" lvl="0" indent="-285750" algn="just" rtl="0">
              <a:spcBef>
                <a:spcPts val="0"/>
              </a:spcBef>
              <a:spcAft>
                <a:spcPts val="0"/>
              </a:spcAft>
              <a:buClr>
                <a:schemeClr val="dk1"/>
              </a:buClr>
              <a:buSzPts val="1600"/>
              <a:buChar char="•"/>
            </a:pPr>
            <a:r>
              <a:rPr lang="en-IN" sz="1600">
                <a:solidFill>
                  <a:schemeClr val="dk1"/>
                </a:solidFill>
              </a:rPr>
              <a:t>Only segregated waste will be collected from the source point. Storage of the untreated and treated Bio Medical waste in a proper way as clearly labelled &amp; in designated storage areas only as per the guideline. Waste shall be store in leak proof bags and properly sealed containers.</a:t>
            </a:r>
            <a:endParaRPr/>
          </a:p>
          <a:p>
            <a:pPr marL="285750" marR="0" lvl="0" indent="-184150" algn="just" rtl="0">
              <a:spcBef>
                <a:spcPts val="0"/>
              </a:spcBef>
              <a:spcAft>
                <a:spcPts val="0"/>
              </a:spcAft>
              <a:buClr>
                <a:schemeClr val="dk1"/>
              </a:buClr>
              <a:buSzPts val="1600"/>
              <a:buFont typeface="Arial"/>
              <a:buNone/>
            </a:pPr>
            <a:endParaRPr sz="1600">
              <a:solidFill>
                <a:schemeClr val="dk1"/>
              </a:solidFill>
            </a:endParaRPr>
          </a:p>
          <a:p>
            <a:pPr marL="285750" marR="0" lvl="0" indent="-285750" algn="just" rtl="0">
              <a:spcBef>
                <a:spcPts val="0"/>
              </a:spcBef>
              <a:spcAft>
                <a:spcPts val="0"/>
              </a:spcAft>
              <a:buClr>
                <a:schemeClr val="dk1"/>
              </a:buClr>
              <a:buSzPts val="1600"/>
              <a:buChar char="•"/>
            </a:pPr>
            <a:r>
              <a:rPr lang="en-IN" sz="1600">
                <a:solidFill>
                  <a:schemeClr val="dk1"/>
                </a:solidFill>
              </a:rPr>
              <a:t>Cleanliness of roads and storage area is done regularly to prevent accumulation of dust and waste material. Treated waste will be stored at separate storage area.</a:t>
            </a:r>
            <a:endParaRPr/>
          </a:p>
          <a:p>
            <a:pPr marL="285750" marR="0" lvl="0" indent="-184150" algn="just" rtl="0">
              <a:spcBef>
                <a:spcPts val="0"/>
              </a:spcBef>
              <a:spcAft>
                <a:spcPts val="0"/>
              </a:spcAft>
              <a:buClr>
                <a:schemeClr val="dk1"/>
              </a:buClr>
              <a:buSzPts val="1600"/>
              <a:buFont typeface="Arial"/>
              <a:buNone/>
            </a:pPr>
            <a:endParaRPr sz="1600">
              <a:solidFill>
                <a:schemeClr val="dk1"/>
              </a:solidFill>
            </a:endParaRPr>
          </a:p>
          <a:p>
            <a:pPr marL="285750" marR="0" lvl="0" indent="-285750" algn="just" rtl="0">
              <a:spcBef>
                <a:spcPts val="0"/>
              </a:spcBef>
              <a:spcAft>
                <a:spcPts val="0"/>
              </a:spcAft>
              <a:buClr>
                <a:schemeClr val="dk1"/>
              </a:buClr>
              <a:buSzPts val="1600"/>
              <a:buChar char="•"/>
            </a:pPr>
            <a:r>
              <a:rPr lang="en-IN" sz="1600">
                <a:solidFill>
                  <a:schemeClr val="dk1"/>
                </a:solidFill>
              </a:rPr>
              <a:t>Adequate storage will be provided for Treated, Untreated BMW and other Hazardous wastes.</a:t>
            </a:r>
            <a:endParaRPr/>
          </a:p>
          <a:p>
            <a:pPr marL="285750" marR="0" lvl="0" indent="-184150" algn="just" rtl="0">
              <a:spcBef>
                <a:spcPts val="0"/>
              </a:spcBef>
              <a:spcAft>
                <a:spcPts val="0"/>
              </a:spcAft>
              <a:buClr>
                <a:schemeClr val="dk1"/>
              </a:buClr>
              <a:buSzPts val="1600"/>
              <a:buFont typeface="Arial"/>
              <a:buNone/>
            </a:pPr>
            <a:endParaRPr sz="1600">
              <a:solidFill>
                <a:schemeClr val="dk1"/>
              </a:solidFill>
            </a:endParaRPr>
          </a:p>
          <a:p>
            <a:pPr marL="0" marR="0" lvl="0" indent="0" algn="just" rtl="0">
              <a:spcBef>
                <a:spcPts val="0"/>
              </a:spcBef>
              <a:spcAft>
                <a:spcPts val="0"/>
              </a:spcAft>
              <a:buNone/>
            </a:pPr>
            <a:r>
              <a:rPr lang="en-IN" sz="1900" b="1">
                <a:solidFill>
                  <a:schemeClr val="dk1"/>
                </a:solidFill>
              </a:rPr>
              <a:t>Transportation System for Collection of BMW</a:t>
            </a:r>
            <a:endParaRPr sz="1500"/>
          </a:p>
          <a:p>
            <a:pPr marL="0" marR="0" lvl="0" indent="0" algn="just" rtl="0">
              <a:spcBef>
                <a:spcPts val="0"/>
              </a:spcBef>
              <a:spcAft>
                <a:spcPts val="0"/>
              </a:spcAft>
              <a:buNone/>
            </a:pPr>
            <a:endParaRPr sz="1600">
              <a:solidFill>
                <a:schemeClr val="dk1"/>
              </a:solidFill>
            </a:endParaRPr>
          </a:p>
          <a:p>
            <a:pPr marL="285750" marR="0" lvl="0" indent="-285750" algn="just" rtl="0">
              <a:spcBef>
                <a:spcPts val="0"/>
              </a:spcBef>
              <a:spcAft>
                <a:spcPts val="0"/>
              </a:spcAft>
              <a:buClr>
                <a:schemeClr val="dk1"/>
              </a:buClr>
              <a:buSzPts val="1600"/>
              <a:buChar char="•"/>
            </a:pPr>
            <a:r>
              <a:rPr lang="en-IN" sz="1600">
                <a:solidFill>
                  <a:schemeClr val="dk1"/>
                </a:solidFill>
              </a:rPr>
              <a:t>The bio-medical waste collected will be transported to the CBWTF in a fully covered vehicle designed as per the CPCB guideline for CBMWTF. Such vehicle shall be dedicated for transportation of bio-medical waste only.</a:t>
            </a:r>
            <a:endParaRPr/>
          </a:p>
          <a:p>
            <a:pPr marL="285750" marR="0" lvl="0" indent="-184150" algn="just" rtl="0">
              <a:spcBef>
                <a:spcPts val="0"/>
              </a:spcBef>
              <a:spcAft>
                <a:spcPts val="0"/>
              </a:spcAft>
              <a:buClr>
                <a:schemeClr val="dk1"/>
              </a:buClr>
              <a:buSzPts val="1600"/>
              <a:buFont typeface="Arial"/>
              <a:buNone/>
            </a:pPr>
            <a:endParaRPr sz="1600">
              <a:solidFill>
                <a:schemeClr val="dk1"/>
              </a:solidFill>
            </a:endParaRPr>
          </a:p>
          <a:p>
            <a:pPr marL="285750" marR="0" lvl="0" indent="-285750" algn="just" rtl="0">
              <a:spcBef>
                <a:spcPts val="0"/>
              </a:spcBef>
              <a:spcAft>
                <a:spcPts val="0"/>
              </a:spcAft>
              <a:buClr>
                <a:schemeClr val="dk1"/>
              </a:buClr>
              <a:buSzPts val="1600"/>
              <a:buChar char="•"/>
            </a:pPr>
            <a:r>
              <a:rPr lang="en-IN" sz="1600">
                <a:solidFill>
                  <a:schemeClr val="dk1"/>
                </a:solidFill>
              </a:rPr>
              <a:t>Depending upon the volume of the wastes to be transported, the vehicle may be a three-wheeler, light motor vehicle or heavy duty vehicle. The vehicle shall be labelled with the bio-medical waste symbol (as per the schedule IV of the BMWM rule) and shall display the name, address and telephone number of the CBWTF.</a:t>
            </a:r>
            <a:endParaRPr/>
          </a:p>
          <a:p>
            <a:pPr marL="285750" marR="0" lvl="0" indent="-184150" algn="just" rtl="0">
              <a:spcBef>
                <a:spcPts val="0"/>
              </a:spcBef>
              <a:spcAft>
                <a:spcPts val="0"/>
              </a:spcAft>
              <a:buClr>
                <a:schemeClr val="dk1"/>
              </a:buClr>
              <a:buSzPts val="1600"/>
              <a:buFont typeface="Arial"/>
              <a:buNone/>
            </a:pPr>
            <a:endParaRPr sz="1600">
              <a:solidFill>
                <a:schemeClr val="dk1"/>
              </a:solidFill>
            </a:endParaRPr>
          </a:p>
          <a:p>
            <a:pPr marL="0" marR="0" lvl="0" indent="0" algn="just" rtl="0">
              <a:spcBef>
                <a:spcPts val="0"/>
              </a:spcBef>
              <a:spcAft>
                <a:spcPts val="0"/>
              </a:spcAft>
              <a:buNone/>
            </a:pPr>
            <a:r>
              <a:rPr lang="en-IN" sz="1900" b="1">
                <a:solidFill>
                  <a:schemeClr val="dk1"/>
                </a:solidFill>
              </a:rPr>
              <a:t>Reuse/ Recycle of BMW</a:t>
            </a:r>
            <a:endParaRPr sz="1500"/>
          </a:p>
          <a:p>
            <a:pPr marL="0" marR="0" lvl="0" indent="0" algn="just" rtl="0">
              <a:spcBef>
                <a:spcPts val="0"/>
              </a:spcBef>
              <a:spcAft>
                <a:spcPts val="0"/>
              </a:spcAft>
              <a:buNone/>
            </a:pPr>
            <a:endParaRPr sz="1800" b="1">
              <a:solidFill>
                <a:schemeClr val="dk1"/>
              </a:solidFill>
            </a:endParaRPr>
          </a:p>
          <a:p>
            <a:pPr marL="285750" marR="0" lvl="0" indent="-285750" algn="just" rtl="0">
              <a:spcBef>
                <a:spcPts val="0"/>
              </a:spcBef>
              <a:spcAft>
                <a:spcPts val="0"/>
              </a:spcAft>
              <a:buClr>
                <a:schemeClr val="dk1"/>
              </a:buClr>
              <a:buSzPts val="1600"/>
              <a:buFont typeface="Arial"/>
              <a:buChar char="•"/>
            </a:pPr>
            <a:r>
              <a:rPr lang="en-IN" sz="1600">
                <a:solidFill>
                  <a:schemeClr val="dk1"/>
                </a:solidFill>
                <a:latin typeface="Arial"/>
                <a:ea typeface="Arial"/>
                <a:cs typeface="Arial"/>
                <a:sym typeface="Arial"/>
              </a:rPr>
              <a:t>Disinfected materials (Shredded plastic, glass etc.) will be sent to authorized recyclers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g2703b55df08_0_0"/>
          <p:cNvPicPr preferRelativeResize="0"/>
          <p:nvPr/>
        </p:nvPicPr>
        <p:blipFill rotWithShape="1">
          <a:blip r:embed="rId3">
            <a:alphaModFix/>
          </a:blip>
          <a:srcRect t="14317"/>
          <a:stretch/>
        </p:blipFill>
        <p:spPr>
          <a:xfrm>
            <a:off x="803675" y="428625"/>
            <a:ext cx="10965651" cy="5880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7"/>
          <p:cNvSpPr txBox="1"/>
          <p:nvPr/>
        </p:nvSpPr>
        <p:spPr>
          <a:xfrm>
            <a:off x="0" y="1"/>
            <a:ext cx="12192000" cy="605642"/>
          </a:xfrm>
          <a:prstGeom prst="rect">
            <a:avLst/>
          </a:prstGeom>
          <a:gradFill>
            <a:gsLst>
              <a:gs pos="0">
                <a:srgbClr val="FEE599"/>
              </a:gs>
              <a:gs pos="74000">
                <a:srgbClr val="B3D1EC"/>
              </a:gs>
              <a:gs pos="83000">
                <a:srgbClr val="BBD6EE"/>
              </a:gs>
              <a:gs pos="100000">
                <a:srgbClr val="CCE0F2"/>
              </a:gs>
            </a:gsLst>
            <a:lin ang="5400000" scaled="0"/>
          </a:grad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Quattrocento Sans"/>
              <a:buNone/>
            </a:pPr>
            <a:r>
              <a:rPr lang="en-IN" sz="4100" b="1">
                <a:solidFill>
                  <a:schemeClr val="dk1"/>
                </a:solidFill>
                <a:latin typeface="Algerian"/>
                <a:ea typeface="Algerian"/>
                <a:cs typeface="Algerian"/>
                <a:sym typeface="Algerian"/>
              </a:rPr>
              <a:t>PROCESS &amp; TECHNOLOGY</a:t>
            </a:r>
            <a:endParaRPr sz="4100" b="1">
              <a:solidFill>
                <a:schemeClr val="dk1"/>
              </a:solidFill>
              <a:latin typeface="Algerian"/>
              <a:ea typeface="Algerian"/>
              <a:cs typeface="Algerian"/>
              <a:sym typeface="Algerian"/>
            </a:endParaRPr>
          </a:p>
        </p:txBody>
      </p:sp>
      <p:pic>
        <p:nvPicPr>
          <p:cNvPr id="236" name="Google Shape;236;p7"/>
          <p:cNvPicPr preferRelativeResize="0"/>
          <p:nvPr/>
        </p:nvPicPr>
        <p:blipFill rotWithShape="1">
          <a:blip r:embed="rId3">
            <a:alphaModFix/>
          </a:blip>
          <a:srcRect/>
          <a:stretch/>
        </p:blipFill>
        <p:spPr>
          <a:xfrm>
            <a:off x="0" y="1"/>
            <a:ext cx="642256" cy="642256"/>
          </a:xfrm>
          <a:prstGeom prst="rect">
            <a:avLst/>
          </a:prstGeom>
          <a:noFill/>
          <a:ln>
            <a:noFill/>
          </a:ln>
        </p:spPr>
      </p:pic>
      <p:sp>
        <p:nvSpPr>
          <p:cNvPr id="237" name="Google Shape;237;p7"/>
          <p:cNvSpPr/>
          <p:nvPr/>
        </p:nvSpPr>
        <p:spPr>
          <a:xfrm>
            <a:off x="535775" y="889825"/>
            <a:ext cx="110013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b="1">
                <a:solidFill>
                  <a:schemeClr val="dk1"/>
                </a:solidFill>
              </a:rPr>
              <a:t>Total bio-medical waste treatment capacity of the facility (MT/day) is 14</a:t>
            </a:r>
            <a:endParaRPr sz="1500" b="1"/>
          </a:p>
          <a:p>
            <a:pPr marL="0" marR="0" lvl="0" indent="0" algn="l" rtl="0">
              <a:spcBef>
                <a:spcPts val="0"/>
              </a:spcBef>
              <a:spcAft>
                <a:spcPts val="0"/>
              </a:spcAft>
              <a:buNone/>
            </a:pPr>
            <a:r>
              <a:rPr lang="en-IN" sz="1900" b="1">
                <a:solidFill>
                  <a:schemeClr val="dk1"/>
                </a:solidFill>
              </a:rPr>
              <a:t>Raw material for CBWTF is the hospital wastes, medical facilities waste, nursing homes etc.</a:t>
            </a:r>
            <a:endParaRPr sz="1900" b="1">
              <a:solidFill>
                <a:schemeClr val="dk1"/>
              </a:solidFill>
            </a:endParaRPr>
          </a:p>
        </p:txBody>
      </p:sp>
      <p:graphicFrame>
        <p:nvGraphicFramePr>
          <p:cNvPr id="238" name="Google Shape;238;p7"/>
          <p:cNvGraphicFramePr/>
          <p:nvPr/>
        </p:nvGraphicFramePr>
        <p:xfrm>
          <a:off x="535809" y="1975780"/>
          <a:ext cx="10849125" cy="3971975"/>
        </p:xfrm>
        <a:graphic>
          <a:graphicData uri="http://schemas.openxmlformats.org/drawingml/2006/table">
            <a:tbl>
              <a:tblPr firstRow="1" bandRow="1">
                <a:noFill/>
                <a:tableStyleId>{89C8D47F-5026-4DD6-96E4-CA7A313986EC}</a:tableStyleId>
              </a:tblPr>
              <a:tblGrid>
                <a:gridCol w="865325"/>
                <a:gridCol w="2471300"/>
                <a:gridCol w="2550625"/>
                <a:gridCol w="3071675"/>
                <a:gridCol w="1890200"/>
              </a:tblGrid>
              <a:tr h="1398650">
                <a:tc>
                  <a:txBody>
                    <a:bodyPr/>
                    <a:lstStyle/>
                    <a:p>
                      <a:pPr marL="0" marR="0" lvl="0" indent="0" algn="ctr" rtl="0">
                        <a:spcBef>
                          <a:spcPts val="0"/>
                        </a:spcBef>
                        <a:spcAft>
                          <a:spcPts val="0"/>
                        </a:spcAft>
                        <a:buNone/>
                      </a:pPr>
                      <a:r>
                        <a:rPr lang="en-IN" sz="1800" b="1" i="0" u="none" strike="noStrike" cap="none">
                          <a:solidFill>
                            <a:schemeClr val="lt1"/>
                          </a:solidFill>
                          <a:latin typeface="Calibri"/>
                          <a:ea typeface="Calibri"/>
                          <a:cs typeface="Calibri"/>
                          <a:sym typeface="Calibri"/>
                        </a:rPr>
                        <a:t>Sr. No.</a:t>
                      </a:r>
                      <a:endParaRPr sz="1800" b="0" i="0" u="none" strike="noStrike" cap="none">
                        <a:solidFill>
                          <a:schemeClr val="lt1"/>
                        </a:solidFill>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IN" sz="1800" u="none" strike="noStrike" cap="none"/>
                        <a:t>Facility</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Capacity</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Working hours per day and no. of days per year</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Waste to be Handled (MT/day)</a:t>
                      </a:r>
                      <a:endParaRPr sz="1800" u="none" strike="noStrike" cap="none"/>
                    </a:p>
                  </a:txBody>
                  <a:tcPr marL="91450" marR="91450" marT="45725" marB="45725" anchor="ctr"/>
                </a:tc>
              </a:tr>
              <a:tr h="979025">
                <a:tc>
                  <a:txBody>
                    <a:bodyPr/>
                    <a:lstStyle/>
                    <a:p>
                      <a:pPr marL="0" marR="0" lvl="0" indent="0" algn="ctr" rtl="0">
                        <a:spcBef>
                          <a:spcPts val="0"/>
                        </a:spcBef>
                        <a:spcAft>
                          <a:spcPts val="0"/>
                        </a:spcAft>
                        <a:buNone/>
                      </a:pPr>
                      <a:r>
                        <a:rPr lang="en-IN" sz="1800" u="none" strike="noStrike" cap="none"/>
                        <a:t>1</a:t>
                      </a:r>
                      <a:endParaRPr sz="1800" u="none" strike="noStrike" cap="none"/>
                    </a:p>
                  </a:txBody>
                  <a:tcPr marL="91450" marR="91450" marT="45725" marB="45725"/>
                </a:tc>
                <a:tc>
                  <a:txBody>
                    <a:bodyPr/>
                    <a:lstStyle/>
                    <a:p>
                      <a:pPr marL="0" marR="0" lvl="0" indent="0" algn="l" rtl="0">
                        <a:spcBef>
                          <a:spcPts val="0"/>
                        </a:spcBef>
                        <a:spcAft>
                          <a:spcPts val="0"/>
                        </a:spcAft>
                        <a:buNone/>
                      </a:pPr>
                      <a:r>
                        <a:rPr lang="en-IN" sz="1800" u="none" strike="noStrike" cap="none"/>
                        <a:t>Incinerator</a:t>
                      </a:r>
                      <a:endParaRPr sz="1800"/>
                    </a:p>
                  </a:txBody>
                  <a:tcPr marL="91450" marR="91450" marT="45725" marB="45725"/>
                </a:tc>
                <a:tc>
                  <a:txBody>
                    <a:bodyPr/>
                    <a:lstStyle/>
                    <a:p>
                      <a:pPr marL="0" marR="0" lvl="0" indent="0" algn="ctr" rtl="0">
                        <a:spcBef>
                          <a:spcPts val="0"/>
                        </a:spcBef>
                        <a:spcAft>
                          <a:spcPts val="0"/>
                        </a:spcAft>
                        <a:buNone/>
                      </a:pPr>
                      <a:r>
                        <a:rPr lang="en-IN" sz="1800"/>
                        <a:t>200 kg/hr x 2 Nos.</a:t>
                      </a:r>
                      <a:endParaRPr/>
                    </a:p>
                    <a:p>
                      <a:pPr marL="0" marR="0" lvl="0" indent="0" algn="ctr" rtl="0">
                        <a:spcBef>
                          <a:spcPts val="0"/>
                        </a:spcBef>
                        <a:spcAft>
                          <a:spcPts val="0"/>
                        </a:spcAft>
                        <a:buNone/>
                      </a:pPr>
                      <a:r>
                        <a:rPr lang="en-IN" sz="1800"/>
                        <a:t>100 kg/hr x 1 Nos.</a:t>
                      </a:r>
                      <a:endParaRPr sz="1800"/>
                    </a:p>
                  </a:txBody>
                  <a:tcPr marL="91450" marR="91450" marT="45725" marB="45725"/>
                </a:tc>
                <a:tc>
                  <a:txBody>
                    <a:bodyPr/>
                    <a:lstStyle/>
                    <a:p>
                      <a:pPr marL="0" marR="0" lvl="0" indent="0" algn="ctr" rtl="0">
                        <a:spcBef>
                          <a:spcPts val="0"/>
                        </a:spcBef>
                        <a:spcAft>
                          <a:spcPts val="0"/>
                        </a:spcAft>
                        <a:buNone/>
                      </a:pPr>
                      <a:r>
                        <a:rPr lang="en-IN" sz="1800"/>
                        <a:t>20 hr and 365 days</a:t>
                      </a:r>
                      <a:endParaRPr sz="1800"/>
                    </a:p>
                  </a:txBody>
                  <a:tcPr marL="91450" marR="91450" marT="45725" marB="45725"/>
                </a:tc>
                <a:tc>
                  <a:txBody>
                    <a:bodyPr/>
                    <a:lstStyle/>
                    <a:p>
                      <a:pPr marL="0" marR="0" lvl="0" indent="0" algn="ctr" rtl="0">
                        <a:spcBef>
                          <a:spcPts val="0"/>
                        </a:spcBef>
                        <a:spcAft>
                          <a:spcPts val="0"/>
                        </a:spcAft>
                        <a:buNone/>
                      </a:pPr>
                      <a:r>
                        <a:rPr lang="en-IN" sz="1800"/>
                        <a:t>10</a:t>
                      </a:r>
                      <a:endParaRPr sz="1800"/>
                    </a:p>
                  </a:txBody>
                  <a:tcPr marL="91450" marR="91450" marT="45725" marB="45725"/>
                </a:tc>
              </a:tr>
              <a:tr h="979025">
                <a:tc>
                  <a:txBody>
                    <a:bodyPr/>
                    <a:lstStyle/>
                    <a:p>
                      <a:pPr marL="0" marR="0" lvl="0" indent="0" algn="ctr" rtl="0">
                        <a:spcBef>
                          <a:spcPts val="0"/>
                        </a:spcBef>
                        <a:spcAft>
                          <a:spcPts val="0"/>
                        </a:spcAft>
                        <a:buNone/>
                      </a:pPr>
                      <a:r>
                        <a:rPr lang="en-IN" sz="1800"/>
                        <a:t>2</a:t>
                      </a:r>
                      <a:endParaRPr sz="1800"/>
                    </a:p>
                  </a:txBody>
                  <a:tcPr marL="91450" marR="91450" marT="45725" marB="45725"/>
                </a:tc>
                <a:tc>
                  <a:txBody>
                    <a:bodyPr/>
                    <a:lstStyle/>
                    <a:p>
                      <a:pPr marL="0" marR="0" lvl="0" indent="0" algn="l" rtl="0">
                        <a:spcBef>
                          <a:spcPts val="0"/>
                        </a:spcBef>
                        <a:spcAft>
                          <a:spcPts val="0"/>
                        </a:spcAft>
                        <a:buNone/>
                      </a:pPr>
                      <a:r>
                        <a:rPr lang="en-IN" sz="1800"/>
                        <a:t>Autoclave / Disinfection</a:t>
                      </a:r>
                      <a:endParaRPr/>
                    </a:p>
                  </a:txBody>
                  <a:tcPr marL="91450" marR="91450" marT="45725" marB="45725"/>
                </a:tc>
                <a:tc>
                  <a:txBody>
                    <a:bodyPr/>
                    <a:lstStyle/>
                    <a:p>
                      <a:pPr marL="0" marR="0" lvl="0" indent="0" algn="ctr" rtl="0">
                        <a:spcBef>
                          <a:spcPts val="0"/>
                        </a:spcBef>
                        <a:spcAft>
                          <a:spcPts val="0"/>
                        </a:spcAft>
                        <a:buNone/>
                      </a:pPr>
                      <a:r>
                        <a:rPr lang="en-IN" sz="1800"/>
                        <a:t>450 lit/hr x 2 Nos.</a:t>
                      </a:r>
                      <a:endParaRPr/>
                    </a:p>
                  </a:txBody>
                  <a:tcPr marL="91450" marR="91450" marT="45725" marB="45725"/>
                </a:tc>
                <a:tc>
                  <a:txBody>
                    <a:bodyPr/>
                    <a:lstStyle/>
                    <a:p>
                      <a:pPr marL="0" marR="0" lvl="0" indent="0" algn="ctr" rtl="0">
                        <a:spcBef>
                          <a:spcPts val="0"/>
                        </a:spcBef>
                        <a:spcAft>
                          <a:spcPts val="0"/>
                        </a:spcAft>
                        <a:buNone/>
                      </a:pPr>
                      <a:r>
                        <a:rPr lang="en-IN" sz="1800"/>
                        <a:t>12 hr and 365 days</a:t>
                      </a:r>
                      <a:endParaRPr/>
                    </a:p>
                    <a:p>
                      <a:pPr marL="0" marR="0" lvl="0" indent="0" algn="ctr"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IN" sz="1800"/>
                        <a:t>4</a:t>
                      </a:r>
                      <a:endParaRPr sz="1800"/>
                    </a:p>
                  </a:txBody>
                  <a:tcPr marL="91450" marR="91450" marT="45725" marB="45725"/>
                </a:tc>
              </a:tr>
              <a:tr h="615275">
                <a:tc>
                  <a:txBody>
                    <a:bodyPr/>
                    <a:lstStyle/>
                    <a:p>
                      <a:pPr marL="0" marR="0" lvl="0" indent="0" algn="ctr" rtl="0">
                        <a:spcBef>
                          <a:spcPts val="0"/>
                        </a:spcBef>
                        <a:spcAft>
                          <a:spcPts val="0"/>
                        </a:spcAft>
                        <a:buNone/>
                      </a:pPr>
                      <a:r>
                        <a:rPr lang="en-IN" sz="1800"/>
                        <a:t>3</a:t>
                      </a:r>
                      <a:endParaRPr sz="1800"/>
                    </a:p>
                  </a:txBody>
                  <a:tcPr marL="91450" marR="91450" marT="45725" marB="45725"/>
                </a:tc>
                <a:tc>
                  <a:txBody>
                    <a:bodyPr/>
                    <a:lstStyle/>
                    <a:p>
                      <a:pPr marL="0" marR="0" lvl="0" indent="0" algn="l" rtl="0">
                        <a:spcBef>
                          <a:spcPts val="0"/>
                        </a:spcBef>
                        <a:spcAft>
                          <a:spcPts val="0"/>
                        </a:spcAft>
                        <a:buNone/>
                      </a:pPr>
                      <a:r>
                        <a:rPr lang="en-IN" sz="1800"/>
                        <a:t>Shredder</a:t>
                      </a:r>
                      <a:endParaRPr sz="1800"/>
                    </a:p>
                  </a:txBody>
                  <a:tcPr marL="91450" marR="91450" marT="45725" marB="45725"/>
                </a:tc>
                <a:tc>
                  <a:txBody>
                    <a:bodyPr/>
                    <a:lstStyle/>
                    <a:p>
                      <a:pPr marL="0" marR="0" lvl="0" indent="0" algn="ctr" rtl="0">
                        <a:spcBef>
                          <a:spcPts val="0"/>
                        </a:spcBef>
                        <a:spcAft>
                          <a:spcPts val="0"/>
                        </a:spcAft>
                        <a:buNone/>
                      </a:pPr>
                      <a:r>
                        <a:rPr lang="en-IN" sz="1800"/>
                        <a:t>100 kg/hr x 2 Nos.</a:t>
                      </a:r>
                      <a:endParaRPr sz="1800"/>
                    </a:p>
                  </a:txBody>
                  <a:tcPr marL="91450" marR="91450" marT="45725" marB="45725"/>
                </a:tc>
                <a:tc>
                  <a:txBody>
                    <a:bodyPr/>
                    <a:lstStyle/>
                    <a:p>
                      <a:pPr marL="0" marR="0" lvl="0" indent="0" algn="ctr" rtl="0">
                        <a:spcBef>
                          <a:spcPts val="0"/>
                        </a:spcBef>
                        <a:spcAft>
                          <a:spcPts val="0"/>
                        </a:spcAft>
                        <a:buNone/>
                      </a:pPr>
                      <a:r>
                        <a:rPr lang="en-IN" sz="1800"/>
                        <a:t>20 hr and 365 days</a:t>
                      </a:r>
                      <a:endParaRPr sz="1800"/>
                    </a:p>
                  </a:txBody>
                  <a:tcPr marL="91450" marR="91450" marT="45725" marB="45725"/>
                </a:tc>
                <a:tc>
                  <a:txBody>
                    <a:bodyPr/>
                    <a:lstStyle/>
                    <a:p>
                      <a:pPr marL="0" marR="0" lvl="0" indent="0" algn="ctr" rtl="0">
                        <a:spcBef>
                          <a:spcPts val="0"/>
                        </a:spcBef>
                        <a:spcAft>
                          <a:spcPts val="0"/>
                        </a:spcAft>
                        <a:buNone/>
                      </a:pPr>
                      <a:r>
                        <a:rPr lang="en-IN" sz="1800"/>
                        <a:t>4</a:t>
                      </a:r>
                      <a:endParaRPr sz="1800"/>
                    </a:p>
                  </a:txBody>
                  <a:tcPr marL="91450" marR="91450" marT="45725" marB="457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8"/>
          <p:cNvSpPr txBox="1"/>
          <p:nvPr/>
        </p:nvSpPr>
        <p:spPr>
          <a:xfrm>
            <a:off x="0" y="1"/>
            <a:ext cx="12192000" cy="605642"/>
          </a:xfrm>
          <a:prstGeom prst="rect">
            <a:avLst/>
          </a:prstGeom>
          <a:gradFill>
            <a:gsLst>
              <a:gs pos="0">
                <a:srgbClr val="FEE599"/>
              </a:gs>
              <a:gs pos="74000">
                <a:srgbClr val="B3D1EC"/>
              </a:gs>
              <a:gs pos="83000">
                <a:srgbClr val="BBD6EE"/>
              </a:gs>
              <a:gs pos="100000">
                <a:srgbClr val="CCE0F2"/>
              </a:gs>
            </a:gsLst>
            <a:lin ang="5400000" scaled="0"/>
          </a:grad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Quattrocento Sans"/>
              <a:buNone/>
            </a:pPr>
            <a:r>
              <a:rPr lang="en-IN" sz="4100" b="1" u="sng">
                <a:solidFill>
                  <a:schemeClr val="dk1"/>
                </a:solidFill>
                <a:latin typeface="Algerian"/>
                <a:ea typeface="Algerian"/>
                <a:cs typeface="Algerian"/>
                <a:sym typeface="Algerian"/>
              </a:rPr>
              <a:t>WASTE TREATMENT AND DISPOSAL</a:t>
            </a:r>
            <a:endParaRPr sz="4100" b="1" u="sng">
              <a:latin typeface="Algerian"/>
              <a:ea typeface="Algerian"/>
              <a:cs typeface="Algerian"/>
              <a:sym typeface="Algerian"/>
            </a:endParaRPr>
          </a:p>
        </p:txBody>
      </p:sp>
      <p:pic>
        <p:nvPicPr>
          <p:cNvPr id="244" name="Google Shape;244;p8"/>
          <p:cNvPicPr preferRelativeResize="0"/>
          <p:nvPr/>
        </p:nvPicPr>
        <p:blipFill rotWithShape="1">
          <a:blip r:embed="rId3">
            <a:alphaModFix/>
          </a:blip>
          <a:srcRect/>
          <a:stretch/>
        </p:blipFill>
        <p:spPr>
          <a:xfrm>
            <a:off x="0" y="1"/>
            <a:ext cx="642256" cy="642256"/>
          </a:xfrm>
          <a:prstGeom prst="rect">
            <a:avLst/>
          </a:prstGeom>
          <a:noFill/>
          <a:ln>
            <a:noFill/>
          </a:ln>
        </p:spPr>
      </p:pic>
      <p:sp>
        <p:nvSpPr>
          <p:cNvPr id="245" name="Google Shape;245;p8"/>
          <p:cNvSpPr/>
          <p:nvPr/>
        </p:nvSpPr>
        <p:spPr>
          <a:xfrm>
            <a:off x="785950" y="818125"/>
            <a:ext cx="2571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b="1">
                <a:solidFill>
                  <a:schemeClr val="dk1"/>
                </a:solidFill>
                <a:latin typeface="Arial"/>
                <a:ea typeface="Arial"/>
                <a:cs typeface="Arial"/>
                <a:sym typeface="Arial"/>
              </a:rPr>
              <a:t>Incineration</a:t>
            </a:r>
            <a:endParaRPr sz="2200" b="1">
              <a:solidFill>
                <a:schemeClr val="dk1"/>
              </a:solidFill>
            </a:endParaRPr>
          </a:p>
        </p:txBody>
      </p:sp>
      <p:sp>
        <p:nvSpPr>
          <p:cNvPr id="246" name="Google Shape;246;p8"/>
          <p:cNvSpPr/>
          <p:nvPr/>
        </p:nvSpPr>
        <p:spPr>
          <a:xfrm>
            <a:off x="375050" y="1399950"/>
            <a:ext cx="11244000" cy="258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dk1"/>
                </a:solidFill>
                <a:latin typeface="Arial"/>
                <a:ea typeface="Arial"/>
                <a:cs typeface="Arial"/>
                <a:sym typeface="Arial"/>
              </a:rPr>
              <a:t>This is a high temperature thermal process employing combustion of the waste under controlled condition for converting them into inert material and gases. Incinerators can be oil fired or electrically powered or a combination thereof.</a:t>
            </a:r>
            <a:endParaRPr sz="1900"/>
          </a:p>
          <a:p>
            <a:pPr marL="0" marR="0" lvl="0" indent="0" algn="just" rtl="0">
              <a:spcBef>
                <a:spcPts val="0"/>
              </a:spcBef>
              <a:spcAft>
                <a:spcPts val="0"/>
              </a:spcAft>
              <a:buNone/>
            </a:pPr>
            <a:r>
              <a:rPr lang="en-IN" sz="1900">
                <a:solidFill>
                  <a:schemeClr val="dk1"/>
                </a:solidFill>
                <a:latin typeface="Arial"/>
                <a:ea typeface="Arial"/>
                <a:cs typeface="Arial"/>
                <a:sym typeface="Arial"/>
              </a:rPr>
              <a:t>Broadly, three types of incinerators are used for hospital waste : multiple hearth type, rotary kiln and controlled air types. All the types can have primary and secondary combustion chambers to ensure optimal combustion. These are refractory lined.</a:t>
            </a:r>
            <a:endParaRPr sz="1900"/>
          </a:p>
          <a:p>
            <a:pPr marL="0" marR="0" lvl="0" indent="0" algn="l" rtl="0">
              <a:spcBef>
                <a:spcPts val="0"/>
              </a:spcBef>
              <a:spcAft>
                <a:spcPts val="0"/>
              </a:spcAft>
              <a:buNone/>
            </a:pPr>
            <a:endParaRPr sz="1900">
              <a:solidFill>
                <a:schemeClr val="dk1"/>
              </a:solidFill>
              <a:latin typeface="Arial"/>
              <a:ea typeface="Arial"/>
              <a:cs typeface="Arial"/>
              <a:sym typeface="Arial"/>
            </a:endParaRPr>
          </a:p>
          <a:p>
            <a:pPr marL="0" marR="0" lvl="0" indent="0" algn="just" rtl="0">
              <a:spcBef>
                <a:spcPts val="0"/>
              </a:spcBef>
              <a:spcAft>
                <a:spcPts val="0"/>
              </a:spcAft>
              <a:buNone/>
            </a:pPr>
            <a:r>
              <a:rPr lang="en-IN" sz="1900">
                <a:solidFill>
                  <a:schemeClr val="dk1"/>
                </a:solidFill>
                <a:latin typeface="Arial"/>
                <a:ea typeface="Arial"/>
                <a:cs typeface="Arial"/>
                <a:sym typeface="Arial"/>
              </a:rPr>
              <a:t>In the Bio-medical Waste (Management and Handling) Rules, Incineration has been recommended for human anatomical waste, animal waste, </a:t>
            </a:r>
            <a:r>
              <a:rPr lang="en-IN" sz="1900">
                <a:solidFill>
                  <a:schemeClr val="dk1"/>
                </a:solidFill>
              </a:rPr>
              <a:t>cytotoxic</a:t>
            </a:r>
            <a:r>
              <a:rPr lang="en-IN" sz="1900">
                <a:solidFill>
                  <a:schemeClr val="dk1"/>
                </a:solidFill>
                <a:latin typeface="Arial"/>
                <a:ea typeface="Arial"/>
                <a:cs typeface="Arial"/>
                <a:sym typeface="Arial"/>
              </a:rPr>
              <a:t> drugs, discarded medicines and soiled waste.</a:t>
            </a:r>
            <a:endParaRPr sz="1900"/>
          </a:p>
        </p:txBody>
      </p:sp>
      <p:sp>
        <p:nvSpPr>
          <p:cNvPr id="247" name="Google Shape;247;p8"/>
          <p:cNvSpPr/>
          <p:nvPr/>
        </p:nvSpPr>
        <p:spPr>
          <a:xfrm>
            <a:off x="642250" y="4176163"/>
            <a:ext cx="337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100" b="1">
                <a:solidFill>
                  <a:schemeClr val="dk1"/>
                </a:solidFill>
                <a:latin typeface="Arial"/>
                <a:ea typeface="Arial"/>
                <a:cs typeface="Arial"/>
                <a:sym typeface="Arial"/>
              </a:rPr>
              <a:t>Autoclave Treatment</a:t>
            </a:r>
            <a:endParaRPr sz="2100" b="1">
              <a:solidFill>
                <a:schemeClr val="dk1"/>
              </a:solidFill>
            </a:endParaRPr>
          </a:p>
        </p:txBody>
      </p:sp>
      <p:sp>
        <p:nvSpPr>
          <p:cNvPr id="248" name="Google Shape;248;p8"/>
          <p:cNvSpPr/>
          <p:nvPr/>
        </p:nvSpPr>
        <p:spPr>
          <a:xfrm>
            <a:off x="482200" y="4736275"/>
            <a:ext cx="11136900" cy="92340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IN" sz="1900">
                <a:solidFill>
                  <a:schemeClr val="dk1"/>
                </a:solidFill>
                <a:latin typeface="Arial"/>
                <a:ea typeface="Arial"/>
                <a:cs typeface="Arial"/>
                <a:sym typeface="Arial"/>
              </a:rPr>
              <a:t>This is a process of steam sterilisation under pressure. It is a low heat process in which steam is brought into direct contact with the waste material for duration sufficient to disinfect the material. These are also of three types : Gravity type, Pre-vacuum type and Retort type.</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9"/>
          <p:cNvSpPr/>
          <p:nvPr/>
        </p:nvSpPr>
        <p:spPr>
          <a:xfrm>
            <a:off x="1149050" y="1004100"/>
            <a:ext cx="295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Arial"/>
                <a:ea typeface="Arial"/>
                <a:cs typeface="Arial"/>
                <a:sym typeface="Arial"/>
              </a:rPr>
              <a:t>Hydroclave Treatment</a:t>
            </a:r>
            <a:endParaRPr sz="2000">
              <a:solidFill>
                <a:schemeClr val="dk1"/>
              </a:solidFill>
              <a:latin typeface="Arial"/>
              <a:ea typeface="Arial"/>
              <a:cs typeface="Arial"/>
              <a:sym typeface="Arial"/>
            </a:endParaRPr>
          </a:p>
        </p:txBody>
      </p:sp>
      <p:sp>
        <p:nvSpPr>
          <p:cNvPr id="254" name="Google Shape;254;p9"/>
          <p:cNvSpPr txBox="1"/>
          <p:nvPr/>
        </p:nvSpPr>
        <p:spPr>
          <a:xfrm>
            <a:off x="0" y="1"/>
            <a:ext cx="12192000" cy="605642"/>
          </a:xfrm>
          <a:prstGeom prst="rect">
            <a:avLst/>
          </a:prstGeom>
          <a:gradFill>
            <a:gsLst>
              <a:gs pos="0">
                <a:srgbClr val="FEE599"/>
              </a:gs>
              <a:gs pos="74000">
                <a:srgbClr val="B3D1EC"/>
              </a:gs>
              <a:gs pos="83000">
                <a:srgbClr val="BBD6EE"/>
              </a:gs>
              <a:gs pos="100000">
                <a:srgbClr val="CCE0F2"/>
              </a:gs>
            </a:gsLst>
            <a:lin ang="5400000" scaled="0"/>
          </a:gradFill>
          <a:ln>
            <a:noFill/>
          </a:ln>
        </p:spPr>
        <p:txBody>
          <a:bodyPr spcFirstLastPara="1" wrap="square" lIns="91425" tIns="45700" rIns="91425" bIns="45700" anchor="b" anchorCtr="0">
            <a:normAutofit fontScale="97500"/>
          </a:bodyPr>
          <a:lstStyle/>
          <a:p>
            <a:pPr marL="0" marR="0" lvl="0" indent="0" algn="ctr" rtl="0">
              <a:lnSpc>
                <a:spcPct val="90000"/>
              </a:lnSpc>
              <a:spcBef>
                <a:spcPts val="0"/>
              </a:spcBef>
              <a:spcAft>
                <a:spcPts val="0"/>
              </a:spcAft>
              <a:buClr>
                <a:schemeClr val="dk1"/>
              </a:buClr>
              <a:buSzPct val="94609"/>
              <a:buFont typeface="Quattrocento Sans"/>
              <a:buNone/>
            </a:pPr>
            <a:r>
              <a:rPr lang="en-IN" sz="3805" b="1" u="sng">
                <a:solidFill>
                  <a:schemeClr val="dk1"/>
                </a:solidFill>
                <a:latin typeface="Algerian"/>
                <a:ea typeface="Algerian"/>
                <a:cs typeface="Algerian"/>
                <a:sym typeface="Algerian"/>
              </a:rPr>
              <a:t>WASTE TREATMENT AND DISPOSAL</a:t>
            </a:r>
            <a:endParaRPr sz="1605" b="1" u="sng">
              <a:latin typeface="Algerian"/>
              <a:ea typeface="Algerian"/>
              <a:cs typeface="Algerian"/>
              <a:sym typeface="Algerian"/>
            </a:endParaRPr>
          </a:p>
        </p:txBody>
      </p:sp>
      <p:pic>
        <p:nvPicPr>
          <p:cNvPr id="255" name="Google Shape;255;p9"/>
          <p:cNvPicPr preferRelativeResize="0"/>
          <p:nvPr/>
        </p:nvPicPr>
        <p:blipFill rotWithShape="1">
          <a:blip r:embed="rId3">
            <a:alphaModFix/>
          </a:blip>
          <a:srcRect/>
          <a:stretch/>
        </p:blipFill>
        <p:spPr>
          <a:xfrm>
            <a:off x="0" y="1"/>
            <a:ext cx="642256" cy="642256"/>
          </a:xfrm>
          <a:prstGeom prst="rect">
            <a:avLst/>
          </a:prstGeom>
          <a:noFill/>
          <a:ln>
            <a:noFill/>
          </a:ln>
        </p:spPr>
      </p:pic>
      <p:sp>
        <p:nvSpPr>
          <p:cNvPr id="256" name="Google Shape;256;p9"/>
          <p:cNvSpPr/>
          <p:nvPr/>
        </p:nvSpPr>
        <p:spPr>
          <a:xfrm>
            <a:off x="845426" y="1521861"/>
            <a:ext cx="10749166" cy="286232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900">
                <a:solidFill>
                  <a:schemeClr val="dk1"/>
                </a:solidFill>
                <a:latin typeface="Arial"/>
                <a:ea typeface="Arial"/>
                <a:cs typeface="Arial"/>
                <a:sym typeface="Arial"/>
              </a:rPr>
              <a:t>Hydroclave is an innovative equipment for steam sterilisation process (like autoclave). It is a double walled container, in which the steam is injected into the outer jacket to heat the inner chamber containing the waste. Moisture contained in the waste evaporates as steam and builds up the requisite steam pressure (35-36 psi). Sturdy paddles slowly rotated by a strong shaft inside the chamber tumble the waste continuously against the hot wall thus mixing as well as fragmenting the same. In the absence of enough moisture, additional steam is injected. The system operates at 132 deg.C. and 36 psi steam pressure for sterilisation time of 20 minutes. The total time for a cycle is about 50 minutes, which includes start-up, heat-up, sterilisation, venting and depressurisation and dehydration. The treated</a:t>
            </a:r>
            <a:endParaRPr sz="1500"/>
          </a:p>
          <a:p>
            <a:pPr marL="0" marR="0" lvl="0" indent="0" algn="just" rtl="0">
              <a:spcBef>
                <a:spcPts val="0"/>
              </a:spcBef>
              <a:spcAft>
                <a:spcPts val="0"/>
              </a:spcAft>
              <a:buNone/>
            </a:pPr>
            <a:r>
              <a:rPr lang="en-IN" sz="1900">
                <a:solidFill>
                  <a:schemeClr val="dk1"/>
                </a:solidFill>
                <a:latin typeface="Arial"/>
                <a:ea typeface="Arial"/>
                <a:cs typeface="Arial"/>
                <a:sym typeface="Arial"/>
              </a:rPr>
              <a:t>material can further be shredded before disposal. The expected volume and weight reductions are upto 85% and 70% respectively.</a:t>
            </a:r>
            <a:endParaRPr sz="1500"/>
          </a:p>
        </p:txBody>
      </p:sp>
      <p:sp>
        <p:nvSpPr>
          <p:cNvPr id="257" name="Google Shape;257;p9"/>
          <p:cNvSpPr/>
          <p:nvPr/>
        </p:nvSpPr>
        <p:spPr>
          <a:xfrm>
            <a:off x="1059750" y="4800500"/>
            <a:ext cx="295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Arial"/>
                <a:ea typeface="Arial"/>
                <a:cs typeface="Arial"/>
                <a:sym typeface="Arial"/>
              </a:rPr>
              <a:t>Microwave Treatment</a:t>
            </a:r>
            <a:endParaRPr sz="2000">
              <a:solidFill>
                <a:schemeClr val="dk1"/>
              </a:solidFill>
              <a:latin typeface="Arial"/>
              <a:ea typeface="Arial"/>
              <a:cs typeface="Arial"/>
              <a:sym typeface="Arial"/>
            </a:endParaRPr>
          </a:p>
        </p:txBody>
      </p:sp>
      <p:sp>
        <p:nvSpPr>
          <p:cNvPr id="258" name="Google Shape;258;p9"/>
          <p:cNvSpPr/>
          <p:nvPr/>
        </p:nvSpPr>
        <p:spPr>
          <a:xfrm>
            <a:off x="845426" y="5300412"/>
            <a:ext cx="107493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dk1"/>
                </a:solidFill>
                <a:latin typeface="Arial"/>
                <a:ea typeface="Arial"/>
                <a:cs typeface="Arial"/>
                <a:sym typeface="Arial"/>
              </a:rPr>
              <a:t>This again is a wet thermal disinfection technology but unlike other thermal treatment systems, which heat the waste externally, microwave heats the targeted material from inside out, providing a high level of disinfection.</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0"/>
          <p:cNvSpPr txBox="1"/>
          <p:nvPr/>
        </p:nvSpPr>
        <p:spPr>
          <a:xfrm>
            <a:off x="0" y="1"/>
            <a:ext cx="12192000" cy="605642"/>
          </a:xfrm>
          <a:prstGeom prst="rect">
            <a:avLst/>
          </a:prstGeom>
          <a:gradFill>
            <a:gsLst>
              <a:gs pos="0">
                <a:srgbClr val="FEE599"/>
              </a:gs>
              <a:gs pos="74000">
                <a:srgbClr val="B3D1EC"/>
              </a:gs>
              <a:gs pos="83000">
                <a:srgbClr val="BBD6EE"/>
              </a:gs>
              <a:gs pos="100000">
                <a:srgbClr val="CCE0F2"/>
              </a:gs>
            </a:gsLst>
            <a:lin ang="5400000" scaled="0"/>
          </a:grad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510"/>
              <a:buFont typeface="Quattrocento Sans"/>
              <a:buNone/>
            </a:pPr>
            <a:r>
              <a:rPr lang="en-IN" sz="3909" b="1" u="sng">
                <a:solidFill>
                  <a:schemeClr val="dk1"/>
                </a:solidFill>
                <a:latin typeface="Algerian"/>
                <a:ea typeface="Algerian"/>
                <a:cs typeface="Algerian"/>
                <a:sym typeface="Algerian"/>
              </a:rPr>
              <a:t>PLANT SPECIFICATIONS</a:t>
            </a:r>
            <a:endParaRPr sz="3909" b="1" u="sng">
              <a:solidFill>
                <a:schemeClr val="dk1"/>
              </a:solidFill>
              <a:latin typeface="Algerian"/>
              <a:ea typeface="Algerian"/>
              <a:cs typeface="Algerian"/>
              <a:sym typeface="Algerian"/>
            </a:endParaRPr>
          </a:p>
        </p:txBody>
      </p:sp>
      <p:pic>
        <p:nvPicPr>
          <p:cNvPr id="264" name="Google Shape;264;p10"/>
          <p:cNvPicPr preferRelativeResize="0"/>
          <p:nvPr/>
        </p:nvPicPr>
        <p:blipFill rotWithShape="1">
          <a:blip r:embed="rId3">
            <a:alphaModFix/>
          </a:blip>
          <a:srcRect/>
          <a:stretch/>
        </p:blipFill>
        <p:spPr>
          <a:xfrm>
            <a:off x="0" y="1"/>
            <a:ext cx="642256" cy="642256"/>
          </a:xfrm>
          <a:prstGeom prst="rect">
            <a:avLst/>
          </a:prstGeom>
          <a:noFill/>
          <a:ln>
            <a:noFill/>
          </a:ln>
        </p:spPr>
      </p:pic>
      <p:sp>
        <p:nvSpPr>
          <p:cNvPr id="265" name="Google Shape;265;p10"/>
          <p:cNvSpPr/>
          <p:nvPr/>
        </p:nvSpPr>
        <p:spPr>
          <a:xfrm>
            <a:off x="713706" y="718097"/>
            <a:ext cx="11135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000000"/>
                </a:solidFill>
                <a:latin typeface="Arial"/>
                <a:ea typeface="Arial"/>
                <a:cs typeface="Arial"/>
                <a:sym typeface="Arial"/>
              </a:rPr>
              <a:t>Salient features of the project including Water, Air and Hazardous waste management </a:t>
            </a:r>
            <a:endParaRPr sz="1800">
              <a:solidFill>
                <a:srgbClr val="000000"/>
              </a:solidFill>
              <a:latin typeface="Arial"/>
              <a:ea typeface="Arial"/>
              <a:cs typeface="Arial"/>
              <a:sym typeface="Arial"/>
            </a:endParaRPr>
          </a:p>
        </p:txBody>
      </p:sp>
      <p:graphicFrame>
        <p:nvGraphicFramePr>
          <p:cNvPr id="266" name="Google Shape;266;p10"/>
          <p:cNvGraphicFramePr/>
          <p:nvPr/>
        </p:nvGraphicFramePr>
        <p:xfrm>
          <a:off x="307551" y="1199846"/>
          <a:ext cx="11320175" cy="5557040"/>
        </p:xfrm>
        <a:graphic>
          <a:graphicData uri="http://schemas.openxmlformats.org/drawingml/2006/table">
            <a:tbl>
              <a:tblPr firstRow="1" bandRow="1">
                <a:noFill/>
                <a:tableStyleId>{89C8D47F-5026-4DD6-96E4-CA7A313986EC}</a:tableStyleId>
              </a:tblPr>
              <a:tblGrid>
                <a:gridCol w="1230775"/>
                <a:gridCol w="6546850"/>
                <a:gridCol w="3542550"/>
              </a:tblGrid>
              <a:tr h="511200">
                <a:tc>
                  <a:txBody>
                    <a:bodyPr/>
                    <a:lstStyle/>
                    <a:p>
                      <a:pPr marL="0" marR="0" lvl="0" indent="0" algn="ctr" rtl="0">
                        <a:spcBef>
                          <a:spcPts val="0"/>
                        </a:spcBef>
                        <a:spcAft>
                          <a:spcPts val="0"/>
                        </a:spcAft>
                        <a:buNone/>
                      </a:pPr>
                      <a:r>
                        <a:rPr lang="en-IN" sz="1800" b="1" i="0" u="none" strike="noStrike">
                          <a:solidFill>
                            <a:schemeClr val="lt1"/>
                          </a:solidFill>
                          <a:latin typeface="Calibri"/>
                          <a:ea typeface="Calibri"/>
                          <a:cs typeface="Calibri"/>
                          <a:sym typeface="Calibri"/>
                        </a:rPr>
                        <a:t>Sr. No.</a:t>
                      </a:r>
                      <a:endParaRPr sz="1800" b="0" i="0" u="none" strike="noStrike">
                        <a:solidFill>
                          <a:schemeClr val="lt1"/>
                        </a:solidFill>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r>
                        <a:rPr lang="en-IN" sz="1800" b="1" i="0" u="none" strike="noStrike">
                          <a:solidFill>
                            <a:schemeClr val="lt1"/>
                          </a:solidFill>
                          <a:latin typeface="Calibri"/>
                          <a:ea typeface="Calibri"/>
                          <a:cs typeface="Calibri"/>
                          <a:sym typeface="Calibri"/>
                        </a:rPr>
                        <a:t>Particulars </a:t>
                      </a:r>
                      <a:r>
                        <a:rPr lang="en-IN" sz="1800" b="0" i="0" u="none" strike="noStrike">
                          <a:solidFill>
                            <a:schemeClr val="lt1"/>
                          </a:solidFill>
                          <a:latin typeface="Calibri"/>
                          <a:ea typeface="Calibri"/>
                          <a:cs typeface="Calibri"/>
                          <a:sym typeface="Calibri"/>
                        </a:rPr>
                        <a:t>	</a:t>
                      </a:r>
                      <a:endParaRPr sz="1800" b="0" i="0" u="none" strike="noStrike">
                        <a:solidFill>
                          <a:schemeClr val="lt1"/>
                        </a:solidFill>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IN" sz="1800"/>
                        <a:t>Details</a:t>
                      </a:r>
                      <a:endParaRPr sz="1800"/>
                    </a:p>
                  </a:txBody>
                  <a:tcPr marL="91450" marR="91450" marT="45725" marB="45725" anchor="ctr"/>
                </a:tc>
              </a:tr>
              <a:tr h="511200">
                <a:tc>
                  <a:txBody>
                    <a:bodyPr/>
                    <a:lstStyle/>
                    <a:p>
                      <a:pPr marL="0" marR="0" lvl="0" indent="0" algn="ctr" rtl="0">
                        <a:spcBef>
                          <a:spcPts val="0"/>
                        </a:spcBef>
                        <a:spcAft>
                          <a:spcPts val="0"/>
                        </a:spcAft>
                        <a:buNone/>
                      </a:pPr>
                      <a:r>
                        <a:rPr lang="en-IN" sz="1800"/>
                        <a:t>1</a:t>
                      </a:r>
                      <a:endParaRPr sz="1800"/>
                    </a:p>
                  </a:txBody>
                  <a:tcPr marL="91450" marR="91450" marT="45725" marB="45725"/>
                </a:tc>
                <a:tc>
                  <a:txBody>
                    <a:bodyPr/>
                    <a:lstStyle/>
                    <a:p>
                      <a:pPr marL="0" marR="0" lvl="0" indent="0" algn="l" rtl="0">
                        <a:spcBef>
                          <a:spcPts val="0"/>
                        </a:spcBef>
                        <a:spcAft>
                          <a:spcPts val="0"/>
                        </a:spcAft>
                        <a:buNone/>
                      </a:pPr>
                      <a:r>
                        <a:rPr lang="en-IN" sz="1800"/>
                        <a:t>Total cost of Proposed Project (Rs. in Crores)</a:t>
                      </a:r>
                      <a:endParaRPr sz="1800"/>
                    </a:p>
                  </a:txBody>
                  <a:tcPr marL="91450" marR="91450" marT="45725" marB="45725"/>
                </a:tc>
                <a:tc>
                  <a:txBody>
                    <a:bodyPr/>
                    <a:lstStyle/>
                    <a:p>
                      <a:pPr marL="0" marR="0" lvl="0" indent="0" algn="ctr" rtl="0">
                        <a:spcBef>
                          <a:spcPts val="0"/>
                        </a:spcBef>
                        <a:spcAft>
                          <a:spcPts val="0"/>
                        </a:spcAft>
                        <a:buNone/>
                      </a:pPr>
                      <a:r>
                        <a:rPr lang="en-IN" sz="1800"/>
                        <a:t>Rs. 6 Crore</a:t>
                      </a:r>
                      <a:endParaRPr sz="1800"/>
                    </a:p>
                  </a:txBody>
                  <a:tcPr marL="91450" marR="91450" marT="45725" marB="45725"/>
                </a:tc>
              </a:tr>
              <a:tr h="511200">
                <a:tc>
                  <a:txBody>
                    <a:bodyPr/>
                    <a:lstStyle/>
                    <a:p>
                      <a:pPr marL="0" marR="0" lvl="0" indent="0" algn="ctr" rtl="0">
                        <a:spcBef>
                          <a:spcPts val="0"/>
                        </a:spcBef>
                        <a:spcAft>
                          <a:spcPts val="0"/>
                        </a:spcAft>
                        <a:buNone/>
                      </a:pPr>
                      <a:r>
                        <a:rPr lang="en-IN" sz="1800"/>
                        <a:t>2</a:t>
                      </a:r>
                      <a:endParaRPr sz="1800"/>
                    </a:p>
                  </a:txBody>
                  <a:tcPr marL="91450" marR="91450" marT="45725" marB="45725"/>
                </a:tc>
                <a:tc>
                  <a:txBody>
                    <a:bodyPr/>
                    <a:lstStyle/>
                    <a:p>
                      <a:pPr marL="0" marR="0" lvl="0" indent="0" algn="l" rtl="0">
                        <a:spcBef>
                          <a:spcPts val="0"/>
                        </a:spcBef>
                        <a:spcAft>
                          <a:spcPts val="0"/>
                        </a:spcAft>
                        <a:buNone/>
                      </a:pPr>
                      <a:r>
                        <a:rPr lang="en-IN" sz="1800"/>
                        <a:t>Total Plot area ( sq. meter)</a:t>
                      </a:r>
                      <a:endParaRPr sz="1800"/>
                    </a:p>
                  </a:txBody>
                  <a:tcPr marL="91450" marR="91450" marT="45725" marB="45725"/>
                </a:tc>
                <a:tc>
                  <a:txBody>
                    <a:bodyPr/>
                    <a:lstStyle/>
                    <a:p>
                      <a:pPr marL="0" marR="0" lvl="0" indent="0" algn="ctr" rtl="0">
                        <a:spcBef>
                          <a:spcPts val="0"/>
                        </a:spcBef>
                        <a:spcAft>
                          <a:spcPts val="0"/>
                        </a:spcAft>
                        <a:buNone/>
                      </a:pPr>
                      <a:r>
                        <a:rPr lang="en-IN" sz="1800"/>
                        <a:t>4,292 sq.m.</a:t>
                      </a:r>
                      <a:endParaRPr sz="1800"/>
                    </a:p>
                  </a:txBody>
                  <a:tcPr marL="91450" marR="91450" marT="45725" marB="45725"/>
                </a:tc>
              </a:tr>
              <a:tr h="321275">
                <a:tc>
                  <a:txBody>
                    <a:bodyPr/>
                    <a:lstStyle/>
                    <a:p>
                      <a:pPr marL="0" marR="0" lvl="0" indent="0" algn="ctr"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IN" sz="1800"/>
                        <a:t>Green belt area,/Tree Plantation area ( sq. meter)</a:t>
                      </a:r>
                      <a:endParaRPr sz="1800"/>
                    </a:p>
                  </a:txBody>
                  <a:tcPr marL="91450" marR="91450" marT="45725" marB="45725"/>
                </a:tc>
                <a:tc>
                  <a:txBody>
                    <a:bodyPr/>
                    <a:lstStyle/>
                    <a:p>
                      <a:pPr marL="0" marR="0" lvl="0" indent="0" algn="ctr" rtl="0">
                        <a:spcBef>
                          <a:spcPts val="0"/>
                        </a:spcBef>
                        <a:spcAft>
                          <a:spcPts val="0"/>
                        </a:spcAft>
                        <a:buNone/>
                      </a:pPr>
                      <a:r>
                        <a:rPr lang="en-IN" sz="1800"/>
                        <a:t>1,417 sq.m. (33%)</a:t>
                      </a:r>
                      <a:endParaRPr sz="1800"/>
                    </a:p>
                  </a:txBody>
                  <a:tcPr marL="91450" marR="91450" marT="45725" marB="45725"/>
                </a:tc>
              </a:tr>
              <a:tr h="321275">
                <a:tc>
                  <a:txBody>
                    <a:bodyPr/>
                    <a:lstStyle/>
                    <a:p>
                      <a:pPr marL="0" marR="0" lvl="0" indent="0" algn="ctr" rtl="0">
                        <a:spcBef>
                          <a:spcPts val="0"/>
                        </a:spcBef>
                        <a:spcAft>
                          <a:spcPts val="0"/>
                        </a:spcAft>
                        <a:buNone/>
                      </a:pPr>
                      <a:r>
                        <a:rPr lang="en-IN" sz="1800"/>
                        <a:t>3</a:t>
                      </a:r>
                      <a:endParaRPr sz="1800"/>
                    </a:p>
                  </a:txBody>
                  <a:tcPr marL="91450" marR="91450" marT="45725" marB="45725"/>
                </a:tc>
                <a:tc>
                  <a:txBody>
                    <a:bodyPr/>
                    <a:lstStyle/>
                    <a:p>
                      <a:pPr marL="0" marR="0" lvl="0" indent="0" algn="l" rtl="0">
                        <a:spcBef>
                          <a:spcPts val="0"/>
                        </a:spcBef>
                        <a:spcAft>
                          <a:spcPts val="0"/>
                        </a:spcAft>
                        <a:buNone/>
                      </a:pPr>
                      <a:r>
                        <a:rPr lang="en-IN" sz="1800"/>
                        <a:t>Employment generation</a:t>
                      </a:r>
                      <a:endParaRPr sz="1800"/>
                    </a:p>
                  </a:txBody>
                  <a:tcPr marL="91450" marR="91450" marT="45725" marB="45725"/>
                </a:tc>
                <a:tc>
                  <a:txBody>
                    <a:bodyPr/>
                    <a:lstStyle/>
                    <a:p>
                      <a:pPr marL="0" marR="0" lvl="0" indent="0" algn="ctr" rtl="0">
                        <a:spcBef>
                          <a:spcPts val="0"/>
                        </a:spcBef>
                        <a:spcAft>
                          <a:spcPts val="0"/>
                        </a:spcAft>
                        <a:buNone/>
                      </a:pPr>
                      <a:r>
                        <a:rPr lang="en-IN" sz="1800"/>
                        <a:t>40 Persons</a:t>
                      </a:r>
                      <a:endParaRPr sz="1800"/>
                    </a:p>
                  </a:txBody>
                  <a:tcPr marL="91450" marR="91450" marT="45725" marB="45725"/>
                </a:tc>
              </a:tr>
              <a:tr h="321275">
                <a:tc>
                  <a:txBody>
                    <a:bodyPr/>
                    <a:lstStyle/>
                    <a:p>
                      <a:pPr marL="0" marR="0" lvl="0" indent="0" algn="ctr" rtl="0">
                        <a:spcBef>
                          <a:spcPts val="0"/>
                        </a:spcBef>
                        <a:spcAft>
                          <a:spcPts val="0"/>
                        </a:spcAft>
                        <a:buNone/>
                      </a:pPr>
                      <a:r>
                        <a:rPr lang="en-IN" sz="1800"/>
                        <a:t>4</a:t>
                      </a:r>
                      <a:endParaRPr sz="1800"/>
                    </a:p>
                  </a:txBody>
                  <a:tcPr marL="91450" marR="91450" marT="45725" marB="45725"/>
                </a:tc>
                <a:tc>
                  <a:txBody>
                    <a:bodyPr/>
                    <a:lstStyle/>
                    <a:p>
                      <a:pPr marL="0" marR="0" lvl="0" indent="0" algn="l" rtl="0">
                        <a:spcBef>
                          <a:spcPts val="0"/>
                        </a:spcBef>
                        <a:spcAft>
                          <a:spcPts val="0"/>
                        </a:spcAft>
                        <a:buNone/>
                      </a:pPr>
                      <a:r>
                        <a:rPr lang="en-IN" sz="1800"/>
                        <a:t>Water</a:t>
                      </a: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tr>
              <a:tr h="321275">
                <a:tc>
                  <a:txBody>
                    <a:bodyPr/>
                    <a:lstStyle/>
                    <a:p>
                      <a:pPr marL="0" marR="0" lvl="0" indent="0" algn="ctr" rtl="0">
                        <a:spcBef>
                          <a:spcPts val="0"/>
                        </a:spcBef>
                        <a:spcAft>
                          <a:spcPts val="0"/>
                        </a:spcAft>
                        <a:buNone/>
                      </a:pPr>
                      <a:r>
                        <a:rPr lang="en-IN" sz="1800"/>
                        <a:t>i</a:t>
                      </a:r>
                      <a:endParaRPr sz="1800"/>
                    </a:p>
                  </a:txBody>
                  <a:tcPr marL="91450" marR="91450" marT="45725" marB="45725"/>
                </a:tc>
                <a:tc>
                  <a:txBody>
                    <a:bodyPr/>
                    <a:lstStyle/>
                    <a:p>
                      <a:pPr marL="0" marR="0" lvl="0" indent="0" algn="l" rtl="0">
                        <a:spcBef>
                          <a:spcPts val="0"/>
                        </a:spcBef>
                        <a:spcAft>
                          <a:spcPts val="0"/>
                        </a:spcAft>
                        <a:buNone/>
                      </a:pPr>
                      <a:r>
                        <a:rPr lang="en-IN" sz="1800"/>
                        <a:t>Source of Water Supply</a:t>
                      </a:r>
                      <a:endParaRPr/>
                    </a:p>
                    <a:p>
                      <a:pPr marL="0" marR="0" lvl="0" indent="0" algn="l" rtl="0">
                        <a:spcBef>
                          <a:spcPts val="0"/>
                        </a:spcBef>
                        <a:spcAft>
                          <a:spcPts val="0"/>
                        </a:spcAft>
                        <a:buNone/>
                      </a:pPr>
                      <a:r>
                        <a:rPr lang="en-IN" sz="1800"/>
                        <a:t>(Bore well, Surface water, Tanker supply etc.)</a:t>
                      </a:r>
                      <a:endParaRPr sz="1800"/>
                    </a:p>
                  </a:txBody>
                  <a:tcPr marL="91450" marR="91450" marT="45725" marB="45725"/>
                </a:tc>
                <a:tc>
                  <a:txBody>
                    <a:bodyPr/>
                    <a:lstStyle/>
                    <a:p>
                      <a:pPr marL="0" marR="0" lvl="0" indent="0" algn="ctr" rtl="0">
                        <a:spcBef>
                          <a:spcPts val="0"/>
                        </a:spcBef>
                        <a:spcAft>
                          <a:spcPts val="0"/>
                        </a:spcAft>
                        <a:buNone/>
                      </a:pPr>
                      <a:r>
                        <a:rPr lang="en-IN" sz="1800"/>
                        <a:t>Borewell</a:t>
                      </a:r>
                      <a:endParaRPr sz="1800"/>
                    </a:p>
                  </a:txBody>
                  <a:tcPr marL="91450" marR="91450" marT="45725" marB="45725"/>
                </a:tc>
              </a:tr>
              <a:tr h="321275">
                <a:tc>
                  <a:txBody>
                    <a:bodyPr/>
                    <a:lstStyle/>
                    <a:p>
                      <a:pPr marL="0" marR="0" lvl="0" indent="0" algn="ctr" rtl="0">
                        <a:spcBef>
                          <a:spcPts val="0"/>
                        </a:spcBef>
                        <a:spcAft>
                          <a:spcPts val="0"/>
                        </a:spcAft>
                        <a:buNone/>
                      </a:pPr>
                      <a:r>
                        <a:rPr lang="en-IN" sz="1800"/>
                        <a:t>ii</a:t>
                      </a:r>
                      <a:endParaRPr sz="1800"/>
                    </a:p>
                  </a:txBody>
                  <a:tcPr marL="91450" marR="91450" marT="45725" marB="45725"/>
                </a:tc>
                <a:tc>
                  <a:txBody>
                    <a:bodyPr/>
                    <a:lstStyle/>
                    <a:p>
                      <a:pPr marL="0" marR="0" lvl="0" indent="0" algn="l" rtl="0">
                        <a:spcBef>
                          <a:spcPts val="0"/>
                        </a:spcBef>
                        <a:spcAft>
                          <a:spcPts val="0"/>
                        </a:spcAft>
                        <a:buNone/>
                      </a:pPr>
                      <a:r>
                        <a:rPr lang="en-IN" sz="1800"/>
                        <a:t>Water consumption (KLD)</a:t>
                      </a: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tr>
              <a:tr h="321275">
                <a:tc>
                  <a:txBody>
                    <a:bodyPr/>
                    <a:lstStyle/>
                    <a:p>
                      <a:pPr marL="0" marR="0" lvl="0" indent="0" algn="ctr"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IN" sz="1800"/>
                        <a:t>1) Total water requirement for the project: 17 KLD</a:t>
                      </a:r>
                      <a:endParaRPr/>
                    </a:p>
                    <a:p>
                      <a:pPr marL="0" marR="0" lvl="0" indent="0" algn="l" rtl="0">
                        <a:spcBef>
                          <a:spcPts val="0"/>
                        </a:spcBef>
                        <a:spcAft>
                          <a:spcPts val="0"/>
                        </a:spcAft>
                        <a:buNone/>
                      </a:pPr>
                      <a:r>
                        <a:rPr lang="en-IN" sz="1800"/>
                        <a:t>2) Quantity to be recycled: 8.2 KLD</a:t>
                      </a:r>
                      <a:endParaRPr/>
                    </a:p>
                    <a:p>
                      <a:pPr marL="0" marR="0" lvl="0" indent="0" algn="l" rtl="0">
                        <a:spcBef>
                          <a:spcPts val="0"/>
                        </a:spcBef>
                        <a:spcAft>
                          <a:spcPts val="0"/>
                        </a:spcAft>
                        <a:buNone/>
                      </a:pPr>
                      <a:r>
                        <a:rPr lang="en-IN" sz="1800"/>
                        <a:t>3) Total fresh water requirement: 8.8 KLD</a:t>
                      </a: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tr>
              <a:tr h="321275">
                <a:tc>
                  <a:txBody>
                    <a:bodyPr/>
                    <a:lstStyle/>
                    <a:p>
                      <a:pPr marL="0" marR="0" lvl="0" indent="0" algn="ctr" rtl="0">
                        <a:spcBef>
                          <a:spcPts val="0"/>
                        </a:spcBef>
                        <a:spcAft>
                          <a:spcPts val="0"/>
                        </a:spcAft>
                        <a:buNone/>
                      </a:pPr>
                      <a:r>
                        <a:rPr lang="en-IN" sz="1800"/>
                        <a:t>iii</a:t>
                      </a:r>
                      <a:endParaRPr sz="1800"/>
                    </a:p>
                  </a:txBody>
                  <a:tcPr marL="91450" marR="91450" marT="45725" marB="45725"/>
                </a:tc>
                <a:tc>
                  <a:txBody>
                    <a:bodyPr/>
                    <a:lstStyle/>
                    <a:p>
                      <a:pPr marL="0" marR="0" lvl="0" indent="0" algn="l" rtl="0">
                        <a:spcBef>
                          <a:spcPts val="0"/>
                        </a:spcBef>
                        <a:spcAft>
                          <a:spcPts val="0"/>
                        </a:spcAft>
                        <a:buNone/>
                      </a:pPr>
                      <a:r>
                        <a:rPr lang="en-IN" sz="1800"/>
                        <a:t>Waste water generation (KLD): 6.5 KLD</a:t>
                      </a: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tr>
              <a:tr h="321275">
                <a:tc>
                  <a:txBody>
                    <a:bodyPr/>
                    <a:lstStyle/>
                    <a:p>
                      <a:pPr marL="0" marR="0" lvl="0" indent="0" algn="ctr" rtl="0">
                        <a:spcBef>
                          <a:spcPts val="0"/>
                        </a:spcBef>
                        <a:spcAft>
                          <a:spcPts val="0"/>
                        </a:spcAft>
                        <a:buNone/>
                      </a:pPr>
                      <a:r>
                        <a:rPr lang="en-IN" sz="1800"/>
                        <a:t>iv</a:t>
                      </a:r>
                      <a:endParaRPr sz="1800"/>
                    </a:p>
                  </a:txBody>
                  <a:tcPr marL="91450" marR="91450" marT="45725" marB="45725"/>
                </a:tc>
                <a:tc gridSpan="2">
                  <a:txBody>
                    <a:bodyPr/>
                    <a:lstStyle/>
                    <a:p>
                      <a:pPr marL="0" marR="0" lvl="0" indent="0" algn="l" rtl="0">
                        <a:spcBef>
                          <a:spcPts val="0"/>
                        </a:spcBef>
                        <a:spcAft>
                          <a:spcPts val="0"/>
                        </a:spcAft>
                        <a:buNone/>
                      </a:pPr>
                      <a:r>
                        <a:rPr lang="en-IN" sz="1800"/>
                        <a:t>Treatment facility within premises with capacity [For existing and Proposed]</a:t>
                      </a:r>
                      <a:endParaRPr/>
                    </a:p>
                    <a:p>
                      <a:pPr marL="0" marR="0" lvl="0" indent="0" algn="l" rtl="0">
                        <a:spcBef>
                          <a:spcPts val="0"/>
                        </a:spcBef>
                        <a:spcAft>
                          <a:spcPts val="0"/>
                        </a:spcAft>
                        <a:buNone/>
                      </a:pPr>
                      <a:r>
                        <a:rPr lang="en-IN" sz="1800"/>
                        <a:t>[In-house ETP (Primary, Secondary, Tertiary), MEE, Stripper, Spray Dryer, STP etc.</a:t>
                      </a:r>
                      <a:endParaRPr sz="1800"/>
                    </a:p>
                  </a:txBody>
                  <a:tcPr marL="91450" marR="91450" marT="45725" marB="45725"/>
                </a:tc>
                <a:tc hMerge="1">
                  <a:txBody>
                    <a:bodyPr/>
                    <a:lstStyle/>
                    <a:p>
                      <a:endParaRPr lang="en-US"/>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graphicFrame>
        <p:nvGraphicFramePr>
          <p:cNvPr id="271" name="Google Shape;271;p11"/>
          <p:cNvGraphicFramePr/>
          <p:nvPr/>
        </p:nvGraphicFramePr>
        <p:xfrm>
          <a:off x="471568" y="870687"/>
          <a:ext cx="11025475" cy="5831250"/>
        </p:xfrm>
        <a:graphic>
          <a:graphicData uri="http://schemas.openxmlformats.org/drawingml/2006/table">
            <a:tbl>
              <a:tblPr firstRow="1" bandRow="1">
                <a:noFill/>
                <a:tableStyleId>{89C8D47F-5026-4DD6-96E4-CA7A313986EC}</a:tableStyleId>
              </a:tblPr>
              <a:tblGrid>
                <a:gridCol w="1198725"/>
                <a:gridCol w="6376425"/>
                <a:gridCol w="3450325"/>
              </a:tblGrid>
              <a:tr h="550850">
                <a:tc>
                  <a:txBody>
                    <a:bodyPr/>
                    <a:lstStyle/>
                    <a:p>
                      <a:pPr marL="0" marR="0" lvl="0" indent="0" algn="ctr" rtl="0">
                        <a:spcBef>
                          <a:spcPts val="0"/>
                        </a:spcBef>
                        <a:spcAft>
                          <a:spcPts val="0"/>
                        </a:spcAft>
                        <a:buNone/>
                      </a:pPr>
                      <a:r>
                        <a:rPr lang="en-IN" sz="1800" b="1" i="0" u="none" strike="noStrike">
                          <a:solidFill>
                            <a:schemeClr val="lt1"/>
                          </a:solidFill>
                          <a:latin typeface="Calibri"/>
                          <a:ea typeface="Calibri"/>
                          <a:cs typeface="Calibri"/>
                          <a:sym typeface="Calibri"/>
                        </a:rPr>
                        <a:t>Sr. No.</a:t>
                      </a:r>
                      <a:endParaRPr sz="1800" b="0" i="0" u="none" strike="noStrike">
                        <a:solidFill>
                          <a:schemeClr val="lt1"/>
                        </a:solidFill>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r>
                        <a:rPr lang="en-IN" sz="1800" b="1" i="0" u="none" strike="noStrike">
                          <a:solidFill>
                            <a:schemeClr val="lt1"/>
                          </a:solidFill>
                          <a:latin typeface="Calibri"/>
                          <a:ea typeface="Calibri"/>
                          <a:cs typeface="Calibri"/>
                          <a:sym typeface="Calibri"/>
                        </a:rPr>
                        <a:t>Particulars </a:t>
                      </a:r>
                      <a:r>
                        <a:rPr lang="en-IN" sz="1800" b="0" i="0" u="none" strike="noStrike">
                          <a:solidFill>
                            <a:schemeClr val="lt1"/>
                          </a:solidFill>
                          <a:latin typeface="Calibri"/>
                          <a:ea typeface="Calibri"/>
                          <a:cs typeface="Calibri"/>
                          <a:sym typeface="Calibri"/>
                        </a:rPr>
                        <a:t>	</a:t>
                      </a:r>
                      <a:endParaRPr sz="1800" b="0" i="0" u="none" strike="noStrike">
                        <a:solidFill>
                          <a:schemeClr val="lt1"/>
                        </a:solidFill>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IN" sz="1800"/>
                        <a:t>Details</a:t>
                      </a:r>
                      <a:endParaRPr sz="1800"/>
                    </a:p>
                  </a:txBody>
                  <a:tcPr marL="91450" marR="91450" marT="45725" marB="45725" anchor="ctr"/>
                </a:tc>
              </a:tr>
              <a:tr h="689725">
                <a:tc>
                  <a:txBody>
                    <a:bodyPr/>
                    <a:lstStyle/>
                    <a:p>
                      <a:pPr marL="0" marR="0" lvl="0" indent="0" algn="ctr" rtl="0">
                        <a:spcBef>
                          <a:spcPts val="0"/>
                        </a:spcBef>
                        <a:spcAft>
                          <a:spcPts val="0"/>
                        </a:spcAft>
                        <a:buNone/>
                      </a:pPr>
                      <a:r>
                        <a:rPr lang="en-IN" sz="1800"/>
                        <a:t>v</a:t>
                      </a:r>
                      <a:endParaRPr sz="1800"/>
                    </a:p>
                  </a:txBody>
                  <a:tcPr marL="91450" marR="91450" marT="45725" marB="45725"/>
                </a:tc>
                <a:tc>
                  <a:txBody>
                    <a:bodyPr/>
                    <a:lstStyle/>
                    <a:p>
                      <a:pPr marL="0" marR="0" lvl="0" indent="0" algn="l" rtl="0">
                        <a:spcBef>
                          <a:spcPts val="0"/>
                        </a:spcBef>
                        <a:spcAft>
                          <a:spcPts val="0"/>
                        </a:spcAft>
                        <a:buNone/>
                      </a:pPr>
                      <a:r>
                        <a:rPr lang="en-IN" sz="1800"/>
                        <a:t>In case of Common facility (CF) like CETP, Common Spray dryer, Common MEE, CHWIF etc. : Name of Common facility</a:t>
                      </a: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tr>
              <a:tr h="550850">
                <a:tc>
                  <a:txBody>
                    <a:bodyPr/>
                    <a:lstStyle/>
                    <a:p>
                      <a:pPr marL="0" marR="0" lvl="0" indent="0" algn="ctr" rtl="0">
                        <a:spcBef>
                          <a:spcPts val="0"/>
                        </a:spcBef>
                        <a:spcAft>
                          <a:spcPts val="0"/>
                        </a:spcAft>
                        <a:buNone/>
                      </a:pPr>
                      <a:r>
                        <a:rPr lang="en-IN" sz="1800"/>
                        <a:t>5</a:t>
                      </a:r>
                      <a:endParaRPr sz="1800"/>
                    </a:p>
                  </a:txBody>
                  <a:tcPr marL="91450" marR="91450" marT="45725" marB="45725"/>
                </a:tc>
                <a:tc>
                  <a:txBody>
                    <a:bodyPr/>
                    <a:lstStyle/>
                    <a:p>
                      <a:pPr marL="0" marR="0" lvl="0" indent="0" algn="l" rtl="0">
                        <a:spcBef>
                          <a:spcPts val="0"/>
                        </a:spcBef>
                        <a:spcAft>
                          <a:spcPts val="0"/>
                        </a:spcAft>
                        <a:buNone/>
                      </a:pPr>
                      <a:r>
                        <a:rPr lang="en-IN" sz="1800"/>
                        <a:t>Air</a:t>
                      </a: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tr>
              <a:tr h="985325">
                <a:tc>
                  <a:txBody>
                    <a:bodyPr/>
                    <a:lstStyle/>
                    <a:p>
                      <a:pPr marL="0" marR="0" lvl="0" indent="0" algn="ctr" rtl="0">
                        <a:spcBef>
                          <a:spcPts val="0"/>
                        </a:spcBef>
                        <a:spcAft>
                          <a:spcPts val="0"/>
                        </a:spcAft>
                        <a:buNone/>
                      </a:pPr>
                      <a:r>
                        <a:rPr lang="en-IN" sz="1800"/>
                        <a:t>i</a:t>
                      </a:r>
                      <a:endParaRPr sz="1800"/>
                    </a:p>
                  </a:txBody>
                  <a:tcPr marL="91450" marR="91450" marT="45725" marB="45725"/>
                </a:tc>
                <a:tc>
                  <a:txBody>
                    <a:bodyPr/>
                    <a:lstStyle/>
                    <a:p>
                      <a:pPr marL="0" marR="0" lvl="0" indent="0" algn="l" rtl="0">
                        <a:spcBef>
                          <a:spcPts val="0"/>
                        </a:spcBef>
                        <a:spcAft>
                          <a:spcPts val="0"/>
                        </a:spcAft>
                        <a:buNone/>
                      </a:pPr>
                      <a:r>
                        <a:rPr lang="en-IN" sz="1800"/>
                        <a:t>Flue gas emission details</a:t>
                      </a:r>
                      <a:endParaRPr/>
                    </a:p>
                    <a:p>
                      <a:pPr marL="0" marR="0" lvl="0" indent="0" algn="l" rtl="0">
                        <a:spcBef>
                          <a:spcPts val="0"/>
                        </a:spcBef>
                        <a:spcAft>
                          <a:spcPts val="0"/>
                        </a:spcAft>
                        <a:buNone/>
                      </a:pPr>
                      <a:r>
                        <a:rPr lang="en-IN" sz="1800"/>
                        <a:t>No. of Boilers/TFH/Furnaces/DG sets etc. with capacities viz. TPH, Kcal/hr, MT/hr, KVA etc.</a:t>
                      </a:r>
                      <a:endParaRPr sz="1800"/>
                    </a:p>
                  </a:txBody>
                  <a:tcPr marL="91450" marR="91450" marT="45725" marB="45725"/>
                </a:tc>
                <a:tc>
                  <a:txBody>
                    <a:bodyPr/>
                    <a:lstStyle/>
                    <a:p>
                      <a:pPr marL="0" marR="0" lvl="0" indent="0" algn="ctr" rtl="0">
                        <a:spcBef>
                          <a:spcPts val="0"/>
                        </a:spcBef>
                        <a:spcAft>
                          <a:spcPts val="0"/>
                        </a:spcAft>
                        <a:buNone/>
                      </a:pPr>
                      <a:r>
                        <a:rPr lang="en-IN" sz="1800"/>
                        <a:t>D.G. set</a:t>
                      </a:r>
                      <a:endParaRPr/>
                    </a:p>
                    <a:p>
                      <a:pPr marL="0" marR="0" lvl="0" indent="0" algn="ctr" rtl="0">
                        <a:spcBef>
                          <a:spcPts val="0"/>
                        </a:spcBef>
                        <a:spcAft>
                          <a:spcPts val="0"/>
                        </a:spcAft>
                        <a:buNone/>
                      </a:pPr>
                      <a:r>
                        <a:rPr lang="en-IN" sz="1800"/>
                        <a:t>(82.5 kVA)</a:t>
                      </a:r>
                      <a:endParaRPr sz="1800"/>
                    </a:p>
                  </a:txBody>
                  <a:tcPr marL="91450" marR="91450" marT="45725" marB="45725"/>
                </a:tc>
              </a:tr>
              <a:tr h="689725">
                <a:tc>
                  <a:txBody>
                    <a:bodyPr/>
                    <a:lstStyle/>
                    <a:p>
                      <a:pPr marL="0" marR="0" lvl="0" indent="0" algn="ctr" rtl="0">
                        <a:spcBef>
                          <a:spcPts val="0"/>
                        </a:spcBef>
                        <a:spcAft>
                          <a:spcPts val="0"/>
                        </a:spcAft>
                        <a:buNone/>
                      </a:pPr>
                      <a:r>
                        <a:rPr lang="en-IN" sz="1800"/>
                        <a:t>ii</a:t>
                      </a:r>
                      <a:endParaRPr sz="1800"/>
                    </a:p>
                  </a:txBody>
                  <a:tcPr marL="91450" marR="91450" marT="45725" marB="45725"/>
                </a:tc>
                <a:tc>
                  <a:txBody>
                    <a:bodyPr/>
                    <a:lstStyle/>
                    <a:p>
                      <a:pPr marL="0" marR="0" lvl="0" indent="0" algn="l" rtl="0">
                        <a:spcBef>
                          <a:spcPts val="0"/>
                        </a:spcBef>
                        <a:spcAft>
                          <a:spcPts val="0"/>
                        </a:spcAft>
                        <a:buNone/>
                      </a:pPr>
                      <a:r>
                        <a:rPr lang="en-IN" sz="1800"/>
                        <a:t>Process gas i.e. Type of pollutant gases (SO2, HCL, NH3, CL2, NOx etc.)</a:t>
                      </a: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tr>
              <a:tr h="1280925">
                <a:tc>
                  <a:txBody>
                    <a:bodyPr/>
                    <a:lstStyle/>
                    <a:p>
                      <a:pPr marL="0" marR="0" lvl="0" indent="0" algn="ctr"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IN" sz="1800" b="1"/>
                        <a:t>Incinerator (200 kg/hr): (Dry Technology)</a:t>
                      </a:r>
                      <a:endParaRPr/>
                    </a:p>
                    <a:p>
                      <a:pPr marL="0" marR="0" lvl="0" indent="0" algn="l" rtl="0">
                        <a:spcBef>
                          <a:spcPts val="0"/>
                        </a:spcBef>
                        <a:spcAft>
                          <a:spcPts val="0"/>
                        </a:spcAft>
                        <a:buNone/>
                      </a:pPr>
                      <a:r>
                        <a:rPr lang="en-IN" sz="1800"/>
                        <a:t>Collection Unit, Air Cooler, Gas neutralization unit, Filter unit</a:t>
                      </a:r>
                      <a:endParaRPr/>
                    </a:p>
                    <a:p>
                      <a:pPr marL="0" marR="0" lvl="0" indent="0" algn="l" rtl="0">
                        <a:spcBef>
                          <a:spcPts val="0"/>
                        </a:spcBef>
                        <a:spcAft>
                          <a:spcPts val="0"/>
                        </a:spcAft>
                        <a:buNone/>
                      </a:pPr>
                      <a:r>
                        <a:rPr lang="en-IN" sz="1800"/>
                        <a:t>Incinerator (100 kg/hr): (Wet Technology)</a:t>
                      </a:r>
                      <a:endParaRPr/>
                    </a:p>
                    <a:p>
                      <a:pPr marL="0" marR="0" lvl="0" indent="0" algn="l" rtl="0">
                        <a:spcBef>
                          <a:spcPts val="0"/>
                        </a:spcBef>
                        <a:spcAft>
                          <a:spcPts val="0"/>
                        </a:spcAft>
                        <a:buNone/>
                      </a:pPr>
                      <a:r>
                        <a:rPr lang="en-IN" sz="1800"/>
                        <a:t>Quencher, Venturi Scrubber, Droplet Separator</a:t>
                      </a: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tr>
              <a:tr h="394125">
                <a:tc>
                  <a:txBody>
                    <a:bodyPr/>
                    <a:lstStyle/>
                    <a:p>
                      <a:pPr marL="0" marR="0" lvl="0" indent="0" algn="ctr" rtl="0">
                        <a:spcBef>
                          <a:spcPts val="0"/>
                        </a:spcBef>
                        <a:spcAft>
                          <a:spcPts val="0"/>
                        </a:spcAft>
                        <a:buNone/>
                      </a:pPr>
                      <a:r>
                        <a:rPr lang="en-IN" sz="1800"/>
                        <a:t>6</a:t>
                      </a:r>
                      <a:endParaRPr sz="1800"/>
                    </a:p>
                  </a:txBody>
                  <a:tcPr marL="91450" marR="91450" marT="45725" marB="45725"/>
                </a:tc>
                <a:tc>
                  <a:txBody>
                    <a:bodyPr/>
                    <a:lstStyle/>
                    <a:p>
                      <a:pPr marL="0" marR="0" lvl="0" indent="0" algn="l" rtl="0">
                        <a:spcBef>
                          <a:spcPts val="0"/>
                        </a:spcBef>
                        <a:spcAft>
                          <a:spcPts val="0"/>
                        </a:spcAft>
                        <a:buNone/>
                      </a:pPr>
                      <a:r>
                        <a:rPr lang="en-IN" sz="1800"/>
                        <a:t>Hazardous waste</a:t>
                      </a: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tr>
              <a:tr h="689725">
                <a:tc>
                  <a:txBody>
                    <a:bodyPr/>
                    <a:lstStyle/>
                    <a:p>
                      <a:pPr marL="0" marR="0" lvl="0" indent="0" algn="ctr"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IN" sz="1800"/>
                        <a:t>Used oil (</a:t>
                      </a:r>
                      <a:r>
                        <a:rPr lang="en-IN" sz="1800" b="0" i="0" u="none" strike="noStrike">
                          <a:solidFill>
                            <a:schemeClr val="dk1"/>
                          </a:solidFill>
                          <a:latin typeface="Calibri"/>
                          <a:ea typeface="Calibri"/>
                          <a:cs typeface="Calibri"/>
                          <a:sym typeface="Calibri"/>
                        </a:rPr>
                        <a:t>30 Lit/Year); Incineration Ash (300MT/A), ETP Sludge (60MT/A)</a:t>
                      </a:r>
                      <a:endParaRPr/>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tr>
            </a:tbl>
          </a:graphicData>
        </a:graphic>
      </p:graphicFrame>
      <p:sp>
        <p:nvSpPr>
          <p:cNvPr id="272" name="Google Shape;272;p11"/>
          <p:cNvSpPr txBox="1"/>
          <p:nvPr/>
        </p:nvSpPr>
        <p:spPr>
          <a:xfrm>
            <a:off x="0" y="1"/>
            <a:ext cx="12192000" cy="605642"/>
          </a:xfrm>
          <a:prstGeom prst="rect">
            <a:avLst/>
          </a:prstGeom>
          <a:gradFill>
            <a:gsLst>
              <a:gs pos="0">
                <a:srgbClr val="FEE599"/>
              </a:gs>
              <a:gs pos="74000">
                <a:srgbClr val="B3D1EC"/>
              </a:gs>
              <a:gs pos="83000">
                <a:srgbClr val="BBD6EE"/>
              </a:gs>
              <a:gs pos="100000">
                <a:srgbClr val="CCE0F2"/>
              </a:gs>
            </a:gsLst>
            <a:lin ang="5400000" scaled="0"/>
          </a:grad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510"/>
              <a:buFont typeface="Quattrocento Sans"/>
              <a:buNone/>
            </a:pPr>
            <a:r>
              <a:rPr lang="en-IN" sz="4009" b="1">
                <a:solidFill>
                  <a:schemeClr val="dk1"/>
                </a:solidFill>
                <a:latin typeface="Algerian"/>
                <a:ea typeface="Algerian"/>
                <a:cs typeface="Algerian"/>
                <a:sym typeface="Algerian"/>
              </a:rPr>
              <a:t>PLANT SPECIFICATIONS</a:t>
            </a:r>
            <a:endParaRPr sz="4009" b="1">
              <a:solidFill>
                <a:schemeClr val="dk1"/>
              </a:solidFill>
              <a:latin typeface="Algerian"/>
              <a:ea typeface="Algerian"/>
              <a:cs typeface="Algerian"/>
              <a:sym typeface="Algerian"/>
            </a:endParaRPr>
          </a:p>
        </p:txBody>
      </p:sp>
      <p:pic>
        <p:nvPicPr>
          <p:cNvPr id="273" name="Google Shape;273;p11"/>
          <p:cNvPicPr preferRelativeResize="0"/>
          <p:nvPr/>
        </p:nvPicPr>
        <p:blipFill rotWithShape="1">
          <a:blip r:embed="rId3">
            <a:alphaModFix/>
          </a:blip>
          <a:srcRect/>
          <a:stretch/>
        </p:blipFill>
        <p:spPr>
          <a:xfrm>
            <a:off x="0" y="1"/>
            <a:ext cx="642256" cy="64225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3"/>
          <p:cNvSpPr txBox="1">
            <a:spLocks noGrp="1"/>
          </p:cNvSpPr>
          <p:nvPr>
            <p:ph type="title"/>
          </p:nvPr>
        </p:nvSpPr>
        <p:spPr>
          <a:xfrm>
            <a:off x="0" y="0"/>
            <a:ext cx="12192000" cy="1325700"/>
          </a:xfrm>
          <a:prstGeom prst="rect">
            <a:avLst/>
          </a:prstGeom>
        </p:spPr>
        <p:txBody>
          <a:bodyPr spcFirstLastPara="1" wrap="square" lIns="91425" tIns="45700" rIns="91425" bIns="45700" anchor="ctr" anchorCtr="0">
            <a:normAutofit/>
          </a:bodyPr>
          <a:lstStyle/>
          <a:p>
            <a:pPr marL="4114800" lvl="0" indent="0" algn="l" rtl="0">
              <a:spcBef>
                <a:spcPts val="0"/>
              </a:spcBef>
              <a:spcAft>
                <a:spcPts val="0"/>
              </a:spcAft>
              <a:buNone/>
            </a:pPr>
            <a:r>
              <a:rPr lang="en-IN" sz="6400" b="1" u="sng">
                <a:latin typeface="Algerian"/>
                <a:ea typeface="Algerian"/>
                <a:cs typeface="Algerian"/>
                <a:sym typeface="Algerian"/>
              </a:rPr>
              <a:t>FAQs </a:t>
            </a:r>
            <a:endParaRPr sz="6400" b="1" u="sng">
              <a:latin typeface="Algerian"/>
              <a:ea typeface="Algerian"/>
              <a:cs typeface="Algerian"/>
              <a:sym typeface="Algerian"/>
            </a:endParaRPr>
          </a:p>
        </p:txBody>
      </p:sp>
      <p:sp>
        <p:nvSpPr>
          <p:cNvPr id="279" name="Google Shape;279;p13"/>
          <p:cNvSpPr txBox="1">
            <a:spLocks noGrp="1"/>
          </p:cNvSpPr>
          <p:nvPr>
            <p:ph type="body" idx="1"/>
          </p:nvPr>
        </p:nvSpPr>
        <p:spPr>
          <a:xfrm>
            <a:off x="178600" y="1325700"/>
            <a:ext cx="12013200" cy="5228700"/>
          </a:xfrm>
          <a:prstGeom prst="rect">
            <a:avLst/>
          </a:prstGeom>
          <a:solidFill>
            <a:schemeClr val="lt1"/>
          </a:solidFill>
        </p:spPr>
        <p:txBody>
          <a:bodyPr spcFirstLastPara="1" wrap="square" lIns="91425" tIns="45700" rIns="91425" bIns="45700" anchor="t" anchorCtr="0">
            <a:normAutofit fontScale="92500" lnSpcReduction="20000"/>
          </a:bodyPr>
          <a:lstStyle/>
          <a:p>
            <a:pPr marL="457200" lvl="0" indent="-340201" algn="l" rtl="0">
              <a:lnSpc>
                <a:spcPct val="115000"/>
              </a:lnSpc>
              <a:spcBef>
                <a:spcPts val="1000"/>
              </a:spcBef>
              <a:spcAft>
                <a:spcPts val="0"/>
              </a:spcAft>
              <a:buSzPct val="100000"/>
              <a:buChar char="•"/>
            </a:pPr>
            <a:r>
              <a:rPr lang="en-IN" sz="1900" b="1">
                <a:latin typeface="Arial"/>
                <a:ea typeface="Arial"/>
                <a:cs typeface="Arial"/>
                <a:sym typeface="Arial"/>
              </a:rPr>
              <a:t>How to dispose the Bio-Medical Waste?</a:t>
            </a:r>
            <a:endParaRPr sz="1900" b="1">
              <a:latin typeface="Arial"/>
              <a:ea typeface="Arial"/>
              <a:cs typeface="Arial"/>
              <a:sym typeface="Arial"/>
            </a:endParaRPr>
          </a:p>
          <a:p>
            <a:pPr marL="0" lvl="0" indent="0" algn="l" rtl="0">
              <a:lnSpc>
                <a:spcPct val="150000"/>
              </a:lnSpc>
              <a:spcBef>
                <a:spcPts val="1000"/>
              </a:spcBef>
              <a:spcAft>
                <a:spcPts val="0"/>
              </a:spcAft>
              <a:buNone/>
            </a:pPr>
            <a:r>
              <a:rPr lang="en-IN" sz="1900">
                <a:latin typeface="Arial"/>
                <a:ea typeface="Arial"/>
                <a:cs typeface="Arial"/>
                <a:sym typeface="Arial"/>
              </a:rPr>
              <a:t> Ans The Bio-Medical Waste shall be segregated as per the colour coding (Yellow, Red, White &amp; Blue). The segregated waste shall be disposed to concerned Common Bio-Medical Waste Treatment Facility operating in the area, on daily basis. </a:t>
            </a:r>
            <a:endParaRPr sz="1900">
              <a:latin typeface="Arial"/>
              <a:ea typeface="Arial"/>
              <a:cs typeface="Arial"/>
              <a:sym typeface="Arial"/>
            </a:endParaRPr>
          </a:p>
          <a:p>
            <a:pPr marL="457200" lvl="0" indent="-340201" algn="l" rtl="0">
              <a:lnSpc>
                <a:spcPct val="115000"/>
              </a:lnSpc>
              <a:spcBef>
                <a:spcPts val="1000"/>
              </a:spcBef>
              <a:spcAft>
                <a:spcPts val="0"/>
              </a:spcAft>
              <a:buSzPct val="100000"/>
              <a:buChar char="•"/>
            </a:pPr>
            <a:r>
              <a:rPr lang="en-IN" sz="1900" b="1">
                <a:latin typeface="Arial"/>
                <a:ea typeface="Arial"/>
                <a:cs typeface="Arial"/>
                <a:sym typeface="Arial"/>
              </a:rPr>
              <a:t>Who will issued the BMW Authorisation? </a:t>
            </a:r>
            <a:endParaRPr sz="1900" b="1">
              <a:latin typeface="Arial"/>
              <a:ea typeface="Arial"/>
              <a:cs typeface="Arial"/>
              <a:sym typeface="Arial"/>
            </a:endParaRPr>
          </a:p>
          <a:p>
            <a:pPr marL="0" lvl="0" indent="0" algn="l" rtl="0">
              <a:lnSpc>
                <a:spcPct val="150000"/>
              </a:lnSpc>
              <a:spcBef>
                <a:spcPts val="1000"/>
              </a:spcBef>
              <a:spcAft>
                <a:spcPts val="0"/>
              </a:spcAft>
              <a:buNone/>
            </a:pPr>
            <a:r>
              <a:rPr lang="en-IN" sz="1900">
                <a:latin typeface="Arial"/>
                <a:ea typeface="Arial"/>
                <a:cs typeface="Arial"/>
                <a:sym typeface="Arial"/>
              </a:rPr>
              <a:t>Ans The Member Secretary / Zonal Officer / Regional Officer of the Board shall grant the BMW Authorisation as per the delegation of powers. </a:t>
            </a:r>
            <a:endParaRPr sz="1900">
              <a:latin typeface="Arial"/>
              <a:ea typeface="Arial"/>
              <a:cs typeface="Arial"/>
              <a:sym typeface="Arial"/>
            </a:endParaRPr>
          </a:p>
          <a:p>
            <a:pPr marL="457200" lvl="0" indent="-340201" algn="l" rtl="0">
              <a:lnSpc>
                <a:spcPct val="115000"/>
              </a:lnSpc>
              <a:spcBef>
                <a:spcPts val="1000"/>
              </a:spcBef>
              <a:spcAft>
                <a:spcPts val="0"/>
              </a:spcAft>
              <a:buSzPct val="100000"/>
              <a:buChar char="•"/>
            </a:pPr>
            <a:r>
              <a:rPr lang="en-IN" sz="1900" b="1">
                <a:latin typeface="Arial"/>
                <a:ea typeface="Arial"/>
                <a:cs typeface="Arial"/>
                <a:sym typeface="Arial"/>
              </a:rPr>
              <a:t>Who require authorisation under Bio-Medical Waste Management Rules, 2016 ? </a:t>
            </a:r>
            <a:endParaRPr sz="1900" b="1">
              <a:latin typeface="Arial"/>
              <a:ea typeface="Arial"/>
              <a:cs typeface="Arial"/>
              <a:sym typeface="Arial"/>
            </a:endParaRPr>
          </a:p>
          <a:p>
            <a:pPr marL="0" lvl="0" indent="0" algn="l" rtl="0">
              <a:lnSpc>
                <a:spcPct val="150000"/>
              </a:lnSpc>
              <a:spcBef>
                <a:spcPts val="1000"/>
              </a:spcBef>
              <a:spcAft>
                <a:spcPts val="0"/>
              </a:spcAft>
              <a:buNone/>
            </a:pPr>
            <a:r>
              <a:rPr lang="en-IN" sz="1900">
                <a:latin typeface="Arial"/>
                <a:ea typeface="Arial"/>
                <a:cs typeface="Arial"/>
                <a:sym typeface="Arial"/>
              </a:rPr>
              <a:t>Ans As per the Rule 10 of BMWM Rules, every Health Care Facility i.e., occupier or operator handling Bio Medical Waste irrespective of the quantity such as hospitals, nursing homes, clinics, dispensaries, veterinary institutions, animal houses, pathological laboratories, blood banks, ayush hospitals, clinical establishments, research or educational institutions, health camps, medical or surgical camps, vaccination camps, blood donation camps, first aid rooms of schools, forensic laboratories and research labs shall obtain authorisation of the Board. </a:t>
            </a:r>
            <a:endParaRPr sz="19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270202fc324_0_2"/>
          <p:cNvSpPr txBox="1">
            <a:spLocks noGrp="1"/>
          </p:cNvSpPr>
          <p:nvPr>
            <p:ph type="title"/>
          </p:nvPr>
        </p:nvSpPr>
        <p:spPr>
          <a:xfrm>
            <a:off x="0" y="0"/>
            <a:ext cx="12192000" cy="1035900"/>
          </a:xfrm>
          <a:prstGeom prst="rect">
            <a:avLst/>
          </a:prstGeom>
        </p:spPr>
        <p:txBody>
          <a:bodyPr spcFirstLastPara="1" wrap="square" lIns="91425" tIns="45700" rIns="91425" bIns="45700" anchor="ctr" anchorCtr="0">
            <a:normAutofit/>
          </a:bodyPr>
          <a:lstStyle/>
          <a:p>
            <a:pPr marL="3200400" lvl="0" indent="457200" algn="l" rtl="0">
              <a:spcBef>
                <a:spcPts val="0"/>
              </a:spcBef>
              <a:spcAft>
                <a:spcPts val="0"/>
              </a:spcAft>
              <a:buNone/>
            </a:pPr>
            <a:r>
              <a:rPr lang="en-IN" dirty="0">
                <a:latin typeface="Algerian"/>
                <a:ea typeface="Algerian"/>
                <a:cs typeface="Algerian"/>
                <a:sym typeface="Algerian"/>
              </a:rPr>
              <a:t>WHAT IS </a:t>
            </a:r>
            <a:r>
              <a:rPr lang="en-IN" dirty="0" smtClean="0">
                <a:latin typeface="Algerian"/>
                <a:ea typeface="Algerian"/>
                <a:cs typeface="Algerian"/>
                <a:sym typeface="Algerian"/>
              </a:rPr>
              <a:t>CBWTF </a:t>
            </a:r>
            <a:r>
              <a:rPr lang="en-IN" dirty="0">
                <a:latin typeface="Algerian"/>
                <a:ea typeface="Algerian"/>
                <a:cs typeface="Algerian"/>
                <a:sym typeface="Algerian"/>
              </a:rPr>
              <a:t>? </a:t>
            </a:r>
            <a:endParaRPr dirty="0">
              <a:latin typeface="Algerian"/>
              <a:ea typeface="Algerian"/>
              <a:cs typeface="Algerian"/>
              <a:sym typeface="Algerian"/>
            </a:endParaRPr>
          </a:p>
        </p:txBody>
      </p:sp>
      <p:sp>
        <p:nvSpPr>
          <p:cNvPr id="99" name="Google Shape;99;g270202fc324_0_2"/>
          <p:cNvSpPr txBox="1">
            <a:spLocks noGrp="1"/>
          </p:cNvSpPr>
          <p:nvPr>
            <p:ph type="body" idx="1"/>
          </p:nvPr>
        </p:nvSpPr>
        <p:spPr>
          <a:xfrm>
            <a:off x="250025" y="1375175"/>
            <a:ext cx="11501400" cy="5054100"/>
          </a:xfrm>
          <a:prstGeom prst="rect">
            <a:avLst/>
          </a:prstGeom>
        </p:spPr>
        <p:txBody>
          <a:bodyPr spcFirstLastPara="1" wrap="square" lIns="91425" tIns="45700" rIns="91425" bIns="45700" anchor="t" anchorCtr="0">
            <a:normAutofit lnSpcReduction="10000"/>
          </a:bodyPr>
          <a:lstStyle/>
          <a:p>
            <a:pPr marL="457200" lvl="0" indent="-361315" algn="just" rtl="0">
              <a:lnSpc>
                <a:spcPct val="115000"/>
              </a:lnSpc>
              <a:spcBef>
                <a:spcPts val="1000"/>
              </a:spcBef>
              <a:spcAft>
                <a:spcPts val="0"/>
              </a:spcAft>
              <a:buSzPts val="2090"/>
              <a:buFont typeface="Arial"/>
              <a:buChar char="•"/>
            </a:pPr>
            <a:r>
              <a:rPr lang="en-IN" sz="2090" dirty="0">
                <a:latin typeface="Arial"/>
                <a:ea typeface="Arial"/>
                <a:cs typeface="Arial"/>
                <a:sym typeface="Arial"/>
              </a:rPr>
              <a:t>A </a:t>
            </a:r>
            <a:r>
              <a:rPr lang="en-IN" sz="2090" b="1" dirty="0">
                <a:latin typeface="Arial"/>
                <a:ea typeface="Arial"/>
                <a:cs typeface="Arial"/>
                <a:sym typeface="Arial"/>
              </a:rPr>
              <a:t>Common Bio-medical Waste Treatment and Disposal Facility (CBWTF) </a:t>
            </a:r>
            <a:r>
              <a:rPr lang="en-IN" sz="2090" dirty="0">
                <a:latin typeface="Arial"/>
                <a:ea typeface="Arial"/>
                <a:cs typeface="Arial"/>
                <a:sym typeface="Arial"/>
              </a:rPr>
              <a:t>is a set up where biomedical waste generated from member health care facilities is imparted necessary treatment to reduce adverse effects that this waste may pose on human health and environment. The treated recyclable waste may finally be sent for disposal in a secured landfill or for recycling. </a:t>
            </a:r>
            <a:endParaRPr sz="2090" dirty="0">
              <a:latin typeface="Arial"/>
              <a:ea typeface="Arial"/>
              <a:cs typeface="Arial"/>
              <a:sym typeface="Arial"/>
            </a:endParaRPr>
          </a:p>
          <a:p>
            <a:pPr marL="457200" lvl="0" indent="0" algn="just" rtl="0">
              <a:lnSpc>
                <a:spcPct val="115000"/>
              </a:lnSpc>
              <a:spcBef>
                <a:spcPts val="1000"/>
              </a:spcBef>
              <a:spcAft>
                <a:spcPts val="0"/>
              </a:spcAft>
              <a:buNone/>
            </a:pPr>
            <a:endParaRPr sz="2090" dirty="0">
              <a:latin typeface="Arial"/>
              <a:ea typeface="Arial"/>
              <a:cs typeface="Arial"/>
              <a:sym typeface="Arial"/>
            </a:endParaRPr>
          </a:p>
          <a:p>
            <a:pPr marL="457200" lvl="0" indent="-361315" algn="just" rtl="0">
              <a:lnSpc>
                <a:spcPct val="115000"/>
              </a:lnSpc>
              <a:spcBef>
                <a:spcPts val="1000"/>
              </a:spcBef>
              <a:spcAft>
                <a:spcPts val="0"/>
              </a:spcAft>
              <a:buSzPts val="2090"/>
              <a:buFont typeface="Arial"/>
              <a:buChar char="•"/>
            </a:pPr>
            <a:r>
              <a:rPr lang="en-IN" sz="2090" dirty="0">
                <a:latin typeface="Arial"/>
                <a:ea typeface="Arial"/>
                <a:cs typeface="Arial"/>
                <a:sym typeface="Arial"/>
              </a:rPr>
              <a:t>According to the Bio-medical Waste Management Rules, 2016, "bio-medical waste treatment and disposal facility" means any facility wherein treatment, disposal of bio-medical waste or processes incidental to such treatment and disposal is carried out, and includes common bio-medical waste treatment facilities and "operator of a common bio-medical waste treatment facility" means a person who owns or controls a Common Bio-medical Waste Treatment and Disposal Facility (CBWTF) for the collection, reception, storage, transport, treatment, disposal or any other form of handling of bio-medical waste.  </a:t>
            </a:r>
            <a:endParaRPr sz="2090" dirty="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2"/>
          <p:cNvSpPr/>
          <p:nvPr/>
        </p:nvSpPr>
        <p:spPr>
          <a:xfrm>
            <a:off x="4054075" y="2678900"/>
            <a:ext cx="4089900" cy="121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5400" b="1">
                <a:solidFill>
                  <a:srgbClr val="262626"/>
                </a:solidFill>
                <a:latin typeface="Calibri"/>
                <a:ea typeface="Calibri"/>
                <a:cs typeface="Calibri"/>
                <a:sym typeface="Calibri"/>
              </a:rPr>
              <a:t>THANKS!</a:t>
            </a:r>
            <a:endParaRPr sz="5400" b="1" cap="none">
              <a:solidFill>
                <a:srgbClr val="262626"/>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g270202fc324_2_19"/>
          <p:cNvPicPr preferRelativeResize="0"/>
          <p:nvPr/>
        </p:nvPicPr>
        <p:blipFill rotWithShape="1">
          <a:blip r:embed="rId3">
            <a:alphaModFix/>
          </a:blip>
          <a:srcRect l="4561"/>
          <a:stretch/>
        </p:blipFill>
        <p:spPr>
          <a:xfrm>
            <a:off x="250025" y="214325"/>
            <a:ext cx="6036476" cy="6305675"/>
          </a:xfrm>
          <a:prstGeom prst="rect">
            <a:avLst/>
          </a:prstGeom>
          <a:noFill/>
          <a:ln>
            <a:noFill/>
          </a:ln>
        </p:spPr>
      </p:pic>
      <p:pic>
        <p:nvPicPr>
          <p:cNvPr id="105" name="Google Shape;105;g270202fc324_2_19"/>
          <p:cNvPicPr preferRelativeResize="0"/>
          <p:nvPr/>
        </p:nvPicPr>
        <p:blipFill>
          <a:blip r:embed="rId4">
            <a:alphaModFix/>
          </a:blip>
          <a:stretch>
            <a:fillRect/>
          </a:stretch>
        </p:blipFill>
        <p:spPr>
          <a:xfrm>
            <a:off x="6482950" y="214325"/>
            <a:ext cx="5447125" cy="6305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g270202fc324_2_14"/>
          <p:cNvPicPr preferRelativeResize="0"/>
          <p:nvPr/>
        </p:nvPicPr>
        <p:blipFill>
          <a:blip r:embed="rId3">
            <a:alphaModFix/>
          </a:blip>
          <a:stretch>
            <a:fillRect/>
          </a:stretch>
        </p:blipFill>
        <p:spPr>
          <a:xfrm>
            <a:off x="152400" y="152400"/>
            <a:ext cx="5866200" cy="6544875"/>
          </a:xfrm>
          <a:prstGeom prst="rect">
            <a:avLst/>
          </a:prstGeom>
          <a:noFill/>
          <a:ln>
            <a:noFill/>
          </a:ln>
        </p:spPr>
      </p:pic>
      <p:pic>
        <p:nvPicPr>
          <p:cNvPr id="111" name="Google Shape;111;g270202fc324_2_14"/>
          <p:cNvPicPr preferRelativeResize="0"/>
          <p:nvPr/>
        </p:nvPicPr>
        <p:blipFill>
          <a:blip r:embed="rId4">
            <a:alphaModFix/>
          </a:blip>
          <a:stretch>
            <a:fillRect/>
          </a:stretch>
        </p:blipFill>
        <p:spPr>
          <a:xfrm>
            <a:off x="6063850" y="1795475"/>
            <a:ext cx="5866200" cy="3133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5"/>
          <p:cNvSpPr txBox="1"/>
          <p:nvPr/>
        </p:nvSpPr>
        <p:spPr>
          <a:xfrm>
            <a:off x="0" y="1"/>
            <a:ext cx="12192000" cy="605642"/>
          </a:xfrm>
          <a:prstGeom prst="rect">
            <a:avLst/>
          </a:prstGeom>
          <a:gradFill>
            <a:gsLst>
              <a:gs pos="0">
                <a:srgbClr val="FEE599"/>
              </a:gs>
              <a:gs pos="74000">
                <a:srgbClr val="B3D1EC"/>
              </a:gs>
              <a:gs pos="83000">
                <a:srgbClr val="BBD6EE"/>
              </a:gs>
              <a:gs pos="100000">
                <a:srgbClr val="CCE0F2"/>
              </a:gs>
            </a:gsLst>
            <a:lin ang="5400000" scaled="0"/>
          </a:grad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510"/>
              <a:buFont typeface="Quattrocento Sans"/>
              <a:buNone/>
            </a:pPr>
            <a:r>
              <a:rPr lang="en-IN" sz="4400" b="1" i="0" u="sng" strike="noStrike" cap="none" dirty="0">
                <a:solidFill>
                  <a:schemeClr val="dk1"/>
                </a:solidFill>
                <a:latin typeface="Algerian"/>
                <a:ea typeface="Algerian"/>
                <a:cs typeface="Algerian"/>
                <a:sym typeface="Algerian"/>
              </a:rPr>
              <a:t>EIA CATEGORY FOR CBWTF</a:t>
            </a:r>
            <a:endParaRPr sz="4400" b="1" i="0" u="sng" strike="noStrike" cap="none" dirty="0">
              <a:solidFill>
                <a:schemeClr val="dk1"/>
              </a:solidFill>
              <a:latin typeface="Algerian"/>
              <a:ea typeface="Algerian"/>
              <a:cs typeface="Algerian"/>
              <a:sym typeface="Algerian"/>
            </a:endParaRPr>
          </a:p>
        </p:txBody>
      </p:sp>
      <p:sp>
        <p:nvSpPr>
          <p:cNvPr id="217" name="Google Shape;217;p5"/>
          <p:cNvSpPr/>
          <p:nvPr/>
        </p:nvSpPr>
        <p:spPr>
          <a:xfrm>
            <a:off x="829050" y="2314775"/>
            <a:ext cx="10814400" cy="3846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100" b="1" i="0" u="none" strike="noStrike" cap="none">
                <a:solidFill>
                  <a:srgbClr val="000000"/>
                </a:solidFill>
              </a:rPr>
              <a:t>For Bio-Medical Waste Treatment Facilities : </a:t>
            </a:r>
            <a:r>
              <a:rPr lang="en-IN" sz="2100" b="1" i="0" u="sng" strike="noStrike" cap="none">
                <a:solidFill>
                  <a:srgbClr val="000000"/>
                </a:solidFill>
                <a:latin typeface="Arial"/>
                <a:ea typeface="Arial"/>
                <a:cs typeface="Arial"/>
                <a:sym typeface="Arial"/>
              </a:rPr>
              <a:t>7 (da) Category </a:t>
            </a:r>
            <a:r>
              <a:rPr lang="en-IN" sz="2100" b="1" i="0" u="none" strike="noStrike" cap="none">
                <a:solidFill>
                  <a:srgbClr val="000000"/>
                </a:solidFill>
              </a:rPr>
              <a:t>as per the Schedule to the EIA Notification 2006 i.e. 1(d), 2(b), 5(f) etc. </a:t>
            </a:r>
            <a:endParaRPr sz="1700" b="1"/>
          </a:p>
          <a:p>
            <a:pPr marL="0" marR="0" lvl="0" indent="0" algn="l" rtl="0">
              <a:spcBef>
                <a:spcPts val="0"/>
              </a:spcBef>
              <a:spcAft>
                <a:spcPts val="0"/>
              </a:spcAft>
              <a:buNone/>
            </a:pPr>
            <a:endParaRPr sz="2100" b="1">
              <a:solidFill>
                <a:srgbClr val="000000"/>
              </a:solidFill>
            </a:endParaRPr>
          </a:p>
          <a:p>
            <a:pPr marL="0" marR="0" lvl="0" indent="0" algn="l" rtl="0">
              <a:spcBef>
                <a:spcPts val="0"/>
              </a:spcBef>
              <a:spcAft>
                <a:spcPts val="0"/>
              </a:spcAft>
              <a:buNone/>
            </a:pPr>
            <a:r>
              <a:rPr lang="en-IN" sz="2100" b="1" i="0" u="none" strike="noStrike">
                <a:solidFill>
                  <a:srgbClr val="000000"/>
                </a:solidFill>
              </a:rPr>
              <a:t>Applicability of General Conditions of EIA Notification 2006: i.e. Ensure that: </a:t>
            </a:r>
            <a:endParaRPr sz="1700" b="1"/>
          </a:p>
          <a:p>
            <a:pPr marL="0" marR="0" lvl="0" indent="0" algn="l" rtl="0">
              <a:spcBef>
                <a:spcPts val="0"/>
              </a:spcBef>
              <a:spcAft>
                <a:spcPts val="0"/>
              </a:spcAft>
              <a:buNone/>
            </a:pPr>
            <a:endParaRPr sz="2100" b="1" i="0" u="none" strike="noStrike">
              <a:solidFill>
                <a:srgbClr val="000000"/>
              </a:solidFill>
            </a:endParaRPr>
          </a:p>
          <a:p>
            <a:pPr marL="0" marR="0" lvl="0" indent="0" algn="l" rtl="0">
              <a:spcBef>
                <a:spcPts val="0"/>
              </a:spcBef>
              <a:spcAft>
                <a:spcPts val="0"/>
              </a:spcAft>
              <a:buNone/>
            </a:pPr>
            <a:r>
              <a:rPr lang="en-IN" sz="2100" b="1" i="0" u="none" strike="noStrike">
                <a:solidFill>
                  <a:srgbClr val="000000"/>
                </a:solidFill>
              </a:rPr>
              <a:t>(1) Protected areas notified under the Wildlife (Protection) Act, 1972;</a:t>
            </a:r>
            <a:endParaRPr sz="1700" b="1"/>
          </a:p>
          <a:p>
            <a:pPr marL="0" marR="0" lvl="0" indent="0" algn="l" rtl="0">
              <a:spcBef>
                <a:spcPts val="0"/>
              </a:spcBef>
              <a:spcAft>
                <a:spcPts val="0"/>
              </a:spcAft>
              <a:buNone/>
            </a:pPr>
            <a:r>
              <a:rPr lang="en-IN" sz="2100" b="1" i="0" u="none" strike="noStrike">
                <a:solidFill>
                  <a:srgbClr val="000000"/>
                </a:solidFill>
              </a:rPr>
              <a:t>(2) CEPI areas</a:t>
            </a:r>
            <a:endParaRPr sz="1700" b="1"/>
          </a:p>
          <a:p>
            <a:pPr marL="0" marR="0" lvl="0" indent="0" algn="l" rtl="0">
              <a:spcBef>
                <a:spcPts val="0"/>
              </a:spcBef>
              <a:spcAft>
                <a:spcPts val="0"/>
              </a:spcAft>
              <a:buNone/>
            </a:pPr>
            <a:r>
              <a:rPr lang="en-IN" sz="2100" b="1" i="0" u="none" strike="noStrike">
                <a:solidFill>
                  <a:srgbClr val="000000"/>
                </a:solidFill>
              </a:rPr>
              <a:t>(3) Eco-sensitive areas and</a:t>
            </a:r>
            <a:endParaRPr sz="1700" b="1"/>
          </a:p>
          <a:p>
            <a:pPr marL="0" marR="0" lvl="0" indent="0" algn="l" rtl="0">
              <a:spcBef>
                <a:spcPts val="0"/>
              </a:spcBef>
              <a:spcAft>
                <a:spcPts val="0"/>
              </a:spcAft>
              <a:buNone/>
            </a:pPr>
            <a:r>
              <a:rPr lang="en-IN" sz="2100" b="1" i="0" u="none" strike="noStrike">
                <a:solidFill>
                  <a:srgbClr val="000000"/>
                </a:solidFill>
              </a:rPr>
              <a:t>(4) Inter-state boundaries and international boundaries; are not located within 5 km or 10 km (as the case may be) area from the boundary of the proposed site.</a:t>
            </a:r>
            <a:endParaRPr sz="1700" b="1"/>
          </a:p>
        </p:txBody>
      </p:sp>
      <p:sp>
        <p:nvSpPr>
          <p:cNvPr id="218" name="Google Shape;218;p5"/>
          <p:cNvSpPr/>
          <p:nvPr/>
        </p:nvSpPr>
        <p:spPr>
          <a:xfrm>
            <a:off x="829056" y="1171906"/>
            <a:ext cx="10814304" cy="64633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100" b="1" i="0" u="none" strike="noStrike">
                <a:solidFill>
                  <a:srgbClr val="2F5496"/>
                </a:solidFill>
              </a:rPr>
              <a:t>The project falls under Category B of project activity 7(da) as per the schedule of EIA Notification 2006. </a:t>
            </a:r>
            <a:endParaRPr sz="2100" b="1">
              <a:solidFill>
                <a:srgbClr val="2F549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p:nvPr/>
        </p:nvSpPr>
        <p:spPr>
          <a:xfrm>
            <a:off x="0" y="1"/>
            <a:ext cx="12192000" cy="605642"/>
          </a:xfrm>
          <a:prstGeom prst="rect">
            <a:avLst/>
          </a:prstGeom>
          <a:gradFill>
            <a:gsLst>
              <a:gs pos="0">
                <a:srgbClr val="FEE599"/>
              </a:gs>
              <a:gs pos="74000">
                <a:srgbClr val="B3D1EC"/>
              </a:gs>
              <a:gs pos="83000">
                <a:srgbClr val="BBD6EE"/>
              </a:gs>
              <a:gs pos="100000">
                <a:srgbClr val="CCE0F2"/>
              </a:gs>
            </a:gsLst>
            <a:lin ang="5400000" scaled="0"/>
          </a:grad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Quattrocento Sans"/>
              <a:buNone/>
            </a:pPr>
            <a:r>
              <a:rPr lang="en-IN" sz="4100" b="1" i="0" u="sng" strike="noStrike" cap="none">
                <a:solidFill>
                  <a:schemeClr val="dk1"/>
                </a:solidFill>
                <a:latin typeface="Algerian"/>
                <a:ea typeface="Algerian"/>
                <a:cs typeface="Algerian"/>
                <a:sym typeface="Algerian"/>
              </a:rPr>
              <a:t>BMW RULES</a:t>
            </a:r>
            <a:endParaRPr sz="4100" b="1" i="0" u="sng" strike="noStrike" cap="none">
              <a:solidFill>
                <a:schemeClr val="dk1"/>
              </a:solidFill>
              <a:latin typeface="Algerian"/>
              <a:ea typeface="Algerian"/>
              <a:cs typeface="Algerian"/>
              <a:sym typeface="Algerian"/>
            </a:endParaRPr>
          </a:p>
        </p:txBody>
      </p:sp>
      <p:pic>
        <p:nvPicPr>
          <p:cNvPr id="117" name="Google Shape;117;p3"/>
          <p:cNvPicPr preferRelativeResize="0"/>
          <p:nvPr/>
        </p:nvPicPr>
        <p:blipFill rotWithShape="1">
          <a:blip r:embed="rId3">
            <a:alphaModFix/>
          </a:blip>
          <a:srcRect/>
          <a:stretch/>
        </p:blipFill>
        <p:spPr>
          <a:xfrm>
            <a:off x="0" y="1"/>
            <a:ext cx="642256" cy="642256"/>
          </a:xfrm>
          <a:prstGeom prst="rect">
            <a:avLst/>
          </a:prstGeom>
          <a:noFill/>
          <a:ln>
            <a:noFill/>
          </a:ln>
        </p:spPr>
      </p:pic>
      <p:sp>
        <p:nvSpPr>
          <p:cNvPr id="118" name="Google Shape;118;p3"/>
          <p:cNvSpPr/>
          <p:nvPr/>
        </p:nvSpPr>
        <p:spPr>
          <a:xfrm>
            <a:off x="321125" y="767425"/>
            <a:ext cx="11761200" cy="26703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i="0" u="none" strike="noStrike" cap="none">
                <a:solidFill>
                  <a:schemeClr val="dk1"/>
                </a:solidFill>
              </a:rPr>
              <a:t>The prescribed authority for enforcement of the provisions of these rules in respect of all the health care facilities located in any State/Union Territory is the respective State Pollution Control Board (SPCB)/ Pollution Control Committee (PCC) and in case of health care establishments of the Armed Forces under the Ministry of Defence shall be the Director General, Armed Forces Medical Services (DGAFMS). </a:t>
            </a:r>
            <a:endParaRPr sz="1800" i="0" u="none" strike="noStrike" cap="none">
              <a:solidFill>
                <a:schemeClr val="dk1"/>
              </a:solidFill>
            </a:endParaRPr>
          </a:p>
          <a:p>
            <a:pPr marL="0" marR="0" lvl="0" indent="0" algn="just" rtl="0">
              <a:spcBef>
                <a:spcPts val="0"/>
              </a:spcBef>
              <a:spcAft>
                <a:spcPts val="0"/>
              </a:spcAft>
              <a:buNone/>
            </a:pPr>
            <a:endParaRPr sz="1800" i="0" u="none" strike="noStrike" cap="none">
              <a:solidFill>
                <a:schemeClr val="dk1"/>
              </a:solidFill>
            </a:endParaRPr>
          </a:p>
          <a:p>
            <a:pPr marL="0" marR="0" lvl="0" indent="0" algn="just" rtl="0">
              <a:spcBef>
                <a:spcPts val="0"/>
              </a:spcBef>
              <a:spcAft>
                <a:spcPts val="0"/>
              </a:spcAft>
              <a:buNone/>
            </a:pPr>
            <a:r>
              <a:rPr lang="en-IN" sz="1800" i="0" u="none" strike="noStrike" cap="none">
                <a:solidFill>
                  <a:schemeClr val="dk1"/>
                </a:solidFill>
              </a:rPr>
              <a:t>These rules stipulate duties of the Occupier or Operator of a Common Bio-medical Waste Treatment Facility as well as the identified authorities. According to these rules, every occupier or operator handling bio-medical waste, irrespective of the quantity is required to obtain authorisation from the respective prescribed authority i.e. State Pollution Control Board and Pollution Control Committee, as the case may be. These rules consist of four schedules and five forms.</a:t>
            </a:r>
            <a:endParaRPr/>
          </a:p>
        </p:txBody>
      </p:sp>
      <p:pic>
        <p:nvPicPr>
          <p:cNvPr id="119" name="Google Shape;119;p3"/>
          <p:cNvPicPr preferRelativeResize="0"/>
          <p:nvPr/>
        </p:nvPicPr>
        <p:blipFill rotWithShape="1">
          <a:blip r:embed="rId4">
            <a:alphaModFix/>
          </a:blip>
          <a:srcRect/>
          <a:stretch/>
        </p:blipFill>
        <p:spPr>
          <a:xfrm>
            <a:off x="1964525" y="3571875"/>
            <a:ext cx="8929700" cy="3286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270202fc324_0_14"/>
          <p:cNvSpPr txBox="1">
            <a:spLocks noGrp="1"/>
          </p:cNvSpPr>
          <p:nvPr>
            <p:ph type="title"/>
          </p:nvPr>
        </p:nvSpPr>
        <p:spPr>
          <a:xfrm>
            <a:off x="107150" y="-250000"/>
            <a:ext cx="12192000" cy="1325700"/>
          </a:xfrm>
          <a:prstGeom prst="rect">
            <a:avLst/>
          </a:prstGeom>
        </p:spPr>
        <p:txBody>
          <a:bodyPr spcFirstLastPara="1" wrap="square" lIns="91425" tIns="45700" rIns="91425" bIns="45700" anchor="ctr" anchorCtr="0">
            <a:normAutofit/>
          </a:bodyPr>
          <a:lstStyle/>
          <a:p>
            <a:pPr marL="3200400" lvl="0" indent="457200" algn="l" rtl="0">
              <a:spcBef>
                <a:spcPts val="0"/>
              </a:spcBef>
              <a:spcAft>
                <a:spcPts val="0"/>
              </a:spcAft>
              <a:buNone/>
            </a:pPr>
            <a:r>
              <a:rPr lang="en-IN" b="1" u="sng" dirty="0">
                <a:latin typeface="Algerian"/>
                <a:ea typeface="Algerian"/>
                <a:cs typeface="Algerian"/>
                <a:sym typeface="Algerian"/>
              </a:rPr>
              <a:t>ADVANTAGES </a:t>
            </a:r>
            <a:endParaRPr b="1" u="sng" dirty="0">
              <a:latin typeface="Algerian"/>
              <a:ea typeface="Algerian"/>
              <a:cs typeface="Algerian"/>
              <a:sym typeface="Algerian"/>
            </a:endParaRPr>
          </a:p>
        </p:txBody>
      </p:sp>
      <p:sp>
        <p:nvSpPr>
          <p:cNvPr id="125" name="Google Shape;125;g270202fc324_0_14"/>
          <p:cNvSpPr txBox="1">
            <a:spLocks noGrp="1"/>
          </p:cNvSpPr>
          <p:nvPr>
            <p:ph type="body" idx="1"/>
          </p:nvPr>
        </p:nvSpPr>
        <p:spPr>
          <a:xfrm>
            <a:off x="613100" y="1236425"/>
            <a:ext cx="11180100" cy="4925100"/>
          </a:xfrm>
          <a:prstGeom prst="rect">
            <a:avLst/>
          </a:prstGeom>
          <a:solidFill>
            <a:schemeClr val="lt1"/>
          </a:solidFill>
        </p:spPr>
        <p:txBody>
          <a:bodyPr spcFirstLastPara="1" wrap="square" lIns="91425" tIns="45700" rIns="91425" bIns="45700" anchor="t" anchorCtr="0">
            <a:normAutofit/>
          </a:bodyPr>
          <a:lstStyle/>
          <a:p>
            <a:pPr marL="457200" lvl="0" indent="-349250" algn="just" rtl="0">
              <a:lnSpc>
                <a:spcPct val="115000"/>
              </a:lnSpc>
              <a:spcBef>
                <a:spcPts val="1000"/>
              </a:spcBef>
              <a:spcAft>
                <a:spcPts val="0"/>
              </a:spcAft>
              <a:buSzPts val="1900"/>
              <a:buChar char="•"/>
            </a:pPr>
            <a:r>
              <a:rPr lang="en-IN" sz="1900">
                <a:latin typeface="Arial"/>
                <a:ea typeface="Arial"/>
                <a:cs typeface="Arial"/>
                <a:sym typeface="Arial"/>
              </a:rPr>
              <a:t>The concept of CBWTF is not only addresses such problems but also prevents proliferation of treatment technologies in a particular town or city. In turn, it reduces the monitoring pressure on regulatory agencies. </a:t>
            </a:r>
            <a:endParaRPr sz="1900">
              <a:latin typeface="Arial"/>
              <a:ea typeface="Arial"/>
              <a:cs typeface="Arial"/>
              <a:sym typeface="Arial"/>
            </a:endParaRPr>
          </a:p>
          <a:p>
            <a:pPr marL="457200" lvl="0" indent="-349250" algn="just" rtl="0">
              <a:lnSpc>
                <a:spcPct val="115000"/>
              </a:lnSpc>
              <a:spcBef>
                <a:spcPts val="1000"/>
              </a:spcBef>
              <a:spcAft>
                <a:spcPts val="0"/>
              </a:spcAft>
              <a:buSzPts val="1900"/>
              <a:buChar char="•"/>
            </a:pPr>
            <a:r>
              <a:rPr lang="en-IN" sz="1900">
                <a:latin typeface="Arial"/>
                <a:ea typeface="Arial"/>
                <a:cs typeface="Arial"/>
                <a:sym typeface="Arial"/>
              </a:rPr>
              <a:t>By running the treatment equipment at CBWTF to its full capacity, the cost of treatment of per kilogram bio-medical waste gets significantly reduced.</a:t>
            </a:r>
            <a:endParaRPr sz="1900">
              <a:latin typeface="Arial"/>
              <a:ea typeface="Arial"/>
              <a:cs typeface="Arial"/>
              <a:sym typeface="Arial"/>
            </a:endParaRPr>
          </a:p>
          <a:p>
            <a:pPr marL="457200" lvl="0" indent="-349250" algn="just" rtl="0">
              <a:lnSpc>
                <a:spcPct val="115000"/>
              </a:lnSpc>
              <a:spcBef>
                <a:spcPts val="1000"/>
              </a:spcBef>
              <a:spcAft>
                <a:spcPts val="0"/>
              </a:spcAft>
              <a:buSzPts val="1900"/>
              <a:buChar char="•"/>
            </a:pPr>
            <a:r>
              <a:rPr lang="en-IN" sz="1900">
                <a:solidFill>
                  <a:srgbClr val="0D0D0D"/>
                </a:solidFill>
                <a:highlight>
                  <a:srgbClr val="FFFFFF"/>
                </a:highlight>
                <a:latin typeface="Arial"/>
                <a:ea typeface="Arial"/>
                <a:cs typeface="Arial"/>
                <a:sym typeface="Arial"/>
              </a:rPr>
              <a:t>Biomedical waste contains hazardous materials such as chemicals, pathogens, and pharmaceuticals. Adequate disposal prevents these substances from contaminating soil, water sources, and the air, thus safeguarding the environment.</a:t>
            </a:r>
            <a:endParaRPr sz="1900">
              <a:latin typeface="Arial"/>
              <a:ea typeface="Arial"/>
              <a:cs typeface="Arial"/>
              <a:sym typeface="Arial"/>
            </a:endParaRPr>
          </a:p>
          <a:p>
            <a:pPr marL="457200" lvl="0" indent="-349250" algn="just" rtl="0">
              <a:lnSpc>
                <a:spcPct val="115000"/>
              </a:lnSpc>
              <a:spcBef>
                <a:spcPts val="1000"/>
              </a:spcBef>
              <a:spcAft>
                <a:spcPts val="0"/>
              </a:spcAft>
              <a:buSzPts val="1900"/>
              <a:buChar char="•"/>
            </a:pPr>
            <a:r>
              <a:rPr lang="en-IN" sz="1900">
                <a:solidFill>
                  <a:srgbClr val="0D0D0D"/>
                </a:solidFill>
                <a:highlight>
                  <a:srgbClr val="FFFFFF"/>
                </a:highlight>
                <a:latin typeface="Arial"/>
                <a:ea typeface="Arial"/>
                <a:cs typeface="Arial"/>
                <a:sym typeface="Arial"/>
              </a:rPr>
              <a:t>By minimizing the improper disposal of biomedical waste, communities are shielded from potential health hazards associated with exposure to infectious agents and toxic substances.</a:t>
            </a:r>
            <a:endParaRPr sz="1900">
              <a:solidFill>
                <a:srgbClr val="0D0D0D"/>
              </a:solidFill>
              <a:highlight>
                <a:srgbClr val="FFFFFF"/>
              </a:highlight>
              <a:latin typeface="Arial"/>
              <a:ea typeface="Arial"/>
              <a:cs typeface="Arial"/>
              <a:sym typeface="Arial"/>
            </a:endParaRPr>
          </a:p>
          <a:p>
            <a:pPr marL="457200" lvl="0" indent="-349250" algn="just" rtl="0">
              <a:lnSpc>
                <a:spcPct val="115000"/>
              </a:lnSpc>
              <a:spcBef>
                <a:spcPts val="1000"/>
              </a:spcBef>
              <a:spcAft>
                <a:spcPts val="0"/>
              </a:spcAft>
              <a:buClr>
                <a:srgbClr val="0D0D0D"/>
              </a:buClr>
              <a:buSzPts val="1900"/>
              <a:buChar char="•"/>
            </a:pPr>
            <a:r>
              <a:rPr lang="en-IN" sz="1900">
                <a:solidFill>
                  <a:srgbClr val="0D0D0D"/>
                </a:solidFill>
                <a:highlight>
                  <a:srgbClr val="FFFFFF"/>
                </a:highlight>
                <a:latin typeface="Arial"/>
                <a:ea typeface="Arial"/>
                <a:cs typeface="Arial"/>
                <a:sym typeface="Arial"/>
              </a:rPr>
              <a:t>Certain biomedical waste, like organic materials, can be processed to generate energy through methods such as incineration or anaerobic digestion, contributing to renewable energy production.</a:t>
            </a:r>
            <a:endParaRPr sz="1900">
              <a:solidFill>
                <a:srgbClr val="0D0D0D"/>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270202fc324_0_9"/>
          <p:cNvSpPr txBox="1">
            <a:spLocks noGrp="1"/>
          </p:cNvSpPr>
          <p:nvPr>
            <p:ph type="title"/>
          </p:nvPr>
        </p:nvSpPr>
        <p:spPr>
          <a:xfrm>
            <a:off x="0" y="0"/>
            <a:ext cx="12192000" cy="1325700"/>
          </a:xfrm>
          <a:prstGeom prst="rect">
            <a:avLst/>
          </a:prstGeom>
        </p:spPr>
        <p:txBody>
          <a:bodyPr spcFirstLastPara="1" wrap="square" lIns="91425" tIns="45700" rIns="91425" bIns="45700" anchor="ctr" anchorCtr="0">
            <a:normAutofit/>
          </a:bodyPr>
          <a:lstStyle/>
          <a:p>
            <a:pPr marL="3200400" lvl="0" indent="457200" algn="l" rtl="0">
              <a:spcBef>
                <a:spcPts val="0"/>
              </a:spcBef>
              <a:spcAft>
                <a:spcPts val="0"/>
              </a:spcAft>
              <a:buNone/>
            </a:pPr>
            <a:r>
              <a:rPr lang="en-IN" b="1" u="sng">
                <a:latin typeface="Algerian"/>
                <a:ea typeface="Algerian"/>
                <a:cs typeface="Algerian"/>
                <a:sym typeface="Algerian"/>
              </a:rPr>
              <a:t>DISADVANTAGES</a:t>
            </a:r>
            <a:endParaRPr b="1" u="sng">
              <a:latin typeface="Algerian"/>
              <a:ea typeface="Algerian"/>
              <a:cs typeface="Algerian"/>
              <a:sym typeface="Algerian"/>
            </a:endParaRPr>
          </a:p>
        </p:txBody>
      </p:sp>
      <p:sp>
        <p:nvSpPr>
          <p:cNvPr id="131" name="Google Shape;131;g270202fc324_0_9"/>
          <p:cNvSpPr txBox="1">
            <a:spLocks noGrp="1"/>
          </p:cNvSpPr>
          <p:nvPr>
            <p:ph type="body" idx="1"/>
          </p:nvPr>
        </p:nvSpPr>
        <p:spPr>
          <a:xfrm>
            <a:off x="535775" y="1500200"/>
            <a:ext cx="11430000" cy="4676700"/>
          </a:xfrm>
          <a:prstGeom prst="rect">
            <a:avLst/>
          </a:prstGeom>
          <a:solidFill>
            <a:schemeClr val="lt1"/>
          </a:solidFill>
        </p:spPr>
        <p:txBody>
          <a:bodyPr spcFirstLastPara="1" wrap="square" lIns="91425" tIns="45700" rIns="91425" bIns="45700" anchor="t" anchorCtr="0">
            <a:noAutofit/>
          </a:bodyPr>
          <a:lstStyle/>
          <a:p>
            <a:pPr marL="457200" lvl="0" indent="-361950" algn="just" rtl="0">
              <a:lnSpc>
                <a:spcPct val="115000"/>
              </a:lnSpc>
              <a:spcBef>
                <a:spcPts val="1000"/>
              </a:spcBef>
              <a:spcAft>
                <a:spcPts val="0"/>
              </a:spcAft>
              <a:buClr>
                <a:srgbClr val="0D0D0D"/>
              </a:buClr>
              <a:buSzPts val="2100"/>
              <a:buFont typeface="Arial"/>
              <a:buChar char="•"/>
            </a:pPr>
            <a:r>
              <a:rPr lang="en-IN" sz="2100">
                <a:solidFill>
                  <a:srgbClr val="0D0D0D"/>
                </a:solidFill>
                <a:highlight>
                  <a:srgbClr val="FFFFFF"/>
                </a:highlight>
                <a:latin typeface="Arial"/>
                <a:ea typeface="Arial"/>
                <a:cs typeface="Arial"/>
                <a:sym typeface="Arial"/>
              </a:rPr>
              <a:t>Failure to comply with biomedical waste management regulations can result in legal consequences, fines, and reputational damage for healthcare facilities and waste management entities. Non-compliance also undermines efforts to control disease outbreaks and environmental pollution.</a:t>
            </a:r>
            <a:endParaRPr sz="2100">
              <a:solidFill>
                <a:srgbClr val="0D0D0D"/>
              </a:solidFill>
              <a:highlight>
                <a:srgbClr val="FFFFFF"/>
              </a:highlight>
              <a:latin typeface="Arial"/>
              <a:ea typeface="Arial"/>
              <a:cs typeface="Arial"/>
              <a:sym typeface="Arial"/>
            </a:endParaRPr>
          </a:p>
          <a:p>
            <a:pPr marL="457200" lvl="0" indent="-361950" algn="just" rtl="0">
              <a:lnSpc>
                <a:spcPct val="115000"/>
              </a:lnSpc>
              <a:spcBef>
                <a:spcPts val="0"/>
              </a:spcBef>
              <a:spcAft>
                <a:spcPts val="0"/>
              </a:spcAft>
              <a:buClr>
                <a:srgbClr val="0D0D0D"/>
              </a:buClr>
              <a:buSzPts val="2100"/>
              <a:buFont typeface="Arial"/>
              <a:buChar char="•"/>
            </a:pPr>
            <a:r>
              <a:rPr lang="en-IN" sz="2100">
                <a:solidFill>
                  <a:srgbClr val="0D0D0D"/>
                </a:solidFill>
                <a:highlight>
                  <a:srgbClr val="FFFFFF"/>
                </a:highlight>
                <a:latin typeface="Arial"/>
                <a:ea typeface="Arial"/>
                <a:cs typeface="Arial"/>
                <a:sym typeface="Arial"/>
              </a:rPr>
              <a:t>Proper management of biomedical waste requires investment in infrastructure, equipment, training, and regulatory compliance measures. Healthcare facilities and waste management entities may face financial burdens associated with implementing and maintaining effective waste management systems.</a:t>
            </a:r>
            <a:endParaRPr sz="2100">
              <a:solidFill>
                <a:srgbClr val="0D0D0D"/>
              </a:solidFill>
              <a:highlight>
                <a:srgbClr val="FFFFFF"/>
              </a:highlight>
              <a:latin typeface="Arial"/>
              <a:ea typeface="Arial"/>
              <a:cs typeface="Arial"/>
              <a:sym typeface="Arial"/>
            </a:endParaRPr>
          </a:p>
          <a:p>
            <a:pPr marL="457200" lvl="0" indent="-361950" algn="just" rtl="0">
              <a:lnSpc>
                <a:spcPct val="115000"/>
              </a:lnSpc>
              <a:spcBef>
                <a:spcPts val="0"/>
              </a:spcBef>
              <a:spcAft>
                <a:spcPts val="0"/>
              </a:spcAft>
              <a:buClr>
                <a:srgbClr val="0D0D0D"/>
              </a:buClr>
              <a:buSzPts val="2100"/>
              <a:buFont typeface="Arial"/>
              <a:buChar char="•"/>
            </a:pPr>
            <a:r>
              <a:rPr lang="en-IN" sz="2100">
                <a:solidFill>
                  <a:srgbClr val="0D0D0D"/>
                </a:solidFill>
                <a:highlight>
                  <a:srgbClr val="FFFFFF"/>
                </a:highlight>
                <a:latin typeface="Arial"/>
                <a:ea typeface="Arial"/>
                <a:cs typeface="Arial"/>
                <a:sym typeface="Arial"/>
              </a:rPr>
              <a:t>Inadequate management of biomedical waste increases the risk of disease transmission within communities, as pathogens from improperly disposed waste can contaminate water sources, food supplies, and public spaces, posing a threat to public health.</a:t>
            </a:r>
            <a:endParaRPr sz="2100">
              <a:solidFill>
                <a:srgbClr val="0D0D0D"/>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2719</Words>
  <Application>Microsoft Office PowerPoint</Application>
  <PresentationFormat>Widescreen</PresentationFormat>
  <Paragraphs>197</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Algerian</vt:lpstr>
      <vt:lpstr>Arial</vt:lpstr>
      <vt:lpstr>Calibri</vt:lpstr>
      <vt:lpstr>Quattrocento Sans</vt:lpstr>
      <vt:lpstr>Office Theme</vt:lpstr>
      <vt:lpstr>PowerPoint Presentation</vt:lpstr>
      <vt:lpstr>PowerPoint Presentation</vt:lpstr>
      <vt:lpstr>WHAT IS CBWTF ? </vt:lpstr>
      <vt:lpstr>PowerPoint Presentation</vt:lpstr>
      <vt:lpstr>PowerPoint Presentation</vt:lpstr>
      <vt:lpstr>PowerPoint Presentation</vt:lpstr>
      <vt:lpstr>PowerPoint Presentation</vt:lpstr>
      <vt:lpstr>ADVANTAGES </vt:lpstr>
      <vt:lpstr>DISADVANTAGES</vt:lpstr>
      <vt:lpstr>REGULATORY FRAMEWORK</vt:lpstr>
      <vt:lpstr>REGULATORY FRAMEWORK</vt:lpstr>
      <vt:lpstr>AUTHORISATION PROCESS</vt:lpstr>
      <vt:lpstr>PowerPoint Presentation</vt:lpstr>
      <vt:lpstr>PowerPoint Presentation</vt:lpstr>
      <vt:lpstr>DOCUMENTS REQUIRED</vt:lpstr>
      <vt:lpstr>PowerPoint Presentation</vt:lpstr>
      <vt:lpstr>INVESTMENT DETAILS </vt:lpstr>
      <vt:lpstr>INVESTMENT DETAILS </vt:lpstr>
      <vt:lpstr>INVESTMENT DETAILS </vt:lpstr>
      <vt:lpstr>INVESTMENT DETAILS </vt:lpstr>
      <vt:lpstr>INVESTMENT DETAILS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FAQs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cp:revision>
  <dcterms:created xsi:type="dcterms:W3CDTF">2023-11-15T06:32:58Z</dcterms:created>
  <dcterms:modified xsi:type="dcterms:W3CDTF">2024-09-20T09:24:54Z</dcterms:modified>
</cp:coreProperties>
</file>