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jpeg" ContentType="image/jpeg"/>
  <Override PartName="/ppt/media/image6.png" ContentType="image/png"/>
  <Override PartName="/ppt/media/image7.png" ContentType="image/png"/>
  <Override PartName="/ppt/media/image8.png" ContentType="image/png"/>
  <Override PartName="/ppt/media/image13.jpeg" ContentType="image/jpeg"/>
  <Override PartName="/ppt/media/image9.png" ContentType="image/png"/>
  <Override PartName="/ppt/media/image10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6" descr=""/>
          <p:cNvPicPr/>
          <p:nvPr/>
        </p:nvPicPr>
        <p:blipFill>
          <a:blip r:embed="rId1"/>
          <a:stretch/>
        </p:blipFill>
        <p:spPr>
          <a:xfrm>
            <a:off x="0" y="0"/>
            <a:ext cx="12185280" cy="6854760"/>
          </a:xfrm>
          <a:prstGeom prst="rect">
            <a:avLst/>
          </a:prstGeom>
          <a:ln>
            <a:noFill/>
          </a:ln>
        </p:spPr>
      </p:pic>
      <p:sp>
        <p:nvSpPr>
          <p:cNvPr id="73" name="CustomShape 1"/>
          <p:cNvSpPr/>
          <p:nvPr/>
        </p:nvSpPr>
        <p:spPr>
          <a:xfrm>
            <a:off x="2651760" y="1555560"/>
            <a:ext cx="6755400" cy="255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Въведение в SQL и създаване на бази данни.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4244760" y="1122480"/>
            <a:ext cx="3752280" cy="27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ЛЕКЦИЯ 4 </a:t>
            </a:r>
            <a:r>
              <a:rPr b="0" lang="en-US" sz="1200" spc="-1" strike="noStrike">
                <a:solidFill>
                  <a:srgbClr val="6fc8d7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© 2018 Нет Ит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1" descr=""/>
          <p:cNvPicPr/>
          <p:nvPr/>
        </p:nvPicPr>
        <p:blipFill>
          <a:blip r:embed="rId1"/>
          <a:stretch/>
        </p:blipFill>
        <p:spPr>
          <a:xfrm>
            <a:off x="0" y="0"/>
            <a:ext cx="12186000" cy="6855480"/>
          </a:xfrm>
          <a:prstGeom prst="rect">
            <a:avLst/>
          </a:prstGeom>
          <a:ln>
            <a:noFill/>
          </a:ln>
        </p:spPr>
      </p:pic>
      <p:sp>
        <p:nvSpPr>
          <p:cNvPr id="76" name="CustomShape 1"/>
          <p:cNvSpPr/>
          <p:nvPr/>
        </p:nvSpPr>
        <p:spPr>
          <a:xfrm>
            <a:off x="2687040" y="2103120"/>
            <a:ext cx="8465760" cy="252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Релационните бази данни (RDBMS) са таблични структури за запазване на данни, които позволяват данните да имат връзки помежду си.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Базите данни осигуряват конкурентно писане и четене, оптимизирани операции за филтриране и търсене и по-голяма сигурност.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Структурата на бзите е таблична, като данните се пазят в таближи, които на свой ред са разделени на колони.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2802960" y="608040"/>
            <a:ext cx="8763840" cy="69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Бази данни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2834640" y="1371600"/>
            <a:ext cx="5758560" cy="38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6fc8d7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Какво представляват базите данни?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1" descr=""/>
          <p:cNvPicPr/>
          <p:nvPr/>
        </p:nvPicPr>
        <p:blipFill>
          <a:blip r:embed="rId1"/>
          <a:stretch/>
        </p:blipFill>
        <p:spPr>
          <a:xfrm>
            <a:off x="0" y="0"/>
            <a:ext cx="12186000" cy="6855480"/>
          </a:xfrm>
          <a:prstGeom prst="rect">
            <a:avLst/>
          </a:prstGeom>
          <a:ln>
            <a:noFill/>
          </a:ln>
        </p:spPr>
      </p:pic>
      <p:sp>
        <p:nvSpPr>
          <p:cNvPr id="80" name="CustomShape 1"/>
          <p:cNvSpPr/>
          <p:nvPr/>
        </p:nvSpPr>
        <p:spPr>
          <a:xfrm>
            <a:off x="2687040" y="2103120"/>
            <a:ext cx="8465760" cy="252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SQL - Structured Query Language e език за работа с релационни бази данни (RDBMS)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В текущият курс ще разглеждаме само </a:t>
            </a: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заявки свързани с обработката на данни.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3320">
              <a:lnSpc>
                <a:spcPct val="100000"/>
              </a:lnSpc>
              <a:buClr>
                <a:srgbClr val="6fc8d7"/>
              </a:buClr>
              <a:buSzPct val="140000"/>
              <a:buFont typeface="Arial"/>
              <a:buChar char="•"/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SELECT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3320">
              <a:lnSpc>
                <a:spcPct val="100000"/>
              </a:lnSpc>
              <a:buClr>
                <a:srgbClr val="6fc8d7"/>
              </a:buClr>
              <a:buSzPct val="140000"/>
              <a:buFont typeface="Arial"/>
              <a:buChar char="•"/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INSERT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3320">
              <a:lnSpc>
                <a:spcPct val="100000"/>
              </a:lnSpc>
              <a:buClr>
                <a:srgbClr val="6fc8d7"/>
              </a:buClr>
              <a:buSzPct val="140000"/>
              <a:buFont typeface="Arial"/>
              <a:buChar char="•"/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UPDATE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3320">
              <a:lnSpc>
                <a:spcPct val="100000"/>
              </a:lnSpc>
              <a:buClr>
                <a:srgbClr val="6fc8d7"/>
              </a:buClr>
              <a:buSzPct val="140000"/>
              <a:buFont typeface="Arial"/>
              <a:buChar char="•"/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DELETE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2802960" y="608040"/>
            <a:ext cx="8763840" cy="69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Въведение в SQL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2834640" y="1371600"/>
            <a:ext cx="5758560" cy="38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1" descr=""/>
          <p:cNvPicPr/>
          <p:nvPr/>
        </p:nvPicPr>
        <p:blipFill>
          <a:blip r:embed="rId1"/>
          <a:stretch/>
        </p:blipFill>
        <p:spPr>
          <a:xfrm>
            <a:off x="0" y="0"/>
            <a:ext cx="12186000" cy="6855480"/>
          </a:xfrm>
          <a:prstGeom prst="rect">
            <a:avLst/>
          </a:prstGeom>
          <a:ln>
            <a:noFill/>
          </a:ln>
        </p:spPr>
      </p:pic>
      <p:sp>
        <p:nvSpPr>
          <p:cNvPr id="84" name="CustomShape 1"/>
          <p:cNvSpPr/>
          <p:nvPr/>
        </p:nvSpPr>
        <p:spPr>
          <a:xfrm>
            <a:off x="2687040" y="2103120"/>
            <a:ext cx="8465760" cy="252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SELECT заявките осигуряват извличането на определна извадка от данни в дадена </a:t>
            </a: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таблица и осигуряват филриране, сортиране и размер на дадената извадка.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Структура: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	</a:t>
            </a: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SELECT </a:t>
            </a:r>
            <a:r>
              <a:rPr b="0" i="1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{набор от колони}</a:t>
            </a: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 FROM </a:t>
            </a:r>
            <a:r>
              <a:rPr b="0" i="1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{име на таблица}</a:t>
            </a: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 WHERE </a:t>
            </a:r>
            <a:r>
              <a:rPr b="0" i="1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{набор от условия за </a:t>
            </a:r>
            <a:r>
              <a:rPr b="0" i="1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филтър}</a:t>
            </a: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 ORDER BY </a:t>
            </a:r>
            <a:r>
              <a:rPr b="0" i="1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{сортиране по определена колона}</a:t>
            </a: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 LIMIT </a:t>
            </a:r>
            <a:r>
              <a:rPr b="0" i="1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{условия за размера на </a:t>
            </a:r>
            <a:r>
              <a:rPr b="0" i="1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извадката}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2802960" y="608040"/>
            <a:ext cx="8763840" cy="69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SELECT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2834640" y="1371600"/>
            <a:ext cx="5758560" cy="38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1" descr=""/>
          <p:cNvPicPr/>
          <p:nvPr/>
        </p:nvPicPr>
        <p:blipFill>
          <a:blip r:embed="rId1"/>
          <a:stretch/>
        </p:blipFill>
        <p:spPr>
          <a:xfrm>
            <a:off x="0" y="0"/>
            <a:ext cx="12186000" cy="685548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2687040" y="2103120"/>
            <a:ext cx="8465760" cy="252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INSERT заявките осигуряват добавпнето на определн ред от данни в дадена таблица с подадедни или по подразбиране параметри.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Структура: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	</a:t>
            </a: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INSERT INTO </a:t>
            </a:r>
            <a:r>
              <a:rPr b="0" i="1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{име на таблица}</a:t>
            </a: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 </a:t>
            </a:r>
            <a:r>
              <a:rPr b="0" i="1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(</a:t>
            </a: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 {</a:t>
            </a:r>
            <a:r>
              <a:rPr b="0" i="1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колона1}, {колона2}, … , {колонаN}</a:t>
            </a: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 )</a:t>
            </a:r>
            <a:r>
              <a:rPr b="0" i="1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 </a:t>
            </a: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VALUES ( {</a:t>
            </a:r>
            <a:r>
              <a:rPr b="0" i="1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стойност1}, {стойност2}, … ,  {стойностN}</a:t>
            </a: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 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2802960" y="608040"/>
            <a:ext cx="8763840" cy="69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INSERT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2834640" y="1371600"/>
            <a:ext cx="5758560" cy="38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1" descr=""/>
          <p:cNvPicPr/>
          <p:nvPr/>
        </p:nvPicPr>
        <p:blipFill>
          <a:blip r:embed="rId1"/>
          <a:stretch/>
        </p:blipFill>
        <p:spPr>
          <a:xfrm>
            <a:off x="0" y="0"/>
            <a:ext cx="12186000" cy="6855480"/>
          </a:xfrm>
          <a:prstGeom prst="rect">
            <a:avLst/>
          </a:prstGeom>
          <a:ln>
            <a:noFill/>
          </a:ln>
        </p:spPr>
      </p:pic>
      <p:sp>
        <p:nvSpPr>
          <p:cNvPr id="92" name="CustomShape 1"/>
          <p:cNvSpPr/>
          <p:nvPr/>
        </p:nvSpPr>
        <p:spPr>
          <a:xfrm>
            <a:off x="2687040" y="2103120"/>
            <a:ext cx="8465760" cy="252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UPDATE заявките осигуряват обновяването на определна извадка от данни в дадена таблица.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Структура: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	</a:t>
            </a: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UPDATE</a:t>
            </a: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 </a:t>
            </a:r>
            <a:r>
              <a:rPr b="0" i="1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{име на таблица}</a:t>
            </a: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 SET </a:t>
            </a:r>
            <a:r>
              <a:rPr b="0" i="1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{поле1}</a:t>
            </a: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 = </a:t>
            </a:r>
            <a:r>
              <a:rPr b="0" i="1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{стойност1}, {поле2} = {стойност2}, …, {полеN} = {стойностN}</a:t>
            </a: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 WHERE </a:t>
            </a:r>
            <a:r>
              <a:rPr b="0" i="1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{набор от условия за филтър}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2802960" y="608040"/>
            <a:ext cx="8763840" cy="69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UPDATE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2834640" y="1371600"/>
            <a:ext cx="5758560" cy="38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1" descr=""/>
          <p:cNvPicPr/>
          <p:nvPr/>
        </p:nvPicPr>
        <p:blipFill>
          <a:blip r:embed="rId1"/>
          <a:stretch/>
        </p:blipFill>
        <p:spPr>
          <a:xfrm>
            <a:off x="0" y="0"/>
            <a:ext cx="12186000" cy="6855480"/>
          </a:xfrm>
          <a:prstGeom prst="rect">
            <a:avLst/>
          </a:prstGeom>
          <a:ln>
            <a:noFill/>
          </a:ln>
        </p:spPr>
      </p:pic>
      <p:sp>
        <p:nvSpPr>
          <p:cNvPr id="96" name="CustomShape 1"/>
          <p:cNvSpPr/>
          <p:nvPr/>
        </p:nvSpPr>
        <p:spPr>
          <a:xfrm>
            <a:off x="2687040" y="2103120"/>
            <a:ext cx="8465760" cy="252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DELETE заявките осигуряват истриването на определна извадка от редове в дадена таблица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Структура: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	</a:t>
            </a: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DELETE </a:t>
            </a: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FROM </a:t>
            </a:r>
            <a:r>
              <a:rPr b="0" i="1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{име на таблица}</a:t>
            </a: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 WHERE </a:t>
            </a:r>
            <a:r>
              <a:rPr b="0" i="1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{набор от условия за филтър}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2802960" y="608040"/>
            <a:ext cx="8763840" cy="69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DELETE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2834640" y="1371600"/>
            <a:ext cx="5758560" cy="38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1" descr=""/>
          <p:cNvPicPr/>
          <p:nvPr/>
        </p:nvPicPr>
        <p:blipFill>
          <a:blip r:embed="rId1"/>
          <a:stretch/>
        </p:blipFill>
        <p:spPr>
          <a:xfrm>
            <a:off x="0" y="0"/>
            <a:ext cx="12186000" cy="6855480"/>
          </a:xfrm>
          <a:prstGeom prst="rect">
            <a:avLst/>
          </a:prstGeom>
          <a:ln>
            <a:noFill/>
          </a:ln>
        </p:spPr>
      </p:pic>
      <p:sp>
        <p:nvSpPr>
          <p:cNvPr id="100" name="CustomShape 1"/>
          <p:cNvSpPr/>
          <p:nvPr/>
        </p:nvSpPr>
        <p:spPr>
          <a:xfrm>
            <a:off x="2687040" y="2103120"/>
            <a:ext cx="8465760" cy="252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phpMyAdmin – уеб графичен интерфейс за управление на бази данни. На локалните </a:t>
            </a: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ви сървъри трябва да отговаря на URL http://localhost/phpmyadmin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Console – WAMP и XAMPP дават и достъп до MySQL конзола.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И на двете системи потребителят и паролата са:</a:t>
            </a: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UN: root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PW: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303d5d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С думи – потребител </a:t>
            </a:r>
            <a:r>
              <a:rPr b="0" i="1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root</a:t>
            </a:r>
            <a:r>
              <a:rPr b="0" lang="en-US" sz="2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, парола – празна (‘’) просто натискате ентер.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2802960" y="608040"/>
            <a:ext cx="8763840" cy="69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Интерфейси за управление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2834640" y="1371600"/>
            <a:ext cx="5758560" cy="38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6" descr=""/>
          <p:cNvPicPr/>
          <p:nvPr/>
        </p:nvPicPr>
        <p:blipFill>
          <a:blip r:embed="rId1"/>
          <a:stretch/>
        </p:blipFill>
        <p:spPr>
          <a:xfrm>
            <a:off x="0" y="0"/>
            <a:ext cx="12185280" cy="6854760"/>
          </a:xfrm>
          <a:prstGeom prst="rect">
            <a:avLst/>
          </a:prstGeom>
          <a:ln>
            <a:noFill/>
          </a:ln>
        </p:spPr>
      </p:pic>
      <p:sp>
        <p:nvSpPr>
          <p:cNvPr id="104" name="CustomShape 1"/>
          <p:cNvSpPr/>
          <p:nvPr/>
        </p:nvSpPr>
        <p:spPr>
          <a:xfrm>
            <a:off x="2743200" y="2044080"/>
            <a:ext cx="6755400" cy="222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БЛАГОДАРЯ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03d5d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ЗА ВНИМАНИЕТО!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4244760" y="1122480"/>
            <a:ext cx="3752280" cy="27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6fc8d7"/>
                </a:solidFill>
                <a:uFill>
                  <a:solidFill>
                    <a:srgbClr val="ffffff"/>
                  </a:solidFill>
                </a:uFill>
                <a:latin typeface="Gotham Medium"/>
                <a:ea typeface="Gotham Medium"/>
              </a:rPr>
              <a:t>© 2018 Нет Ит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2007</TotalTime>
  <Application>LibreOffice/5.1.6.2$Linux_X86_64 LibreOffice_project/10m0$Build-2</Application>
  <Words>115</Words>
  <Paragraphs>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2017-09-27T09:06:25Z</dcterms:created>
  <dc:creator>Microsoft Office User</dc:creator>
  <dc:description/>
  <dc:language>en-US</dc:language>
  <cp:lastModifiedBy/>
  <dcterms:modified xsi:type="dcterms:W3CDTF">2018-03-10T13:59:39Z</dcterms:modified>
  <cp:revision>63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