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3"/>
  </p:notesMasterIdLst>
  <p:handoutMasterIdLst>
    <p:handoutMasterId r:id="rId34"/>
  </p:handoutMasterIdLst>
  <p:sldIdLst>
    <p:sldId id="388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Стил с тема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Светъл стил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ъл стил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ен стил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Тъмен стил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ъмен стил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Стил с тема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F27D1-FDBB-48C9-9420-070460186E4C}" type="datetimeFigureOut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02E6-F34D-46BF-829A-CD33F8FEED2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302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EE24-91D6-4DC9-8613-A6443AFF4194}" type="datetimeFigureOut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B24C-494D-4233-93E9-0C4E9E40E71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60950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F16813-B18D-4BBD-9D6F-61A0F066B6C6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5583-4CAB-471F-A4AB-CF52561FDA75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16BA-FC82-49F8-BCA7-6834EB02D595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363E188-D534-4F49-BA94-2E106931D093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82FB54D-1E56-4D92-ACE2-B0A504A33163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09F6A-5A35-4701-9AF3-6C9300D27D12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DAD0C-3724-43C5-9793-D604A6B225F0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B2C0-731D-4B7F-8265-BE99AA053A24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828B029-F98F-4505-8E72-2C08B6CFC4DF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02163EB-44F5-444F-918E-5AD1A7CB14FC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C1CAF40-6F96-4E82-B904-BADE5C7F5CFC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E1592C-ABAE-4B98-989F-3B737155C6DA}" type="datetime1">
              <a:rPr lang="bg-BG" smtClean="0"/>
              <a:pPr/>
              <a:t>27.11.2017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Course Name, Topic Name</a:t>
            </a:r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6F160F-6453-4A81-AC32-9C1B61B37DF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10.1.min.js" TargetMode="External"/><Relationship Id="rId4" Type="http://schemas.openxmlformats.org/officeDocument/2006/relationships/hyperlink" Target="http://code.jquery.com/jquery-1.10.1.min.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329920" cy="2994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</a:t>
            </a: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17000" endPos="50000" dist="50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747496" y="4724400"/>
            <a:ext cx="7329920" cy="17526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mbria" panose="02040503050406030204" pitchFamily="18" charset="0"/>
              </a:rPr>
              <a:t>28.11.2017</a:t>
            </a:r>
            <a:endParaRPr lang="en-US" sz="2000" b="1" dirty="0">
              <a:ln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162800" cy="9144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4102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Селектиране чрез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jQuery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Почти винаги връща колекция от айтъми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lvl="3"/>
            <a:r>
              <a:rPr lang="bg-BG" sz="1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Дори да има само един</a:t>
            </a:r>
            <a:endParaRPr lang="en-US" sz="1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Може да се съхраняват в променлива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1316736" lvl="1" indent="-457200">
              <a:spcBef>
                <a:spcPct val="0"/>
              </a:spcBef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Употребата е винаги една и съща без значение дали е един елемент или е колекция от елементи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More at: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hlinkClick r:id="rId2"/>
              </a:rPr>
              <a:t>http://learn.jquery.com/using-jquery-core/selecting-elements/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387804"/>
            <a:ext cx="693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 vert="horz" anchor="t">
            <a:normAutofit lnSpcReduction="10000"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062912" cy="10128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4748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 Traversal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81200"/>
            <a:ext cx="8915400" cy="38862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Както с обикнвоен </a:t>
            </a:r>
            <a:r>
              <a:rPr lang="en-US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JS</a:t>
            </a:r>
            <a:r>
              <a:rPr lang="bg-BG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, </a:t>
            </a:r>
            <a:r>
              <a:rPr lang="en-US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DOM </a:t>
            </a:r>
            <a:r>
              <a:rPr lang="bg-BG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може да бъде променян чрез</a:t>
            </a:r>
            <a:r>
              <a:rPr lang="en-US" sz="3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r>
              <a:rPr lang="en-US" sz="3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</a:t>
            </a:r>
          </a:p>
          <a:p>
            <a:pPr marL="1316736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Properties </a:t>
            </a:r>
            <a:r>
              <a:rPr lang="bg-BG" sz="24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за</a:t>
            </a:r>
            <a:r>
              <a:rPr lang="en-US" sz="24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:</a:t>
            </a:r>
            <a:endParaRPr lang="en-US" sz="24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lvl="3">
              <a:spcBef>
                <a:spcPts val="600"/>
              </a:spcBef>
            </a:pPr>
            <a:r>
              <a:rPr lang="en-US" sz="24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Next and previous siblings</a:t>
            </a:r>
          </a:p>
          <a:p>
            <a:pPr lvl="3">
              <a:spcBef>
                <a:spcPts val="600"/>
              </a:spcBef>
            </a:pPr>
            <a:r>
              <a:rPr lang="en-US" sz="24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25887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 Traversal:</a:t>
            </a:r>
            <a:b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Next and Previous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2362200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jQuery.next(), jQuery.prev()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Returns the next/prev sibling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Returns an HTML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element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78510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1&lt;/li&gt;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2&lt;/li&gt;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3&lt;/li&gt;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&lt;/ul&gt;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bg-BG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it-IT" dirty="0"/>
              <a:t>var first = $("li").first();</a:t>
            </a:r>
          </a:p>
          <a:p>
            <a:r>
              <a:rPr lang="it-IT" dirty="0"/>
              <a:t>log(first);</a:t>
            </a:r>
          </a:p>
          <a:p>
            <a:r>
              <a:rPr lang="it-IT" dirty="0"/>
              <a:t>//logs "Item 1"</a:t>
            </a:r>
          </a:p>
          <a:p>
            <a:r>
              <a:rPr lang="it-IT" dirty="0"/>
              <a:t>log(first.next());</a:t>
            </a:r>
          </a:p>
          <a:p>
            <a:r>
              <a:rPr lang="it-IT" dirty="0"/>
              <a:t>//logs "Item 2"</a:t>
            </a:r>
          </a:p>
        </p:txBody>
      </p:sp>
    </p:spTree>
    <p:extLst>
      <p:ext uri="{BB962C8B-B14F-4D97-AF65-F5344CB8AC3E}">
        <p14:creationId xmlns:p14="http://schemas.microsoft.com/office/powerpoint/2010/main" val="29967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8" y="4800600"/>
            <a:ext cx="8062912" cy="11430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Next/Prev Siblings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688" y="5791200"/>
            <a:ext cx="8062912" cy="797720"/>
          </a:xfrm>
        </p:spPr>
        <p:txBody>
          <a:bodyPr vert="horz" anchor="t">
            <a:normAutofit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684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 Traversal:</a:t>
            </a:r>
            <a:b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8953500" cy="2005677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jQuery.parent()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Returns the parent of the element</a:t>
            </a:r>
          </a:p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jQuery.parents(selector)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429000"/>
            <a:ext cx="4343400" cy="252992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id="wrapper"&gt;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&lt;ul id="items-list"&gt;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1&lt;/li&gt;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2&lt;/li&gt;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 class="special"&gt;Item 3&lt;/li&gt;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&lt;li&gt;Item 4&lt;/li&gt;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429000"/>
            <a:ext cx="412941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bg-BG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it-IT" sz="1800" dirty="0"/>
              <a:t>var item = $(".special");</a:t>
            </a:r>
          </a:p>
          <a:p>
            <a:r>
              <a:rPr lang="it-IT" sz="1800" dirty="0"/>
              <a:t>item.parent().attr("id"); </a:t>
            </a:r>
            <a:br>
              <a:rPr lang="it-IT" sz="1800" dirty="0"/>
            </a:br>
            <a:r>
              <a:rPr lang="it-IT" sz="1800" dirty="0"/>
              <a:t>//logs "items-list"</a:t>
            </a:r>
          </a:p>
          <a:p>
            <a:r>
              <a:rPr lang="it-IT" sz="1800" dirty="0"/>
              <a:t>item.parents("div").attr("id");</a:t>
            </a:r>
          </a:p>
          <a:p>
            <a:r>
              <a:rPr lang="it-IT" sz="1800" dirty="0"/>
              <a:t>//logs "wrapper"</a:t>
            </a:r>
          </a:p>
          <a:p>
            <a:r>
              <a:rPr lang="it-IT" sz="1800" dirty="0"/>
              <a:t>item.parents("#wrapper")</a:t>
            </a:r>
            <a:br>
              <a:rPr lang="it-IT" sz="1800" dirty="0"/>
            </a:br>
            <a:r>
              <a:rPr lang="it-IT" sz="1800" dirty="0"/>
              <a:t>         .attr("id");</a:t>
            </a:r>
          </a:p>
          <a:p>
            <a:r>
              <a:rPr lang="it-IT" sz="1800" dirty="0"/>
              <a:t>/logs "wrapper"</a:t>
            </a:r>
          </a:p>
        </p:txBody>
      </p:sp>
    </p:spTree>
    <p:extLst>
      <p:ext uri="{BB962C8B-B14F-4D97-AF65-F5344CB8AC3E}">
        <p14:creationId xmlns:p14="http://schemas.microsoft.com/office/powerpoint/2010/main" val="1006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3888" y="5119688"/>
            <a:ext cx="8062912" cy="747712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Parent Element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0544" y="5867400"/>
            <a:ext cx="8062912" cy="797720"/>
          </a:xfrm>
        </p:spPr>
        <p:txBody>
          <a:bodyPr vert="horz" anchor="t">
            <a:normAutofit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D:\Download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838200"/>
            <a:ext cx="2900363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702175"/>
            <a:ext cx="8062912" cy="14700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Altering the DOM</a:t>
            </a:r>
          </a:p>
        </p:txBody>
      </p:sp>
    </p:spTree>
    <p:extLst>
      <p:ext uri="{BB962C8B-B14F-4D97-AF65-F5344CB8AC3E}">
        <p14:creationId xmlns:p14="http://schemas.microsoft.com/office/powerpoint/2010/main" val="3805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6600" cy="9144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Добавяне на елементи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76401"/>
            <a:ext cx="9144000" cy="2349708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Добавяне на елементите може да се извършва на момента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Използвайки </a:t>
            </a:r>
            <a:r>
              <a:rPr lang="en-US" sz="2200" dirty="0" err="1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jQuery.appendTo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()/prependTo()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и </a:t>
            </a:r>
            <a:r>
              <a:rPr lang="en-US" sz="2200" dirty="0" err="1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jQuery.append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()/prepend()</a:t>
            </a:r>
          </a:p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1500" y="4114800"/>
            <a:ext cx="8001000" cy="9048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$('&lt;ul&gt;&lt;li&gt;Hello&lt;/li&gt;&lt;/ul&gt;').appendTo('body');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$("body").prepend("&lt;h1&gt;header&lt;/h1&gt;");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85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206" y="1856430"/>
            <a:ext cx="8915400" cy="5791200"/>
          </a:xfrm>
        </p:spPr>
        <p:txBody>
          <a:bodyPr vert="horz" anchor="t">
            <a:normAutofit/>
          </a:bodyPr>
          <a:lstStyle/>
          <a:p>
            <a:pPr marL="998982" indent="-514350">
              <a:spcBef>
                <a:spcPts val="600"/>
              </a:spcBef>
              <a:buAutoNum type="arabicPeriod"/>
            </a:pPr>
            <a:r>
              <a:rPr lang="bg-BG" sz="36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Какво е </a:t>
            </a:r>
            <a:r>
              <a:rPr lang="en-US" sz="36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jQuery</a:t>
            </a:r>
            <a:r>
              <a:rPr lang="en-US" sz="36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?</a:t>
            </a:r>
          </a:p>
          <a:p>
            <a:pPr marL="998982" indent="-514350">
              <a:spcBef>
                <a:spcPts val="600"/>
              </a:spcBef>
              <a:buAutoNum type="arabicPeriod"/>
            </a:pPr>
            <a:r>
              <a:rPr lang="en-US" sz="36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jQuery Fundamentals</a:t>
            </a:r>
          </a:p>
          <a:p>
            <a:pPr lvl="2"/>
            <a:r>
              <a:rPr lang="en-US" sz="28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Selectors</a:t>
            </a:r>
          </a:p>
          <a:p>
            <a:pPr lvl="2"/>
            <a:r>
              <a:rPr lang="en-US" sz="28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DOM Manipulation</a:t>
            </a:r>
          </a:p>
          <a:p>
            <a:pPr lvl="2"/>
            <a:r>
              <a:rPr lang="en-US" sz="28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DOM Altering</a:t>
            </a:r>
          </a:p>
          <a:p>
            <a:pPr lvl="2"/>
            <a:r>
              <a:rPr lang="en-US" sz="28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jQuery DOM </a:t>
            </a:r>
            <a:r>
              <a:rPr lang="en-US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elements</a:t>
            </a:r>
            <a:endParaRPr lang="en-US" sz="36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Създаване на елементи 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286000"/>
            <a:ext cx="8956739" cy="914400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Създаването на нови елементи също е лесно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3352800"/>
            <a:ext cx="7649028" cy="9048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divElement = $('&lt;div&gt;');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anotherDivElement = $('&lt;div /&gt;');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8062912" cy="1331913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Добавяне на елементи към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867400"/>
            <a:ext cx="7924800" cy="569120"/>
          </a:xfrm>
        </p:spPr>
        <p:txBody>
          <a:bodyPr vert="horz" anchor="t">
            <a:normAutofit lnSpcReduction="10000"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286000"/>
            <a:ext cx="8077200" cy="246221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Before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&lt;p&gt;Red&lt;/p&gt;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&lt;p&gt;Green&lt;/p&gt;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Removing elements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$('p').remove();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Премахване на елементи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0" y="1199267"/>
            <a:ext cx="8915400" cy="1010533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Може също така да премахваме елементи от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Helvetica" charset="0"/>
              </a:rPr>
              <a:t>DOM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105400"/>
            <a:ext cx="8077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bg-BG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// After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710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062912" cy="14700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Премахване на елементи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867400"/>
            <a:ext cx="7924800" cy="569120"/>
          </a:xfrm>
        </p:spPr>
        <p:txBody>
          <a:bodyPr vert="horz" anchor="t">
            <a:normAutofit lnSpcReduction="10000"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282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473575"/>
            <a:ext cx="8062912" cy="14700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Extended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090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086600" cy="8382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обекти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12917"/>
            <a:ext cx="8915400" cy="5211683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Селектираните чрез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DOM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не са чисти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DOM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елементи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Те са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extended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Имат допълнителни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properties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 методи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lvl="3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addClass(), removeClass(), toogleClass()</a:t>
            </a:r>
          </a:p>
          <a:p>
            <a:pPr lvl="3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on, off for attaching events</a:t>
            </a:r>
          </a:p>
          <a:p>
            <a:pPr lvl="3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animate, fade, etc…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05400"/>
            <a:ext cx="8077200" cy="110799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//Parsing a regular DOM element to jQuery Element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content = document.createElement("div");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jContent = $(content);</a:t>
            </a:r>
          </a:p>
        </p:txBody>
      </p:sp>
    </p:spTree>
    <p:extLst>
      <p:ext uri="{BB962C8B-B14F-4D97-AF65-F5344CB8AC3E}">
        <p14:creationId xmlns:p14="http://schemas.microsoft.com/office/powerpoint/2010/main" val="14406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86600" cy="8382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Свойства на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елементи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915400" cy="3695371"/>
          </a:xfrm>
        </p:spPr>
        <p:txBody>
          <a:bodyPr vert="horz" anchor="t">
            <a:normAutofit/>
          </a:bodyPr>
          <a:lstStyle/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елементите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екстендват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обикновените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DOM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елементи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941832" indent="-457200" eaLnBrk="1" hangingPunct="1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Методи за промяна на елементите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jQuery.css("color", "#f3f")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jQuery.html() returns the innerHTML</a:t>
            </a:r>
          </a:p>
          <a:p>
            <a:pPr lvl="3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jQuery.html(content) sets the innerHTML</a:t>
            </a:r>
          </a:p>
          <a:p>
            <a:pPr marL="1316736" lvl="1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jQuery.text(content) sets the innerHTML, by escaping the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062912" cy="14700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Свойства на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елементи</a:t>
            </a:r>
            <a:endParaRPr lang="en-US" sz="4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67400"/>
            <a:ext cx="7924800" cy="569120"/>
          </a:xfrm>
        </p:spPr>
        <p:txBody>
          <a:bodyPr vert="horz" anchor="t">
            <a:normAutofit lnSpcReduction="10000"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16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062912" cy="147002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01667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0" y="1492984"/>
            <a:ext cx="8839200" cy="163121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941832" indent="-457200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0" sz="280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defRPr>
            </a:lvl1pPr>
            <a:lvl2pPr marL="1316736" lvl="1" indent="-457200">
              <a:spcBef>
                <a:spcPct val="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kumimoji="0" sz="220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defRPr>
            </a:lvl2pPr>
            <a:lvl3pPr marL="1106424" indent="-228600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/>
            </a:lvl3pPr>
            <a:lvl4pPr indent="-210312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/>
            </a:lvl4pPr>
            <a:lvl5pPr marL="16002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/>
            </a:lvl5pPr>
            <a:lvl6pPr marL="18288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/>
            </a:lvl6pPr>
            <a:lvl7pPr marL="2084832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7pPr>
            <a:lvl8pPr marL="22860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8pPr>
            <a:lvl9pPr marL="25146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9pPr>
          </a:lstStyle>
          <a:p>
            <a:r>
              <a:rPr lang="en-US" dirty="0">
                <a:sym typeface="Lucida Grande" charset="0"/>
              </a:rPr>
              <a:t>jQuery </a:t>
            </a:r>
            <a:r>
              <a:rPr lang="bg-BG" dirty="0" smtClean="0">
                <a:sym typeface="Lucida Grande" charset="0"/>
              </a:rPr>
              <a:t>има удобен начин за прикрепяне и премахване на събития</a:t>
            </a:r>
            <a:endParaRPr lang="en-US" dirty="0">
              <a:sym typeface="Lucida Grande" charset="0"/>
            </a:endParaRPr>
          </a:p>
          <a:p>
            <a:pPr lvl="1"/>
            <a:r>
              <a:rPr lang="en-US" dirty="0">
                <a:sym typeface="Lucida Grande" charset="0"/>
              </a:rPr>
              <a:t>Works cross-browser</a:t>
            </a:r>
          </a:p>
          <a:p>
            <a:pPr lvl="1"/>
            <a:r>
              <a:rPr lang="en-US" dirty="0">
                <a:sym typeface="Lucida Grande" charset="0"/>
              </a:rPr>
              <a:t>Using methods on() and off()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9144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57600"/>
            <a:ext cx="7772400" cy="178510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onButtonClick(){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$(".selected").removeClass("selected");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$(this).addClass("selected");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$("a.button").on("click", onButtonClick);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98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0"/>
            <a:ext cx="7239000" cy="1362075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Какво е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jQuery?</a:t>
            </a:r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7391400" cy="2286000"/>
          </a:xfrm>
        </p:spPr>
        <p:txBody>
          <a:bodyPr vert="horz" anchor="t">
            <a:normAutofit/>
          </a:bodyPr>
          <a:lstStyle/>
          <a:p>
            <a:pPr marL="484632" algn="ctr">
              <a:spcBef>
                <a:spcPct val="0"/>
              </a:spcBef>
            </a:pPr>
            <a:r>
              <a:rPr lang="bg-BG" sz="3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Най-популярната </a:t>
            </a:r>
            <a:r>
              <a:rPr lang="en-US" sz="3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JavaScript </a:t>
            </a:r>
            <a:r>
              <a:rPr lang="bg-BG" sz="3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библиотека в света</a:t>
            </a:r>
            <a:endParaRPr lang="en-US" sz="3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97" y="34290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0" y="1661517"/>
            <a:ext cx="8839200" cy="1538883"/>
          </a:xfrm>
          <a:prstGeom prst="rect">
            <a:avLst/>
          </a:prstGeom>
        </p:spPr>
        <p:txBody>
          <a:bodyPr vert="horz" anchor="t">
            <a:normAutofit/>
          </a:bodyPr>
          <a:lstStyle>
            <a:defPPr>
              <a:defRPr lang="bg-BG"/>
            </a:defPPr>
            <a:lvl1pPr marL="941832" indent="-457200"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0" sz="280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defRPr>
            </a:lvl1pPr>
            <a:lvl2pPr marL="1316736" lvl="1" indent="-457200">
              <a:spcBef>
                <a:spcPct val="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kumimoji="0" sz="220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defRPr>
            </a:lvl2pPr>
            <a:lvl3pPr marL="1106424" indent="-228600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/>
            </a:lvl3pPr>
            <a:lvl4pPr indent="-210312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/>
            </a:lvl4pPr>
            <a:lvl5pPr marL="16002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/>
            </a:lvl5pPr>
            <a:lvl6pPr marL="18288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/>
            </a:lvl6pPr>
            <a:lvl7pPr marL="2084832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7pPr>
            <a:lvl8pPr marL="22860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8pPr>
            <a:lvl9pPr marL="25146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9pPr>
          </a:lstStyle>
          <a:p>
            <a:r>
              <a:rPr lang="bg-BG" dirty="0" smtClean="0">
                <a:sym typeface="Lucida Grande" charset="0"/>
              </a:rPr>
              <a:t>Оптимизиране на събитието</a:t>
            </a:r>
            <a:endParaRPr lang="en-US" dirty="0">
              <a:sym typeface="Lucida Grande" charset="0"/>
            </a:endParaRPr>
          </a:p>
          <a:p>
            <a:pPr lvl="1"/>
            <a:r>
              <a:rPr lang="bg-BG" dirty="0" smtClean="0">
                <a:sym typeface="Lucida Grande" charset="0"/>
              </a:rPr>
              <a:t>Добавя го на </a:t>
            </a:r>
            <a:r>
              <a:rPr lang="en-US" dirty="0" smtClean="0">
                <a:sym typeface="Lucida Grande" charset="0"/>
              </a:rPr>
              <a:t>parent </a:t>
            </a:r>
            <a:r>
              <a:rPr lang="bg-BG" dirty="0" smtClean="0">
                <a:sym typeface="Lucida Grande" charset="0"/>
              </a:rPr>
              <a:t>елемента</a:t>
            </a:r>
            <a:endParaRPr lang="en-US" dirty="0">
              <a:sym typeface="Lucida Grande" charset="0"/>
            </a:endParaRPr>
          </a:p>
          <a:p>
            <a:pPr lvl="1"/>
            <a:r>
              <a:rPr lang="bg-BG" dirty="0" smtClean="0">
                <a:sym typeface="Lucida Grande" charset="0"/>
              </a:rPr>
              <a:t>Малко по-различен синтаксис</a:t>
            </a:r>
            <a:endParaRPr lang="en-US" dirty="0">
              <a:sym typeface="Lucida Grande" charset="0"/>
            </a:endParaRPr>
          </a:p>
          <a:p>
            <a:pPr lvl="1"/>
            <a:endParaRPr lang="en-US" dirty="0"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86600" cy="914400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200400"/>
            <a:ext cx="7772400" cy="212365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onListItemClick(){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$(".selected").removeClass("selected");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$(this).addClass("selected");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$("ul").on("click", "li", 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06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924800" cy="6858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Event Handlers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43600"/>
            <a:ext cx="7924800" cy="569120"/>
          </a:xfrm>
        </p:spPr>
        <p:txBody>
          <a:bodyPr vert="horz" anchor="t">
            <a:normAutofit lnSpcReduction="10000"/>
          </a:bodyPr>
          <a:lstStyle/>
          <a:p>
            <a:pPr marL="484632" algn="ctr">
              <a:spcBef>
                <a:spcPct val="0"/>
              </a:spcBef>
            </a:pPr>
            <a:r>
              <a:rPr lang="en-US" sz="3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Live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What is jQuery?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76400"/>
            <a:ext cx="8915400" cy="55626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 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cross-browser JavaScript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библиотека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Създадена да опростява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client-side 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scripting 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на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HTML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Най-популярната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JavaScript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библиотека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Безплатна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, 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open source software</a:t>
            </a: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Синтаксисът на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е създаден, за да направи по-лесно: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Навигацията и селектирането на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DOM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елементите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Създаване на анимации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Handle 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2" descr="D:\Download\big-bang-keep_calm_and_use_jquery_by_cisoxp-d4x2q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1413701" cy="20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Какво е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8686800" cy="45720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също така предоставя възможности на разработчиците да създават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plugins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за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Low-level interaction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 анимации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Advanced effects </a:t>
            </a:r>
            <a:endParaRPr lang="bg-BG" sz="2200" dirty="0" smtClean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Създаване на динамични и стабилни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web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страници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Microsoft adopted jQuery within Visual Studio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Използва се в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Microsoft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ASP.NET AJAX Framework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 ASP.NET MVC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Защо е популярен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jQuery?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7912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Лесен за учене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Богат стил на програмиране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Лесен за създаване на екстеншъни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Създавате нови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 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jQuery plugins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като създавате просто нова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JS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 функция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Powerful DOM Selection 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Powered by CSS 3.0</a:t>
            </a: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Лек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Community Support 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sym typeface="Lucida Grande" charset="0"/>
              </a:rPr>
              <a:t>Огромно общество от разработчици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99032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bg-BG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Как се добавя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jQuery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bg-BG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към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Web Site?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8800"/>
            <a:ext cx="8991600" cy="5715000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Download jQuery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from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hlinkClick r:id="rId3"/>
              </a:rPr>
              <a:t>http://www.jquery.com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Self hosted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Може да си хостваме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jQuery.js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при нас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E.g. jquery-1.10.js or .min.js file</a:t>
            </a:r>
          </a:p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Чрез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CDN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(content delivery network)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Microsoft, jQuery, Google CDNs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e.g. 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hlinkClick r:id="rId4"/>
              </a:rPr>
              <a:t>http://code.jquery.com/jquery-1.10.1.min.js</a:t>
            </a: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,</a:t>
            </a: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hlinkClick r:id="rId5"/>
              </a:rPr>
              <a:t>http://ajax.microsoft.com/ajax/jquery/jquery-1.10.1.min.js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5105400"/>
            <a:ext cx="7924800" cy="685800"/>
          </a:xfrm>
        </p:spPr>
        <p:txBody>
          <a:bodyPr vert="horz" anchor="ctr"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Selectors and </a:t>
            </a: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DOM </a:t>
            </a:r>
            <a:r>
              <a:rPr lang="en-US" sz="4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Manipulation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38581"/>
            <a:ext cx="4507891" cy="1371109"/>
          </a:xfrm>
          <a:prstGeom prst="roundRect">
            <a:avLst>
              <a:gd name="adj" fmla="val 445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0387"/>
            <a:ext cx="8915400" cy="5667613"/>
          </a:xfrm>
        </p:spPr>
        <p:txBody>
          <a:bodyPr vert="horz" anchor="t">
            <a:normAutofit/>
          </a:bodyPr>
          <a:lstStyle/>
          <a:p>
            <a:pPr marL="941832" indent="-457200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Селектирането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DOM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elements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в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jQuery </a:t>
            </a:r>
            <a:r>
              <a:rPr lang="bg-BG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е много подобно на това в </a:t>
            </a:r>
            <a:r>
              <a:rPr lang="en-US" sz="28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JavaScript</a:t>
            </a:r>
            <a:endParaRPr lang="en-US" sz="28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Избиране на елементи чрез </a:t>
            </a:r>
            <a:r>
              <a:rPr lang="en-US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CSS </a:t>
            </a:r>
            <a:r>
              <a:rPr lang="bg-BG" sz="2200" dirty="0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селектори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err="1" smtClean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querySelectorAll</a:t>
            </a: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438400"/>
            <a:ext cx="7543800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305413"/>
            <a:ext cx="75438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//document.querySelectorAll("div");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$(".menu-item")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//document.querySelectorAll(".menu-item");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$("ul.menu li")</a:t>
            </a:r>
          </a:p>
        </p:txBody>
      </p:sp>
    </p:spTree>
    <p:extLst>
      <p:ext uri="{BB962C8B-B14F-4D97-AF65-F5344CB8AC3E}">
        <p14:creationId xmlns:p14="http://schemas.microsoft.com/office/powerpoint/2010/main" val="14600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Words>914</Words>
  <Application>Microsoft Office PowerPoint</Application>
  <PresentationFormat>On-screen Show (4:3)</PresentationFormat>
  <Paragraphs>215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Verve</vt:lpstr>
      <vt:lpstr>jQuery </vt:lpstr>
      <vt:lpstr>Table of Contents</vt:lpstr>
      <vt:lpstr>Какво е  jQuery?</vt:lpstr>
      <vt:lpstr>What is jQuery?</vt:lpstr>
      <vt:lpstr>Какво е jQuery? (2)</vt:lpstr>
      <vt:lpstr>Защо е популярен jQuery?</vt:lpstr>
      <vt:lpstr>Как се добавя jQuery  към Web Site?</vt:lpstr>
      <vt:lpstr>Selectors and 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Добавяне на елементи</vt:lpstr>
      <vt:lpstr>Създаване на елементи </vt:lpstr>
      <vt:lpstr>Добавяне на елементи към DOM</vt:lpstr>
      <vt:lpstr>Премахване на елементи</vt:lpstr>
      <vt:lpstr>Премахване на елементи</vt:lpstr>
      <vt:lpstr>jQuery Extended DOM Elements</vt:lpstr>
      <vt:lpstr>jQuery обекти</vt:lpstr>
      <vt:lpstr>Свойства на jQuery елементи</vt:lpstr>
      <vt:lpstr>Свойства на   jQuery елементи</vt:lpstr>
      <vt:lpstr>Events</vt:lpstr>
      <vt:lpstr>jQuery Events</vt:lpstr>
      <vt:lpstr>jQuery Events</vt:lpstr>
      <vt:lpstr>jQuery Event Handlers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Яна Славчева</dc:creator>
  <cp:lastModifiedBy>Tomi Tomov</cp:lastModifiedBy>
  <cp:revision>137</cp:revision>
  <dcterms:created xsi:type="dcterms:W3CDTF">2014-03-04T13:21:06Z</dcterms:created>
  <dcterms:modified xsi:type="dcterms:W3CDTF">2017-11-27T21:47:50Z</dcterms:modified>
</cp:coreProperties>
</file>