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3" r:id="rId4"/>
    <p:sldId id="264" r:id="rId5"/>
    <p:sldId id="256" r:id="rId6"/>
    <p:sldId id="262" r:id="rId7"/>
    <p:sldId id="261" r:id="rId8"/>
    <p:sldId id="260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3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8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9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4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2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53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0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9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10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23A3-14D1-4B28-B4D2-BA59472009F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0375-62FC-433F-80E6-3C20294A6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7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512-26E4-42F6-8BD3-C7CD883A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Tables</a:t>
            </a:r>
            <a:r>
              <a:rPr lang="de-DE" dirty="0"/>
              <a:t> to fill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4534C-41A5-407D-8C18-1646693B6943}"/>
              </a:ext>
            </a:extLst>
          </p:cNvPr>
          <p:cNvSpPr/>
          <p:nvPr/>
        </p:nvSpPr>
        <p:spPr>
          <a:xfrm>
            <a:off x="2837180" y="4205016"/>
            <a:ext cx="1183640" cy="2692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Clinics</a:t>
            </a:r>
            <a:endParaRPr lang="de-DE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5599E9-6A0E-46B7-9C67-9D972AB03AE3}"/>
              </a:ext>
            </a:extLst>
          </p:cNvPr>
          <p:cNvSpPr/>
          <p:nvPr/>
        </p:nvSpPr>
        <p:spPr>
          <a:xfrm>
            <a:off x="2837180" y="9303359"/>
            <a:ext cx="1183640" cy="269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CC170-084C-4593-A8D1-FAC41880E32A}"/>
              </a:ext>
            </a:extLst>
          </p:cNvPr>
          <p:cNvSpPr/>
          <p:nvPr/>
        </p:nvSpPr>
        <p:spPr>
          <a:xfrm>
            <a:off x="2837180" y="4771999"/>
            <a:ext cx="1183640" cy="2692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</a:t>
            </a:r>
            <a:endParaRPr lang="de-D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9D6D3-C08D-47C2-B678-4CE428FE9983}"/>
              </a:ext>
            </a:extLst>
          </p:cNvPr>
          <p:cNvSpPr/>
          <p:nvPr/>
        </p:nvSpPr>
        <p:spPr>
          <a:xfrm>
            <a:off x="2837180" y="5099323"/>
            <a:ext cx="1183640" cy="4267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Patient_changes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6D23DB-3921-4BFB-BFCE-A0588E4958F7}"/>
              </a:ext>
            </a:extLst>
          </p:cNvPr>
          <p:cNvSpPr/>
          <p:nvPr/>
        </p:nvSpPr>
        <p:spPr>
          <a:xfrm>
            <a:off x="2837180" y="5584127"/>
            <a:ext cx="1183640" cy="5537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Patients_calculated</a:t>
            </a:r>
            <a:endParaRPr lang="de-D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BD21-F4F2-41D3-A16E-898E2D61B530}"/>
              </a:ext>
            </a:extLst>
          </p:cNvPr>
          <p:cNvSpPr/>
          <p:nvPr/>
        </p:nvSpPr>
        <p:spPr>
          <a:xfrm>
            <a:off x="2837180" y="6195931"/>
            <a:ext cx="1183640" cy="4165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Patients_latest</a:t>
            </a:r>
            <a:endParaRPr lang="de-D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0B2D3-8206-4BC1-8555-7C30F520C85A}"/>
              </a:ext>
            </a:extLst>
          </p:cNvPr>
          <p:cNvSpPr/>
          <p:nvPr/>
        </p:nvSpPr>
        <p:spPr>
          <a:xfrm>
            <a:off x="2837180" y="6820005"/>
            <a:ext cx="1183640" cy="4165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Measurement_visits_w</a:t>
            </a:r>
            <a:endParaRPr lang="de-DE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AEE9C-7F26-4693-A73F-8FCE338F77E4}"/>
              </a:ext>
            </a:extLst>
          </p:cNvPr>
          <p:cNvSpPr/>
          <p:nvPr/>
        </p:nvSpPr>
        <p:spPr>
          <a:xfrm>
            <a:off x="2837180" y="7444079"/>
            <a:ext cx="1183640" cy="6553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Current_product_status</a:t>
            </a:r>
            <a:endParaRPr lang="de-D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0A0FD-B354-4258-BBF4-AD7C48B67764}"/>
              </a:ext>
            </a:extLst>
          </p:cNvPr>
          <p:cNvSpPr/>
          <p:nvPr/>
        </p:nvSpPr>
        <p:spPr>
          <a:xfrm>
            <a:off x="2837180" y="8119719"/>
            <a:ext cx="1183640" cy="4165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C447D-CE9C-4BAD-AEFD-1B9A065790E9}"/>
              </a:ext>
            </a:extLst>
          </p:cNvPr>
          <p:cNvSpPr/>
          <p:nvPr/>
        </p:nvSpPr>
        <p:spPr>
          <a:xfrm>
            <a:off x="2837180" y="8583689"/>
            <a:ext cx="1183640" cy="4165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Released_products</a:t>
            </a:r>
            <a:endParaRPr lang="de-DE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64C13-A814-4478-9555-0505E8BC9D03}"/>
              </a:ext>
            </a:extLst>
          </p:cNvPr>
          <p:cNvSpPr txBox="1"/>
          <p:nvPr/>
        </p:nvSpPr>
        <p:spPr>
          <a:xfrm>
            <a:off x="2921080" y="3005670"/>
            <a:ext cx="1183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Tables</a:t>
            </a:r>
            <a:endParaRPr lang="de-DE" b="1" dirty="0"/>
          </a:p>
          <a:p>
            <a:r>
              <a:rPr lang="de-DE" sz="1100" dirty="0" err="1"/>
              <a:t>Affected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differently</a:t>
            </a:r>
            <a:r>
              <a:rPr lang="de-DE" sz="1100" dirty="0"/>
              <a:t> </a:t>
            </a:r>
            <a:r>
              <a:rPr lang="de-DE" sz="1100" dirty="0" err="1"/>
              <a:t>colored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943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0389E2-8487-4298-8AFB-4989D3D468A9}"/>
              </a:ext>
            </a:extLst>
          </p:cNvPr>
          <p:cNvSpPr/>
          <p:nvPr/>
        </p:nvSpPr>
        <p:spPr>
          <a:xfrm>
            <a:off x="1742230" y="2580103"/>
            <a:ext cx="140208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/>
              <a:t>One_Clinic_Year.xlsx</a:t>
            </a:r>
            <a:endParaRPr lang="en-GB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72103-3BA4-41CD-AD04-2962BE88430C}"/>
              </a:ext>
            </a:extLst>
          </p:cNvPr>
          <p:cNvSpPr/>
          <p:nvPr/>
        </p:nvSpPr>
        <p:spPr>
          <a:xfrm>
            <a:off x="2351173" y="4962165"/>
            <a:ext cx="1402080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All_visits.df</a:t>
            </a:r>
            <a:endParaRPr lang="de-DE" sz="1400" dirty="0">
              <a:solidFill>
                <a:sysClr val="windowText" lastClr="000000"/>
              </a:solidFill>
            </a:endParaRP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215B8D-0745-4E9E-9C37-B21B408E6F75}"/>
              </a:ext>
            </a:extLst>
          </p:cNvPr>
          <p:cNvSpPr txBox="1"/>
          <p:nvPr/>
        </p:nvSpPr>
        <p:spPr>
          <a:xfrm>
            <a:off x="1662005" y="4041795"/>
            <a:ext cx="1296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 Extract </a:t>
            </a:r>
            <a:r>
              <a:rPr lang="de-DE" sz="1400" dirty="0" err="1"/>
              <a:t>visits</a:t>
            </a:r>
            <a:r>
              <a:rPr lang="de-DE" sz="1400" dirty="0"/>
              <a:t> for all </a:t>
            </a:r>
            <a:r>
              <a:rPr lang="de-DE" sz="1400" dirty="0" err="1"/>
              <a:t>years</a:t>
            </a:r>
            <a:r>
              <a:rPr lang="de-DE" sz="1400" dirty="0"/>
              <a:t>, </a:t>
            </a:r>
            <a:r>
              <a:rPr lang="de-DE" sz="1400" dirty="0" err="1"/>
              <a:t>months</a:t>
            </a:r>
            <a:r>
              <a:rPr lang="de-DE" sz="1400" dirty="0"/>
              <a:t>, </a:t>
            </a:r>
            <a:r>
              <a:rPr lang="de-DE" sz="1400" dirty="0" err="1"/>
              <a:t>clinics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708A9-799C-4E97-A9F4-B16992EB7AFE}"/>
              </a:ext>
            </a:extLst>
          </p:cNvPr>
          <p:cNvSpPr txBox="1"/>
          <p:nvPr/>
        </p:nvSpPr>
        <p:spPr>
          <a:xfrm>
            <a:off x="320810" y="209421"/>
            <a:ext cx="61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Data Flow: </a:t>
            </a:r>
            <a:r>
              <a:rPr lang="de-DE" b="1" dirty="0" err="1"/>
              <a:t>Clinics</a:t>
            </a:r>
            <a:endParaRPr lang="en-GB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8B5A9A-156F-4661-9BCD-62254745C070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3052213" y="2945863"/>
            <a:ext cx="92097" cy="2016302"/>
          </a:xfrm>
          <a:prstGeom prst="bentConnector4">
            <a:avLst>
              <a:gd name="adj1" fmla="val -248217"/>
              <a:gd name="adj2" fmla="val 590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1B006-E911-4A28-88C6-C46837590784}"/>
              </a:ext>
            </a:extLst>
          </p:cNvPr>
          <p:cNvSpPr txBox="1"/>
          <p:nvPr/>
        </p:nvSpPr>
        <p:spPr>
          <a:xfrm>
            <a:off x="592668" y="578753"/>
            <a:ext cx="565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Either</a:t>
            </a:r>
            <a:r>
              <a:rPr lang="de-DE" sz="1200" dirty="0"/>
              <a:t> </a:t>
            </a:r>
            <a:r>
              <a:rPr lang="de-DE" sz="1200" dirty="0" err="1"/>
              <a:t>aggregate</a:t>
            </a:r>
            <a:r>
              <a:rPr lang="de-DE" sz="1200" dirty="0"/>
              <a:t> all </a:t>
            </a:r>
            <a:r>
              <a:rPr lang="de-DE" sz="1200" dirty="0" err="1"/>
              <a:t>visits</a:t>
            </a:r>
            <a:r>
              <a:rPr lang="de-DE" sz="1200" dirty="0"/>
              <a:t> </a:t>
            </a:r>
            <a:r>
              <a:rPr lang="de-DE" sz="1200" dirty="0" err="1"/>
              <a:t>together</a:t>
            </a:r>
            <a:r>
              <a:rPr lang="de-DE" sz="1200" dirty="0"/>
              <a:t> and </a:t>
            </a:r>
            <a:r>
              <a:rPr lang="de-DE" sz="1200" dirty="0" err="1"/>
              <a:t>create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clinic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</a:t>
            </a:r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ask</a:t>
            </a:r>
            <a:r>
              <a:rPr lang="de-DE" sz="1200" dirty="0"/>
              <a:t> </a:t>
            </a:r>
            <a:r>
              <a:rPr lang="de-DE" sz="1200" dirty="0" err="1"/>
              <a:t>Tyla</a:t>
            </a:r>
            <a:r>
              <a:rPr lang="de-DE" sz="1200" dirty="0"/>
              <a:t> for a </a:t>
            </a:r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list</a:t>
            </a:r>
            <a:r>
              <a:rPr lang="de-DE" sz="1200" dirty="0"/>
              <a:t> (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via </a:t>
            </a:r>
            <a:r>
              <a:rPr lang="de-DE" sz="1200" dirty="0" err="1"/>
              <a:t>excel</a:t>
            </a:r>
            <a:r>
              <a:rPr lang="de-DE" sz="1200" dirty="0"/>
              <a:t> </a:t>
            </a:r>
            <a:r>
              <a:rPr lang="de-DE" sz="1200" dirty="0" err="1"/>
              <a:t>if</a:t>
            </a:r>
            <a:r>
              <a:rPr lang="de-DE" sz="1200" dirty="0"/>
              <a:t> not to </a:t>
            </a:r>
            <a:r>
              <a:rPr lang="de-DE" sz="1200" dirty="0" err="1"/>
              <a:t>much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r>
              <a:rPr lang="de-DE" sz="1200" dirty="0"/>
              <a:t>).</a:t>
            </a:r>
          </a:p>
          <a:p>
            <a:endParaRPr lang="en-GB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93B1D6-545D-4DBF-B997-5216CE20872E}"/>
              </a:ext>
            </a:extLst>
          </p:cNvPr>
          <p:cNvSpPr txBox="1"/>
          <p:nvPr/>
        </p:nvSpPr>
        <p:spPr>
          <a:xfrm>
            <a:off x="238760" y="1173145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Flow </a:t>
            </a:r>
            <a:r>
              <a:rPr lang="de-DE" b="1" dirty="0" err="1"/>
              <a:t>chart</a:t>
            </a:r>
            <a:endParaRPr lang="de-DE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BFD60F-9FE9-4AEF-9F48-27C54ED2EE9A}"/>
              </a:ext>
            </a:extLst>
          </p:cNvPr>
          <p:cNvSpPr/>
          <p:nvPr/>
        </p:nvSpPr>
        <p:spPr>
          <a:xfrm>
            <a:off x="5130906" y="9401518"/>
            <a:ext cx="1183640" cy="26924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Clinics</a:t>
            </a:r>
            <a:endParaRPr lang="de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E24C2E-E854-471A-B01E-B26F1AA33517}"/>
              </a:ext>
            </a:extLst>
          </p:cNvPr>
          <p:cNvSpPr/>
          <p:nvPr/>
        </p:nvSpPr>
        <p:spPr>
          <a:xfrm>
            <a:off x="5237585" y="7653033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Trackers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FA7F1-7AC1-40AA-B5BC-743AD0AEAA82}"/>
              </a:ext>
            </a:extLst>
          </p:cNvPr>
          <p:cNvSpPr/>
          <p:nvPr/>
        </p:nvSpPr>
        <p:spPr>
          <a:xfrm>
            <a:off x="5237585" y="3121673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</a:t>
            </a:r>
            <a:endParaRPr lang="de-DE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8C6A76-C918-41D2-8F18-225CFC3B1B10}"/>
              </a:ext>
            </a:extLst>
          </p:cNvPr>
          <p:cNvSpPr/>
          <p:nvPr/>
        </p:nvSpPr>
        <p:spPr>
          <a:xfrm>
            <a:off x="5237585" y="3448997"/>
            <a:ext cx="11836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Patient_changes</a:t>
            </a:r>
            <a:endParaRPr lang="de-DE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BFEAC1-33A5-441A-875F-24ADE665D082}"/>
              </a:ext>
            </a:extLst>
          </p:cNvPr>
          <p:cNvSpPr/>
          <p:nvPr/>
        </p:nvSpPr>
        <p:spPr>
          <a:xfrm>
            <a:off x="5237585" y="3933801"/>
            <a:ext cx="11836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Patients_calculated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B577A-2587-4077-AEF0-C9203538E911}"/>
              </a:ext>
            </a:extLst>
          </p:cNvPr>
          <p:cNvSpPr/>
          <p:nvPr/>
        </p:nvSpPr>
        <p:spPr>
          <a:xfrm>
            <a:off x="5237585" y="4545605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Patients_latest</a:t>
            </a:r>
            <a:endParaRPr lang="de-DE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78067-CBF5-439E-95A5-48B3C8FE891F}"/>
              </a:ext>
            </a:extLst>
          </p:cNvPr>
          <p:cNvSpPr/>
          <p:nvPr/>
        </p:nvSpPr>
        <p:spPr>
          <a:xfrm>
            <a:off x="5237585" y="5169679"/>
            <a:ext cx="1183640" cy="41656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Measurement_visits_w</a:t>
            </a:r>
            <a:endParaRPr lang="de-DE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85CF4-660F-42A6-8FAD-0E0A04786881}"/>
              </a:ext>
            </a:extLst>
          </p:cNvPr>
          <p:cNvSpPr/>
          <p:nvPr/>
        </p:nvSpPr>
        <p:spPr>
          <a:xfrm>
            <a:off x="5237585" y="5793753"/>
            <a:ext cx="118364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Current_product_status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00DC7-DFD6-4EA2-A6E3-91B6A3A12CFF}"/>
              </a:ext>
            </a:extLst>
          </p:cNvPr>
          <p:cNvSpPr/>
          <p:nvPr/>
        </p:nvSpPr>
        <p:spPr>
          <a:xfrm>
            <a:off x="5237585" y="6469393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A25F88-D362-4304-82B3-2E092CD672B7}"/>
              </a:ext>
            </a:extLst>
          </p:cNvPr>
          <p:cNvSpPr/>
          <p:nvPr/>
        </p:nvSpPr>
        <p:spPr>
          <a:xfrm>
            <a:off x="5237585" y="6933363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Released_products</a:t>
            </a:r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957B9-65E1-4B2E-B338-7320E94F3B80}"/>
              </a:ext>
            </a:extLst>
          </p:cNvPr>
          <p:cNvSpPr txBox="1"/>
          <p:nvPr/>
        </p:nvSpPr>
        <p:spPr>
          <a:xfrm>
            <a:off x="5237584" y="1156881"/>
            <a:ext cx="1183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Tables</a:t>
            </a:r>
            <a:endParaRPr lang="de-DE" b="1" dirty="0"/>
          </a:p>
          <a:p>
            <a:r>
              <a:rPr lang="de-DE" sz="1100" dirty="0" err="1"/>
              <a:t>Affected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differently</a:t>
            </a:r>
            <a:r>
              <a:rPr lang="de-DE" sz="1100" dirty="0"/>
              <a:t> </a:t>
            </a:r>
            <a:r>
              <a:rPr lang="de-DE" sz="1100" dirty="0" err="1"/>
              <a:t>colored</a:t>
            </a:r>
            <a:endParaRPr lang="en-GB" sz="11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E7C0474-FB57-46E8-83D1-4700624DB269}"/>
              </a:ext>
            </a:extLst>
          </p:cNvPr>
          <p:cNvCxnSpPr>
            <a:cxnSpLocks/>
            <a:stCxn id="25" idx="2"/>
            <a:endCxn id="52" idx="0"/>
          </p:cNvCxnSpPr>
          <p:nvPr/>
        </p:nvCxnSpPr>
        <p:spPr>
          <a:xfrm rot="5400000">
            <a:off x="2061001" y="6684897"/>
            <a:ext cx="1982425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F57A27F-7239-472A-820A-DE102379AD9F}"/>
              </a:ext>
            </a:extLst>
          </p:cNvPr>
          <p:cNvSpPr/>
          <p:nvPr/>
        </p:nvSpPr>
        <p:spPr>
          <a:xfrm>
            <a:off x="2048808" y="7676110"/>
            <a:ext cx="2006810" cy="73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Unique_clinics.df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" name="Graphic 9" descr="Repeat">
            <a:extLst>
              <a:ext uri="{FF2B5EF4-FFF2-40B4-BE49-F238E27FC236}">
                <a16:creationId xmlns:a16="http://schemas.microsoft.com/office/drawing/2014/main" id="{CC3044CB-A8A1-41E2-A5B8-42DF2149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030" y="2853749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E0E5F92-ADA4-4D19-BD10-F027EC3F72CE}"/>
              </a:ext>
            </a:extLst>
          </p:cNvPr>
          <p:cNvSpPr txBox="1"/>
          <p:nvPr/>
        </p:nvSpPr>
        <p:spPr>
          <a:xfrm>
            <a:off x="717373" y="3385573"/>
            <a:ext cx="129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Loop</a:t>
            </a:r>
            <a:endParaRPr lang="en-GB" sz="1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53E18F7-E6BB-4DB9-8789-EDC0F4C5865F}"/>
              </a:ext>
            </a:extLst>
          </p:cNvPr>
          <p:cNvCxnSpPr>
            <a:cxnSpLocks/>
            <a:stCxn id="52" idx="2"/>
            <a:endCxn id="36" idx="1"/>
          </p:cNvCxnSpPr>
          <p:nvPr/>
        </p:nvCxnSpPr>
        <p:spPr>
          <a:xfrm rot="16200000" flipH="1">
            <a:off x="3527305" y="7932537"/>
            <a:ext cx="1128508" cy="20786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61EE27-331F-44B7-A6E5-EA3F4AEC10BD}"/>
              </a:ext>
            </a:extLst>
          </p:cNvPr>
          <p:cNvSpPr txBox="1"/>
          <p:nvPr/>
        </p:nvSpPr>
        <p:spPr>
          <a:xfrm>
            <a:off x="1802176" y="6498316"/>
            <a:ext cx="1296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2. Remove irrelevant </a:t>
            </a:r>
            <a:r>
              <a:rPr lang="de-DE" sz="1400" dirty="0" err="1"/>
              <a:t>columns</a:t>
            </a:r>
            <a:r>
              <a:rPr lang="de-DE" sz="1400" dirty="0"/>
              <a:t>, </a:t>
            </a:r>
            <a:r>
              <a:rPr lang="de-DE" sz="1400" dirty="0" err="1"/>
              <a:t>take</a:t>
            </a:r>
            <a:r>
              <a:rPr lang="de-DE" sz="1400" dirty="0"/>
              <a:t> </a:t>
            </a:r>
            <a:r>
              <a:rPr lang="de-DE" sz="1400" dirty="0" err="1"/>
              <a:t>unique</a:t>
            </a:r>
            <a:r>
              <a:rPr lang="de-DE" sz="1400" dirty="0"/>
              <a:t> </a:t>
            </a:r>
            <a:r>
              <a:rPr lang="de-DE" sz="1400" dirty="0" err="1"/>
              <a:t>clinics</a:t>
            </a:r>
            <a:endParaRPr lang="en-GB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C84E2F-B41E-4BF6-BD76-BD1806EF4EAE}"/>
              </a:ext>
            </a:extLst>
          </p:cNvPr>
          <p:cNvSpPr txBox="1"/>
          <p:nvPr/>
        </p:nvSpPr>
        <p:spPr>
          <a:xfrm>
            <a:off x="3161080" y="9670758"/>
            <a:ext cx="1296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3. Upload </a:t>
            </a:r>
            <a:r>
              <a:rPr lang="de-DE" sz="1400" dirty="0" err="1"/>
              <a:t>complete</a:t>
            </a:r>
            <a:r>
              <a:rPr lang="de-DE" sz="1400" dirty="0"/>
              <a:t> </a:t>
            </a:r>
            <a:r>
              <a:rPr lang="de-DE" sz="1400" dirty="0" err="1"/>
              <a:t>list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clinics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table</a:t>
            </a:r>
            <a:r>
              <a:rPr lang="de-DE" sz="1400" dirty="0"/>
              <a:t> </a:t>
            </a:r>
            <a:r>
              <a:rPr lang="de-DE" sz="1400" i="1" dirty="0" err="1"/>
              <a:t>Clinics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000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C1708A9-799C-4E97-A9F4-B16992EB7AFE}"/>
              </a:ext>
            </a:extLst>
          </p:cNvPr>
          <p:cNvSpPr txBox="1"/>
          <p:nvPr/>
        </p:nvSpPr>
        <p:spPr>
          <a:xfrm>
            <a:off x="320810" y="209421"/>
            <a:ext cx="61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Data Flow: </a:t>
            </a:r>
            <a:r>
              <a:rPr lang="de-DE" b="1" dirty="0" err="1"/>
              <a:t>Patients</a:t>
            </a:r>
            <a:endParaRPr lang="en-GB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C6F8BF-7FA7-4B8F-BF8D-61B63B926580}"/>
              </a:ext>
            </a:extLst>
          </p:cNvPr>
          <p:cNvSpPr/>
          <p:nvPr/>
        </p:nvSpPr>
        <p:spPr>
          <a:xfrm>
            <a:off x="1390952" y="3875016"/>
            <a:ext cx="1402080" cy="73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June_mapped_patient_visits.df</a:t>
            </a:r>
            <a:endParaRPr lang="en-GB" sz="14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4DA04EF-7E56-470C-ABB3-E67FA357842D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5400000">
            <a:off x="662531" y="4939487"/>
            <a:ext cx="1762413" cy="10965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1B006-E911-4A28-88C6-C46837590784}"/>
              </a:ext>
            </a:extLst>
          </p:cNvPr>
          <p:cNvSpPr txBox="1"/>
          <p:nvPr/>
        </p:nvSpPr>
        <p:spPr>
          <a:xfrm>
            <a:off x="592668" y="578753"/>
            <a:ext cx="565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Combine all </a:t>
            </a:r>
            <a:r>
              <a:rPr lang="de-DE" sz="1200" dirty="0" err="1"/>
              <a:t>patient</a:t>
            </a:r>
            <a:r>
              <a:rPr lang="de-DE" sz="1200" dirty="0"/>
              <a:t> and </a:t>
            </a:r>
            <a:r>
              <a:rPr lang="de-DE" sz="1200" dirty="0" err="1"/>
              <a:t>visit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data </a:t>
            </a:r>
            <a:r>
              <a:rPr lang="de-DE" sz="1200" dirty="0" err="1"/>
              <a:t>from</a:t>
            </a:r>
            <a:r>
              <a:rPr lang="de-DE" sz="1200" dirty="0"/>
              <a:t> different </a:t>
            </a:r>
            <a:r>
              <a:rPr lang="de-DE" sz="1200" dirty="0" err="1"/>
              <a:t>tabs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all </a:t>
            </a:r>
            <a:r>
              <a:rPr lang="de-DE" sz="1200" dirty="0" err="1"/>
              <a:t>entities</a:t>
            </a:r>
            <a:r>
              <a:rPr lang="de-DE" sz="1200" dirty="0"/>
              <a:t> (</a:t>
            </a:r>
            <a:r>
              <a:rPr lang="de-DE" sz="1200" dirty="0" err="1"/>
              <a:t>months</a:t>
            </a:r>
            <a:r>
              <a:rPr lang="de-DE" sz="1200" dirty="0"/>
              <a:t>, </a:t>
            </a:r>
            <a:r>
              <a:rPr lang="de-DE" sz="1200" dirty="0" err="1"/>
              <a:t>clinics</a:t>
            </a:r>
            <a:r>
              <a:rPr lang="de-DE" sz="1200" dirty="0"/>
              <a:t>) and </a:t>
            </a:r>
            <a:r>
              <a:rPr lang="de-DE" sz="1200" dirty="0" err="1"/>
              <a:t>aggregate</a:t>
            </a:r>
            <a:r>
              <a:rPr lang="de-DE" sz="1200" dirty="0"/>
              <a:t> all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 for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patient</a:t>
            </a:r>
            <a:r>
              <a:rPr lang="de-DE" sz="1200" dirty="0"/>
              <a:t> </a:t>
            </a:r>
            <a:r>
              <a:rPr lang="de-DE" sz="1200" dirty="0" err="1"/>
              <a:t>before</a:t>
            </a:r>
            <a:r>
              <a:rPr lang="de-DE" sz="1200" dirty="0"/>
              <a:t> </a:t>
            </a:r>
            <a:r>
              <a:rPr lang="de-DE" sz="1200" dirty="0" err="1"/>
              <a:t>filling</a:t>
            </a:r>
            <a:r>
              <a:rPr lang="de-DE" sz="1200" dirty="0"/>
              <a:t> multiple </a:t>
            </a:r>
            <a:r>
              <a:rPr lang="de-DE" sz="1200" dirty="0" err="1"/>
              <a:t>tables</a:t>
            </a:r>
            <a:r>
              <a:rPr lang="de-DE" sz="1200" dirty="0"/>
              <a:t> (</a:t>
            </a:r>
            <a:r>
              <a:rPr lang="de-DE" sz="1200" dirty="0" err="1"/>
              <a:t>which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same </a:t>
            </a:r>
            <a:r>
              <a:rPr lang="de-DE" sz="1200" dirty="0" err="1"/>
              <a:t>dimensions</a:t>
            </a:r>
            <a:r>
              <a:rPr lang="de-DE" sz="1200" dirty="0"/>
              <a:t>) at </a:t>
            </a:r>
            <a:r>
              <a:rPr lang="de-DE" sz="1200" dirty="0" err="1"/>
              <a:t>once</a:t>
            </a:r>
            <a:r>
              <a:rPr lang="de-DE" sz="1200" dirty="0"/>
              <a:t>.</a:t>
            </a:r>
            <a:endParaRPr lang="en-GB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93B1D6-545D-4DBF-B997-5216CE20872E}"/>
              </a:ext>
            </a:extLst>
          </p:cNvPr>
          <p:cNvSpPr txBox="1"/>
          <p:nvPr/>
        </p:nvSpPr>
        <p:spPr>
          <a:xfrm>
            <a:off x="454838" y="1490905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Flow </a:t>
            </a:r>
            <a:r>
              <a:rPr lang="de-DE" b="1" dirty="0" err="1"/>
              <a:t>chart</a:t>
            </a:r>
            <a:endParaRPr lang="de-DE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BFD60F-9FE9-4AEF-9F48-27C54ED2EE9A}"/>
              </a:ext>
            </a:extLst>
          </p:cNvPr>
          <p:cNvSpPr/>
          <p:nvPr/>
        </p:nvSpPr>
        <p:spPr>
          <a:xfrm>
            <a:off x="5237585" y="6527034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Clinics</a:t>
            </a:r>
            <a:endParaRPr lang="de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E24C2E-E854-471A-B01E-B26F1AA33517}"/>
              </a:ext>
            </a:extLst>
          </p:cNvPr>
          <p:cNvSpPr/>
          <p:nvPr/>
        </p:nvSpPr>
        <p:spPr>
          <a:xfrm>
            <a:off x="5237585" y="11625377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Trackers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FA7F1-7AC1-40AA-B5BC-743AD0AEAA82}"/>
              </a:ext>
            </a:extLst>
          </p:cNvPr>
          <p:cNvSpPr/>
          <p:nvPr/>
        </p:nvSpPr>
        <p:spPr>
          <a:xfrm>
            <a:off x="5237585" y="7094017"/>
            <a:ext cx="1183640" cy="26924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</a:t>
            </a:r>
            <a:endParaRPr lang="de-DE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8C6A76-C918-41D2-8F18-225CFC3B1B10}"/>
              </a:ext>
            </a:extLst>
          </p:cNvPr>
          <p:cNvSpPr/>
          <p:nvPr/>
        </p:nvSpPr>
        <p:spPr>
          <a:xfrm>
            <a:off x="5237585" y="7421341"/>
            <a:ext cx="11836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Patient_changes</a:t>
            </a:r>
            <a:endParaRPr lang="de-DE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BFEAC1-33A5-441A-875F-24ADE665D082}"/>
              </a:ext>
            </a:extLst>
          </p:cNvPr>
          <p:cNvSpPr/>
          <p:nvPr/>
        </p:nvSpPr>
        <p:spPr>
          <a:xfrm>
            <a:off x="5237585" y="7906145"/>
            <a:ext cx="1183640" cy="55372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Patients_calculated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B577A-2587-4077-AEF0-C9203538E911}"/>
              </a:ext>
            </a:extLst>
          </p:cNvPr>
          <p:cNvSpPr/>
          <p:nvPr/>
        </p:nvSpPr>
        <p:spPr>
          <a:xfrm>
            <a:off x="5237585" y="8517949"/>
            <a:ext cx="1183640" cy="41656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Patients_latest</a:t>
            </a:r>
            <a:endParaRPr lang="de-DE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78067-CBF5-439E-95A5-48B3C8FE891F}"/>
              </a:ext>
            </a:extLst>
          </p:cNvPr>
          <p:cNvSpPr/>
          <p:nvPr/>
        </p:nvSpPr>
        <p:spPr>
          <a:xfrm>
            <a:off x="5237585" y="9142023"/>
            <a:ext cx="1183640" cy="41656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Measurement_visits_w</a:t>
            </a:r>
            <a:endParaRPr lang="de-DE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85CF4-660F-42A6-8FAD-0E0A04786881}"/>
              </a:ext>
            </a:extLst>
          </p:cNvPr>
          <p:cNvSpPr/>
          <p:nvPr/>
        </p:nvSpPr>
        <p:spPr>
          <a:xfrm>
            <a:off x="5237585" y="9766097"/>
            <a:ext cx="118364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Current_product_status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00DC7-DFD6-4EA2-A6E3-91B6A3A12CFF}"/>
              </a:ext>
            </a:extLst>
          </p:cNvPr>
          <p:cNvSpPr/>
          <p:nvPr/>
        </p:nvSpPr>
        <p:spPr>
          <a:xfrm>
            <a:off x="5237585" y="10441737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A25F88-D362-4304-82B3-2E092CD672B7}"/>
              </a:ext>
            </a:extLst>
          </p:cNvPr>
          <p:cNvSpPr/>
          <p:nvPr/>
        </p:nvSpPr>
        <p:spPr>
          <a:xfrm>
            <a:off x="5237585" y="10905707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Released_products</a:t>
            </a:r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957B9-65E1-4B2E-B338-7320E94F3B80}"/>
              </a:ext>
            </a:extLst>
          </p:cNvPr>
          <p:cNvSpPr txBox="1"/>
          <p:nvPr/>
        </p:nvSpPr>
        <p:spPr>
          <a:xfrm>
            <a:off x="5614562" y="5456691"/>
            <a:ext cx="1183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Tables</a:t>
            </a:r>
            <a:endParaRPr lang="de-DE" b="1" dirty="0"/>
          </a:p>
          <a:p>
            <a:r>
              <a:rPr lang="de-DE" sz="1100" dirty="0" err="1"/>
              <a:t>Affected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differently</a:t>
            </a:r>
            <a:r>
              <a:rPr lang="de-DE" sz="1100" dirty="0"/>
              <a:t> </a:t>
            </a:r>
            <a:r>
              <a:rPr lang="de-DE" sz="1100" dirty="0" err="1"/>
              <a:t>colored</a:t>
            </a:r>
            <a:endParaRPr lang="en-GB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9DD65-703C-4C8D-84F7-37AC0E3F51A2}"/>
              </a:ext>
            </a:extLst>
          </p:cNvPr>
          <p:cNvSpPr txBox="1"/>
          <p:nvPr/>
        </p:nvSpPr>
        <p:spPr>
          <a:xfrm>
            <a:off x="472441" y="2331720"/>
            <a:ext cx="492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Follow 1.-5.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i="1" dirty="0" err="1"/>
              <a:t>measurement_visits_w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b="1" dirty="0"/>
              <a:t> and loop </a:t>
            </a:r>
            <a:r>
              <a:rPr lang="de-DE" b="1" dirty="0" err="1"/>
              <a:t>over</a:t>
            </a:r>
            <a:r>
              <a:rPr lang="de-DE" b="1" dirty="0"/>
              <a:t> all </a:t>
            </a:r>
            <a:r>
              <a:rPr lang="de-DE" b="1" dirty="0" err="1"/>
              <a:t>months</a:t>
            </a:r>
            <a:r>
              <a:rPr lang="de-DE" b="1" dirty="0"/>
              <a:t>, </a:t>
            </a:r>
            <a:r>
              <a:rPr lang="de-DE" b="1" dirty="0" err="1"/>
              <a:t>years</a:t>
            </a:r>
            <a:r>
              <a:rPr lang="de-DE" b="1" dirty="0"/>
              <a:t> (&amp;</a:t>
            </a:r>
            <a:r>
              <a:rPr lang="de-DE" b="1" dirty="0" err="1"/>
              <a:t>clinics</a:t>
            </a:r>
            <a:r>
              <a:rPr lang="de-DE" b="1" dirty="0"/>
              <a:t>?) (but </a:t>
            </a:r>
            <a:r>
              <a:rPr lang="de-DE" b="1" dirty="0" err="1"/>
              <a:t>don‘t</a:t>
            </a:r>
            <a:r>
              <a:rPr lang="de-DE" b="1" dirty="0"/>
              <a:t> </a:t>
            </a:r>
            <a:r>
              <a:rPr lang="de-DE" b="1" dirty="0" err="1"/>
              <a:t>exclude</a:t>
            </a:r>
            <a:r>
              <a:rPr lang="de-DE" b="1" dirty="0"/>
              <a:t> </a:t>
            </a:r>
            <a:r>
              <a:rPr lang="de-DE" b="1" dirty="0" err="1"/>
              <a:t>columns</a:t>
            </a:r>
            <a:r>
              <a:rPr lang="de-DE" b="1" dirty="0"/>
              <a:t> like DOB)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BC0FC5-391A-4FC6-AFC8-C71FEB561D43}"/>
              </a:ext>
            </a:extLst>
          </p:cNvPr>
          <p:cNvSpPr txBox="1"/>
          <p:nvPr/>
        </p:nvSpPr>
        <p:spPr>
          <a:xfrm>
            <a:off x="241165" y="5072613"/>
            <a:ext cx="129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4. Loop </a:t>
            </a:r>
            <a:r>
              <a:rPr lang="de-DE" sz="1400" dirty="0" err="1"/>
              <a:t>over</a:t>
            </a:r>
            <a:r>
              <a:rPr lang="de-DE" sz="1400" dirty="0"/>
              <a:t> all </a:t>
            </a:r>
            <a:endParaRPr lang="en-GB" sz="1400" dirty="0"/>
          </a:p>
        </p:txBody>
      </p:sp>
      <p:pic>
        <p:nvPicPr>
          <p:cNvPr id="52" name="Graphic 51" descr="Repeat">
            <a:extLst>
              <a:ext uri="{FF2B5EF4-FFF2-40B4-BE49-F238E27FC236}">
                <a16:creationId xmlns:a16="http://schemas.microsoft.com/office/drawing/2014/main" id="{84079C48-E691-48F7-9EDC-AB242EBC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752" y="4365092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1BC9DBE-5E24-45E2-990A-4805F1592116}"/>
              </a:ext>
            </a:extLst>
          </p:cNvPr>
          <p:cNvSpPr txBox="1"/>
          <p:nvPr/>
        </p:nvSpPr>
        <p:spPr>
          <a:xfrm>
            <a:off x="3417995" y="4263772"/>
            <a:ext cx="1550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2. Collect all </a:t>
            </a:r>
            <a:r>
              <a:rPr lang="de-DE" sz="1400" dirty="0" err="1"/>
              <a:t>patient</a:t>
            </a:r>
            <a:r>
              <a:rPr lang="de-DE" sz="1400" dirty="0"/>
              <a:t> </a:t>
            </a:r>
            <a:r>
              <a:rPr lang="de-DE" sz="1400" dirty="0" err="1"/>
              <a:t>specific</a:t>
            </a:r>
            <a:r>
              <a:rPr lang="de-DE" sz="1400" dirty="0"/>
              <a:t> data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df</a:t>
            </a:r>
            <a:endParaRPr lang="en-GB" sz="14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F24F389-9621-47A0-8AFC-C53718237238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1782010" y="3565033"/>
            <a:ext cx="619966" cy="1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AC29EBC-84EF-4A1E-A08C-C1DC83FB8981}"/>
              </a:ext>
            </a:extLst>
          </p:cNvPr>
          <p:cNvSpPr/>
          <p:nvPr/>
        </p:nvSpPr>
        <p:spPr>
          <a:xfrm>
            <a:off x="4450081" y="3381881"/>
            <a:ext cx="140208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/>
              <a:t>Anonymized_patient_tab.xlsx</a:t>
            </a:r>
            <a:endParaRPr lang="en-GB" sz="1400" dirty="0"/>
          </a:p>
        </p:txBody>
      </p:sp>
      <p:pic>
        <p:nvPicPr>
          <p:cNvPr id="56" name="Graphic 55" descr="Repeat">
            <a:extLst>
              <a:ext uri="{FF2B5EF4-FFF2-40B4-BE49-F238E27FC236}">
                <a16:creationId xmlns:a16="http://schemas.microsoft.com/office/drawing/2014/main" id="{53B392D9-C273-4DD0-8D44-11F7C4426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3249" y="3506832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057D4E8-8BD4-47E2-9B0F-86FA9CDB738A}"/>
              </a:ext>
            </a:extLst>
          </p:cNvPr>
          <p:cNvSpPr txBox="1"/>
          <p:nvPr/>
        </p:nvSpPr>
        <p:spPr>
          <a:xfrm>
            <a:off x="5394960" y="4225215"/>
            <a:ext cx="129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Loop </a:t>
            </a:r>
            <a:r>
              <a:rPr lang="de-DE" sz="1400" dirty="0" err="1"/>
              <a:t>over</a:t>
            </a:r>
            <a:r>
              <a:rPr lang="de-DE" sz="1400" dirty="0"/>
              <a:t> all</a:t>
            </a:r>
            <a:endParaRPr lang="en-GB" sz="14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E113F47-D0BE-4BD9-9C3D-4B63AA088C94}"/>
              </a:ext>
            </a:extLst>
          </p:cNvPr>
          <p:cNvCxnSpPr>
            <a:cxnSpLocks/>
            <a:stCxn id="57" idx="2"/>
            <a:endCxn id="63" idx="3"/>
          </p:cNvCxnSpPr>
          <p:nvPr/>
        </p:nvCxnSpPr>
        <p:spPr>
          <a:xfrm rot="5400000">
            <a:off x="3923972" y="4246192"/>
            <a:ext cx="1359940" cy="10943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62D23CC-4EB5-4A58-BD16-F38DC98FD948}"/>
              </a:ext>
            </a:extLst>
          </p:cNvPr>
          <p:cNvSpPr/>
          <p:nvPr/>
        </p:nvSpPr>
        <p:spPr>
          <a:xfrm>
            <a:off x="2654682" y="5107581"/>
            <a:ext cx="140208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Anonymized_patient_tab.df</a:t>
            </a:r>
            <a:endParaRPr lang="en-GB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FB6608-2E08-4E79-BE32-F48D0D9F87D4}"/>
              </a:ext>
            </a:extLst>
          </p:cNvPr>
          <p:cNvSpPr/>
          <p:nvPr/>
        </p:nvSpPr>
        <p:spPr>
          <a:xfrm>
            <a:off x="2602988" y="8047710"/>
            <a:ext cx="140208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Patients_unique.df</a:t>
            </a:r>
            <a:endParaRPr lang="en-GB" sz="14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87175C7-A56B-494A-A008-A16CAFBA3802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rot="5400000">
            <a:off x="2225571" y="6917558"/>
            <a:ext cx="2208609" cy="516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BA6BE6-1329-4F5F-8A62-BB5715199968}"/>
              </a:ext>
            </a:extLst>
          </p:cNvPr>
          <p:cNvSpPr txBox="1"/>
          <p:nvPr/>
        </p:nvSpPr>
        <p:spPr>
          <a:xfrm>
            <a:off x="3502279" y="5905705"/>
            <a:ext cx="16613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Keep latest info per patient, add all comments per patient, create unique patient df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8B6AC6-7145-4B0B-824C-371A0D994347}"/>
              </a:ext>
            </a:extLst>
          </p:cNvPr>
          <p:cNvSpPr txBox="1"/>
          <p:nvPr/>
        </p:nvSpPr>
        <p:spPr>
          <a:xfrm>
            <a:off x="942517" y="7815518"/>
            <a:ext cx="166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5. Join unique patients on all visits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A27BBFD-D7E6-4CFB-BB39-02EF0FA5F67E}"/>
              </a:ext>
            </a:extLst>
          </p:cNvPr>
          <p:cNvSpPr/>
          <p:nvPr/>
        </p:nvSpPr>
        <p:spPr>
          <a:xfrm>
            <a:off x="294442" y="6368949"/>
            <a:ext cx="1402080" cy="73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All_mapped_visits.df</a:t>
            </a:r>
            <a:endParaRPr lang="en-GB" sz="14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A12E38B-B085-481B-BA60-8C395895E9B8}"/>
              </a:ext>
            </a:extLst>
          </p:cNvPr>
          <p:cNvCxnSpPr>
            <a:cxnSpLocks/>
            <a:stCxn id="64" idx="1"/>
            <a:endCxn id="75" idx="0"/>
          </p:cNvCxnSpPr>
          <p:nvPr/>
        </p:nvCxnSpPr>
        <p:spPr>
          <a:xfrm rot="10800000" flipV="1">
            <a:off x="1025838" y="8413469"/>
            <a:ext cx="1577150" cy="13526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508E60D-BFDE-4596-BCA1-B66F69129068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 rot="16200000" flipH="1">
            <a:off x="-322154" y="8418105"/>
            <a:ext cx="2665628" cy="303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E41C92F-8849-45E8-A594-EFBC0DCD3684}"/>
              </a:ext>
            </a:extLst>
          </p:cNvPr>
          <p:cNvSpPr/>
          <p:nvPr/>
        </p:nvSpPr>
        <p:spPr>
          <a:xfrm>
            <a:off x="324798" y="9766097"/>
            <a:ext cx="1402080" cy="73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Combined_visits_patient.df</a:t>
            </a:r>
            <a:endParaRPr lang="en-GB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A0D4A-A34C-455B-9130-A58F5AF93A96}"/>
              </a:ext>
            </a:extLst>
          </p:cNvPr>
          <p:cNvSpPr/>
          <p:nvPr/>
        </p:nvSpPr>
        <p:spPr>
          <a:xfrm>
            <a:off x="2518207" y="9786416"/>
            <a:ext cx="1402080" cy="73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Aggregated_visits_per_patient.df</a:t>
            </a:r>
            <a:endParaRPr lang="en-GB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C043F1-69A7-4200-9B6B-E02F3196D235}"/>
              </a:ext>
            </a:extLst>
          </p:cNvPr>
          <p:cNvSpPr txBox="1"/>
          <p:nvPr/>
        </p:nvSpPr>
        <p:spPr>
          <a:xfrm>
            <a:off x="1169746" y="10752360"/>
            <a:ext cx="166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6. Calculate aggregated visits columns (e.g. testing frequency, latest clinic visits, etc.)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1BE67E-7D05-4A9C-8B99-000C3A1BC807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1726878" y="10131857"/>
            <a:ext cx="791329" cy="203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01FD0AA-6C41-4BD0-8E9A-994740641C58}"/>
              </a:ext>
            </a:extLst>
          </p:cNvPr>
          <p:cNvCxnSpPr>
            <a:cxnSpLocks/>
            <a:stCxn id="79" idx="3"/>
            <a:endCxn id="42" idx="1"/>
          </p:cNvCxnSpPr>
          <p:nvPr/>
        </p:nvCxnSpPr>
        <p:spPr>
          <a:xfrm flipV="1">
            <a:off x="3920287" y="8183005"/>
            <a:ext cx="1317298" cy="19691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9032E8-F0FE-410F-9A74-209A0DEB85E7}"/>
              </a:ext>
            </a:extLst>
          </p:cNvPr>
          <p:cNvCxnSpPr>
            <a:cxnSpLocks/>
            <a:stCxn id="79" idx="3"/>
            <a:endCxn id="43" idx="1"/>
          </p:cNvCxnSpPr>
          <p:nvPr/>
        </p:nvCxnSpPr>
        <p:spPr>
          <a:xfrm flipV="1">
            <a:off x="3920287" y="8726229"/>
            <a:ext cx="1317298" cy="14259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8E6E825-8AF6-4BFD-AED6-6837B4650881}"/>
              </a:ext>
            </a:extLst>
          </p:cNvPr>
          <p:cNvSpPr txBox="1"/>
          <p:nvPr/>
        </p:nvSpPr>
        <p:spPr>
          <a:xfrm>
            <a:off x="4056762" y="10327388"/>
            <a:ext cx="1180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7. Select columns and create full </a:t>
            </a:r>
            <a:r>
              <a:rPr lang="en-GB" sz="1400" dirty="0" err="1"/>
              <a:t>tablespatients</a:t>
            </a:r>
            <a:r>
              <a:rPr lang="en-GB" sz="1400" dirty="0"/>
              <a:t>, </a:t>
            </a:r>
            <a:r>
              <a:rPr lang="en-GB" sz="1400" i="1" dirty="0" err="1"/>
              <a:t>patients_calculated</a:t>
            </a:r>
            <a:r>
              <a:rPr lang="en-GB" sz="1400" i="1" dirty="0"/>
              <a:t> </a:t>
            </a:r>
            <a:r>
              <a:rPr lang="en-GB" sz="1400" dirty="0"/>
              <a:t>and </a:t>
            </a:r>
            <a:r>
              <a:rPr lang="en-GB" sz="1400" i="1" dirty="0" err="1"/>
              <a:t>patients_latest</a:t>
            </a:r>
            <a:endParaRPr lang="en-GB" sz="14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94E8E9B-D75E-48FA-8B24-98F5F7C84961}"/>
              </a:ext>
            </a:extLst>
          </p:cNvPr>
          <p:cNvCxnSpPr>
            <a:cxnSpLocks/>
            <a:stCxn id="79" idx="3"/>
            <a:endCxn id="39" idx="1"/>
          </p:cNvCxnSpPr>
          <p:nvPr/>
        </p:nvCxnSpPr>
        <p:spPr>
          <a:xfrm flipV="1">
            <a:off x="3920287" y="7228637"/>
            <a:ext cx="1317298" cy="29235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C1708A9-799C-4E97-A9F4-B16992EB7AFE}"/>
              </a:ext>
            </a:extLst>
          </p:cNvPr>
          <p:cNvSpPr txBox="1"/>
          <p:nvPr/>
        </p:nvSpPr>
        <p:spPr>
          <a:xfrm>
            <a:off x="320810" y="209421"/>
            <a:ext cx="61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Data Flow: </a:t>
            </a:r>
            <a:r>
              <a:rPr lang="de-DE" b="1" dirty="0" err="1"/>
              <a:t>Patient_changes</a:t>
            </a:r>
            <a:endParaRPr lang="en-GB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93B1D6-545D-4DBF-B997-5216CE20872E}"/>
              </a:ext>
            </a:extLst>
          </p:cNvPr>
          <p:cNvSpPr txBox="1"/>
          <p:nvPr/>
        </p:nvSpPr>
        <p:spPr>
          <a:xfrm>
            <a:off x="238760" y="1173145"/>
            <a:ext cx="21739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Flow </a:t>
            </a:r>
            <a:r>
              <a:rPr lang="de-DE" b="1" dirty="0" err="1"/>
              <a:t>chart</a:t>
            </a:r>
            <a:endParaRPr lang="de-DE" b="1" dirty="0"/>
          </a:p>
          <a:p>
            <a:r>
              <a:rPr lang="de-DE" sz="1100" dirty="0" err="1"/>
              <a:t>Based</a:t>
            </a:r>
            <a:r>
              <a:rPr lang="de-DE" sz="1100" dirty="0"/>
              <a:t> on an </a:t>
            </a:r>
            <a:r>
              <a:rPr lang="de-DE" sz="1100" dirty="0" err="1"/>
              <a:t>example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 June-</a:t>
            </a:r>
            <a:r>
              <a:rPr lang="de-DE" sz="1100" dirty="0" err="1"/>
              <a:t>tab</a:t>
            </a:r>
            <a:endParaRPr lang="en-GB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BFD60F-9FE9-4AEF-9F48-27C54ED2EE9A}"/>
              </a:ext>
            </a:extLst>
          </p:cNvPr>
          <p:cNvSpPr/>
          <p:nvPr/>
        </p:nvSpPr>
        <p:spPr>
          <a:xfrm>
            <a:off x="5130905" y="2654010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Clinics</a:t>
            </a:r>
            <a:endParaRPr lang="de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E24C2E-E854-471A-B01E-B26F1AA33517}"/>
              </a:ext>
            </a:extLst>
          </p:cNvPr>
          <p:cNvSpPr/>
          <p:nvPr/>
        </p:nvSpPr>
        <p:spPr>
          <a:xfrm>
            <a:off x="5130905" y="7752353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Trackers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FA7F1-7AC1-40AA-B5BC-743AD0AEAA82}"/>
              </a:ext>
            </a:extLst>
          </p:cNvPr>
          <p:cNvSpPr/>
          <p:nvPr/>
        </p:nvSpPr>
        <p:spPr>
          <a:xfrm>
            <a:off x="5130905" y="3220993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</a:t>
            </a:r>
            <a:endParaRPr lang="de-DE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8C6A76-C918-41D2-8F18-225CFC3B1B10}"/>
              </a:ext>
            </a:extLst>
          </p:cNvPr>
          <p:cNvSpPr/>
          <p:nvPr/>
        </p:nvSpPr>
        <p:spPr>
          <a:xfrm>
            <a:off x="5130905" y="3548317"/>
            <a:ext cx="1183640" cy="42672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Patient_changes</a:t>
            </a:r>
            <a:endParaRPr lang="de-DE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BFEAC1-33A5-441A-875F-24ADE665D082}"/>
              </a:ext>
            </a:extLst>
          </p:cNvPr>
          <p:cNvSpPr/>
          <p:nvPr/>
        </p:nvSpPr>
        <p:spPr>
          <a:xfrm>
            <a:off x="5130905" y="4033121"/>
            <a:ext cx="1183640" cy="55372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Patients_calculated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B577A-2587-4077-AEF0-C9203538E911}"/>
              </a:ext>
            </a:extLst>
          </p:cNvPr>
          <p:cNvSpPr/>
          <p:nvPr/>
        </p:nvSpPr>
        <p:spPr>
          <a:xfrm>
            <a:off x="5130905" y="4644925"/>
            <a:ext cx="1183640" cy="41656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Patients_latest</a:t>
            </a:r>
            <a:endParaRPr lang="de-DE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78067-CBF5-439E-95A5-48B3C8FE891F}"/>
              </a:ext>
            </a:extLst>
          </p:cNvPr>
          <p:cNvSpPr/>
          <p:nvPr/>
        </p:nvSpPr>
        <p:spPr>
          <a:xfrm>
            <a:off x="5130905" y="5268999"/>
            <a:ext cx="1183640" cy="41656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Measurement_visits_w</a:t>
            </a:r>
            <a:endParaRPr lang="de-DE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85CF4-660F-42A6-8FAD-0E0A04786881}"/>
              </a:ext>
            </a:extLst>
          </p:cNvPr>
          <p:cNvSpPr/>
          <p:nvPr/>
        </p:nvSpPr>
        <p:spPr>
          <a:xfrm>
            <a:off x="5130905" y="5893073"/>
            <a:ext cx="118364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Current_product_status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00DC7-DFD6-4EA2-A6E3-91B6A3A12CFF}"/>
              </a:ext>
            </a:extLst>
          </p:cNvPr>
          <p:cNvSpPr/>
          <p:nvPr/>
        </p:nvSpPr>
        <p:spPr>
          <a:xfrm>
            <a:off x="5130905" y="6568713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A25F88-D362-4304-82B3-2E092CD672B7}"/>
              </a:ext>
            </a:extLst>
          </p:cNvPr>
          <p:cNvSpPr/>
          <p:nvPr/>
        </p:nvSpPr>
        <p:spPr>
          <a:xfrm>
            <a:off x="5130905" y="7032683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Released_products</a:t>
            </a:r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957B9-65E1-4B2E-B338-7320E94F3B80}"/>
              </a:ext>
            </a:extLst>
          </p:cNvPr>
          <p:cNvSpPr txBox="1"/>
          <p:nvPr/>
        </p:nvSpPr>
        <p:spPr>
          <a:xfrm>
            <a:off x="5237584" y="1156881"/>
            <a:ext cx="1183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Tables</a:t>
            </a:r>
            <a:endParaRPr lang="de-DE" b="1" dirty="0"/>
          </a:p>
          <a:p>
            <a:r>
              <a:rPr lang="de-DE" sz="1100" dirty="0" err="1"/>
              <a:t>Affected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differently</a:t>
            </a:r>
            <a:r>
              <a:rPr lang="de-DE" sz="1100" dirty="0"/>
              <a:t> </a:t>
            </a:r>
            <a:r>
              <a:rPr lang="de-DE" sz="1100" dirty="0" err="1"/>
              <a:t>colored</a:t>
            </a: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3CE82-787B-4212-928F-404991F5F381}"/>
              </a:ext>
            </a:extLst>
          </p:cNvPr>
          <p:cNvSpPr txBox="1"/>
          <p:nvPr/>
        </p:nvSpPr>
        <p:spPr>
          <a:xfrm>
            <a:off x="1021080" y="3548317"/>
            <a:ext cx="40817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>
                <a:solidFill>
                  <a:srgbClr val="FF0000"/>
                </a:solidFill>
              </a:rPr>
              <a:t>???</a:t>
            </a:r>
          </a:p>
          <a:p>
            <a:r>
              <a:rPr lang="de-DE" sz="2000" dirty="0" err="1">
                <a:solidFill>
                  <a:srgbClr val="FF0000"/>
                </a:solidFill>
              </a:rPr>
              <a:t>Probably</a:t>
            </a:r>
            <a:r>
              <a:rPr lang="de-DE" sz="2000" dirty="0">
                <a:solidFill>
                  <a:srgbClr val="FF0000"/>
                </a:solidFill>
              </a:rPr>
              <a:t> irrelevant at </a:t>
            </a:r>
            <a:r>
              <a:rPr lang="de-DE" sz="2000" dirty="0" err="1">
                <a:solidFill>
                  <a:srgbClr val="FF0000"/>
                </a:solidFill>
              </a:rPr>
              <a:t>this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stage</a:t>
            </a:r>
            <a:r>
              <a:rPr lang="de-DE" sz="2000" dirty="0">
                <a:solidFill>
                  <a:srgbClr val="FF0000"/>
                </a:solidFill>
              </a:rPr>
              <a:t>. </a:t>
            </a:r>
            <a:r>
              <a:rPr lang="de-DE" sz="2000" dirty="0" err="1">
                <a:solidFill>
                  <a:srgbClr val="FF0000"/>
                </a:solidFill>
              </a:rPr>
              <a:t>Only</a:t>
            </a:r>
            <a:endParaRPr lang="de-DE" sz="2000" dirty="0">
              <a:solidFill>
                <a:srgbClr val="FF0000"/>
              </a:solidFill>
            </a:endParaRPr>
          </a:p>
          <a:p>
            <a:r>
              <a:rPr lang="de-DE" sz="2000" dirty="0" err="1">
                <a:solidFill>
                  <a:srgbClr val="FF0000"/>
                </a:solidFill>
              </a:rPr>
              <a:t>Necessary</a:t>
            </a:r>
            <a:r>
              <a:rPr lang="de-DE" sz="2000" dirty="0">
                <a:solidFill>
                  <a:srgbClr val="FF0000"/>
                </a:solidFill>
              </a:rPr>
              <a:t> for </a:t>
            </a:r>
            <a:r>
              <a:rPr lang="de-DE" sz="2000" dirty="0" err="1">
                <a:solidFill>
                  <a:srgbClr val="FF0000"/>
                </a:solidFill>
              </a:rPr>
              <a:t>operationalization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2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0389E2-8487-4298-8AFB-4989D3D468A9}"/>
              </a:ext>
            </a:extLst>
          </p:cNvPr>
          <p:cNvSpPr/>
          <p:nvPr/>
        </p:nvSpPr>
        <p:spPr>
          <a:xfrm>
            <a:off x="238760" y="1967654"/>
            <a:ext cx="140208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/>
              <a:t>June_raw_patient_visits.xlsx</a:t>
            </a:r>
            <a:endParaRPr lang="en-GB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72103-3BA4-41CD-AD04-2962BE88430C}"/>
              </a:ext>
            </a:extLst>
          </p:cNvPr>
          <p:cNvSpPr/>
          <p:nvPr/>
        </p:nvSpPr>
        <p:spPr>
          <a:xfrm>
            <a:off x="238760" y="3461174"/>
            <a:ext cx="1402080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June_raw_patient_visits.df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E9C18E-FC02-40E8-AA76-5CA13882571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939800" y="2699174"/>
            <a:ext cx="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215B8D-0745-4E9E-9C37-B21B408E6F75}"/>
              </a:ext>
            </a:extLst>
          </p:cNvPr>
          <p:cNvSpPr txBox="1"/>
          <p:nvPr/>
        </p:nvSpPr>
        <p:spPr>
          <a:xfrm>
            <a:off x="939800" y="2910609"/>
            <a:ext cx="281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1. Transform </a:t>
            </a:r>
            <a:r>
              <a:rPr lang="de-DE" sz="1400" dirty="0" err="1"/>
              <a:t>excel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dataframe</a:t>
            </a:r>
            <a:r>
              <a:rPr lang="de-DE" sz="1400" dirty="0"/>
              <a:t> in R</a:t>
            </a:r>
            <a:endParaRPr lang="en-GB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884DF2-BE6F-43FB-B094-83A1F52D436D}"/>
              </a:ext>
            </a:extLst>
          </p:cNvPr>
          <p:cNvSpPr/>
          <p:nvPr/>
        </p:nvSpPr>
        <p:spPr>
          <a:xfrm>
            <a:off x="238760" y="4858174"/>
            <a:ext cx="140208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June_cleaned_patient_visits.df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708A9-799C-4E97-A9F4-B16992EB7AFE}"/>
              </a:ext>
            </a:extLst>
          </p:cNvPr>
          <p:cNvSpPr txBox="1"/>
          <p:nvPr/>
        </p:nvSpPr>
        <p:spPr>
          <a:xfrm>
            <a:off x="320810" y="209421"/>
            <a:ext cx="61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4. Data Flow: Monthly </a:t>
            </a:r>
            <a:r>
              <a:rPr lang="de-DE" b="1" dirty="0" err="1"/>
              <a:t>patients</a:t>
            </a:r>
            <a:r>
              <a:rPr lang="de-DE" b="1" dirty="0"/>
              <a:t> </a:t>
            </a:r>
            <a:r>
              <a:rPr lang="de-DE" b="1" dirty="0" err="1"/>
              <a:t>visits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i="1" dirty="0" err="1"/>
              <a:t>measurement_visits_w</a:t>
            </a:r>
            <a:endParaRPr lang="en-GB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CEE4FD-BEA1-4C8C-8165-6B7D59BE3DA2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939800" y="4192694"/>
            <a:ext cx="0" cy="665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3FBD74-4AE0-4FC6-9CA4-E0002C142366}"/>
              </a:ext>
            </a:extLst>
          </p:cNvPr>
          <p:cNvSpPr txBox="1"/>
          <p:nvPr/>
        </p:nvSpPr>
        <p:spPr>
          <a:xfrm>
            <a:off x="985520" y="4209418"/>
            <a:ext cx="17475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2. Format </a:t>
            </a:r>
            <a:r>
              <a:rPr lang="de-DE" sz="1100" dirty="0" err="1"/>
              <a:t>columns</a:t>
            </a:r>
            <a:r>
              <a:rPr lang="de-DE" sz="1100" dirty="0"/>
              <a:t> and catch simple </a:t>
            </a:r>
            <a:r>
              <a:rPr lang="de-DE" sz="1100" dirty="0" err="1"/>
              <a:t>errors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exceptions</a:t>
            </a:r>
            <a:endParaRPr lang="en-GB" sz="11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8B5A9A-156F-4661-9BCD-62254745C070}"/>
              </a:ext>
            </a:extLst>
          </p:cNvPr>
          <p:cNvCxnSpPr>
            <a:cxnSpLocks/>
            <a:stCxn id="23" idx="3"/>
            <a:endCxn id="34" idx="3"/>
          </p:cNvCxnSpPr>
          <p:nvPr/>
        </p:nvCxnSpPr>
        <p:spPr>
          <a:xfrm>
            <a:off x="1640840" y="2333414"/>
            <a:ext cx="12700" cy="2890520"/>
          </a:xfrm>
          <a:prstGeom prst="bentConnector3">
            <a:avLst>
              <a:gd name="adj1" fmla="val 2268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6FC618-38FF-408B-BA00-D0F45F11BF5D}"/>
              </a:ext>
            </a:extLst>
          </p:cNvPr>
          <p:cNvSpPr txBox="1"/>
          <p:nvPr/>
        </p:nvSpPr>
        <p:spPr>
          <a:xfrm>
            <a:off x="3063620" y="4475110"/>
            <a:ext cx="1435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3. Add </a:t>
            </a:r>
            <a:r>
              <a:rPr lang="de-DE" sz="1400" dirty="0" err="1"/>
              <a:t>file</a:t>
            </a:r>
            <a:r>
              <a:rPr lang="de-DE" sz="1400" dirty="0"/>
              <a:t> 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info</a:t>
            </a:r>
            <a:r>
              <a:rPr lang="de-DE" sz="1400" dirty="0"/>
              <a:t> (e.g. </a:t>
            </a:r>
            <a:r>
              <a:rPr lang="de-DE" sz="1400" dirty="0" err="1"/>
              <a:t>clinic</a:t>
            </a:r>
            <a:r>
              <a:rPr lang="de-DE" sz="1400" dirty="0"/>
              <a:t>)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column</a:t>
            </a:r>
            <a:endParaRPr lang="en-GB" sz="1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4DB9D9-ED8E-4144-8E57-EE9005E43E20}"/>
              </a:ext>
            </a:extLst>
          </p:cNvPr>
          <p:cNvCxnSpPr>
            <a:cxnSpLocks/>
          </p:cNvCxnSpPr>
          <p:nvPr/>
        </p:nvCxnSpPr>
        <p:spPr>
          <a:xfrm>
            <a:off x="939800" y="5589694"/>
            <a:ext cx="0" cy="665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D26A024-7FA9-4797-BACB-67F4E688BD9B}"/>
              </a:ext>
            </a:extLst>
          </p:cNvPr>
          <p:cNvSpPr/>
          <p:nvPr/>
        </p:nvSpPr>
        <p:spPr>
          <a:xfrm>
            <a:off x="238760" y="6255174"/>
            <a:ext cx="140208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June_cleaned_patient_visits.df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0F24AF-2805-4466-A4A6-827501767AC0}"/>
              </a:ext>
            </a:extLst>
          </p:cNvPr>
          <p:cNvSpPr txBox="1"/>
          <p:nvPr/>
        </p:nvSpPr>
        <p:spPr>
          <a:xfrm>
            <a:off x="985520" y="5714154"/>
            <a:ext cx="2899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4. Drop irrelevant </a:t>
            </a:r>
            <a:r>
              <a:rPr lang="de-DE" sz="1400" dirty="0" err="1"/>
              <a:t>columns</a:t>
            </a:r>
            <a:r>
              <a:rPr lang="de-DE" sz="1400" dirty="0"/>
              <a:t> (e.g. DOB)</a:t>
            </a:r>
            <a:endParaRPr lang="en-GB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C6F8BF-7FA7-4B8F-BF8D-61B63B926580}"/>
              </a:ext>
            </a:extLst>
          </p:cNvPr>
          <p:cNvSpPr/>
          <p:nvPr/>
        </p:nvSpPr>
        <p:spPr>
          <a:xfrm>
            <a:off x="251460" y="7672494"/>
            <a:ext cx="1402080" cy="73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June_mapped_patient_visits.df</a:t>
            </a:r>
            <a:endParaRPr lang="en-GB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0BA1B4-50A8-4773-9D76-59C94BB9BF5A}"/>
              </a:ext>
            </a:extLst>
          </p:cNvPr>
          <p:cNvCxnSpPr>
            <a:cxnSpLocks/>
          </p:cNvCxnSpPr>
          <p:nvPr/>
        </p:nvCxnSpPr>
        <p:spPr>
          <a:xfrm>
            <a:off x="939800" y="6986694"/>
            <a:ext cx="0" cy="665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330058-3D04-4F46-85F9-A5BB2431DDAE}"/>
              </a:ext>
            </a:extLst>
          </p:cNvPr>
          <p:cNvSpPr txBox="1"/>
          <p:nvPr/>
        </p:nvSpPr>
        <p:spPr>
          <a:xfrm>
            <a:off x="1028595" y="7086368"/>
            <a:ext cx="369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5. </a:t>
            </a:r>
            <a:r>
              <a:rPr lang="de-DE" sz="1400" dirty="0" err="1"/>
              <a:t>Map</a:t>
            </a:r>
            <a:r>
              <a:rPr lang="de-DE" sz="1400" dirty="0"/>
              <a:t> </a:t>
            </a:r>
            <a:r>
              <a:rPr lang="de-DE" sz="1400" dirty="0" err="1"/>
              <a:t>dataframe</a:t>
            </a:r>
            <a:r>
              <a:rPr lang="de-DE" sz="1400" dirty="0"/>
              <a:t> </a:t>
            </a:r>
            <a:r>
              <a:rPr lang="de-DE" sz="1400" dirty="0" err="1"/>
              <a:t>columns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database</a:t>
            </a:r>
            <a:r>
              <a:rPr lang="de-DE" sz="1400" dirty="0"/>
              <a:t> </a:t>
            </a:r>
            <a:r>
              <a:rPr lang="de-DE" sz="1400" dirty="0" err="1"/>
              <a:t>columns</a:t>
            </a:r>
            <a:endParaRPr lang="en-GB" sz="14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4DA04EF-7E56-470C-ABB3-E67FA357842D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2577984" y="6778529"/>
            <a:ext cx="856212" cy="41071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DC01C54-AB6F-4341-BEBB-5EE7C14F8D20}"/>
              </a:ext>
            </a:extLst>
          </p:cNvPr>
          <p:cNvSpPr txBox="1"/>
          <p:nvPr/>
        </p:nvSpPr>
        <p:spPr>
          <a:xfrm>
            <a:off x="1129071" y="9480227"/>
            <a:ext cx="3596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6. Add </a:t>
            </a:r>
            <a:r>
              <a:rPr lang="de-DE" sz="1100" dirty="0" err="1"/>
              <a:t>mapped</a:t>
            </a:r>
            <a:r>
              <a:rPr lang="de-DE" sz="1100" dirty="0"/>
              <a:t> </a:t>
            </a:r>
            <a:r>
              <a:rPr lang="de-DE" sz="1100" dirty="0" err="1"/>
              <a:t>patient</a:t>
            </a:r>
            <a:r>
              <a:rPr lang="de-DE" sz="1100" dirty="0"/>
              <a:t> </a:t>
            </a:r>
            <a:r>
              <a:rPr lang="de-DE" sz="1100" dirty="0" err="1"/>
              <a:t>visits</a:t>
            </a:r>
            <a:r>
              <a:rPr lang="de-DE" sz="1100" dirty="0"/>
              <a:t> for </a:t>
            </a:r>
            <a:r>
              <a:rPr lang="de-DE" sz="1100" dirty="0" err="1"/>
              <a:t>specific</a:t>
            </a:r>
            <a:r>
              <a:rPr lang="de-DE" sz="1100" dirty="0"/>
              <a:t> </a:t>
            </a:r>
            <a:r>
              <a:rPr lang="de-DE" sz="1100" dirty="0" err="1"/>
              <a:t>month</a:t>
            </a:r>
            <a:r>
              <a:rPr lang="de-DE" sz="1100" dirty="0"/>
              <a:t> &amp; </a:t>
            </a:r>
            <a:r>
              <a:rPr lang="de-DE" sz="1100" dirty="0" err="1"/>
              <a:t>clinic</a:t>
            </a:r>
            <a:r>
              <a:rPr lang="de-DE" sz="1100" dirty="0"/>
              <a:t> to </a:t>
            </a:r>
            <a:r>
              <a:rPr lang="de-DE" sz="1100" i="1" dirty="0" err="1"/>
              <a:t>measurement_visits_w</a:t>
            </a:r>
            <a:endParaRPr lang="en-GB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D1B006-E911-4A28-88C6-C46837590784}"/>
              </a:ext>
            </a:extLst>
          </p:cNvPr>
          <p:cNvSpPr txBox="1"/>
          <p:nvPr/>
        </p:nvSpPr>
        <p:spPr>
          <a:xfrm>
            <a:off x="592668" y="578753"/>
            <a:ext cx="565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Shows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flows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patient</a:t>
            </a:r>
            <a:r>
              <a:rPr lang="de-DE" sz="1200" dirty="0"/>
              <a:t> </a:t>
            </a:r>
            <a:r>
              <a:rPr lang="de-DE" sz="1200" dirty="0" err="1"/>
              <a:t>visits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</a:t>
            </a:r>
            <a:r>
              <a:rPr lang="de-DE" sz="1200" dirty="0" err="1"/>
              <a:t>monthly</a:t>
            </a:r>
            <a:r>
              <a:rPr lang="de-DE" sz="1200" dirty="0"/>
              <a:t> </a:t>
            </a:r>
            <a:r>
              <a:rPr lang="de-DE" sz="1200" dirty="0" err="1"/>
              <a:t>tab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excel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database</a:t>
            </a:r>
            <a:r>
              <a:rPr lang="de-DE" sz="1200" dirty="0"/>
              <a:t>.</a:t>
            </a:r>
            <a:endParaRPr lang="en-GB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93B1D6-545D-4DBF-B997-5216CE20872E}"/>
              </a:ext>
            </a:extLst>
          </p:cNvPr>
          <p:cNvSpPr txBox="1"/>
          <p:nvPr/>
        </p:nvSpPr>
        <p:spPr>
          <a:xfrm>
            <a:off x="238760" y="1173145"/>
            <a:ext cx="21739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Flow </a:t>
            </a:r>
            <a:r>
              <a:rPr lang="de-DE" b="1" dirty="0" err="1"/>
              <a:t>chart</a:t>
            </a:r>
            <a:endParaRPr lang="de-DE" b="1" dirty="0"/>
          </a:p>
          <a:p>
            <a:r>
              <a:rPr lang="de-DE" sz="1100" dirty="0" err="1"/>
              <a:t>Based</a:t>
            </a:r>
            <a:r>
              <a:rPr lang="de-DE" sz="1100" dirty="0"/>
              <a:t> on an </a:t>
            </a:r>
            <a:r>
              <a:rPr lang="de-DE" sz="1100" dirty="0" err="1"/>
              <a:t>example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 June-</a:t>
            </a:r>
            <a:r>
              <a:rPr lang="de-DE" sz="1100" dirty="0" err="1"/>
              <a:t>tab</a:t>
            </a:r>
            <a:endParaRPr lang="en-GB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BFD60F-9FE9-4AEF-9F48-27C54ED2EE9A}"/>
              </a:ext>
            </a:extLst>
          </p:cNvPr>
          <p:cNvSpPr/>
          <p:nvPr/>
        </p:nvSpPr>
        <p:spPr>
          <a:xfrm>
            <a:off x="5237585" y="6527034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Clinics</a:t>
            </a:r>
            <a:endParaRPr lang="de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E24C2E-E854-471A-B01E-B26F1AA33517}"/>
              </a:ext>
            </a:extLst>
          </p:cNvPr>
          <p:cNvSpPr/>
          <p:nvPr/>
        </p:nvSpPr>
        <p:spPr>
          <a:xfrm>
            <a:off x="5237585" y="11625377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Trackers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FA7F1-7AC1-40AA-B5BC-743AD0AEAA82}"/>
              </a:ext>
            </a:extLst>
          </p:cNvPr>
          <p:cNvSpPr/>
          <p:nvPr/>
        </p:nvSpPr>
        <p:spPr>
          <a:xfrm>
            <a:off x="5237585" y="7094017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</a:t>
            </a:r>
            <a:endParaRPr lang="de-DE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8C6A76-C918-41D2-8F18-225CFC3B1B10}"/>
              </a:ext>
            </a:extLst>
          </p:cNvPr>
          <p:cNvSpPr/>
          <p:nvPr/>
        </p:nvSpPr>
        <p:spPr>
          <a:xfrm>
            <a:off x="5237585" y="7421341"/>
            <a:ext cx="11836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Patient_changes</a:t>
            </a:r>
            <a:endParaRPr lang="de-DE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BFEAC1-33A5-441A-875F-24ADE665D082}"/>
              </a:ext>
            </a:extLst>
          </p:cNvPr>
          <p:cNvSpPr/>
          <p:nvPr/>
        </p:nvSpPr>
        <p:spPr>
          <a:xfrm>
            <a:off x="5237585" y="7906145"/>
            <a:ext cx="11836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Patients_calculated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B577A-2587-4077-AEF0-C9203538E911}"/>
              </a:ext>
            </a:extLst>
          </p:cNvPr>
          <p:cNvSpPr/>
          <p:nvPr/>
        </p:nvSpPr>
        <p:spPr>
          <a:xfrm>
            <a:off x="5237585" y="8517949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Patients_latest</a:t>
            </a:r>
            <a:endParaRPr lang="de-DE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78067-CBF5-439E-95A5-48B3C8FE891F}"/>
              </a:ext>
            </a:extLst>
          </p:cNvPr>
          <p:cNvSpPr/>
          <p:nvPr/>
        </p:nvSpPr>
        <p:spPr>
          <a:xfrm>
            <a:off x="5237585" y="9142023"/>
            <a:ext cx="1183640" cy="416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Measurement_visits_w</a:t>
            </a:r>
            <a:endParaRPr lang="de-DE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85CF4-660F-42A6-8FAD-0E0A04786881}"/>
              </a:ext>
            </a:extLst>
          </p:cNvPr>
          <p:cNvSpPr/>
          <p:nvPr/>
        </p:nvSpPr>
        <p:spPr>
          <a:xfrm>
            <a:off x="5237585" y="9766097"/>
            <a:ext cx="118364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Current_product_status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00DC7-DFD6-4EA2-A6E3-91B6A3A12CFF}"/>
              </a:ext>
            </a:extLst>
          </p:cNvPr>
          <p:cNvSpPr/>
          <p:nvPr/>
        </p:nvSpPr>
        <p:spPr>
          <a:xfrm>
            <a:off x="5237585" y="10441737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A25F88-D362-4304-82B3-2E092CD672B7}"/>
              </a:ext>
            </a:extLst>
          </p:cNvPr>
          <p:cNvSpPr/>
          <p:nvPr/>
        </p:nvSpPr>
        <p:spPr>
          <a:xfrm>
            <a:off x="5237585" y="10905707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Released_products</a:t>
            </a:r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957B9-65E1-4B2E-B338-7320E94F3B80}"/>
              </a:ext>
            </a:extLst>
          </p:cNvPr>
          <p:cNvSpPr txBox="1"/>
          <p:nvPr/>
        </p:nvSpPr>
        <p:spPr>
          <a:xfrm>
            <a:off x="5237584" y="1156881"/>
            <a:ext cx="1183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Tables</a:t>
            </a:r>
            <a:endParaRPr lang="de-DE" b="1" dirty="0"/>
          </a:p>
          <a:p>
            <a:r>
              <a:rPr lang="de-DE" sz="1100" dirty="0" err="1"/>
              <a:t>Affected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differently</a:t>
            </a:r>
            <a:r>
              <a:rPr lang="de-DE" sz="1100" dirty="0"/>
              <a:t> </a:t>
            </a:r>
            <a:r>
              <a:rPr lang="de-DE" sz="1100" dirty="0" err="1"/>
              <a:t>colored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9911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C1708A9-799C-4E97-A9F4-B16992EB7AFE}"/>
              </a:ext>
            </a:extLst>
          </p:cNvPr>
          <p:cNvSpPr txBox="1"/>
          <p:nvPr/>
        </p:nvSpPr>
        <p:spPr>
          <a:xfrm>
            <a:off x="320810" y="209421"/>
            <a:ext cx="61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5. Data Flow: </a:t>
            </a:r>
            <a:r>
              <a:rPr lang="de-DE" b="1" dirty="0" err="1"/>
              <a:t>Current_Product_Status</a:t>
            </a:r>
            <a:endParaRPr lang="en-GB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93B1D6-545D-4DBF-B997-5216CE20872E}"/>
              </a:ext>
            </a:extLst>
          </p:cNvPr>
          <p:cNvSpPr txBox="1"/>
          <p:nvPr/>
        </p:nvSpPr>
        <p:spPr>
          <a:xfrm>
            <a:off x="238760" y="1173145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Flow </a:t>
            </a:r>
            <a:r>
              <a:rPr lang="de-DE" b="1" dirty="0" err="1"/>
              <a:t>chart</a:t>
            </a:r>
            <a:endParaRPr lang="de-DE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BFD60F-9FE9-4AEF-9F48-27C54ED2EE9A}"/>
              </a:ext>
            </a:extLst>
          </p:cNvPr>
          <p:cNvSpPr/>
          <p:nvPr/>
        </p:nvSpPr>
        <p:spPr>
          <a:xfrm>
            <a:off x="5237585" y="2739596"/>
            <a:ext cx="1183640" cy="26924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Clinics</a:t>
            </a:r>
            <a:endParaRPr lang="de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E24C2E-E854-471A-B01E-B26F1AA33517}"/>
              </a:ext>
            </a:extLst>
          </p:cNvPr>
          <p:cNvSpPr/>
          <p:nvPr/>
        </p:nvSpPr>
        <p:spPr>
          <a:xfrm>
            <a:off x="5237585" y="7653033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Trackers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FA7F1-7AC1-40AA-B5BC-743AD0AEAA82}"/>
              </a:ext>
            </a:extLst>
          </p:cNvPr>
          <p:cNvSpPr/>
          <p:nvPr/>
        </p:nvSpPr>
        <p:spPr>
          <a:xfrm>
            <a:off x="5237585" y="3121673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</a:t>
            </a:r>
            <a:endParaRPr lang="de-DE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8C6A76-C918-41D2-8F18-225CFC3B1B10}"/>
              </a:ext>
            </a:extLst>
          </p:cNvPr>
          <p:cNvSpPr/>
          <p:nvPr/>
        </p:nvSpPr>
        <p:spPr>
          <a:xfrm>
            <a:off x="5237585" y="3448997"/>
            <a:ext cx="11836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Patient_changes</a:t>
            </a:r>
            <a:endParaRPr lang="de-DE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BFEAC1-33A5-441A-875F-24ADE665D082}"/>
              </a:ext>
            </a:extLst>
          </p:cNvPr>
          <p:cNvSpPr/>
          <p:nvPr/>
        </p:nvSpPr>
        <p:spPr>
          <a:xfrm>
            <a:off x="5237585" y="3933801"/>
            <a:ext cx="11836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Patients_calculated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B577A-2587-4077-AEF0-C9203538E911}"/>
              </a:ext>
            </a:extLst>
          </p:cNvPr>
          <p:cNvSpPr/>
          <p:nvPr/>
        </p:nvSpPr>
        <p:spPr>
          <a:xfrm>
            <a:off x="5237585" y="4545605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Patients_latest</a:t>
            </a:r>
            <a:endParaRPr lang="de-DE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78067-CBF5-439E-95A5-48B3C8FE891F}"/>
              </a:ext>
            </a:extLst>
          </p:cNvPr>
          <p:cNvSpPr/>
          <p:nvPr/>
        </p:nvSpPr>
        <p:spPr>
          <a:xfrm>
            <a:off x="5237585" y="5169679"/>
            <a:ext cx="1183640" cy="41656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Measurement_visits_w</a:t>
            </a:r>
            <a:endParaRPr lang="de-DE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85CF4-660F-42A6-8FAD-0E0A04786881}"/>
              </a:ext>
            </a:extLst>
          </p:cNvPr>
          <p:cNvSpPr/>
          <p:nvPr/>
        </p:nvSpPr>
        <p:spPr>
          <a:xfrm>
            <a:off x="5237584" y="5768340"/>
            <a:ext cx="1183640" cy="65532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Current_product_status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00DC7-DFD6-4EA2-A6E3-91B6A3A12CFF}"/>
              </a:ext>
            </a:extLst>
          </p:cNvPr>
          <p:cNvSpPr/>
          <p:nvPr/>
        </p:nvSpPr>
        <p:spPr>
          <a:xfrm>
            <a:off x="5237584" y="6461761"/>
            <a:ext cx="1183640" cy="41656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A25F88-D362-4304-82B3-2E092CD672B7}"/>
              </a:ext>
            </a:extLst>
          </p:cNvPr>
          <p:cNvSpPr/>
          <p:nvPr/>
        </p:nvSpPr>
        <p:spPr>
          <a:xfrm>
            <a:off x="5237585" y="6933363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Released_products</a:t>
            </a:r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957B9-65E1-4B2E-B338-7320E94F3B80}"/>
              </a:ext>
            </a:extLst>
          </p:cNvPr>
          <p:cNvSpPr txBox="1"/>
          <p:nvPr/>
        </p:nvSpPr>
        <p:spPr>
          <a:xfrm>
            <a:off x="5237584" y="1156881"/>
            <a:ext cx="1183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Tables</a:t>
            </a:r>
            <a:endParaRPr lang="de-DE" b="1" dirty="0"/>
          </a:p>
          <a:p>
            <a:r>
              <a:rPr lang="de-DE" sz="1100" dirty="0" err="1"/>
              <a:t>Affected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differently</a:t>
            </a:r>
            <a:r>
              <a:rPr lang="de-DE" sz="1100" dirty="0"/>
              <a:t> </a:t>
            </a:r>
            <a:r>
              <a:rPr lang="de-DE" sz="1100" dirty="0" err="1"/>
              <a:t>colored</a:t>
            </a:r>
            <a:endParaRPr lang="en-GB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5FF1A-E54E-4680-A98D-62F9950AD986}"/>
              </a:ext>
            </a:extLst>
          </p:cNvPr>
          <p:cNvSpPr txBox="1"/>
          <p:nvPr/>
        </p:nvSpPr>
        <p:spPr>
          <a:xfrm>
            <a:off x="592668" y="2874216"/>
            <a:ext cx="42841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FF0000"/>
                </a:solidFill>
              </a:rPr>
              <a:t>Is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this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table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necessary</a:t>
            </a:r>
            <a:r>
              <a:rPr lang="de-DE" sz="3200" b="1" dirty="0">
                <a:solidFill>
                  <a:srgbClr val="FF0000"/>
                </a:solidFill>
              </a:rPr>
              <a:t>?</a:t>
            </a:r>
          </a:p>
          <a:p>
            <a:r>
              <a:rPr lang="de-DE" sz="3200" b="1" dirty="0" err="1">
                <a:solidFill>
                  <a:srgbClr val="FF0000"/>
                </a:solidFill>
              </a:rPr>
              <a:t>Would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the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only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use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be</a:t>
            </a:r>
            <a:r>
              <a:rPr lang="de-DE" sz="3200" b="1" dirty="0">
                <a:solidFill>
                  <a:srgbClr val="FF0000"/>
                </a:solidFill>
              </a:rPr>
              <a:t> to </a:t>
            </a:r>
            <a:r>
              <a:rPr lang="de-DE" sz="3200" b="1" dirty="0" err="1">
                <a:solidFill>
                  <a:srgbClr val="FF0000"/>
                </a:solidFill>
              </a:rPr>
              <a:t>sum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up</a:t>
            </a:r>
            <a:r>
              <a:rPr lang="de-DE" sz="3200" b="1" dirty="0">
                <a:solidFill>
                  <a:srgbClr val="FF0000"/>
                </a:solidFill>
              </a:rPr>
              <a:t> all </a:t>
            </a:r>
            <a:r>
              <a:rPr lang="de-DE" sz="3200" b="1" dirty="0" err="1">
                <a:solidFill>
                  <a:srgbClr val="FF0000"/>
                </a:solidFill>
              </a:rPr>
              <a:t>released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products</a:t>
            </a:r>
            <a:r>
              <a:rPr lang="de-DE" sz="3200" b="1" dirty="0">
                <a:solidFill>
                  <a:srgbClr val="FF0000"/>
                </a:solidFill>
              </a:rPr>
              <a:t> per </a:t>
            </a:r>
            <a:r>
              <a:rPr lang="de-DE" sz="3200" b="1" dirty="0" err="1">
                <a:solidFill>
                  <a:srgbClr val="FF0000"/>
                </a:solidFill>
              </a:rPr>
              <a:t>patient</a:t>
            </a:r>
            <a:r>
              <a:rPr lang="de-DE" sz="3200" b="1" dirty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C1708A9-799C-4E97-A9F4-B16992EB7AFE}"/>
              </a:ext>
            </a:extLst>
          </p:cNvPr>
          <p:cNvSpPr txBox="1"/>
          <p:nvPr/>
        </p:nvSpPr>
        <p:spPr>
          <a:xfrm>
            <a:off x="320810" y="209421"/>
            <a:ext cx="61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6. Data Flow: Products</a:t>
            </a:r>
            <a:endParaRPr lang="en-GB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93B1D6-545D-4DBF-B997-5216CE20872E}"/>
              </a:ext>
            </a:extLst>
          </p:cNvPr>
          <p:cNvSpPr txBox="1"/>
          <p:nvPr/>
        </p:nvSpPr>
        <p:spPr>
          <a:xfrm>
            <a:off x="238760" y="1173145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Flow </a:t>
            </a:r>
            <a:r>
              <a:rPr lang="de-DE" b="1" dirty="0" err="1"/>
              <a:t>chart</a:t>
            </a:r>
            <a:endParaRPr lang="de-DE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BFD60F-9FE9-4AEF-9F48-27C54ED2EE9A}"/>
              </a:ext>
            </a:extLst>
          </p:cNvPr>
          <p:cNvSpPr/>
          <p:nvPr/>
        </p:nvSpPr>
        <p:spPr>
          <a:xfrm>
            <a:off x="5231723" y="4885883"/>
            <a:ext cx="1183640" cy="26924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Clinics</a:t>
            </a:r>
            <a:endParaRPr lang="de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E24C2E-E854-471A-B01E-B26F1AA33517}"/>
              </a:ext>
            </a:extLst>
          </p:cNvPr>
          <p:cNvSpPr/>
          <p:nvPr/>
        </p:nvSpPr>
        <p:spPr>
          <a:xfrm>
            <a:off x="5237584" y="9982978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Trackers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FA7F1-7AC1-40AA-B5BC-743AD0AEAA82}"/>
              </a:ext>
            </a:extLst>
          </p:cNvPr>
          <p:cNvSpPr/>
          <p:nvPr/>
        </p:nvSpPr>
        <p:spPr>
          <a:xfrm>
            <a:off x="5231723" y="5267960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</a:t>
            </a:r>
            <a:endParaRPr lang="de-DE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8C6A76-C918-41D2-8F18-225CFC3B1B10}"/>
              </a:ext>
            </a:extLst>
          </p:cNvPr>
          <p:cNvSpPr/>
          <p:nvPr/>
        </p:nvSpPr>
        <p:spPr>
          <a:xfrm>
            <a:off x="5231723" y="5595284"/>
            <a:ext cx="11836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Patient_changes</a:t>
            </a:r>
            <a:endParaRPr lang="de-DE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BFEAC1-33A5-441A-875F-24ADE665D082}"/>
              </a:ext>
            </a:extLst>
          </p:cNvPr>
          <p:cNvSpPr/>
          <p:nvPr/>
        </p:nvSpPr>
        <p:spPr>
          <a:xfrm>
            <a:off x="5231723" y="6080088"/>
            <a:ext cx="11836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Patients_calculated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B577A-2587-4077-AEF0-C9203538E911}"/>
              </a:ext>
            </a:extLst>
          </p:cNvPr>
          <p:cNvSpPr/>
          <p:nvPr/>
        </p:nvSpPr>
        <p:spPr>
          <a:xfrm>
            <a:off x="5231723" y="6691892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Patients_latest</a:t>
            </a:r>
            <a:endParaRPr lang="de-DE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78067-CBF5-439E-95A5-48B3C8FE891F}"/>
              </a:ext>
            </a:extLst>
          </p:cNvPr>
          <p:cNvSpPr/>
          <p:nvPr/>
        </p:nvSpPr>
        <p:spPr>
          <a:xfrm>
            <a:off x="5231723" y="7315966"/>
            <a:ext cx="1183640" cy="41656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Measurement_visits_w</a:t>
            </a:r>
            <a:endParaRPr lang="de-DE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85CF4-660F-42A6-8FAD-0E0A04786881}"/>
              </a:ext>
            </a:extLst>
          </p:cNvPr>
          <p:cNvSpPr/>
          <p:nvPr/>
        </p:nvSpPr>
        <p:spPr>
          <a:xfrm>
            <a:off x="5231723" y="7940040"/>
            <a:ext cx="118364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Current_product_status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00DC7-DFD6-4EA2-A6E3-91B6A3A12CFF}"/>
              </a:ext>
            </a:extLst>
          </p:cNvPr>
          <p:cNvSpPr/>
          <p:nvPr/>
        </p:nvSpPr>
        <p:spPr>
          <a:xfrm>
            <a:off x="5237584" y="8801088"/>
            <a:ext cx="1183640" cy="41656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A25F88-D362-4304-82B3-2E092CD672B7}"/>
              </a:ext>
            </a:extLst>
          </p:cNvPr>
          <p:cNvSpPr/>
          <p:nvPr/>
        </p:nvSpPr>
        <p:spPr>
          <a:xfrm>
            <a:off x="5237584" y="9263308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Released_products</a:t>
            </a:r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957B9-65E1-4B2E-B338-7320E94F3B80}"/>
              </a:ext>
            </a:extLst>
          </p:cNvPr>
          <p:cNvSpPr txBox="1"/>
          <p:nvPr/>
        </p:nvSpPr>
        <p:spPr>
          <a:xfrm>
            <a:off x="5237584" y="1156881"/>
            <a:ext cx="1183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Tables</a:t>
            </a:r>
            <a:endParaRPr lang="de-DE" b="1" dirty="0"/>
          </a:p>
          <a:p>
            <a:r>
              <a:rPr lang="de-DE" sz="1100" dirty="0" err="1"/>
              <a:t>Affected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differently</a:t>
            </a:r>
            <a:r>
              <a:rPr lang="de-DE" sz="1100" dirty="0"/>
              <a:t> </a:t>
            </a:r>
            <a:r>
              <a:rPr lang="de-DE" sz="1100" dirty="0" err="1"/>
              <a:t>colored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F1CC46-CE27-4078-826F-9B6A061C61FB}"/>
              </a:ext>
            </a:extLst>
          </p:cNvPr>
          <p:cNvSpPr/>
          <p:nvPr/>
        </p:nvSpPr>
        <p:spPr>
          <a:xfrm>
            <a:off x="2338208" y="5082816"/>
            <a:ext cx="1739795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Products.df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7974C-E0D5-44FE-B4F7-59C0F57689AB}"/>
              </a:ext>
            </a:extLst>
          </p:cNvPr>
          <p:cNvSpPr/>
          <p:nvPr/>
        </p:nvSpPr>
        <p:spPr>
          <a:xfrm>
            <a:off x="2338208" y="7190753"/>
            <a:ext cx="1739795" cy="73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Products_cleaned.df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660E57-6C9D-4B92-B41B-72E58AD3D0EA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3208106" y="5814336"/>
            <a:ext cx="0" cy="1376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2D7614-B3F7-4E35-8492-C0895DB6705B}"/>
              </a:ext>
            </a:extLst>
          </p:cNvPr>
          <p:cNvSpPr txBox="1"/>
          <p:nvPr/>
        </p:nvSpPr>
        <p:spPr>
          <a:xfrm>
            <a:off x="592668" y="6201327"/>
            <a:ext cx="2337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2. Any Data Transformation? @Sarah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04FD35-DACE-4017-BF67-9E5F4371D2F8}"/>
              </a:ext>
            </a:extLst>
          </p:cNvPr>
          <p:cNvSpPr txBox="1"/>
          <p:nvPr/>
        </p:nvSpPr>
        <p:spPr>
          <a:xfrm>
            <a:off x="3208105" y="9304199"/>
            <a:ext cx="12960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3. Upload all </a:t>
            </a:r>
            <a:r>
              <a:rPr lang="de-DE" sz="1400" dirty="0" err="1"/>
              <a:t>existing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 at </a:t>
            </a:r>
            <a:r>
              <a:rPr lang="de-DE" sz="1400" dirty="0" err="1"/>
              <a:t>once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i="1" dirty="0" err="1"/>
              <a:t>products</a:t>
            </a:r>
            <a:endParaRPr lang="en-GB" sz="14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1C1448C-073F-45FB-A3BB-F276AD16A7EF}"/>
              </a:ext>
            </a:extLst>
          </p:cNvPr>
          <p:cNvCxnSpPr>
            <a:cxnSpLocks/>
            <a:stCxn id="33" idx="2"/>
            <a:endCxn id="47" idx="1"/>
          </p:cNvCxnSpPr>
          <p:nvPr/>
        </p:nvCxnSpPr>
        <p:spPr>
          <a:xfrm rot="16200000" flipH="1">
            <a:off x="3679298" y="7451081"/>
            <a:ext cx="1087095" cy="20294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CF9CFC-0ED5-460D-95B4-0FF6FCAFB2A1}"/>
              </a:ext>
            </a:extLst>
          </p:cNvPr>
          <p:cNvSpPr/>
          <p:nvPr/>
        </p:nvSpPr>
        <p:spPr>
          <a:xfrm>
            <a:off x="1742230" y="2580103"/>
            <a:ext cx="140208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/>
              <a:t>One_Clinic_Year.xlsx</a:t>
            </a:r>
            <a:endParaRPr lang="en-GB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EEEC3E-E7AC-4E34-AA3B-496737486B03}"/>
              </a:ext>
            </a:extLst>
          </p:cNvPr>
          <p:cNvSpPr txBox="1"/>
          <p:nvPr/>
        </p:nvSpPr>
        <p:spPr>
          <a:xfrm>
            <a:off x="1662005" y="4041795"/>
            <a:ext cx="1296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 Extract </a:t>
            </a:r>
            <a:r>
              <a:rPr lang="de-DE" sz="1400" dirty="0" err="1"/>
              <a:t>products</a:t>
            </a:r>
            <a:r>
              <a:rPr lang="de-DE" sz="1400" dirty="0"/>
              <a:t> for all </a:t>
            </a:r>
            <a:r>
              <a:rPr lang="de-DE" sz="1400" dirty="0" err="1"/>
              <a:t>years</a:t>
            </a:r>
            <a:r>
              <a:rPr lang="de-DE" sz="1400" dirty="0"/>
              <a:t>, </a:t>
            </a:r>
            <a:r>
              <a:rPr lang="de-DE" sz="1400" dirty="0" err="1"/>
              <a:t>months</a:t>
            </a:r>
            <a:r>
              <a:rPr lang="de-DE" sz="1400" dirty="0"/>
              <a:t>, </a:t>
            </a:r>
            <a:r>
              <a:rPr lang="de-DE" sz="1400" dirty="0" err="1"/>
              <a:t>clinics</a:t>
            </a:r>
            <a:endParaRPr lang="en-GB" sz="14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B52F751-2AA6-4B20-9519-ED28885C85CF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052213" y="2945863"/>
            <a:ext cx="92097" cy="2016302"/>
          </a:xfrm>
          <a:prstGeom prst="bentConnector4">
            <a:avLst>
              <a:gd name="adj1" fmla="val -248217"/>
              <a:gd name="adj2" fmla="val 590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 descr="Repeat">
            <a:extLst>
              <a:ext uri="{FF2B5EF4-FFF2-40B4-BE49-F238E27FC236}">
                <a16:creationId xmlns:a16="http://schemas.microsoft.com/office/drawing/2014/main" id="{534A2ED4-D56D-4CDC-AFD9-47CA7BA4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030" y="2853749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B484C94-ED08-48FF-8CAE-A04433FD545B}"/>
              </a:ext>
            </a:extLst>
          </p:cNvPr>
          <p:cNvSpPr txBox="1"/>
          <p:nvPr/>
        </p:nvSpPr>
        <p:spPr>
          <a:xfrm>
            <a:off x="717373" y="3385573"/>
            <a:ext cx="129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Loop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06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C1708A9-799C-4E97-A9F4-B16992EB7AFE}"/>
              </a:ext>
            </a:extLst>
          </p:cNvPr>
          <p:cNvSpPr txBox="1"/>
          <p:nvPr/>
        </p:nvSpPr>
        <p:spPr>
          <a:xfrm>
            <a:off x="320810" y="209421"/>
            <a:ext cx="61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7. Data Flow: </a:t>
            </a:r>
            <a:r>
              <a:rPr lang="de-DE" b="1" dirty="0" err="1"/>
              <a:t>Released</a:t>
            </a:r>
            <a:r>
              <a:rPr lang="de-DE" b="1" dirty="0"/>
              <a:t> Products</a:t>
            </a:r>
            <a:endParaRPr lang="en-GB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93B1D6-545D-4DBF-B997-5216CE20872E}"/>
              </a:ext>
            </a:extLst>
          </p:cNvPr>
          <p:cNvSpPr txBox="1"/>
          <p:nvPr/>
        </p:nvSpPr>
        <p:spPr>
          <a:xfrm>
            <a:off x="238760" y="1173145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Flow </a:t>
            </a:r>
            <a:r>
              <a:rPr lang="de-DE" b="1" dirty="0" err="1"/>
              <a:t>chart</a:t>
            </a:r>
            <a:endParaRPr lang="de-DE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BFD60F-9FE9-4AEF-9F48-27C54ED2EE9A}"/>
              </a:ext>
            </a:extLst>
          </p:cNvPr>
          <p:cNvSpPr/>
          <p:nvPr/>
        </p:nvSpPr>
        <p:spPr>
          <a:xfrm>
            <a:off x="5237585" y="2549323"/>
            <a:ext cx="1183640" cy="26924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Clinics</a:t>
            </a:r>
            <a:endParaRPr lang="de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E24C2E-E854-471A-B01E-B26F1AA33517}"/>
              </a:ext>
            </a:extLst>
          </p:cNvPr>
          <p:cNvSpPr/>
          <p:nvPr/>
        </p:nvSpPr>
        <p:spPr>
          <a:xfrm>
            <a:off x="5237585" y="7653033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Trackers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FA7F1-7AC1-40AA-B5BC-743AD0AEAA82}"/>
              </a:ext>
            </a:extLst>
          </p:cNvPr>
          <p:cNvSpPr/>
          <p:nvPr/>
        </p:nvSpPr>
        <p:spPr>
          <a:xfrm>
            <a:off x="5237585" y="3121673"/>
            <a:ext cx="1183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</a:t>
            </a:r>
            <a:endParaRPr lang="de-DE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8C6A76-C918-41D2-8F18-225CFC3B1B10}"/>
              </a:ext>
            </a:extLst>
          </p:cNvPr>
          <p:cNvSpPr/>
          <p:nvPr/>
        </p:nvSpPr>
        <p:spPr>
          <a:xfrm>
            <a:off x="5237585" y="3448997"/>
            <a:ext cx="11836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Patient_changes</a:t>
            </a:r>
            <a:endParaRPr lang="de-DE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BFEAC1-33A5-441A-875F-24ADE665D082}"/>
              </a:ext>
            </a:extLst>
          </p:cNvPr>
          <p:cNvSpPr/>
          <p:nvPr/>
        </p:nvSpPr>
        <p:spPr>
          <a:xfrm>
            <a:off x="5237585" y="3933801"/>
            <a:ext cx="11836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Patients_calculated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B577A-2587-4077-AEF0-C9203538E911}"/>
              </a:ext>
            </a:extLst>
          </p:cNvPr>
          <p:cNvSpPr/>
          <p:nvPr/>
        </p:nvSpPr>
        <p:spPr>
          <a:xfrm>
            <a:off x="5237585" y="4545605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Patients_latest</a:t>
            </a:r>
            <a:endParaRPr lang="de-DE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78067-CBF5-439E-95A5-48B3C8FE891F}"/>
              </a:ext>
            </a:extLst>
          </p:cNvPr>
          <p:cNvSpPr/>
          <p:nvPr/>
        </p:nvSpPr>
        <p:spPr>
          <a:xfrm>
            <a:off x="5237585" y="5169679"/>
            <a:ext cx="1183640" cy="41656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Measurement_visits_w</a:t>
            </a:r>
            <a:endParaRPr lang="de-DE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85CF4-660F-42A6-8FAD-0E0A04786881}"/>
              </a:ext>
            </a:extLst>
          </p:cNvPr>
          <p:cNvSpPr/>
          <p:nvPr/>
        </p:nvSpPr>
        <p:spPr>
          <a:xfrm>
            <a:off x="5237585" y="5793753"/>
            <a:ext cx="118364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Current_product_status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00DC7-DFD6-4EA2-A6E3-91B6A3A12CFF}"/>
              </a:ext>
            </a:extLst>
          </p:cNvPr>
          <p:cNvSpPr/>
          <p:nvPr/>
        </p:nvSpPr>
        <p:spPr>
          <a:xfrm>
            <a:off x="5237585" y="6469393"/>
            <a:ext cx="11836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A25F88-D362-4304-82B3-2E092CD672B7}"/>
              </a:ext>
            </a:extLst>
          </p:cNvPr>
          <p:cNvSpPr/>
          <p:nvPr/>
        </p:nvSpPr>
        <p:spPr>
          <a:xfrm>
            <a:off x="5237585" y="6933363"/>
            <a:ext cx="1183640" cy="41656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Released_products</a:t>
            </a:r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957B9-65E1-4B2E-B338-7320E94F3B80}"/>
              </a:ext>
            </a:extLst>
          </p:cNvPr>
          <p:cNvSpPr txBox="1"/>
          <p:nvPr/>
        </p:nvSpPr>
        <p:spPr>
          <a:xfrm>
            <a:off x="5237584" y="1156881"/>
            <a:ext cx="1183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Tables</a:t>
            </a:r>
            <a:endParaRPr lang="de-DE" b="1" dirty="0"/>
          </a:p>
          <a:p>
            <a:r>
              <a:rPr lang="de-DE" sz="1100" dirty="0" err="1"/>
              <a:t>Affected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differently</a:t>
            </a:r>
            <a:r>
              <a:rPr lang="de-DE" sz="1100" dirty="0"/>
              <a:t> </a:t>
            </a:r>
            <a:r>
              <a:rPr lang="de-DE" sz="1100" dirty="0" err="1"/>
              <a:t>colored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7488EA-7E6E-4DF4-A1D0-B5A55264DD62}"/>
              </a:ext>
            </a:extLst>
          </p:cNvPr>
          <p:cNvSpPr/>
          <p:nvPr/>
        </p:nvSpPr>
        <p:spPr>
          <a:xfrm>
            <a:off x="2182315" y="4589680"/>
            <a:ext cx="1739795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Products_handed_out.df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5C322D-9F3C-4E70-BBF8-0F2F0079C8BE}"/>
              </a:ext>
            </a:extLst>
          </p:cNvPr>
          <p:cNvSpPr txBox="1"/>
          <p:nvPr/>
        </p:nvSpPr>
        <p:spPr>
          <a:xfrm>
            <a:off x="1756128" y="3331062"/>
            <a:ext cx="1296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 Extract all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given</a:t>
            </a:r>
            <a:r>
              <a:rPr lang="de-DE" sz="1400" dirty="0"/>
              <a:t> out in R</a:t>
            </a:r>
            <a:endParaRPr lang="en-GB" sz="14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AC4081-EEA0-4F30-A8BA-94413F4DD974}"/>
              </a:ext>
            </a:extLst>
          </p:cNvPr>
          <p:cNvCxnSpPr>
            <a:cxnSpLocks/>
            <a:stCxn id="34" idx="3"/>
            <a:endCxn id="28" idx="0"/>
          </p:cNvCxnSpPr>
          <p:nvPr/>
        </p:nvCxnSpPr>
        <p:spPr>
          <a:xfrm>
            <a:off x="2013458" y="2399804"/>
            <a:ext cx="1038755" cy="21898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2F56147-4783-4776-A50B-4D6A77A35BD9}"/>
              </a:ext>
            </a:extLst>
          </p:cNvPr>
          <p:cNvSpPr/>
          <p:nvPr/>
        </p:nvSpPr>
        <p:spPr>
          <a:xfrm>
            <a:off x="611378" y="2034044"/>
            <a:ext cx="140208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/>
              <a:t>June_raw_patient_visits.xlsx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D020B1-5B71-4C59-955C-1DD3AD9F07C4}"/>
              </a:ext>
            </a:extLst>
          </p:cNvPr>
          <p:cNvSpPr/>
          <p:nvPr/>
        </p:nvSpPr>
        <p:spPr>
          <a:xfrm>
            <a:off x="2182315" y="6697617"/>
            <a:ext cx="1739795" cy="73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Products_handed_out_cleaned.df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567C7-D0BD-4E1C-B32F-BEC8C3916030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>
            <a:off x="3052213" y="5321200"/>
            <a:ext cx="0" cy="1376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879AB9A-7303-45BF-B081-217C04C8DEC7}"/>
              </a:ext>
            </a:extLst>
          </p:cNvPr>
          <p:cNvSpPr txBox="1"/>
          <p:nvPr/>
        </p:nvSpPr>
        <p:spPr>
          <a:xfrm>
            <a:off x="436775" y="5708191"/>
            <a:ext cx="2337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2. Any Data Transformation? @Sarah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DE0F982-5B1E-4448-A0EB-B0B89358CAB6}"/>
              </a:ext>
            </a:extLst>
          </p:cNvPr>
          <p:cNvCxnSpPr>
            <a:cxnSpLocks/>
            <a:stCxn id="41" idx="2"/>
            <a:endCxn id="48" idx="1"/>
          </p:cNvCxnSpPr>
          <p:nvPr/>
        </p:nvCxnSpPr>
        <p:spPr>
          <a:xfrm rot="5400000" flipH="1" flipV="1">
            <a:off x="4001152" y="6192704"/>
            <a:ext cx="287494" cy="2185372"/>
          </a:xfrm>
          <a:prstGeom prst="bentConnector4">
            <a:avLst>
              <a:gd name="adj1" fmla="val -79515"/>
              <a:gd name="adj2" fmla="val 699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EE67CA8-A2C4-4039-8BD8-08E9BBFD1829}"/>
              </a:ext>
            </a:extLst>
          </p:cNvPr>
          <p:cNvSpPr txBox="1"/>
          <p:nvPr/>
        </p:nvSpPr>
        <p:spPr>
          <a:xfrm>
            <a:off x="3340940" y="7787653"/>
            <a:ext cx="1296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3. Add </a:t>
            </a:r>
            <a:r>
              <a:rPr lang="de-DE" sz="1400" dirty="0" err="1"/>
              <a:t>monthly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 to </a:t>
            </a:r>
            <a:r>
              <a:rPr lang="de-DE" sz="1400" i="1" dirty="0" err="1"/>
              <a:t>Released_products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7654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892</Words>
  <Application>Microsoft Office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Tables to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Gütgemann</dc:creator>
  <cp:lastModifiedBy>Basti</cp:lastModifiedBy>
  <cp:revision>5</cp:revision>
  <dcterms:created xsi:type="dcterms:W3CDTF">2021-11-16T19:45:30Z</dcterms:created>
  <dcterms:modified xsi:type="dcterms:W3CDTF">2021-11-23T18:14:36Z</dcterms:modified>
</cp:coreProperties>
</file>