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5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Ligh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2b5cd1a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5a2b5cd1a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a2b5cd1a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5a2b5cd1a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a2b5cd1a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5a2b5cd1a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c68a832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5c68a832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a2b5cd1a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25a2b5cd1a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a6c0f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a6c0f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6c0f3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a6c0f3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a6c0f3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a6c0f3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a6c0f3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a6c0f3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d2c67c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d2c67c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a6c0f3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a6c0f3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d2c67b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d2c67b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4500"/>
              <a:buFont typeface="Roboto Light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2130624" y="4764108"/>
            <a:ext cx="5711428" cy="248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001000" y="4767263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66129"/>
          <a:stretch/>
        </p:blipFill>
        <p:spPr>
          <a:xfrm>
            <a:off x="3844372" y="1051966"/>
            <a:ext cx="1482639" cy="348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Zeichnung enthält.&#10;&#10;Automatisch generierte Beschreibung" id="63" name="Google Shape;63;p14"/>
          <p:cNvPicPr preferRelativeResize="0"/>
          <p:nvPr/>
        </p:nvPicPr>
        <p:blipFill rotWithShape="1">
          <a:blip r:embed="rId3">
            <a:alphaModFix/>
          </a:blip>
          <a:srcRect b="44194" l="0" r="0" t="0"/>
          <a:stretch/>
        </p:blipFill>
        <p:spPr>
          <a:xfrm>
            <a:off x="3871755" y="459126"/>
            <a:ext cx="1455256" cy="5928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4447429"/>
            <a:ext cx="9144000" cy="633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2000" y="263130"/>
            <a:ext cx="86400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2000" y="1369219"/>
            <a:ext cx="8640000" cy="316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800"/>
              <a:buChar char="−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/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9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52000" y="263130"/>
            <a:ext cx="86400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9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267037" y="1365530"/>
            <a:ext cx="4304963" cy="3165989"/>
          </a:xfrm>
          <a:prstGeom prst="rect">
            <a:avLst/>
          </a:prstGeom>
          <a:gradFill>
            <a:gsLst>
              <a:gs pos="0">
                <a:srgbClr val="3763A2">
                  <a:alpha val="29803"/>
                </a:srgbClr>
              </a:gs>
              <a:gs pos="98000">
                <a:srgbClr val="F04451">
                  <a:alpha val="29803"/>
                </a:srgbClr>
              </a:gs>
              <a:gs pos="100000">
                <a:srgbClr val="F04451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00"/>
              <a:buNone/>
              <a:defRPr sz="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267037" y="263130"/>
            <a:ext cx="8624963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629150" y="1365531"/>
            <a:ext cx="4262850" cy="316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800"/>
              <a:buChar char="−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/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9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218485" y="4612460"/>
            <a:ext cx="8698938" cy="531040"/>
          </a:xfrm>
          <a:prstGeom prst="rect">
            <a:avLst/>
          </a:prstGeom>
          <a:solidFill>
            <a:srgbClr val="213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558242" y="1363150"/>
            <a:ext cx="2370103" cy="1353600"/>
          </a:xfrm>
          <a:prstGeom prst="rect">
            <a:avLst/>
          </a:prstGeom>
          <a:gradFill>
            <a:gsLst>
              <a:gs pos="0">
                <a:srgbClr val="3763A2">
                  <a:alpha val="29803"/>
                </a:srgbClr>
              </a:gs>
              <a:gs pos="98000">
                <a:srgbClr val="F04451">
                  <a:alpha val="29803"/>
                </a:srgbClr>
              </a:gs>
              <a:gs pos="100000">
                <a:srgbClr val="F04451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00"/>
              <a:buNone/>
              <a:defRPr sz="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6550519" y="1363150"/>
            <a:ext cx="2370103" cy="1353600"/>
          </a:xfrm>
          <a:prstGeom prst="rect">
            <a:avLst/>
          </a:prstGeom>
          <a:gradFill>
            <a:gsLst>
              <a:gs pos="0">
                <a:srgbClr val="3763A2">
                  <a:alpha val="29803"/>
                </a:srgbClr>
              </a:gs>
              <a:gs pos="98000">
                <a:srgbClr val="F04451">
                  <a:alpha val="29803"/>
                </a:srgbClr>
              </a:gs>
              <a:gs pos="100000">
                <a:srgbClr val="F04451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00"/>
              <a:buNone/>
              <a:defRPr sz="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68890" y="1363150"/>
            <a:ext cx="2370103" cy="1353600"/>
          </a:xfrm>
          <a:prstGeom prst="rect">
            <a:avLst/>
          </a:prstGeom>
          <a:gradFill>
            <a:gsLst>
              <a:gs pos="0">
                <a:srgbClr val="3763A2">
                  <a:alpha val="29803"/>
                </a:srgbClr>
              </a:gs>
              <a:gs pos="98000">
                <a:srgbClr val="F04451">
                  <a:alpha val="29803"/>
                </a:srgbClr>
              </a:gs>
              <a:gs pos="100000">
                <a:srgbClr val="F04451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00"/>
              <a:buNone/>
              <a:defRPr sz="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70750" y="263130"/>
            <a:ext cx="862125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4" type="body"/>
          </p:nvPr>
        </p:nvSpPr>
        <p:spPr>
          <a:xfrm>
            <a:off x="580097" y="3068714"/>
            <a:ext cx="2331057" cy="1172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3D3D3B"/>
              </a:buClr>
              <a:buSzPts val="1350"/>
              <a:buFont typeface="Arial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5" type="body"/>
          </p:nvPr>
        </p:nvSpPr>
        <p:spPr>
          <a:xfrm>
            <a:off x="3600914" y="3062603"/>
            <a:ext cx="2298401" cy="1178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6" type="body"/>
          </p:nvPr>
        </p:nvSpPr>
        <p:spPr>
          <a:xfrm>
            <a:off x="6551815" y="3071111"/>
            <a:ext cx="2351708" cy="11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3D3D3B"/>
              </a:buClr>
              <a:buSzPts val="1350"/>
              <a:buFont typeface="Arial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" name="Google Shape;87;p19"/>
          <p:cNvCxnSpPr/>
          <p:nvPr/>
        </p:nvCxnSpPr>
        <p:spPr>
          <a:xfrm rot="10800000">
            <a:off x="270749" y="1363151"/>
            <a:ext cx="0" cy="2877631"/>
          </a:xfrm>
          <a:prstGeom prst="straightConnector1">
            <a:avLst/>
          </a:prstGeom>
          <a:noFill/>
          <a:ln cap="flat" cmpd="sng" w="9525">
            <a:solidFill>
              <a:srgbClr val="2A64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9"/>
          <p:cNvCxnSpPr/>
          <p:nvPr/>
        </p:nvCxnSpPr>
        <p:spPr>
          <a:xfrm rot="10800000">
            <a:off x="3248618" y="1363150"/>
            <a:ext cx="0" cy="2877631"/>
          </a:xfrm>
          <a:prstGeom prst="straightConnector1">
            <a:avLst/>
          </a:prstGeom>
          <a:noFill/>
          <a:ln cap="flat" cmpd="sng" w="9525">
            <a:solidFill>
              <a:srgbClr val="2A64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9"/>
          <p:cNvCxnSpPr/>
          <p:nvPr/>
        </p:nvCxnSpPr>
        <p:spPr>
          <a:xfrm rot="10800000">
            <a:off x="6305385" y="1363150"/>
            <a:ext cx="0" cy="2877631"/>
          </a:xfrm>
          <a:prstGeom prst="straightConnector1">
            <a:avLst/>
          </a:prstGeom>
          <a:noFill/>
          <a:ln cap="flat" cmpd="sng" w="9525">
            <a:solidFill>
              <a:srgbClr val="2A64A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/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9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273106" y="263130"/>
            <a:ext cx="861889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73106" y="1365531"/>
            <a:ext cx="4241744" cy="316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800"/>
              <a:buChar char="−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629150" y="1365531"/>
            <a:ext cx="4241743" cy="316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800"/>
              <a:buChar char="−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/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9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9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imonial">
  <p:cSld name="Testimonial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4533562"/>
            <a:ext cx="9144000" cy="6099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3763A2">
                  <a:alpha val="29803"/>
                </a:srgbClr>
              </a:gs>
              <a:gs pos="98000">
                <a:srgbClr val="F04451">
                  <a:alpha val="29803"/>
                </a:srgbClr>
              </a:gs>
              <a:gs pos="100000">
                <a:srgbClr val="F04451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100"/>
              <a:buNone/>
              <a:defRPr sz="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52000" y="263130"/>
            <a:ext cx="86400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2800"/>
              <a:buFont typeface="Roboto Light"/>
              <a:buNone/>
              <a:defRPr b="0" i="0" sz="2800" u="none" cap="none" strike="noStrike">
                <a:solidFill>
                  <a:srgbClr val="13539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/>
        </p:nvSpPr>
        <p:spPr>
          <a:xfrm>
            <a:off x="1757363" y="4766072"/>
            <a:ext cx="6097191" cy="248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53" name="Google Shape;53;p13"/>
          <p:cNvCxnSpPr/>
          <p:nvPr/>
        </p:nvCxnSpPr>
        <p:spPr>
          <a:xfrm flipH="1" rot="10800000">
            <a:off x="252000" y="4630392"/>
            <a:ext cx="8640000" cy="1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377650" y="4766072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52000" y="1369219"/>
            <a:ext cx="8640000" cy="316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D3D3B"/>
              </a:buClr>
              <a:buSzPts val="2100"/>
              <a:buFont typeface="Noto Sans Symbols"/>
              <a:buChar char="−"/>
              <a:defRPr b="0" i="0" sz="2100" u="none" cap="none" strike="noStrike">
                <a:solidFill>
                  <a:srgbClr val="3D3D3B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Hocker, Tisch enthält.&#10;&#10;Automatisch generierte Beschreibung" id="56" name="Google Shape;56;p13"/>
          <p:cNvPicPr preferRelativeResize="0"/>
          <p:nvPr/>
        </p:nvPicPr>
        <p:blipFill rotWithShape="1">
          <a:blip r:embed="rId1">
            <a:alphaModFix/>
          </a:blip>
          <a:srcRect b="18857" l="0" r="0" t="16141"/>
          <a:stretch/>
        </p:blipFill>
        <p:spPr>
          <a:xfrm>
            <a:off x="252000" y="4677526"/>
            <a:ext cx="654306" cy="425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learn" TargetMode="External"/><Relationship Id="rId4" Type="http://schemas.openxmlformats.org/officeDocument/2006/relationships/hyperlink" Target="https://www.w3schools.com/python/default.asp" TargetMode="External"/><Relationship Id="rId5" Type="http://schemas.openxmlformats.org/officeDocument/2006/relationships/hyperlink" Target="https://www.earthdatascience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Closing Session</a:t>
            </a:r>
            <a:endParaRPr/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B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What to do next - Topics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optimization techniques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further/other models: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neural networks (NN)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auto encoders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dimension reduction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learn more about the mathematical background of the models and statistics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get more hands-on experience with free datasets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more 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What to do next - Resources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Literature: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K. P. Murphy, Machine Learning: A Probabilistic Perspective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C. M. Bishop, Pattern Recognition and Machine Learning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S. Shalev-Shwartz, S. Ben-David, Understanding Machine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Online materials: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kaggle competitions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free data sets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Online courses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https://www.kaggle.com/learn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https://www.w3schools.com/python/default.asp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https://www.earthdatascience.org/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Thank you!</a:t>
            </a:r>
            <a:endParaRPr/>
          </a:p>
        </p:txBody>
      </p:sp>
      <p:sp>
        <p:nvSpPr>
          <p:cNvPr id="175" name="Google Shape;175;p3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B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5399"/>
              </a:buClr>
              <a:buSzPts val="2800"/>
              <a:buFont typeface="Roboto Light"/>
              <a:buNone/>
            </a:pPr>
            <a:r>
              <a:rPr lang="de"/>
              <a:t>What you have learned so far</a:t>
            </a:r>
            <a:endParaRPr/>
          </a:p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What is Machine Learning: The science of programming computers so they can learn from data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Types of Machine Learning Problems: Supervised/ Unsupervised, Regression/Classification/Clustering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Ethics in Machine Learning: How to assess risk and take decisions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you have learned so far (2)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Loss functions: Difference between predictions and target outputs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Overfitting, Underfitting</a:t>
            </a:r>
            <a:endParaRPr/>
          </a:p>
          <a:p>
            <a:pPr indent="0" lvl="0" marL="9144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 exploration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you have learned so far (3)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Experiments with the models Logistic Regression, SVM and KNN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Ensemble methods: Bagging and Boosting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Trees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125" y="1021125"/>
            <a:ext cx="3985826" cy="35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Trees (2)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de"/>
              <a:t>Example Tree</a:t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500" y="502325"/>
            <a:ext cx="2820375" cy="40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Decison Tree (3)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00" y="1392137"/>
            <a:ext cx="5818074" cy="3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Trees (4)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de"/>
              <a:t>Which attribute to select?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one which will result in the smallest tree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Heuristic: choose the attribute  that produces the “purest” nodes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252000" y="263130"/>
            <a:ext cx="86400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Random Forests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252000" y="1369219"/>
            <a:ext cx="86400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Random Forests is an ensemble method which uses bagging to combine several Decision Trees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rrelAid">
  <a:themeElements>
    <a:clrScheme name="CorrelAid 2">
      <a:dk1>
        <a:srgbClr val="000000"/>
      </a:dk1>
      <a:lt1>
        <a:srgbClr val="FEFFFE"/>
      </a:lt1>
      <a:dk2>
        <a:srgbClr val="44546A"/>
      </a:dk2>
      <a:lt2>
        <a:srgbClr val="FEFEFD"/>
      </a:lt2>
      <a:accent1>
        <a:srgbClr val="B7D337"/>
      </a:accent1>
      <a:accent2>
        <a:srgbClr val="88C617"/>
      </a:accent2>
      <a:accent3>
        <a:srgbClr val="67AA6A"/>
      </a:accent3>
      <a:accent4>
        <a:srgbClr val="418895"/>
      </a:accent4>
      <a:accent5>
        <a:srgbClr val="2E66AA"/>
      </a:accent5>
      <a:accent6>
        <a:srgbClr val="2A64A8"/>
      </a:accent6>
      <a:hlink>
        <a:srgbClr val="00428B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