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9" r:id="rId4"/>
    <p:sldId id="260" r:id="rId5"/>
    <p:sldId id="263"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3" autoAdjust="0"/>
    <p:restoredTop sz="94660"/>
  </p:normalViewPr>
  <p:slideViewPr>
    <p:cSldViewPr snapToGrid="0">
      <p:cViewPr varScale="1">
        <p:scale>
          <a:sx n="150" d="100"/>
          <a:sy n="150" d="100"/>
        </p:scale>
        <p:origin x="32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5486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0369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8486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313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250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2720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777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528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381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3135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6936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3/2/2025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5239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20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ibm.com/internet-of-things/learn/agile-development-methodology/#section-2" TargetMode="External"/><Relationship Id="rId2" Type="http://schemas.openxmlformats.org/officeDocument/2006/relationships/hyperlink" Target="https://www.coursera.org/articles/scrum-roles-and-responsibilities" TargetMode="External"/><Relationship Id="rId1" Type="http://schemas.openxmlformats.org/officeDocument/2006/relationships/slideLayout" Target="../slideLayouts/slideLayout2.xml"/><Relationship Id="rId5" Type="http://schemas.openxmlformats.org/officeDocument/2006/relationships/hyperlink" Target="https://www.float.com/resources/agile-vs-waterfall" TargetMode="External"/><Relationship Id="rId4" Type="http://schemas.openxmlformats.org/officeDocument/2006/relationships/hyperlink" Target="https://business.adobe.com/blog/basics/waterfa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9CDB9608-0A76-ADC2-78DF-79D282CC62C8}"/>
              </a:ext>
            </a:extLst>
          </p:cNvPr>
          <p:cNvPicPr>
            <a:picLocks noChangeAspect="1"/>
          </p:cNvPicPr>
          <p:nvPr/>
        </p:nvPicPr>
        <p:blipFill>
          <a:blip r:embed="rId2"/>
          <a:srcRect t="1799" b="15175"/>
          <a:stretch/>
        </p:blipFill>
        <p:spPr>
          <a:xfrm>
            <a:off x="20" y="975"/>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821B6-6180-BDBB-F629-2035829E7E00}"/>
              </a:ext>
            </a:extLst>
          </p:cNvPr>
          <p:cNvSpPr>
            <a:spLocks noGrp="1"/>
          </p:cNvSpPr>
          <p:nvPr>
            <p:ph type="ctrTitle"/>
          </p:nvPr>
        </p:nvSpPr>
        <p:spPr>
          <a:xfrm>
            <a:off x="854277" y="1475234"/>
            <a:ext cx="3214307" cy="2901694"/>
          </a:xfrm>
        </p:spPr>
        <p:txBody>
          <a:bodyPr anchor="b">
            <a:normAutofit/>
          </a:bodyPr>
          <a:lstStyle/>
          <a:p>
            <a:r>
              <a:rPr lang="en-US" sz="4400" dirty="0">
                <a:solidFill>
                  <a:schemeClr val="tx1"/>
                </a:solidFill>
              </a:rPr>
              <a:t>Agile Presentation</a:t>
            </a:r>
          </a:p>
        </p:txBody>
      </p:sp>
      <p:sp>
        <p:nvSpPr>
          <p:cNvPr id="3" name="Subtitle 2">
            <a:extLst>
              <a:ext uri="{FF2B5EF4-FFF2-40B4-BE49-F238E27FC236}">
                <a16:creationId xmlns:a16="http://schemas.microsoft.com/office/drawing/2014/main" id="{9DB6780C-42E4-D0E8-B63E-B1FA51972341}"/>
              </a:ext>
            </a:extLst>
          </p:cNvPr>
          <p:cNvSpPr>
            <a:spLocks noGrp="1"/>
          </p:cNvSpPr>
          <p:nvPr>
            <p:ph type="subTitle" idx="1"/>
          </p:nvPr>
        </p:nvSpPr>
        <p:spPr>
          <a:xfrm>
            <a:off x="858610" y="4608576"/>
            <a:ext cx="3205640" cy="774186"/>
          </a:xfrm>
        </p:spPr>
        <p:txBody>
          <a:bodyPr anchor="t">
            <a:normAutofit/>
          </a:bodyPr>
          <a:lstStyle/>
          <a:p>
            <a:r>
              <a:rPr lang="en-US" sz="2000" dirty="0"/>
              <a:t>Andrew Corrigan</a:t>
            </a:r>
          </a:p>
        </p:txBody>
      </p:sp>
      <p:cxnSp>
        <p:nvCxnSpPr>
          <p:cNvPr id="13"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64409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67AA-499A-BED2-1E99-FFA8CE7953DE}"/>
              </a:ext>
            </a:extLst>
          </p:cNvPr>
          <p:cNvSpPr>
            <a:spLocks noGrp="1"/>
          </p:cNvSpPr>
          <p:nvPr>
            <p:ph type="title"/>
          </p:nvPr>
        </p:nvSpPr>
        <p:spPr/>
        <p:txBody>
          <a:bodyPr/>
          <a:lstStyle/>
          <a:p>
            <a:r>
              <a:rPr lang="en-US" b="1" i="0" dirty="0">
                <a:solidFill>
                  <a:srgbClr val="565A5C"/>
                </a:solidFill>
                <a:effectLst/>
                <a:latin typeface="Lato" panose="020F0502020204030203" pitchFamily="34" charset="0"/>
              </a:rPr>
              <a:t>Explaining Agile Roles</a:t>
            </a:r>
            <a:endParaRPr lang="en-US" dirty="0"/>
          </a:p>
        </p:txBody>
      </p:sp>
      <p:sp>
        <p:nvSpPr>
          <p:cNvPr id="3" name="Content Placeholder 2">
            <a:extLst>
              <a:ext uri="{FF2B5EF4-FFF2-40B4-BE49-F238E27FC236}">
                <a16:creationId xmlns:a16="http://schemas.microsoft.com/office/drawing/2014/main" id="{09EC5B33-5D2F-C133-D726-3B74AC58EF35}"/>
              </a:ext>
            </a:extLst>
          </p:cNvPr>
          <p:cNvSpPr>
            <a:spLocks noGrp="1"/>
          </p:cNvSpPr>
          <p:nvPr>
            <p:ph idx="1"/>
          </p:nvPr>
        </p:nvSpPr>
        <p:spPr/>
        <p:txBody>
          <a:bodyPr>
            <a:normAutofit lnSpcReduction="10000"/>
          </a:bodyPr>
          <a:lstStyle/>
          <a:p>
            <a:r>
              <a:rPr lang="en-US" dirty="0"/>
              <a:t>Agile development thrives on well defined roles that ensure projects remain on track. For example, being a Scrum Master means “you will keep the team on track, plan and lead meetings, and work out any obstacles the team might face,” (Staff, 2024) which highlights the focus on maintaining momentum and resolving blockers quickly. In the role of Product Owner, “you will understand the business needs of the product, like customer expectations and market trends,” (Staff, 2024) ensuring that every decision aligns with stakeholder priorities. Additionally, the Development Team “can be computer engineers, designers, writers, data analysts, or any other role needed to reach sprint goals,” (Staff, 2024) reflecting the diversity of skills required to bring user stories to life. Together, these roles create an environment of transparency and continuous improvement throughout the project.</a:t>
            </a:r>
          </a:p>
        </p:txBody>
      </p:sp>
    </p:spTree>
    <p:extLst>
      <p:ext uri="{BB962C8B-B14F-4D97-AF65-F5344CB8AC3E}">
        <p14:creationId xmlns:p14="http://schemas.microsoft.com/office/powerpoint/2010/main" val="257351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A26D-8937-115F-8ABB-42B8C61D84C7}"/>
              </a:ext>
            </a:extLst>
          </p:cNvPr>
          <p:cNvSpPr>
            <a:spLocks noGrp="1"/>
          </p:cNvSpPr>
          <p:nvPr>
            <p:ph type="title"/>
          </p:nvPr>
        </p:nvSpPr>
        <p:spPr/>
        <p:txBody>
          <a:bodyPr/>
          <a:lstStyle/>
          <a:p>
            <a:r>
              <a:rPr lang="en-US" b="1" i="0" dirty="0">
                <a:solidFill>
                  <a:srgbClr val="565A5C"/>
                </a:solidFill>
                <a:effectLst/>
                <a:latin typeface="Lato" panose="020F0502020204030203" pitchFamily="34" charset="0"/>
              </a:rPr>
              <a:t>Explaining Agile Phases</a:t>
            </a:r>
            <a:endParaRPr lang="en-US" dirty="0"/>
          </a:p>
        </p:txBody>
      </p:sp>
      <p:sp>
        <p:nvSpPr>
          <p:cNvPr id="3" name="Content Placeholder 2">
            <a:extLst>
              <a:ext uri="{FF2B5EF4-FFF2-40B4-BE49-F238E27FC236}">
                <a16:creationId xmlns:a16="http://schemas.microsoft.com/office/drawing/2014/main" id="{CE1FB024-D947-0817-4AE3-6E8229ADC10A}"/>
              </a:ext>
            </a:extLst>
          </p:cNvPr>
          <p:cNvSpPr>
            <a:spLocks noGrp="1"/>
          </p:cNvSpPr>
          <p:nvPr>
            <p:ph idx="1"/>
          </p:nvPr>
        </p:nvSpPr>
        <p:spPr/>
        <p:txBody>
          <a:bodyPr/>
          <a:lstStyle/>
          <a:p>
            <a:r>
              <a:rPr lang="en-US" dirty="0"/>
              <a:t>Agile projects are structured into iterative cycles that start with a planning session where the most valuable user stories are prioritized. Daily standups then keep the team aligned and focused on short-term goals, while sprint reviews and retrospectives ensure regular feedback and continuous improvement. As IBM points out, “Early detection of errors and defects, and rapid customer feedback on delivered functionality: lower late-stage risk to projects and lower chance of needing to dedicate time and money to unscheduled rework.” (</a:t>
            </a:r>
            <a:r>
              <a:rPr lang="en-US" dirty="0" err="1"/>
              <a:t>Ibm</a:t>
            </a:r>
            <a:r>
              <a:rPr lang="en-US" dirty="0"/>
              <a:t>, 2021) This iterative process not only enhances product quality but also minimizes the risk of costly rework later in the project.</a:t>
            </a:r>
          </a:p>
          <a:p>
            <a:endParaRPr lang="en-US" dirty="0"/>
          </a:p>
        </p:txBody>
      </p:sp>
    </p:spTree>
    <p:extLst>
      <p:ext uri="{BB962C8B-B14F-4D97-AF65-F5344CB8AC3E}">
        <p14:creationId xmlns:p14="http://schemas.microsoft.com/office/powerpoint/2010/main" val="7144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AF33-95C5-F488-A431-FBE2AA531F3E}"/>
              </a:ext>
            </a:extLst>
          </p:cNvPr>
          <p:cNvSpPr>
            <a:spLocks noGrp="1"/>
          </p:cNvSpPr>
          <p:nvPr>
            <p:ph type="title"/>
          </p:nvPr>
        </p:nvSpPr>
        <p:spPr/>
        <p:txBody>
          <a:bodyPr/>
          <a:lstStyle/>
          <a:p>
            <a:r>
              <a:rPr lang="en-US" b="1" i="0" dirty="0">
                <a:solidFill>
                  <a:srgbClr val="565A5C"/>
                </a:solidFill>
                <a:effectLst/>
                <a:latin typeface="Lato" panose="020F0502020204030203" pitchFamily="34" charset="0"/>
              </a:rPr>
              <a:t>Describing Waterfall Model</a:t>
            </a:r>
            <a:endParaRPr lang="en-US" dirty="0"/>
          </a:p>
        </p:txBody>
      </p:sp>
      <p:sp>
        <p:nvSpPr>
          <p:cNvPr id="3" name="Content Placeholder 2">
            <a:extLst>
              <a:ext uri="{FF2B5EF4-FFF2-40B4-BE49-F238E27FC236}">
                <a16:creationId xmlns:a16="http://schemas.microsoft.com/office/drawing/2014/main" id="{9939DCE2-903E-8E88-C114-5C4BC597D400}"/>
              </a:ext>
            </a:extLst>
          </p:cNvPr>
          <p:cNvSpPr>
            <a:spLocks noGrp="1"/>
          </p:cNvSpPr>
          <p:nvPr>
            <p:ph idx="1"/>
          </p:nvPr>
        </p:nvSpPr>
        <p:spPr/>
        <p:txBody>
          <a:bodyPr>
            <a:normAutofit fontScale="85000" lnSpcReduction="10000"/>
          </a:bodyPr>
          <a:lstStyle/>
          <a:p>
            <a:r>
              <a:rPr lang="en-US" dirty="0"/>
              <a:t>The Waterfall model follows a linear sequence, moving in a straight line from requirements and design through implementation, testing, and maintenance. Although it may appear rigid, Adobe explains that “Waterfall methodology may sound overly restrictive for certain kinds of projects, it can be a great way to keep a well-defined, predictable project from exceeding time and budget guidelines. The clear and detailed organization can also help during complex projects that involve a lot of people working toward a clearly outlined goal” (Team, 2022). This structured approach can be especially effective when project requirements are stable and well understood from the outset. In the context of our project if a significant change like a pivot to a detox and wellness theme emerged during development under the waterfall model, we would have to revisit earlier phases such as requirements and design. This could lead to delays and increased costs since rework would be necessary. In contrast, Agile allows for adjustments mid-sprint by simply updating the backlog and re-prioritizing user stories, enabling rapid response to changes without derailing the entire project.</a:t>
            </a:r>
          </a:p>
          <a:p>
            <a:endParaRPr lang="en-US" dirty="0"/>
          </a:p>
        </p:txBody>
      </p:sp>
    </p:spTree>
    <p:extLst>
      <p:ext uri="{BB962C8B-B14F-4D97-AF65-F5344CB8AC3E}">
        <p14:creationId xmlns:p14="http://schemas.microsoft.com/office/powerpoint/2010/main" val="329679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ED41-FD98-027F-D9F7-E9E5BD91F2C1}"/>
              </a:ext>
            </a:extLst>
          </p:cNvPr>
          <p:cNvSpPr>
            <a:spLocks noGrp="1"/>
          </p:cNvSpPr>
          <p:nvPr>
            <p:ph type="title"/>
          </p:nvPr>
        </p:nvSpPr>
        <p:spPr/>
        <p:txBody>
          <a:bodyPr/>
          <a:lstStyle/>
          <a:p>
            <a:r>
              <a:rPr lang="en-US" b="1" i="0" dirty="0">
                <a:solidFill>
                  <a:srgbClr val="565A5C"/>
                </a:solidFill>
                <a:effectLst/>
                <a:latin typeface="Lato" panose="020F0502020204030203" pitchFamily="34" charset="0"/>
              </a:rPr>
              <a:t>Waterfall or Agile Approach</a:t>
            </a:r>
            <a:endParaRPr lang="en-US" dirty="0"/>
          </a:p>
        </p:txBody>
      </p:sp>
      <p:sp>
        <p:nvSpPr>
          <p:cNvPr id="3" name="Content Placeholder 2">
            <a:extLst>
              <a:ext uri="{FF2B5EF4-FFF2-40B4-BE49-F238E27FC236}">
                <a16:creationId xmlns:a16="http://schemas.microsoft.com/office/drawing/2014/main" id="{40A4C49A-324D-B7A4-BB64-2BAB51B925C4}"/>
              </a:ext>
            </a:extLst>
          </p:cNvPr>
          <p:cNvSpPr>
            <a:spLocks noGrp="1"/>
          </p:cNvSpPr>
          <p:nvPr>
            <p:ph idx="1"/>
          </p:nvPr>
        </p:nvSpPr>
        <p:spPr/>
        <p:txBody>
          <a:bodyPr>
            <a:normAutofit fontScale="85000" lnSpcReduction="10000"/>
          </a:bodyPr>
          <a:lstStyle/>
          <a:p>
            <a:r>
              <a:rPr lang="en-US" dirty="0"/>
              <a:t>Choosing between Agile and Waterfall depends on the specific needs and constraints of the project in question. On one hand, “Waterfall works well when the customer's demands are precise and when there are no significant changes in scope or technology during the project,” (Lockhart, 2023) making it ideal for projects with clearly defined objectives. On the other hand, “Agile project management is a good fit in cases where the end goal may be unclear or difficult to define, when complex systems require frequent feedback loops, or when timelines and budgets are tight” (Lockhart, 2023). This breakdown emphasizes that while Waterfall can provide predictability, Agile offers the flexibility needed to adapt to evolving requirements and uncertainty common in todays tech industries. This was apparently evident in our project which demonstrated that when unexpected changes occur like the need to rapidly incorporate new wellness features, the flexibility of Agile allows for quick adjustments and continuous feedback, preventing costly rework. If we had gone with a Waterfall approach, we would likely struggle to accommodate such shifts without significant delays and overruns.</a:t>
            </a:r>
          </a:p>
          <a:p>
            <a:endParaRPr lang="en-US" dirty="0"/>
          </a:p>
        </p:txBody>
      </p:sp>
    </p:spTree>
    <p:extLst>
      <p:ext uri="{BB962C8B-B14F-4D97-AF65-F5344CB8AC3E}">
        <p14:creationId xmlns:p14="http://schemas.microsoft.com/office/powerpoint/2010/main" val="94236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3395-EDAD-F8D3-A680-04ECE5F18B82}"/>
              </a:ext>
            </a:extLst>
          </p:cNvPr>
          <p:cNvSpPr>
            <a:spLocks noGrp="1"/>
          </p:cNvSpPr>
          <p:nvPr>
            <p:ph type="title"/>
          </p:nvPr>
        </p:nvSpPr>
        <p:spPr/>
        <p:txBody>
          <a:bodyPr/>
          <a:lstStyle/>
          <a:p>
            <a:pPr algn="ctr"/>
            <a:r>
              <a:rPr lang="en-US" dirty="0"/>
              <a:t>References</a:t>
            </a:r>
          </a:p>
        </p:txBody>
      </p:sp>
      <p:sp>
        <p:nvSpPr>
          <p:cNvPr id="5" name="Rectangle 2">
            <a:extLst>
              <a:ext uri="{FF2B5EF4-FFF2-40B4-BE49-F238E27FC236}">
                <a16:creationId xmlns:a16="http://schemas.microsoft.com/office/drawing/2014/main" id="{6546F641-D992-67CE-D7A6-4BC0964B42CD}"/>
              </a:ext>
            </a:extLst>
          </p:cNvPr>
          <p:cNvSpPr>
            <a:spLocks noGrp="1" noChangeArrowheads="1"/>
          </p:cNvSpPr>
          <p:nvPr>
            <p:ph idx="1"/>
          </p:nvPr>
        </p:nvSpPr>
        <p:spPr bwMode="auto">
          <a:xfrm>
            <a:off x="2668288" y="2336467"/>
            <a:ext cx="735770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Staff, C. (2024, October 28).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3 scrum roles and responsibilities explained</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Coursera.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https://www.coursera.org/articles/scrum-roles-and-responsibilities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Ibm</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 October 5). Agile Development | IBM Watson IoT.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https://www.ibm.com/internet-of-things/learn/agile-development-methodology/#section-2</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Team, A. C. (2022, March 18). Waterfall Methodology: Project Management | Adobe Workfront.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https://business.adobe.com/blog/basics/waterfall</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Lockhart, L. (2023, February 15). Agile vs. Waterfall: 10 Key Differences Between the Two Methods.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https://www.float.com/resources/agile-vs-waterfall</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57598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aramon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56</TotalTime>
  <Words>823</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Garamond</vt:lpstr>
      <vt:lpstr>Lato</vt:lpstr>
      <vt:lpstr>Times New Roman</vt:lpstr>
      <vt:lpstr>RetrospectVTI</vt:lpstr>
      <vt:lpstr>Agile Presentation</vt:lpstr>
      <vt:lpstr>Explaining Agile Roles</vt:lpstr>
      <vt:lpstr>Explaining Agile Phases</vt:lpstr>
      <vt:lpstr>Describing Waterfall Model</vt:lpstr>
      <vt:lpstr>Waterfall or Agile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Corrigan</dc:creator>
  <cp:lastModifiedBy>Andrew Corrigan</cp:lastModifiedBy>
  <cp:revision>1</cp:revision>
  <dcterms:created xsi:type="dcterms:W3CDTF">2025-03-03T01:29:21Z</dcterms:created>
  <dcterms:modified xsi:type="dcterms:W3CDTF">2025-03-03T02:25:56Z</dcterms:modified>
</cp:coreProperties>
</file>