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Light" panose="000004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C0C5EF-A813-4DA4-BA94-5C2B93B112D3}">
  <a:tblStyle styleId="{96C0C5EF-A813-4DA4-BA94-5C2B93B112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1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b205fd2b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b205fd2b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b2014fdb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b2014fdb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b2014fdb4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b2014fdb4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b205fd2b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b205fd2b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b205fd2b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b205fd2b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b205fd2b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b205fd2b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b205fd2b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b205fd2b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771650" y="1043125"/>
            <a:ext cx="8648700" cy="392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71650" y="1880125"/>
            <a:ext cx="8648700" cy="225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551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086950" y="5336075"/>
            <a:ext cx="8018100" cy="4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left">
  <p:cSld name="ONE_COLUMN_TEXT_1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7393350" y="509800"/>
            <a:ext cx="4200000" cy="4679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98650" y="5491100"/>
            <a:ext cx="10994700" cy="857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2pPr>
            <a:lvl3pPr marL="1371600" lvl="2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3pPr>
            <a:lvl4pPr marL="1828800" lvl="3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 sz="2900">
                <a:solidFill>
                  <a:schemeClr val="lt1"/>
                </a:solidFill>
              </a:defRPr>
            </a:lvl4pPr>
            <a:lvl5pPr marL="2286000" lvl="4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5pPr>
            <a:lvl6pPr marL="2743200" lvl="5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6pPr>
            <a:lvl7pPr marL="3200400" lvl="6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 sz="2900">
                <a:solidFill>
                  <a:schemeClr val="lt1"/>
                </a:solidFill>
              </a:defRPr>
            </a:lvl7pPr>
            <a:lvl8pPr marL="3657600" lvl="7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8pPr>
            <a:lvl9pPr marL="4114800" lvl="8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5"/>
          <p:cNvSpPr>
            <a:spLocks noGrp="1"/>
          </p:cNvSpPr>
          <p:nvPr>
            <p:ph type="pic" idx="2"/>
          </p:nvPr>
        </p:nvSpPr>
        <p:spPr>
          <a:xfrm>
            <a:off x="598650" y="509800"/>
            <a:ext cx="6469500" cy="467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right">
  <p:cSld name="ONE_COLUMN_TEXT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560825" y="534375"/>
            <a:ext cx="5432400" cy="5855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6"/>
          <p:cNvSpPr>
            <a:spLocks noGrp="1"/>
          </p:cNvSpPr>
          <p:nvPr>
            <p:ph type="pic" idx="2"/>
          </p:nvPr>
        </p:nvSpPr>
        <p:spPr>
          <a:xfrm>
            <a:off x="6342475" y="0"/>
            <a:ext cx="5508600" cy="685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68450" y="884175"/>
            <a:ext cx="5021100" cy="27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68450" y="3683375"/>
            <a:ext cx="5021100" cy="251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992850" y="1841050"/>
            <a:ext cx="10206300" cy="3639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1"/>
          </p:nvPr>
        </p:nvSpPr>
        <p:spPr>
          <a:xfrm>
            <a:off x="545700" y="5927813"/>
            <a:ext cx="11100600" cy="54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545700" y="1553488"/>
            <a:ext cx="11100600" cy="4304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007850" y="901089"/>
            <a:ext cx="10176300" cy="430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983450" y="2215675"/>
            <a:ext cx="8225100" cy="124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52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983450" y="3414175"/>
            <a:ext cx="8225100" cy="93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007855" y="5490700"/>
            <a:ext cx="10176300" cy="46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>
            <a:off x="10716438" y="5490700"/>
            <a:ext cx="467700" cy="466200"/>
            <a:chOff x="10716438" y="5490700"/>
            <a:chExt cx="467700" cy="466200"/>
          </a:xfrm>
        </p:grpSpPr>
        <p:sp>
          <p:nvSpPr>
            <p:cNvPr id="22" name="Google Shape;22;p3"/>
            <p:cNvSpPr/>
            <p:nvPr/>
          </p:nvSpPr>
          <p:spPr>
            <a:xfrm>
              <a:off x="10716438" y="5490700"/>
              <a:ext cx="467700" cy="46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67764" y="559121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373700" y="1949438"/>
            <a:ext cx="9444600" cy="392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373700" y="980963"/>
            <a:ext cx="9444600" cy="7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4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005575" y="2808513"/>
            <a:ext cx="8180700" cy="26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15613" y="1816450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15633" y="2482431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4291794" y="1816450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4"/>
          </p:nvPr>
        </p:nvSpPr>
        <p:spPr>
          <a:xfrm>
            <a:off x="4291820" y="2482431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5"/>
          </p:nvPr>
        </p:nvSpPr>
        <p:spPr>
          <a:xfrm>
            <a:off x="8168001" y="1816450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6"/>
          </p:nvPr>
        </p:nvSpPr>
        <p:spPr>
          <a:xfrm>
            <a:off x="8168032" y="2482431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7"/>
          </p:nvPr>
        </p:nvSpPr>
        <p:spPr>
          <a:xfrm>
            <a:off x="415550" y="4128745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8"/>
          </p:nvPr>
        </p:nvSpPr>
        <p:spPr>
          <a:xfrm>
            <a:off x="415546" y="4858456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9"/>
          </p:nvPr>
        </p:nvSpPr>
        <p:spPr>
          <a:xfrm>
            <a:off x="4291732" y="4128745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3"/>
          </p:nvPr>
        </p:nvSpPr>
        <p:spPr>
          <a:xfrm>
            <a:off x="4291733" y="4858456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4"/>
          </p:nvPr>
        </p:nvSpPr>
        <p:spPr>
          <a:xfrm>
            <a:off x="8167939" y="4128745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5"/>
          </p:nvPr>
        </p:nvSpPr>
        <p:spPr>
          <a:xfrm>
            <a:off x="8167945" y="4858456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oxes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023100" y="1493900"/>
            <a:ext cx="10145700" cy="4702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" name="Google Shape;50;p7"/>
          <p:cNvCxnSpPr/>
          <p:nvPr/>
        </p:nvCxnSpPr>
        <p:spPr>
          <a:xfrm>
            <a:off x="6096000" y="1778825"/>
            <a:ext cx="0" cy="413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" name="Google Shape;51;p7"/>
          <p:cNvGrpSpPr/>
          <p:nvPr/>
        </p:nvGrpSpPr>
        <p:grpSpPr>
          <a:xfrm>
            <a:off x="2682800" y="3846725"/>
            <a:ext cx="6826400" cy="0"/>
            <a:chOff x="2682800" y="3634850"/>
            <a:chExt cx="6826400" cy="0"/>
          </a:xfrm>
        </p:grpSpPr>
        <p:cxnSp>
          <p:nvCxnSpPr>
            <p:cNvPr id="52" name="Google Shape;52;p7"/>
            <p:cNvCxnSpPr/>
            <p:nvPr/>
          </p:nvCxnSpPr>
          <p:spPr>
            <a:xfrm rot="10800000">
              <a:off x="2682800" y="3634850"/>
              <a:ext cx="307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7"/>
            <p:cNvCxnSpPr/>
            <p:nvPr/>
          </p:nvCxnSpPr>
          <p:spPr>
            <a:xfrm rot="10800000">
              <a:off x="6430900" y="3634850"/>
              <a:ext cx="307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23175" y="477500"/>
            <a:ext cx="10145700" cy="759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4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970418" y="1861450"/>
            <a:ext cx="3438900" cy="49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1970453" y="2357957"/>
            <a:ext cx="3438900" cy="119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3"/>
          </p:nvPr>
        </p:nvSpPr>
        <p:spPr>
          <a:xfrm>
            <a:off x="6782592" y="1861450"/>
            <a:ext cx="3438900" cy="49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4"/>
          </p:nvPr>
        </p:nvSpPr>
        <p:spPr>
          <a:xfrm>
            <a:off x="6782634" y="2357957"/>
            <a:ext cx="3438900" cy="119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5"/>
          </p:nvPr>
        </p:nvSpPr>
        <p:spPr>
          <a:xfrm>
            <a:off x="1970350" y="4137294"/>
            <a:ext cx="3438900" cy="49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6"/>
          </p:nvPr>
        </p:nvSpPr>
        <p:spPr>
          <a:xfrm>
            <a:off x="1970393" y="4633801"/>
            <a:ext cx="3438900" cy="119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7"/>
          </p:nvPr>
        </p:nvSpPr>
        <p:spPr>
          <a:xfrm>
            <a:off x="6782575" y="4633801"/>
            <a:ext cx="3438900" cy="119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8"/>
          </p:nvPr>
        </p:nvSpPr>
        <p:spPr>
          <a:xfrm>
            <a:off x="6782542" y="4137294"/>
            <a:ext cx="3438900" cy="49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1023107" y="2391150"/>
            <a:ext cx="10145700" cy="351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5" name="Google Shape;65;p8"/>
          <p:cNvCxnSpPr/>
          <p:nvPr/>
        </p:nvCxnSpPr>
        <p:spPr>
          <a:xfrm>
            <a:off x="6095957" y="2619750"/>
            <a:ext cx="0" cy="308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023163" y="854263"/>
            <a:ext cx="10145700" cy="7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1238077" y="2832975"/>
            <a:ext cx="4590300" cy="278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6375442" y="2832975"/>
            <a:ext cx="4590300" cy="278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TWO_COLUMNS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850650" y="477013"/>
            <a:ext cx="1049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850650" y="2475885"/>
            <a:ext cx="5085300" cy="39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2"/>
          </p:nvPr>
        </p:nvSpPr>
        <p:spPr>
          <a:xfrm>
            <a:off x="850650" y="1599588"/>
            <a:ext cx="5085300" cy="87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3"/>
          </p:nvPr>
        </p:nvSpPr>
        <p:spPr>
          <a:xfrm>
            <a:off x="6256000" y="2475869"/>
            <a:ext cx="5085300" cy="139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4"/>
          </p:nvPr>
        </p:nvSpPr>
        <p:spPr>
          <a:xfrm>
            <a:off x="6256000" y="1599588"/>
            <a:ext cx="5085300" cy="87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5"/>
          </p:nvPr>
        </p:nvSpPr>
        <p:spPr>
          <a:xfrm>
            <a:off x="6256000" y="4990462"/>
            <a:ext cx="5085300" cy="139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6"/>
          </p:nvPr>
        </p:nvSpPr>
        <p:spPr>
          <a:xfrm>
            <a:off x="6256000" y="4114181"/>
            <a:ext cx="5085300" cy="87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rtificate">
  <p:cSld name="TITLE_AND_TWO_COLUMNS_1_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50650" y="515200"/>
            <a:ext cx="1049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963188" y="5427788"/>
            <a:ext cx="36990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cxnSp>
        <p:nvCxnSpPr>
          <p:cNvPr id="95" name="Google Shape;95;p11"/>
          <p:cNvCxnSpPr/>
          <p:nvPr/>
        </p:nvCxnSpPr>
        <p:spPr>
          <a:xfrm>
            <a:off x="1783800" y="3300300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1"/>
          <p:cNvCxnSpPr/>
          <p:nvPr/>
        </p:nvCxnSpPr>
        <p:spPr>
          <a:xfrm>
            <a:off x="1319438" y="5885275"/>
            <a:ext cx="29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1"/>
          <p:cNvSpPr txBox="1">
            <a:spLocks noGrp="1"/>
          </p:cNvSpPr>
          <p:nvPr>
            <p:ph type="subTitle" idx="2"/>
          </p:nvPr>
        </p:nvSpPr>
        <p:spPr>
          <a:xfrm>
            <a:off x="963188" y="5885288"/>
            <a:ext cx="36990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3"/>
          </p:nvPr>
        </p:nvSpPr>
        <p:spPr>
          <a:xfrm>
            <a:off x="7529813" y="5427788"/>
            <a:ext cx="36990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>
            <a:off x="7886063" y="5885275"/>
            <a:ext cx="29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 txBox="1">
            <a:spLocks noGrp="1"/>
          </p:cNvSpPr>
          <p:nvPr>
            <p:ph type="subTitle" idx="4"/>
          </p:nvPr>
        </p:nvSpPr>
        <p:spPr>
          <a:xfrm>
            <a:off x="7529813" y="5885288"/>
            <a:ext cx="36990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5"/>
          </p:nvPr>
        </p:nvSpPr>
        <p:spPr>
          <a:xfrm>
            <a:off x="3124958" y="4658763"/>
            <a:ext cx="59421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title" idx="6"/>
          </p:nvPr>
        </p:nvSpPr>
        <p:spPr>
          <a:xfrm>
            <a:off x="2252850" y="3972088"/>
            <a:ext cx="7686300" cy="6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7"/>
          </p:nvPr>
        </p:nvSpPr>
        <p:spPr>
          <a:xfrm>
            <a:off x="3124958" y="3514588"/>
            <a:ext cx="59421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8"/>
          </p:nvPr>
        </p:nvSpPr>
        <p:spPr>
          <a:xfrm>
            <a:off x="1783800" y="2538013"/>
            <a:ext cx="862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655400" y="2292075"/>
            <a:ext cx="6467100" cy="3225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655399" y="1340525"/>
            <a:ext cx="6467100" cy="759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1016600" y="2576975"/>
            <a:ext cx="5744700" cy="2612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4"/>
          <p:cNvSpPr>
            <a:spLocks noGrp="1"/>
          </p:cNvSpPr>
          <p:nvPr>
            <p:ph type="pic" idx="2"/>
          </p:nvPr>
        </p:nvSpPr>
        <p:spPr>
          <a:xfrm>
            <a:off x="7359625" y="1340525"/>
            <a:ext cx="4176900" cy="4176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1771650" y="5315900"/>
            <a:ext cx="8648700" cy="46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ctrTitle"/>
          </p:nvPr>
        </p:nvSpPr>
        <p:spPr>
          <a:xfrm>
            <a:off x="1771650" y="1880125"/>
            <a:ext cx="8648700" cy="225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/>
              <a:t>Маркеры хезитации</a:t>
            </a:r>
            <a:endParaRPr dirty="0"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2086950" y="5336075"/>
            <a:ext cx="8018100" cy="4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Елена Учайкина</a:t>
            </a:r>
            <a:endParaRPr sz="3600" dirty="0"/>
          </a:p>
        </p:txBody>
      </p:sp>
      <p:sp>
        <p:nvSpPr>
          <p:cNvPr id="179" name="Google Shape;179;p23"/>
          <p:cNvSpPr/>
          <p:nvPr/>
        </p:nvSpPr>
        <p:spPr>
          <a:xfrm>
            <a:off x="9952650" y="5315900"/>
            <a:ext cx="467700" cy="46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0103976" y="5416413"/>
            <a:ext cx="165049" cy="277785"/>
          </a:xfrm>
          <a:custGeom>
            <a:avLst/>
            <a:gdLst/>
            <a:ahLst/>
            <a:cxnLst/>
            <a:rect l="l" t="t" r="r" b="b"/>
            <a:pathLst>
              <a:path w="90314" h="152003" extrusionOk="0">
                <a:moveTo>
                  <a:pt x="9837" y="1"/>
                </a:moveTo>
                <a:cubicBezTo>
                  <a:pt x="7328" y="-28"/>
                  <a:pt x="4818" y="915"/>
                  <a:pt x="2915" y="2794"/>
                </a:cubicBezTo>
                <a:cubicBezTo>
                  <a:pt x="-931" y="6550"/>
                  <a:pt x="-971" y="12691"/>
                  <a:pt x="2794" y="16533"/>
                </a:cubicBezTo>
                <a:lnTo>
                  <a:pt x="62827" y="77919"/>
                </a:lnTo>
                <a:lnTo>
                  <a:pt x="4008" y="135297"/>
                </a:lnTo>
                <a:cubicBezTo>
                  <a:pt x="162" y="139050"/>
                  <a:pt x="122" y="145191"/>
                  <a:pt x="3887" y="149032"/>
                </a:cubicBezTo>
                <a:cubicBezTo>
                  <a:pt x="7611" y="152874"/>
                  <a:pt x="13764" y="153028"/>
                  <a:pt x="17610" y="149275"/>
                </a:cubicBezTo>
                <a:lnTo>
                  <a:pt x="90314" y="78162"/>
                </a:lnTo>
                <a:lnTo>
                  <a:pt x="16638" y="2915"/>
                </a:lnTo>
                <a:cubicBezTo>
                  <a:pt x="14776" y="996"/>
                  <a:pt x="12307" y="25"/>
                  <a:pt x="9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body" idx="2"/>
          </p:nvPr>
        </p:nvSpPr>
        <p:spPr>
          <a:xfrm>
            <a:off x="1970453" y="2357957"/>
            <a:ext cx="3438900" cy="119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Омонимия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body" idx="4"/>
          </p:nvPr>
        </p:nvSpPr>
        <p:spPr>
          <a:xfrm>
            <a:off x="6782634" y="2357957"/>
            <a:ext cx="3438900" cy="119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Сложность работы с синтаксическими маркерами хезитации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body" idx="6"/>
          </p:nvPr>
        </p:nvSpPr>
        <p:spPr>
          <a:xfrm>
            <a:off x="1970393" y="4633801"/>
            <a:ext cx="3438900" cy="119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Разнообразная передача фонетических маркеров хезитации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364094" y="1202502"/>
            <a:ext cx="6467100" cy="759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Spokencorpora.ru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1041123" y="2677188"/>
            <a:ext cx="5744700" cy="261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 звучащей речи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«Рассказы сибиряков о жизни»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текстов, 5 тысяч словоупотреблений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/>
              <a:t>Чистка текста</a:t>
            </a:r>
            <a:endParaRPr dirty="0"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2"/>
          </p:nvPr>
        </p:nvSpPr>
        <p:spPr>
          <a:xfrm>
            <a:off x="415633" y="24824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С помощью регулярных выражений убрали все знаки препинания. </a:t>
            </a:r>
            <a:endParaRPr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4"/>
          </p:nvPr>
        </p:nvSpPr>
        <p:spPr>
          <a:xfrm>
            <a:off x="4291820" y="24824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Убрали многочисленные комментарии специалистов, обрабатывающих текст.</a:t>
            </a: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6"/>
          </p:nvPr>
        </p:nvSpPr>
        <p:spPr>
          <a:xfrm>
            <a:off x="8402127" y="2482431"/>
            <a:ext cx="3418617" cy="18307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800" dirty="0"/>
              <a:t>Работа над проектом породила больше вопросов, чем ответов. Например, смех – считать маркером хезитации или нет?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800" dirty="0"/>
              <a:t>  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1983450" y="2215675"/>
            <a:ext cx="8225100" cy="124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/>
              <a:t>Разделили текст на токены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1373700" y="980963"/>
            <a:ext cx="94446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/>
              <a:t>4977</a:t>
            </a:r>
            <a:endParaRPr dirty="0"/>
          </a:p>
        </p:txBody>
      </p:sp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2005575" y="2808513"/>
            <a:ext cx="8180700" cy="263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Посчитали токены. </a:t>
            </a:r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6427378" y="470544"/>
            <a:ext cx="5021100" cy="2799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  1887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768450" y="3429000"/>
            <a:ext cx="5021100" cy="251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800" dirty="0"/>
              <a:t>Удалили повторяющиеся токены. И снова посчитали. 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992850" y="1841050"/>
            <a:ext cx="10206300" cy="3639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 получилось </a:t>
            </a:r>
            <a:r>
              <a:rPr lang="ru-RU" dirty="0" err="1"/>
              <a:t>лемматизировать</a:t>
            </a:r>
            <a:r>
              <a:rPr lang="ru-RU" dirty="0"/>
              <a:t> текст</a:t>
            </a:r>
            <a:endParaRPr dirty="0"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1"/>
          </p:nvPr>
        </p:nvSpPr>
        <p:spPr>
          <a:xfrm>
            <a:off x="545700" y="5927813"/>
            <a:ext cx="11100600" cy="540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― Irene M. Pepperberg</a:t>
            </a:r>
            <a:endParaRPr/>
          </a:p>
        </p:txBody>
      </p:sp>
      <p:grpSp>
        <p:nvGrpSpPr>
          <p:cNvPr id="249" name="Google Shape;249;p29"/>
          <p:cNvGrpSpPr/>
          <p:nvPr/>
        </p:nvGrpSpPr>
        <p:grpSpPr>
          <a:xfrm rot="10800000">
            <a:off x="545702" y="389889"/>
            <a:ext cx="1237846" cy="872004"/>
            <a:chOff x="621403" y="597265"/>
            <a:chExt cx="1588204" cy="1118814"/>
          </a:xfrm>
        </p:grpSpPr>
        <p:sp>
          <p:nvSpPr>
            <p:cNvPr id="250" name="Google Shape;250;p29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946779" y="208276"/>
            <a:ext cx="10145700" cy="13132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-RU" dirty="0"/>
              <a:t>Список лексических и фонетических</a:t>
            </a:r>
            <a:br>
              <a:rPr lang="ru-RU" dirty="0"/>
            </a:br>
            <a:r>
              <a:rPr lang="ru-RU" dirty="0"/>
              <a:t>маркеров хезитации 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1238077" y="2832975"/>
            <a:ext cx="4590300" cy="278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Короче +   (2)                         Вроде + 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Типа +      (9)                          Собственно + (2)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Там +      (42)                                Поскольку 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Такой +   (9)                            Смотрите + 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Чисто –                              Представляете + (4)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Это самое –                             Смотрите + (1)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Ну +  (70)                                       Зацените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Вот +  (90)                                     Скажи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Значит +  (5)                               Слышьте 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2"/>
          </p:nvPr>
        </p:nvSpPr>
        <p:spPr>
          <a:xfrm>
            <a:off x="6375442" y="2832975"/>
            <a:ext cx="4590300" cy="2781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Ммм</a:t>
            </a:r>
            <a:r>
              <a:rPr lang="ru-RU" dirty="0"/>
              <a:t> + (2)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Мм + (25)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Эээ</a:t>
            </a:r>
            <a:r>
              <a:rPr lang="ru-RU" dirty="0"/>
              <a:t> + (48)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Ээ</a:t>
            </a:r>
            <a:r>
              <a:rPr lang="ru-RU" dirty="0"/>
              <a:t> + (137)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Ааа</a:t>
            </a:r>
            <a:r>
              <a:rPr lang="ru-RU" dirty="0"/>
              <a:t>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Аа</a:t>
            </a:r>
            <a:r>
              <a:rPr lang="ru-RU"/>
              <a:t> + (48)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Гм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Хм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Эм - </a:t>
            </a:r>
            <a:endParaRPr dirty="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ubTitle" idx="4294967295"/>
          </p:nvPr>
        </p:nvSpPr>
        <p:spPr>
          <a:xfrm>
            <a:off x="1023130" y="1806275"/>
            <a:ext cx="49965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852"/>
              <a:buNone/>
            </a:pPr>
            <a:r>
              <a:rPr lang="ru-RU" b="1" dirty="0">
                <a:latin typeface="Poppins"/>
                <a:ea typeface="Poppins"/>
                <a:cs typeface="Poppins"/>
                <a:sym typeface="Poppins"/>
              </a:rPr>
              <a:t>лексические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0" name="Google Shape;260;p30"/>
          <p:cNvGrpSpPr/>
          <p:nvPr/>
        </p:nvGrpSpPr>
        <p:grpSpPr>
          <a:xfrm>
            <a:off x="5562452" y="1806265"/>
            <a:ext cx="457177" cy="457206"/>
            <a:chOff x="7610238" y="5297650"/>
            <a:chExt cx="467700" cy="478800"/>
          </a:xfrm>
        </p:grpSpPr>
        <p:sp>
          <p:nvSpPr>
            <p:cNvPr id="261" name="Google Shape;261;p30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6172355" y="1806275"/>
            <a:ext cx="49965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SzPts val="852"/>
              <a:buNone/>
            </a:pPr>
            <a:r>
              <a:rPr lang="ru-RU" b="1" dirty="0">
                <a:latin typeface="Poppins"/>
                <a:ea typeface="Poppins"/>
                <a:cs typeface="Poppins"/>
                <a:sym typeface="Poppins"/>
              </a:rPr>
              <a:t>фонетические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4" name="Google Shape;264;p30"/>
          <p:cNvGrpSpPr/>
          <p:nvPr/>
        </p:nvGrpSpPr>
        <p:grpSpPr>
          <a:xfrm>
            <a:off x="10711627" y="1806265"/>
            <a:ext cx="457177" cy="457206"/>
            <a:chOff x="7610238" y="5297650"/>
            <a:chExt cx="467700" cy="478800"/>
          </a:xfrm>
        </p:grpSpPr>
        <p:sp>
          <p:nvSpPr>
            <p:cNvPr id="265" name="Google Shape;265;p30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3996000" y="509800"/>
            <a:ext cx="4200000" cy="467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Проблемы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000000"/>
      </a:dk1>
      <a:lt1>
        <a:srgbClr val="F3F1EC"/>
      </a:lt1>
      <a:dk2>
        <a:srgbClr val="000000"/>
      </a:dk2>
      <a:lt2>
        <a:srgbClr val="EEEEEE"/>
      </a:lt2>
      <a:accent1>
        <a:srgbClr val="1C1B1A"/>
      </a:accent1>
      <a:accent2>
        <a:srgbClr val="6C6B68"/>
      </a:accent2>
      <a:accent3>
        <a:srgbClr val="A5A4A2"/>
      </a:accent3>
      <a:accent4>
        <a:srgbClr val="CDCCCA"/>
      </a:accent4>
      <a:accent5>
        <a:srgbClr val="F5F1EC"/>
      </a:accent5>
      <a:accent6>
        <a:srgbClr val="FFFFFF"/>
      </a:accent6>
      <a:hlink>
        <a:srgbClr val="A5A4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219</Words>
  <Application>Microsoft Office PowerPoint</Application>
  <PresentationFormat>Широкоэкранный</PresentationFormat>
  <Paragraphs>43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Poppins Light</vt:lpstr>
      <vt:lpstr>Arial</vt:lpstr>
      <vt:lpstr>Times New Roman</vt:lpstr>
      <vt:lpstr>Calibri</vt:lpstr>
      <vt:lpstr>Poppins</vt:lpstr>
      <vt:lpstr>SlidesMania Template</vt:lpstr>
      <vt:lpstr>Маркеры хезитации</vt:lpstr>
      <vt:lpstr>Spokencorpora.ru</vt:lpstr>
      <vt:lpstr>Чистка текста</vt:lpstr>
      <vt:lpstr>Разделили текст на токены.</vt:lpstr>
      <vt:lpstr>4977</vt:lpstr>
      <vt:lpstr>    1887</vt:lpstr>
      <vt:lpstr>Не получилось лемматизировать текст</vt:lpstr>
      <vt:lpstr>Список лексических и фонетических маркеров хезитации </vt:lpstr>
      <vt:lpstr>Проблемы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cp:revision>7</cp:revision>
  <dcterms:modified xsi:type="dcterms:W3CDTF">2025-06-21T10:39:06Z</dcterms:modified>
</cp:coreProperties>
</file>