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67" r:id="rId4"/>
    <p:sldId id="314" r:id="rId5"/>
    <p:sldId id="313" r:id="rId6"/>
    <p:sldId id="315" r:id="rId7"/>
    <p:sldId id="317" r:id="rId8"/>
    <p:sldId id="318" r:id="rId9"/>
    <p:sldId id="319" r:id="rId10"/>
    <p:sldId id="322" r:id="rId11"/>
    <p:sldId id="321" r:id="rId12"/>
    <p:sldId id="323" r:id="rId13"/>
    <p:sldId id="324" r:id="rId14"/>
    <p:sldId id="325" r:id="rId15"/>
    <p:sldId id="327" r:id="rId16"/>
    <p:sldId id="326" r:id="rId17"/>
    <p:sldId id="328" r:id="rId18"/>
    <p:sldId id="316" r:id="rId19"/>
  </p:sldIdLst>
  <p:sldSz cx="9144000" cy="5143500" type="screen16x9"/>
  <p:notesSz cx="6858000" cy="9144000"/>
  <p:embeddedFontLst>
    <p:embeddedFont>
      <p:font typeface="Oswald" panose="00000500000000000000" pitchFamily="2" charset="0"/>
      <p:regular r:id="rId21"/>
      <p:bold r:id="rId22"/>
    </p:embeddedFont>
    <p:embeddedFont>
      <p:font typeface="Poppins" panose="00000500000000000000" pitchFamily="2" charset="0"/>
      <p:regular r:id="rId23"/>
      <p:bold r:id="rId24"/>
    </p:embeddedFont>
    <p:embeddedFont>
      <p:font typeface="Proxima Nova"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karp" initials="s" lastIdx="1" clrIdx="0">
    <p:extLst>
      <p:ext uri="{19B8F6BF-5375-455C-9EA6-DF929625EA0E}">
        <p15:presenceInfo xmlns:p15="http://schemas.microsoft.com/office/powerpoint/2012/main" userId="srikar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97F"/>
    <a:srgbClr val="6053AA"/>
    <a:srgbClr val="C89800"/>
    <a:srgbClr val="86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BCCF1-5EB3-42BA-904C-AD22E5299C3F}">
  <a:tblStyle styleId="{D7BBCCF1-5EB3-42BA-904C-AD22E5299C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7"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23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59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50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74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3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047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10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900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2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1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89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85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0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59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4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2" r:id="rId3"/>
    <p:sldLayoutId id="2147483666"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kaggle.com/fedesoriano/stroke-prediction-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225091" y="857642"/>
            <a:ext cx="4044993" cy="3118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Stroke Prediction </a:t>
            </a:r>
            <a:endParaRPr dirty="0"/>
          </a:p>
        </p:txBody>
      </p:sp>
      <p:pic>
        <p:nvPicPr>
          <p:cNvPr id="1032" name="Picture 8" descr="New Potential Therapeutic Strategy for Ischemic Stroke">
            <a:extLst>
              <a:ext uri="{FF2B5EF4-FFF2-40B4-BE49-F238E27FC236}">
                <a16:creationId xmlns:a16="http://schemas.microsoft.com/office/drawing/2014/main" id="{FEE1E9AC-90AB-4CF2-94B8-08151654B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612" y="857643"/>
            <a:ext cx="4495297" cy="3118125"/>
          </a:xfrm>
          <a:prstGeom prst="rect">
            <a:avLst/>
          </a:prstGeom>
          <a:noFill/>
          <a:extLst>
            <a:ext uri="{909E8E84-426E-40DD-AFC4-6F175D3DCCD1}">
              <a14:hiddenFill xmlns:a14="http://schemas.microsoft.com/office/drawing/2010/main">
                <a:solidFill>
                  <a:srgbClr val="FFFFFF"/>
                </a:solidFill>
              </a14:hiddenFill>
            </a:ext>
          </a:extLst>
        </p:spPr>
      </p:pic>
      <p:sp>
        <p:nvSpPr>
          <p:cNvPr id="193" name="Google Shape;160;p29">
            <a:extLst>
              <a:ext uri="{FF2B5EF4-FFF2-40B4-BE49-F238E27FC236}">
                <a16:creationId xmlns:a16="http://schemas.microsoft.com/office/drawing/2014/main" id="{3433161D-BEB4-44DF-A290-EDF129FA7AE6}"/>
              </a:ext>
            </a:extLst>
          </p:cNvPr>
          <p:cNvSpPr txBox="1">
            <a:spLocks noGrp="1"/>
          </p:cNvSpPr>
          <p:nvPr/>
        </p:nvSpPr>
        <p:spPr>
          <a:xfrm>
            <a:off x="5427057" y="4672368"/>
            <a:ext cx="3645506" cy="335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1F1C51"/>
              </a:buClr>
              <a:buSzPts val="1800"/>
              <a:buFont typeface="Proxima Nova"/>
              <a:buNone/>
              <a:defRPr sz="1100" b="0" i="0" u="none" strike="noStrike" cap="none">
                <a:solidFill>
                  <a:srgbClr val="1F1C51"/>
                </a:solidFill>
                <a:latin typeface="Proxima Nova"/>
                <a:ea typeface="Proxima Nova"/>
                <a:cs typeface="Proxima Nova"/>
                <a:sym typeface="Proxima Nova"/>
              </a:defRPr>
            </a:lvl1pPr>
            <a:lvl2pPr marL="914400" marR="0" lvl="1"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2pPr>
            <a:lvl3pPr marL="1371600" marR="0" lvl="2"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3pPr>
            <a:lvl4pPr marL="1828800" marR="0" lvl="3"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4pPr>
            <a:lvl5pPr marL="2286000" marR="0" lvl="4"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5pPr>
            <a:lvl6pPr marL="2743200" marR="0" lvl="5"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6pPr>
            <a:lvl7pPr marL="3200400" marR="0" lvl="6"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7pPr>
            <a:lvl8pPr marL="3657600" marR="0" lvl="7"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8pPr>
            <a:lvl9pPr marL="4114800" marR="0" lvl="8"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9pPr>
          </a:lstStyle>
          <a:p>
            <a:pPr marL="0" lvl="0" indent="0" algn="l" rtl="0">
              <a:spcBef>
                <a:spcPts val="0"/>
              </a:spcBef>
              <a:spcAft>
                <a:spcPts val="0"/>
              </a:spcAft>
              <a:buNone/>
            </a:pPr>
            <a:r>
              <a:rPr lang="en-IN" b="1" dirty="0">
                <a:solidFill>
                  <a:schemeClr val="bg1"/>
                </a:solidFill>
              </a:rPr>
              <a:t>Team Purple 9 – Khushboo, Sneha, Ning, </a:t>
            </a:r>
            <a:r>
              <a:rPr lang="en-IN" b="1" dirty="0" err="1">
                <a:solidFill>
                  <a:schemeClr val="bg1"/>
                </a:solidFill>
              </a:rPr>
              <a:t>Srikar</a:t>
            </a:r>
            <a:r>
              <a:rPr lang="en-IN" b="1" dirty="0">
                <a:solidFill>
                  <a:schemeClr val="bg1"/>
                </a:solidFill>
              </a:rPr>
              <a:t>, Faraz </a:t>
            </a:r>
            <a:endParaRPr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Exploration</a:t>
            </a:r>
            <a:endParaRPr dirty="0"/>
          </a:p>
        </p:txBody>
      </p:sp>
      <p:sp>
        <p:nvSpPr>
          <p:cNvPr id="8" name="TextBox 7">
            <a:extLst>
              <a:ext uri="{FF2B5EF4-FFF2-40B4-BE49-F238E27FC236}">
                <a16:creationId xmlns:a16="http://schemas.microsoft.com/office/drawing/2014/main" id="{5DB85C79-753F-4744-B0BD-B251874D9817}"/>
              </a:ext>
            </a:extLst>
          </p:cNvPr>
          <p:cNvSpPr txBox="1"/>
          <p:nvPr/>
        </p:nvSpPr>
        <p:spPr>
          <a:xfrm>
            <a:off x="700345" y="1739555"/>
            <a:ext cx="3201919" cy="523220"/>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                     Smoking vs Stroke</a:t>
            </a:r>
            <a:endParaRPr lang="en-IN" dirty="0"/>
          </a:p>
          <a:p>
            <a:endParaRPr lang="en-IN" dirty="0"/>
          </a:p>
        </p:txBody>
      </p:sp>
      <p:sp>
        <p:nvSpPr>
          <p:cNvPr id="7" name="TextBox 6">
            <a:extLst>
              <a:ext uri="{FF2B5EF4-FFF2-40B4-BE49-F238E27FC236}">
                <a16:creationId xmlns:a16="http://schemas.microsoft.com/office/drawing/2014/main" id="{03C2AA24-B20B-430B-94E2-91B9AC0EF3E3}"/>
              </a:ext>
            </a:extLst>
          </p:cNvPr>
          <p:cNvSpPr txBox="1"/>
          <p:nvPr/>
        </p:nvSpPr>
        <p:spPr>
          <a:xfrm>
            <a:off x="5983949" y="799451"/>
            <a:ext cx="2755955" cy="307777"/>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Work Type vs Stroke</a:t>
            </a:r>
            <a:endParaRPr lang="en-IN" dirty="0"/>
          </a:p>
        </p:txBody>
      </p:sp>
      <p:sp>
        <p:nvSpPr>
          <p:cNvPr id="10" name="Rectangle 9">
            <a:extLst>
              <a:ext uri="{FF2B5EF4-FFF2-40B4-BE49-F238E27FC236}">
                <a16:creationId xmlns:a16="http://schemas.microsoft.com/office/drawing/2014/main" id="{127F1B0C-9CC4-4FBB-A561-D11F4C512C77}"/>
              </a:ext>
            </a:extLst>
          </p:cNvPr>
          <p:cNvSpPr/>
          <p:nvPr/>
        </p:nvSpPr>
        <p:spPr>
          <a:xfrm>
            <a:off x="4815771" y="698140"/>
            <a:ext cx="4234525" cy="296784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93D2929-17FD-4270-B164-17D1262D47E2}"/>
              </a:ext>
            </a:extLst>
          </p:cNvPr>
          <p:cNvSpPr/>
          <p:nvPr/>
        </p:nvSpPr>
        <p:spPr>
          <a:xfrm>
            <a:off x="407195" y="1666626"/>
            <a:ext cx="4234525" cy="296784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015FF2F7-443C-441E-BA2D-C14A64FB3608}"/>
              </a:ext>
            </a:extLst>
          </p:cNvPr>
          <p:cNvPicPr>
            <a:picLocks noChangeAspect="1"/>
          </p:cNvPicPr>
          <p:nvPr/>
        </p:nvPicPr>
        <p:blipFill>
          <a:blip r:embed="rId3"/>
          <a:stretch>
            <a:fillRect/>
          </a:stretch>
        </p:blipFill>
        <p:spPr>
          <a:xfrm>
            <a:off x="529335" y="2061128"/>
            <a:ext cx="3985515" cy="2481864"/>
          </a:xfrm>
          <a:prstGeom prst="rect">
            <a:avLst/>
          </a:prstGeom>
        </p:spPr>
      </p:pic>
      <p:pic>
        <p:nvPicPr>
          <p:cNvPr id="11" name="Picture 10">
            <a:extLst>
              <a:ext uri="{FF2B5EF4-FFF2-40B4-BE49-F238E27FC236}">
                <a16:creationId xmlns:a16="http://schemas.microsoft.com/office/drawing/2014/main" id="{9A22A10C-F6D1-45A4-8BF6-BAC939B93744}"/>
              </a:ext>
            </a:extLst>
          </p:cNvPr>
          <p:cNvPicPr>
            <a:picLocks noChangeAspect="1"/>
          </p:cNvPicPr>
          <p:nvPr/>
        </p:nvPicPr>
        <p:blipFill>
          <a:blip r:embed="rId4"/>
          <a:stretch>
            <a:fillRect/>
          </a:stretch>
        </p:blipFill>
        <p:spPr>
          <a:xfrm>
            <a:off x="5011752" y="1107228"/>
            <a:ext cx="3917935" cy="2443206"/>
          </a:xfrm>
          <a:prstGeom prst="rect">
            <a:avLst/>
          </a:prstGeom>
        </p:spPr>
      </p:pic>
    </p:spTree>
    <p:extLst>
      <p:ext uri="{BB962C8B-B14F-4D97-AF65-F5344CB8AC3E}">
        <p14:creationId xmlns:p14="http://schemas.microsoft.com/office/powerpoint/2010/main" val="4072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Selection</a:t>
            </a:r>
            <a:endParaRPr dirty="0"/>
          </a:p>
        </p:txBody>
      </p:sp>
      <p:sp>
        <p:nvSpPr>
          <p:cNvPr id="10" name="TextBox 9">
            <a:extLst>
              <a:ext uri="{FF2B5EF4-FFF2-40B4-BE49-F238E27FC236}">
                <a16:creationId xmlns:a16="http://schemas.microsoft.com/office/drawing/2014/main" id="{C26AD775-29F6-48F6-9984-64E72B77A75C}"/>
              </a:ext>
            </a:extLst>
          </p:cNvPr>
          <p:cNvSpPr txBox="1"/>
          <p:nvPr/>
        </p:nvSpPr>
        <p:spPr>
          <a:xfrm>
            <a:off x="335757" y="1304759"/>
            <a:ext cx="3094763" cy="3231654"/>
          </a:xfrm>
          <a:prstGeom prst="rect">
            <a:avLst/>
          </a:prstGeom>
          <a:noFill/>
        </p:spPr>
        <p:txBody>
          <a:bodyPr wrap="square">
            <a:spAutoFit/>
          </a:bodyPr>
          <a:lstStyle/>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r>
              <a:rPr lang="en-US" sz="1200" b="0" i="0" dirty="0">
                <a:solidFill>
                  <a:schemeClr val="bg1"/>
                </a:solidFill>
                <a:effectLst/>
                <a:latin typeface="Poppins" panose="00000500000000000000" pitchFamily="2" charset="0"/>
                <a:cs typeface="Poppins" panose="00000500000000000000" pitchFamily="2" charset="0"/>
              </a:rPr>
              <a:t>In this research we have used </a:t>
            </a:r>
          </a:p>
          <a:p>
            <a:pPr algn="l"/>
            <a:endParaRPr lang="en-US" sz="1200" dirty="0">
              <a:solidFill>
                <a:schemeClr val="bg1"/>
              </a:solidFill>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Logistic Regression </a:t>
            </a:r>
          </a:p>
          <a:p>
            <a:pPr marL="171450" indent="-171450" algn="l">
              <a:buClr>
                <a:schemeClr val="bg1"/>
              </a:buClr>
              <a:buFont typeface="Wingdings" panose="05000000000000000000" pitchFamily="2" charset="2"/>
              <a:buChar char="v"/>
            </a:pPr>
            <a:endParaRPr lang="en-US" sz="1200" dirty="0">
              <a:solidFill>
                <a:schemeClr val="bg1"/>
              </a:solidFill>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Random Forrest</a:t>
            </a:r>
          </a:p>
          <a:p>
            <a:pPr marL="171450" indent="-171450" algn="l">
              <a:buClr>
                <a:schemeClr val="bg1"/>
              </a:buClr>
              <a:buFont typeface="Wingdings" panose="05000000000000000000" pitchFamily="2" charset="2"/>
              <a:buChar char="v"/>
            </a:pPr>
            <a:endParaRPr lang="en-US" sz="1200" dirty="0">
              <a:solidFill>
                <a:schemeClr val="bg1"/>
              </a:solidFill>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Neural Networks</a:t>
            </a:r>
          </a:p>
          <a:p>
            <a:pPr algn="l"/>
            <a:endParaRPr lang="en-US" sz="1200" dirty="0">
              <a:solidFill>
                <a:schemeClr val="bg1"/>
              </a:solidFill>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
        <p:nvSpPr>
          <p:cNvPr id="13" name="Rectangle 12">
            <a:extLst>
              <a:ext uri="{FF2B5EF4-FFF2-40B4-BE49-F238E27FC236}">
                <a16:creationId xmlns:a16="http://schemas.microsoft.com/office/drawing/2014/main" id="{41C1007D-464B-4C5D-AE3A-652BB6847A77}"/>
              </a:ext>
            </a:extLst>
          </p:cNvPr>
          <p:cNvSpPr/>
          <p:nvPr/>
        </p:nvSpPr>
        <p:spPr>
          <a:xfrm>
            <a:off x="3164681" y="1540387"/>
            <a:ext cx="5800725" cy="2062725"/>
          </a:xfrm>
          <a:prstGeom prst="rect">
            <a:avLst/>
          </a:prstGeom>
          <a:noFill/>
          <a:ln w="12700">
            <a:solidFill>
              <a:schemeClr val="tx1">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A833E7C-2F08-477E-8C61-D3CD38E25D32}"/>
              </a:ext>
            </a:extLst>
          </p:cNvPr>
          <p:cNvSpPr txBox="1"/>
          <p:nvPr/>
        </p:nvSpPr>
        <p:spPr>
          <a:xfrm>
            <a:off x="4262540" y="1577918"/>
            <a:ext cx="3201919" cy="307777"/>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                     </a:t>
            </a:r>
            <a:r>
              <a:rPr lang="en-US" dirty="0">
                <a:solidFill>
                  <a:schemeClr val="bg1"/>
                </a:solidFill>
                <a:latin typeface="Poppins" panose="00000500000000000000" pitchFamily="2" charset="0"/>
                <a:cs typeface="Poppins" panose="00000500000000000000" pitchFamily="2" charset="0"/>
              </a:rPr>
              <a:t>A Quick Recap </a:t>
            </a:r>
            <a:endParaRPr lang="en-IN" dirty="0"/>
          </a:p>
        </p:txBody>
      </p:sp>
      <p:pic>
        <p:nvPicPr>
          <p:cNvPr id="4" name="Picture 3">
            <a:extLst>
              <a:ext uri="{FF2B5EF4-FFF2-40B4-BE49-F238E27FC236}">
                <a16:creationId xmlns:a16="http://schemas.microsoft.com/office/drawing/2014/main" id="{4CFC170F-9E24-40D5-AC2C-E693855B1B28}"/>
              </a:ext>
            </a:extLst>
          </p:cNvPr>
          <p:cNvPicPr>
            <a:picLocks noChangeAspect="1"/>
          </p:cNvPicPr>
          <p:nvPr/>
        </p:nvPicPr>
        <p:blipFill rotWithShape="1">
          <a:blip r:embed="rId3"/>
          <a:srcRect t="7703" b="12144"/>
          <a:stretch/>
        </p:blipFill>
        <p:spPr>
          <a:xfrm>
            <a:off x="3364706" y="1923226"/>
            <a:ext cx="5443537" cy="1517023"/>
          </a:xfrm>
          <a:prstGeom prst="rect">
            <a:avLst/>
          </a:prstGeom>
        </p:spPr>
      </p:pic>
    </p:spTree>
    <p:extLst>
      <p:ext uri="{BB962C8B-B14F-4D97-AF65-F5344CB8AC3E}">
        <p14:creationId xmlns:p14="http://schemas.microsoft.com/office/powerpoint/2010/main" val="9832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Logistic Regression</a:t>
            </a:r>
            <a:endParaRPr dirty="0"/>
          </a:p>
        </p:txBody>
      </p:sp>
      <p:pic>
        <p:nvPicPr>
          <p:cNvPr id="5" name="Picture 4">
            <a:extLst>
              <a:ext uri="{FF2B5EF4-FFF2-40B4-BE49-F238E27FC236}">
                <a16:creationId xmlns:a16="http://schemas.microsoft.com/office/drawing/2014/main" id="{51CFE10F-1868-4B39-9FA9-32AD02E4E7FD}"/>
              </a:ext>
            </a:extLst>
          </p:cNvPr>
          <p:cNvPicPr>
            <a:picLocks noChangeAspect="1"/>
          </p:cNvPicPr>
          <p:nvPr/>
        </p:nvPicPr>
        <p:blipFill>
          <a:blip r:embed="rId3">
            <a:duotone>
              <a:prstClr val="black"/>
              <a:srgbClr val="D9C3A5">
                <a:tint val="50000"/>
                <a:satMod val="180000"/>
              </a:srgbClr>
            </a:duotone>
          </a:blip>
          <a:stretch>
            <a:fillRect/>
          </a:stretch>
        </p:blipFill>
        <p:spPr>
          <a:xfrm>
            <a:off x="341381" y="1184671"/>
            <a:ext cx="4559297" cy="2564605"/>
          </a:xfrm>
          <a:prstGeom prst="rect">
            <a:avLst/>
          </a:prstGeom>
        </p:spPr>
      </p:pic>
      <p:sp>
        <p:nvSpPr>
          <p:cNvPr id="11" name="TextBox 10">
            <a:extLst>
              <a:ext uri="{FF2B5EF4-FFF2-40B4-BE49-F238E27FC236}">
                <a16:creationId xmlns:a16="http://schemas.microsoft.com/office/drawing/2014/main" id="{3393B576-C912-4704-BE75-88B62D8A3EA6}"/>
              </a:ext>
            </a:extLst>
          </p:cNvPr>
          <p:cNvSpPr txBox="1"/>
          <p:nvPr/>
        </p:nvSpPr>
        <p:spPr>
          <a:xfrm>
            <a:off x="5300663" y="2518170"/>
            <a:ext cx="4572000" cy="2462213"/>
          </a:xfrm>
          <a:prstGeom prst="rect">
            <a:avLst/>
          </a:prstGeom>
          <a:noFill/>
        </p:spPr>
        <p:txBody>
          <a:bodyPr wrap="square">
            <a:spAutoFit/>
          </a:bodyPr>
          <a:lstStyle/>
          <a:p>
            <a:pPr>
              <a:lnSpc>
                <a:spcPct val="200000"/>
              </a:lnSpc>
            </a:pPr>
            <a:endParaRPr lang="en-US" sz="1400" dirty="0">
              <a:solidFill>
                <a:schemeClr val="bg1"/>
              </a:solidFill>
              <a:latin typeface="Poppins" panose="00000500000000000000" pitchFamily="2" charset="0"/>
              <a:cs typeface="Poppins" panose="00000500000000000000" pitchFamily="2" charset="0"/>
            </a:endParaRP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Using Logistic Regression we Achieved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Accuracy – 75.34 %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Precision Score – 82.5 %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Recall Score – 75.05 %</a:t>
            </a:r>
            <a:endParaRPr lang="en-US" sz="1400" b="0" i="0" dirty="0">
              <a:solidFill>
                <a:schemeClr val="bg1"/>
              </a:solidFill>
              <a:effectLst/>
              <a:latin typeface="Poppins" panose="00000500000000000000" pitchFamily="2" charset="0"/>
              <a:cs typeface="Poppins" panose="00000500000000000000" pitchFamily="2" charset="0"/>
            </a:endParaRPr>
          </a:p>
          <a:p>
            <a:pPr algn="l"/>
            <a:endParaRPr lang="en-US" sz="1400" dirty="0">
              <a:solidFill>
                <a:schemeClr val="bg1"/>
              </a:solidFill>
              <a:latin typeface="Poppins" panose="00000500000000000000" pitchFamily="2" charset="0"/>
              <a:cs typeface="Poppins" panose="00000500000000000000" pitchFamily="2" charset="0"/>
            </a:endParaRPr>
          </a:p>
        </p:txBody>
      </p:sp>
      <p:graphicFrame>
        <p:nvGraphicFramePr>
          <p:cNvPr id="12" name="Table 11">
            <a:extLst>
              <a:ext uri="{FF2B5EF4-FFF2-40B4-BE49-F238E27FC236}">
                <a16:creationId xmlns:a16="http://schemas.microsoft.com/office/drawing/2014/main" id="{46705982-6640-448B-8055-3B8371A7427F}"/>
              </a:ext>
            </a:extLst>
          </p:cNvPr>
          <p:cNvGraphicFramePr>
            <a:graphicFrameLocks noGrp="1"/>
          </p:cNvGraphicFramePr>
          <p:nvPr>
            <p:extLst>
              <p:ext uri="{D42A27DB-BD31-4B8C-83A1-F6EECF244321}">
                <p14:modId xmlns:p14="http://schemas.microsoft.com/office/powerpoint/2010/main" val="2338259762"/>
              </p:ext>
            </p:extLst>
          </p:nvPr>
        </p:nvGraphicFramePr>
        <p:xfrm>
          <a:off x="5337571" y="2006812"/>
          <a:ext cx="3467100" cy="1129875"/>
        </p:xfrm>
        <a:graphic>
          <a:graphicData uri="http://schemas.openxmlformats.org/drawingml/2006/table">
            <a:tbl>
              <a:tblPr/>
              <a:tblGrid>
                <a:gridCol w="609600">
                  <a:extLst>
                    <a:ext uri="{9D8B030D-6E8A-4147-A177-3AD203B41FA5}">
                      <a16:colId xmlns:a16="http://schemas.microsoft.com/office/drawing/2014/main" val="3121250610"/>
                    </a:ext>
                  </a:extLst>
                </a:gridCol>
                <a:gridCol w="609600">
                  <a:extLst>
                    <a:ext uri="{9D8B030D-6E8A-4147-A177-3AD203B41FA5}">
                      <a16:colId xmlns:a16="http://schemas.microsoft.com/office/drawing/2014/main" val="4024955283"/>
                    </a:ext>
                  </a:extLst>
                </a:gridCol>
                <a:gridCol w="1028700">
                  <a:extLst>
                    <a:ext uri="{9D8B030D-6E8A-4147-A177-3AD203B41FA5}">
                      <a16:colId xmlns:a16="http://schemas.microsoft.com/office/drawing/2014/main" val="1819218802"/>
                    </a:ext>
                  </a:extLst>
                </a:gridCol>
                <a:gridCol w="1219200">
                  <a:extLst>
                    <a:ext uri="{9D8B030D-6E8A-4147-A177-3AD203B41FA5}">
                      <a16:colId xmlns:a16="http://schemas.microsoft.com/office/drawing/2014/main" val="803392051"/>
                    </a:ext>
                  </a:extLst>
                </a:gridCol>
              </a:tblGrid>
              <a:tr h="317904">
                <a:tc rowSpan="2"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Confusion Matrix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rowSpan="2" hMerge="1">
                  <a:txBody>
                    <a:bodyPr/>
                    <a:lstStyle/>
                    <a:p>
                      <a:endParaRPr lang="en-IN"/>
                    </a:p>
                  </a:txBody>
                  <a:tcPr/>
                </a:tc>
                <a:tc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Reference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hMerge="1">
                  <a:txBody>
                    <a:bodyPr/>
                    <a:lstStyle/>
                    <a:p>
                      <a:endParaRPr lang="en-IN"/>
                    </a:p>
                  </a:txBody>
                  <a:tcPr/>
                </a:tc>
                <a:extLst>
                  <a:ext uri="{0D108BD9-81ED-4DB2-BD59-A6C34878D82A}">
                    <a16:rowId xmlns:a16="http://schemas.microsoft.com/office/drawing/2014/main" val="2080422292"/>
                  </a:ext>
                </a:extLst>
              </a:tr>
              <a:tr h="202655">
                <a:tc gridSpan="2" vMerge="1">
                  <a:txBody>
                    <a:bodyPr/>
                    <a:lstStyle/>
                    <a:p>
                      <a:endParaRPr lang="en-IN"/>
                    </a:p>
                  </a:txBody>
                  <a:tcPr/>
                </a:tc>
                <a:tc hMerge="1"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extLst>
                  <a:ext uri="{0D108BD9-81ED-4DB2-BD59-A6C34878D82A}">
                    <a16:rowId xmlns:a16="http://schemas.microsoft.com/office/drawing/2014/main" val="2565290960"/>
                  </a:ext>
                </a:extLst>
              </a:tr>
              <a:tr h="304658">
                <a:tc row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Prediction </a:t>
                      </a:r>
                    </a:p>
                  </a:txBody>
                  <a:tcPr marL="7620" marR="7620" marT="762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1474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extLst>
                  <a:ext uri="{0D108BD9-81ED-4DB2-BD59-A6C34878D82A}">
                    <a16:rowId xmlns:a16="http://schemas.microsoft.com/office/drawing/2014/main" val="2395109722"/>
                  </a:ext>
                </a:extLst>
              </a:tr>
              <a:tr h="304658">
                <a:tc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490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3044543963"/>
                  </a:ext>
                </a:extLst>
              </a:tr>
            </a:tbl>
          </a:graphicData>
        </a:graphic>
      </p:graphicFrame>
    </p:spTree>
    <p:extLst>
      <p:ext uri="{BB962C8B-B14F-4D97-AF65-F5344CB8AC3E}">
        <p14:creationId xmlns:p14="http://schemas.microsoft.com/office/powerpoint/2010/main" val="79600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Random Forest</a:t>
            </a:r>
            <a:endParaRPr dirty="0"/>
          </a:p>
        </p:txBody>
      </p:sp>
      <p:sp>
        <p:nvSpPr>
          <p:cNvPr id="4" name="TextBox 3">
            <a:extLst>
              <a:ext uri="{FF2B5EF4-FFF2-40B4-BE49-F238E27FC236}">
                <a16:creationId xmlns:a16="http://schemas.microsoft.com/office/drawing/2014/main" id="{E86F8C84-B80C-4997-87DB-2A2CC539FF8C}"/>
              </a:ext>
            </a:extLst>
          </p:cNvPr>
          <p:cNvSpPr txBox="1"/>
          <p:nvPr/>
        </p:nvSpPr>
        <p:spPr>
          <a:xfrm>
            <a:off x="5300663" y="2518170"/>
            <a:ext cx="4572000" cy="2462213"/>
          </a:xfrm>
          <a:prstGeom prst="rect">
            <a:avLst/>
          </a:prstGeom>
          <a:noFill/>
        </p:spPr>
        <p:txBody>
          <a:bodyPr wrap="square">
            <a:spAutoFit/>
          </a:bodyPr>
          <a:lstStyle/>
          <a:p>
            <a:pPr>
              <a:lnSpc>
                <a:spcPct val="200000"/>
              </a:lnSpc>
            </a:pPr>
            <a:endParaRPr lang="en-US" sz="1400" dirty="0">
              <a:solidFill>
                <a:schemeClr val="bg1"/>
              </a:solidFill>
              <a:latin typeface="Poppins" panose="00000500000000000000" pitchFamily="2" charset="0"/>
              <a:cs typeface="Poppins" panose="00000500000000000000" pitchFamily="2" charset="0"/>
            </a:endParaRP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Using Random Forrest we Achieved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Accuracy – 92.66 %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Precision Score – 96.61 %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Recall Score – 13.40 %</a:t>
            </a:r>
            <a:endParaRPr lang="en-US" sz="1400" b="0" i="0" dirty="0">
              <a:solidFill>
                <a:schemeClr val="bg1"/>
              </a:solidFill>
              <a:effectLst/>
              <a:latin typeface="Poppins" panose="00000500000000000000" pitchFamily="2" charset="0"/>
              <a:cs typeface="Poppins" panose="00000500000000000000" pitchFamily="2" charset="0"/>
            </a:endParaRPr>
          </a:p>
          <a:p>
            <a:pPr algn="l"/>
            <a:endParaRPr lang="en-US" sz="1400" dirty="0">
              <a:solidFill>
                <a:schemeClr val="bg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F18F94CC-7D97-41A9-8868-7E56B12F8C58}"/>
              </a:ext>
            </a:extLst>
          </p:cNvPr>
          <p:cNvSpPr txBox="1"/>
          <p:nvPr/>
        </p:nvSpPr>
        <p:spPr>
          <a:xfrm>
            <a:off x="339328" y="805297"/>
            <a:ext cx="8465343" cy="2492990"/>
          </a:xfrm>
          <a:prstGeom prst="rect">
            <a:avLst/>
          </a:prstGeom>
          <a:noFill/>
        </p:spPr>
        <p:txBody>
          <a:bodyPr wrap="square">
            <a:spAutoFit/>
          </a:bodyPr>
          <a:lstStyle/>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dirty="0">
                <a:solidFill>
                  <a:schemeClr val="bg1"/>
                </a:solidFill>
                <a:latin typeface="Poppins" panose="00000500000000000000" pitchFamily="2" charset="0"/>
                <a:cs typeface="Poppins" panose="00000500000000000000" pitchFamily="2" charset="0"/>
              </a:rPr>
              <a:t>Random forest is a type of supervised learning algorithm</a:t>
            </a:r>
          </a:p>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dirty="0">
                <a:solidFill>
                  <a:schemeClr val="bg1"/>
                </a:solidFill>
                <a:latin typeface="Poppins" panose="00000500000000000000" pitchFamily="2" charset="0"/>
                <a:cs typeface="Poppins" panose="00000500000000000000" pitchFamily="2" charset="0"/>
              </a:rPr>
              <a:t>Builds multiple decisions trees and combines predictions from individual models for more accurate results</a:t>
            </a:r>
          </a:p>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dirty="0">
                <a:solidFill>
                  <a:schemeClr val="bg1"/>
                </a:solidFill>
                <a:latin typeface="Poppins" panose="00000500000000000000" pitchFamily="2" charset="0"/>
                <a:cs typeface="Poppins" panose="00000500000000000000" pitchFamily="2" charset="0"/>
              </a:rPr>
              <a:t>Takes random predictors for the decisions trees and runs the model</a:t>
            </a:r>
          </a:p>
          <a:p>
            <a:pPr algn="l"/>
            <a:r>
              <a:rPr lang="en-US" sz="1200" dirty="0">
                <a:solidFill>
                  <a:schemeClr val="bg1"/>
                </a:solidFill>
                <a:latin typeface="Poppins" panose="00000500000000000000" pitchFamily="2" charset="0"/>
                <a:cs typeface="Poppins" panose="00000500000000000000" pitchFamily="2" charset="0"/>
              </a:rPr>
              <a:t> </a:t>
            </a: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pic>
        <p:nvPicPr>
          <p:cNvPr id="7" name="Picture 6">
            <a:extLst>
              <a:ext uri="{FF2B5EF4-FFF2-40B4-BE49-F238E27FC236}">
                <a16:creationId xmlns:a16="http://schemas.microsoft.com/office/drawing/2014/main" id="{CBE23F61-4330-46B3-BB2F-8564B6D0E589}"/>
              </a:ext>
            </a:extLst>
          </p:cNvPr>
          <p:cNvPicPr>
            <a:picLocks noChangeAspect="1"/>
          </p:cNvPicPr>
          <p:nvPr/>
        </p:nvPicPr>
        <p:blipFill rotWithShape="1">
          <a:blip r:embed="rId3">
            <a:extLst>
              <a:ext uri="{28A0092B-C50C-407E-A947-70E740481C1C}">
                <a14:useLocalDpi xmlns:a14="http://schemas.microsoft.com/office/drawing/2010/main" val="0"/>
              </a:ext>
            </a:extLst>
          </a:blip>
          <a:srcRect l="4386" t="4798" r="5409" b="8646"/>
          <a:stretch/>
        </p:blipFill>
        <p:spPr bwMode="auto">
          <a:xfrm>
            <a:off x="678657" y="2247961"/>
            <a:ext cx="4407693" cy="2662942"/>
          </a:xfrm>
          <a:prstGeom prst="rect">
            <a:avLst/>
          </a:prstGeom>
          <a:noFill/>
        </p:spPr>
      </p:pic>
      <p:graphicFrame>
        <p:nvGraphicFramePr>
          <p:cNvPr id="2" name="Table 1">
            <a:extLst>
              <a:ext uri="{FF2B5EF4-FFF2-40B4-BE49-F238E27FC236}">
                <a16:creationId xmlns:a16="http://schemas.microsoft.com/office/drawing/2014/main" id="{21B3AEEF-E5C7-4CED-A162-BE4FA6A1DCDA}"/>
              </a:ext>
            </a:extLst>
          </p:cNvPr>
          <p:cNvGraphicFramePr>
            <a:graphicFrameLocks noGrp="1"/>
          </p:cNvGraphicFramePr>
          <p:nvPr>
            <p:extLst>
              <p:ext uri="{D42A27DB-BD31-4B8C-83A1-F6EECF244321}">
                <p14:modId xmlns:p14="http://schemas.microsoft.com/office/powerpoint/2010/main" val="2099659307"/>
              </p:ext>
            </p:extLst>
          </p:nvPr>
        </p:nvGraphicFramePr>
        <p:xfrm>
          <a:off x="5337571" y="2006812"/>
          <a:ext cx="3467100" cy="1129875"/>
        </p:xfrm>
        <a:graphic>
          <a:graphicData uri="http://schemas.openxmlformats.org/drawingml/2006/table">
            <a:tbl>
              <a:tblPr/>
              <a:tblGrid>
                <a:gridCol w="609600">
                  <a:extLst>
                    <a:ext uri="{9D8B030D-6E8A-4147-A177-3AD203B41FA5}">
                      <a16:colId xmlns:a16="http://schemas.microsoft.com/office/drawing/2014/main" val="3121250610"/>
                    </a:ext>
                  </a:extLst>
                </a:gridCol>
                <a:gridCol w="609600">
                  <a:extLst>
                    <a:ext uri="{9D8B030D-6E8A-4147-A177-3AD203B41FA5}">
                      <a16:colId xmlns:a16="http://schemas.microsoft.com/office/drawing/2014/main" val="4024955283"/>
                    </a:ext>
                  </a:extLst>
                </a:gridCol>
                <a:gridCol w="1028700">
                  <a:extLst>
                    <a:ext uri="{9D8B030D-6E8A-4147-A177-3AD203B41FA5}">
                      <a16:colId xmlns:a16="http://schemas.microsoft.com/office/drawing/2014/main" val="1819218802"/>
                    </a:ext>
                  </a:extLst>
                </a:gridCol>
                <a:gridCol w="1219200">
                  <a:extLst>
                    <a:ext uri="{9D8B030D-6E8A-4147-A177-3AD203B41FA5}">
                      <a16:colId xmlns:a16="http://schemas.microsoft.com/office/drawing/2014/main" val="803392051"/>
                    </a:ext>
                  </a:extLst>
                </a:gridCol>
              </a:tblGrid>
              <a:tr h="317904">
                <a:tc rowSpan="2"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Confusion Matrix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rowSpan="2" hMerge="1">
                  <a:txBody>
                    <a:bodyPr/>
                    <a:lstStyle/>
                    <a:p>
                      <a:endParaRPr lang="en-IN"/>
                    </a:p>
                  </a:txBody>
                  <a:tcPr/>
                </a:tc>
                <a:tc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Reference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hMerge="1">
                  <a:txBody>
                    <a:bodyPr/>
                    <a:lstStyle/>
                    <a:p>
                      <a:endParaRPr lang="en-IN"/>
                    </a:p>
                  </a:txBody>
                  <a:tcPr/>
                </a:tc>
                <a:extLst>
                  <a:ext uri="{0D108BD9-81ED-4DB2-BD59-A6C34878D82A}">
                    <a16:rowId xmlns:a16="http://schemas.microsoft.com/office/drawing/2014/main" val="2080422292"/>
                  </a:ext>
                </a:extLst>
              </a:tr>
              <a:tr h="202655">
                <a:tc gridSpan="2" vMerge="1">
                  <a:txBody>
                    <a:bodyPr/>
                    <a:lstStyle/>
                    <a:p>
                      <a:endParaRPr lang="en-IN"/>
                    </a:p>
                  </a:txBody>
                  <a:tcPr/>
                </a:tc>
                <a:tc hMerge="1"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extLst>
                  <a:ext uri="{0D108BD9-81ED-4DB2-BD59-A6C34878D82A}">
                    <a16:rowId xmlns:a16="http://schemas.microsoft.com/office/drawing/2014/main" val="2565290960"/>
                  </a:ext>
                </a:extLst>
              </a:tr>
              <a:tr h="304658">
                <a:tc row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Prediction </a:t>
                      </a:r>
                    </a:p>
                  </a:txBody>
                  <a:tcPr marL="7620" marR="7620" marT="762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1881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84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extLst>
                  <a:ext uri="{0D108BD9-81ED-4DB2-BD59-A6C34878D82A}">
                    <a16:rowId xmlns:a16="http://schemas.microsoft.com/office/drawing/2014/main" val="2395109722"/>
                  </a:ext>
                </a:extLst>
              </a:tr>
              <a:tr h="304658">
                <a:tc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3044543963"/>
                  </a:ext>
                </a:extLst>
              </a:tr>
            </a:tbl>
          </a:graphicData>
        </a:graphic>
      </p:graphicFrame>
    </p:spTree>
    <p:extLst>
      <p:ext uri="{BB962C8B-B14F-4D97-AF65-F5344CB8AC3E}">
        <p14:creationId xmlns:p14="http://schemas.microsoft.com/office/powerpoint/2010/main" val="40867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Artificial Neural Networks</a:t>
            </a:r>
            <a:endParaRPr dirty="0"/>
          </a:p>
        </p:txBody>
      </p:sp>
      <p:sp>
        <p:nvSpPr>
          <p:cNvPr id="4" name="TextBox 3">
            <a:extLst>
              <a:ext uri="{FF2B5EF4-FFF2-40B4-BE49-F238E27FC236}">
                <a16:creationId xmlns:a16="http://schemas.microsoft.com/office/drawing/2014/main" id="{7E0252F3-E945-42CE-A1CC-36120EA9D88C}"/>
              </a:ext>
            </a:extLst>
          </p:cNvPr>
          <p:cNvSpPr txBox="1"/>
          <p:nvPr/>
        </p:nvSpPr>
        <p:spPr>
          <a:xfrm>
            <a:off x="5300663" y="2518170"/>
            <a:ext cx="4572000" cy="2462213"/>
          </a:xfrm>
          <a:prstGeom prst="rect">
            <a:avLst/>
          </a:prstGeom>
          <a:noFill/>
        </p:spPr>
        <p:txBody>
          <a:bodyPr wrap="square">
            <a:spAutoFit/>
          </a:bodyPr>
          <a:lstStyle/>
          <a:p>
            <a:pPr>
              <a:lnSpc>
                <a:spcPct val="200000"/>
              </a:lnSpc>
            </a:pPr>
            <a:endParaRPr lang="en-US" sz="1400" dirty="0">
              <a:solidFill>
                <a:schemeClr val="bg1"/>
              </a:solidFill>
              <a:latin typeface="Poppins" panose="00000500000000000000" pitchFamily="2" charset="0"/>
              <a:cs typeface="Poppins" panose="00000500000000000000" pitchFamily="2" charset="0"/>
            </a:endParaRP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Using Neural Networks we Achieved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Accuracy – 83.51 %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Precision Score – 62.28 %</a:t>
            </a:r>
          </a:p>
          <a:p>
            <a:pPr algn="l"/>
            <a:endParaRPr lang="en-US" sz="1400" b="0" i="0" dirty="0">
              <a:solidFill>
                <a:schemeClr val="bg1"/>
              </a:solidFill>
              <a:effectLst/>
              <a:latin typeface="Poppins" panose="00000500000000000000" pitchFamily="2" charset="0"/>
              <a:cs typeface="Poppins" panose="00000500000000000000" pitchFamily="2" charset="0"/>
            </a:endParaRPr>
          </a:p>
          <a:p>
            <a:pPr algn="l"/>
            <a:r>
              <a:rPr lang="en-US" dirty="0">
                <a:solidFill>
                  <a:schemeClr val="bg1"/>
                </a:solidFill>
                <a:latin typeface="Poppins" panose="00000500000000000000" pitchFamily="2" charset="0"/>
                <a:cs typeface="Poppins" panose="00000500000000000000" pitchFamily="2" charset="0"/>
              </a:rPr>
              <a:t>Recall Score – 84.76 %</a:t>
            </a:r>
            <a:endParaRPr lang="en-US" sz="1400" b="0" i="0" dirty="0">
              <a:solidFill>
                <a:schemeClr val="bg1"/>
              </a:solidFill>
              <a:effectLst/>
              <a:latin typeface="Poppins" panose="00000500000000000000" pitchFamily="2" charset="0"/>
              <a:cs typeface="Poppins" panose="00000500000000000000" pitchFamily="2" charset="0"/>
            </a:endParaRPr>
          </a:p>
          <a:p>
            <a:pPr algn="l"/>
            <a:endParaRPr lang="en-US" sz="1400" dirty="0">
              <a:solidFill>
                <a:schemeClr val="bg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AC0C7224-4D22-4E0A-9E7E-A083E3C98FA9}"/>
              </a:ext>
            </a:extLst>
          </p:cNvPr>
          <p:cNvSpPr txBox="1"/>
          <p:nvPr/>
        </p:nvSpPr>
        <p:spPr>
          <a:xfrm>
            <a:off x="339328" y="805297"/>
            <a:ext cx="8465343" cy="2308324"/>
          </a:xfrm>
          <a:prstGeom prst="rect">
            <a:avLst/>
          </a:prstGeom>
          <a:noFill/>
        </p:spPr>
        <p:txBody>
          <a:bodyPr wrap="square">
            <a:spAutoFit/>
          </a:bodyPr>
          <a:lstStyle/>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dirty="0">
                <a:solidFill>
                  <a:schemeClr val="bg1"/>
                </a:solidFill>
                <a:latin typeface="Poppins" panose="00000500000000000000" pitchFamily="2" charset="0"/>
                <a:cs typeface="Poppins" panose="00000500000000000000" pitchFamily="2" charset="0"/>
              </a:rPr>
              <a:t>Deep Learning Algorithm. Learn and models non-linear and complex relationships</a:t>
            </a:r>
          </a:p>
          <a:p>
            <a:pPr algn="l"/>
            <a:br>
              <a:rPr lang="en-US" sz="1200" dirty="0">
                <a:solidFill>
                  <a:schemeClr val="bg1"/>
                </a:solidFill>
                <a:latin typeface="Poppins" panose="00000500000000000000" pitchFamily="2" charset="0"/>
                <a:cs typeface="Poppins" panose="00000500000000000000" pitchFamily="2" charset="0"/>
              </a:rPr>
            </a:br>
            <a:r>
              <a:rPr lang="en-US" sz="1200" dirty="0">
                <a:solidFill>
                  <a:schemeClr val="bg1"/>
                </a:solidFill>
                <a:latin typeface="Poppins" panose="00000500000000000000" pitchFamily="2" charset="0"/>
                <a:cs typeface="Poppins" panose="00000500000000000000" pitchFamily="2" charset="0"/>
              </a:rPr>
              <a:t>Network of functions to understand and translate predictors of one form into a desired output</a:t>
            </a:r>
          </a:p>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dirty="0">
                <a:solidFill>
                  <a:schemeClr val="bg1"/>
                </a:solidFill>
                <a:latin typeface="Poppins" panose="00000500000000000000" pitchFamily="2" charset="0"/>
                <a:cs typeface="Poppins" panose="00000500000000000000" pitchFamily="2" charset="0"/>
              </a:rPr>
              <a:t>We have used the deep learning function from the H20 package to build our ANN Model.  </a:t>
            </a: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graphicFrame>
        <p:nvGraphicFramePr>
          <p:cNvPr id="7" name="Table 6">
            <a:extLst>
              <a:ext uri="{FF2B5EF4-FFF2-40B4-BE49-F238E27FC236}">
                <a16:creationId xmlns:a16="http://schemas.microsoft.com/office/drawing/2014/main" id="{2BC4ECAB-C126-4F3C-9C50-DC43B79D3C21}"/>
              </a:ext>
            </a:extLst>
          </p:cNvPr>
          <p:cNvGraphicFramePr>
            <a:graphicFrameLocks noGrp="1"/>
          </p:cNvGraphicFramePr>
          <p:nvPr>
            <p:extLst>
              <p:ext uri="{D42A27DB-BD31-4B8C-83A1-F6EECF244321}">
                <p14:modId xmlns:p14="http://schemas.microsoft.com/office/powerpoint/2010/main" val="4028581782"/>
              </p:ext>
            </p:extLst>
          </p:nvPr>
        </p:nvGraphicFramePr>
        <p:xfrm>
          <a:off x="5337571" y="2006812"/>
          <a:ext cx="3467100" cy="1129875"/>
        </p:xfrm>
        <a:graphic>
          <a:graphicData uri="http://schemas.openxmlformats.org/drawingml/2006/table">
            <a:tbl>
              <a:tblPr/>
              <a:tblGrid>
                <a:gridCol w="609600">
                  <a:extLst>
                    <a:ext uri="{9D8B030D-6E8A-4147-A177-3AD203B41FA5}">
                      <a16:colId xmlns:a16="http://schemas.microsoft.com/office/drawing/2014/main" val="3121250610"/>
                    </a:ext>
                  </a:extLst>
                </a:gridCol>
                <a:gridCol w="609600">
                  <a:extLst>
                    <a:ext uri="{9D8B030D-6E8A-4147-A177-3AD203B41FA5}">
                      <a16:colId xmlns:a16="http://schemas.microsoft.com/office/drawing/2014/main" val="4024955283"/>
                    </a:ext>
                  </a:extLst>
                </a:gridCol>
                <a:gridCol w="1028700">
                  <a:extLst>
                    <a:ext uri="{9D8B030D-6E8A-4147-A177-3AD203B41FA5}">
                      <a16:colId xmlns:a16="http://schemas.microsoft.com/office/drawing/2014/main" val="1819218802"/>
                    </a:ext>
                  </a:extLst>
                </a:gridCol>
                <a:gridCol w="1219200">
                  <a:extLst>
                    <a:ext uri="{9D8B030D-6E8A-4147-A177-3AD203B41FA5}">
                      <a16:colId xmlns:a16="http://schemas.microsoft.com/office/drawing/2014/main" val="803392051"/>
                    </a:ext>
                  </a:extLst>
                </a:gridCol>
              </a:tblGrid>
              <a:tr h="317904">
                <a:tc rowSpan="2"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Confusion Matrix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rowSpan="2" hMerge="1">
                  <a:txBody>
                    <a:bodyPr/>
                    <a:lstStyle/>
                    <a:p>
                      <a:endParaRPr lang="en-IN"/>
                    </a:p>
                  </a:txBody>
                  <a:tcPr/>
                </a:tc>
                <a:tc grid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Reference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hMerge="1">
                  <a:txBody>
                    <a:bodyPr/>
                    <a:lstStyle/>
                    <a:p>
                      <a:endParaRPr lang="en-IN"/>
                    </a:p>
                  </a:txBody>
                  <a:tcPr/>
                </a:tc>
                <a:extLst>
                  <a:ext uri="{0D108BD9-81ED-4DB2-BD59-A6C34878D82A}">
                    <a16:rowId xmlns:a16="http://schemas.microsoft.com/office/drawing/2014/main" val="2080422292"/>
                  </a:ext>
                </a:extLst>
              </a:tr>
              <a:tr h="202655">
                <a:tc gridSpan="2" vMerge="1">
                  <a:txBody>
                    <a:bodyPr/>
                    <a:lstStyle/>
                    <a:p>
                      <a:endParaRPr lang="en-IN"/>
                    </a:p>
                  </a:txBody>
                  <a:tcPr/>
                </a:tc>
                <a:tc hMerge="1"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extLst>
                  <a:ext uri="{0D108BD9-81ED-4DB2-BD59-A6C34878D82A}">
                    <a16:rowId xmlns:a16="http://schemas.microsoft.com/office/drawing/2014/main" val="2565290960"/>
                  </a:ext>
                </a:extLst>
              </a:tr>
              <a:tr h="304658">
                <a:tc rowSpan="2">
                  <a:txBody>
                    <a:bodyPr/>
                    <a:lstStyle/>
                    <a:p>
                      <a:pPr algn="ctr" fontAlgn="b"/>
                      <a:r>
                        <a:rPr lang="en-IN" sz="900" b="1" i="0" u="none" strike="noStrike" dirty="0">
                          <a:solidFill>
                            <a:schemeClr val="bg1"/>
                          </a:solidFill>
                          <a:effectLst/>
                          <a:latin typeface="Poppins" panose="00000500000000000000" pitchFamily="2" charset="0"/>
                          <a:cs typeface="Poppins" panose="00000500000000000000" pitchFamily="2" charset="0"/>
                        </a:rPr>
                        <a:t>Prediction </a:t>
                      </a:r>
                    </a:p>
                  </a:txBody>
                  <a:tcPr marL="7620" marR="7620" marT="762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1636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extLst>
                  <a:ext uri="{0D108BD9-81ED-4DB2-BD59-A6C34878D82A}">
                    <a16:rowId xmlns:a16="http://schemas.microsoft.com/office/drawing/2014/main" val="2395109722"/>
                  </a:ext>
                </a:extLst>
              </a:tr>
              <a:tr h="304658">
                <a:tc vMerge="1">
                  <a:txBody>
                    <a:bodyPr/>
                    <a:lstStyle/>
                    <a:p>
                      <a:endParaRPr lang="en-IN"/>
                    </a:p>
                  </a:txBody>
                  <a:tcPr/>
                </a:tc>
                <a:tc>
                  <a:txBody>
                    <a:bodyPr/>
                    <a:lstStyle/>
                    <a:p>
                      <a:pPr algn="ctr" fontAlgn="b"/>
                      <a:r>
                        <a:rPr lang="en-IN" sz="1000" b="0" i="0" u="none" strike="noStrike" dirty="0">
                          <a:solidFill>
                            <a:schemeClr val="bg1"/>
                          </a:solidFill>
                          <a:effectLst/>
                          <a:latin typeface="Poppins" panose="00000500000000000000" pitchFamily="2" charset="0"/>
                          <a:cs typeface="Poppins" panose="000005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97F"/>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294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b"/>
                      <a:r>
                        <a:rPr lang="en-IN" sz="1000" b="0" i="0" u="none" strike="noStrike" dirty="0">
                          <a:solidFill>
                            <a:srgbClr val="002060"/>
                          </a:solidFill>
                          <a:effectLst/>
                          <a:latin typeface="Poppins" panose="00000500000000000000" pitchFamily="2" charset="0"/>
                          <a:cs typeface="Poppins" panose="00000500000000000000" pitchFamily="2" charset="0"/>
                        </a:rPr>
                        <a:t>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3044543963"/>
                  </a:ext>
                </a:extLst>
              </a:tr>
            </a:tbl>
          </a:graphicData>
        </a:graphic>
      </p:graphicFrame>
      <p:pic>
        <p:nvPicPr>
          <p:cNvPr id="5" name="Picture 4" descr="Chart, radar chart&#10;&#10;Description automatically generated">
            <a:extLst>
              <a:ext uri="{FF2B5EF4-FFF2-40B4-BE49-F238E27FC236}">
                <a16:creationId xmlns:a16="http://schemas.microsoft.com/office/drawing/2014/main" id="{E002B53A-7A37-4FB4-BAAC-BB505850723A}"/>
              </a:ext>
            </a:extLst>
          </p:cNvPr>
          <p:cNvPicPr>
            <a:picLocks noChangeAspect="1"/>
          </p:cNvPicPr>
          <p:nvPr/>
        </p:nvPicPr>
        <p:blipFill>
          <a:blip r:embed="rId3"/>
          <a:stretch>
            <a:fillRect/>
          </a:stretch>
        </p:blipFill>
        <p:spPr>
          <a:xfrm>
            <a:off x="802479" y="2070664"/>
            <a:ext cx="3357145" cy="2934539"/>
          </a:xfrm>
          <a:prstGeom prst="rect">
            <a:avLst/>
          </a:prstGeom>
        </p:spPr>
      </p:pic>
    </p:spTree>
    <p:extLst>
      <p:ext uri="{BB962C8B-B14F-4D97-AF65-F5344CB8AC3E}">
        <p14:creationId xmlns:p14="http://schemas.microsoft.com/office/powerpoint/2010/main" val="183279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Evaluation</a:t>
            </a:r>
            <a:endParaRPr dirty="0"/>
          </a:p>
        </p:txBody>
      </p:sp>
      <p:pic>
        <p:nvPicPr>
          <p:cNvPr id="4" name="Picture 3">
            <a:extLst>
              <a:ext uri="{FF2B5EF4-FFF2-40B4-BE49-F238E27FC236}">
                <a16:creationId xmlns:a16="http://schemas.microsoft.com/office/drawing/2014/main" id="{DDC8B1D5-D66B-4543-9679-BD1A4B411B68}"/>
              </a:ext>
            </a:extLst>
          </p:cNvPr>
          <p:cNvPicPr>
            <a:picLocks noChangeAspect="1"/>
          </p:cNvPicPr>
          <p:nvPr/>
        </p:nvPicPr>
        <p:blipFill>
          <a:blip r:embed="rId3"/>
          <a:stretch>
            <a:fillRect/>
          </a:stretch>
        </p:blipFill>
        <p:spPr>
          <a:xfrm>
            <a:off x="648209" y="2968989"/>
            <a:ext cx="3196319" cy="1926259"/>
          </a:xfrm>
          <a:prstGeom prst="rect">
            <a:avLst/>
          </a:prstGeom>
        </p:spPr>
      </p:pic>
      <p:pic>
        <p:nvPicPr>
          <p:cNvPr id="6" name="Picture 5">
            <a:extLst>
              <a:ext uri="{FF2B5EF4-FFF2-40B4-BE49-F238E27FC236}">
                <a16:creationId xmlns:a16="http://schemas.microsoft.com/office/drawing/2014/main" id="{0426D0A8-2EFF-4EE1-B5A5-1043B5B05954}"/>
              </a:ext>
            </a:extLst>
          </p:cNvPr>
          <p:cNvPicPr>
            <a:picLocks noChangeAspect="1"/>
          </p:cNvPicPr>
          <p:nvPr/>
        </p:nvPicPr>
        <p:blipFill>
          <a:blip r:embed="rId4"/>
          <a:stretch>
            <a:fillRect/>
          </a:stretch>
        </p:blipFill>
        <p:spPr>
          <a:xfrm>
            <a:off x="648210" y="861934"/>
            <a:ext cx="3196319" cy="1928813"/>
          </a:xfrm>
          <a:prstGeom prst="rect">
            <a:avLst/>
          </a:prstGeom>
        </p:spPr>
      </p:pic>
      <p:pic>
        <p:nvPicPr>
          <p:cNvPr id="8" name="Picture 7">
            <a:extLst>
              <a:ext uri="{FF2B5EF4-FFF2-40B4-BE49-F238E27FC236}">
                <a16:creationId xmlns:a16="http://schemas.microsoft.com/office/drawing/2014/main" id="{321A7E30-D6BE-4874-9B6B-322202B802F3}"/>
              </a:ext>
            </a:extLst>
          </p:cNvPr>
          <p:cNvPicPr>
            <a:picLocks noChangeAspect="1"/>
          </p:cNvPicPr>
          <p:nvPr/>
        </p:nvPicPr>
        <p:blipFill>
          <a:blip r:embed="rId5"/>
          <a:stretch>
            <a:fillRect/>
          </a:stretch>
        </p:blipFill>
        <p:spPr>
          <a:xfrm>
            <a:off x="4130576" y="861934"/>
            <a:ext cx="3196318" cy="1928813"/>
          </a:xfrm>
          <a:prstGeom prst="rect">
            <a:avLst/>
          </a:prstGeom>
        </p:spPr>
      </p:pic>
      <p:sp>
        <p:nvSpPr>
          <p:cNvPr id="9" name="TextBox 8">
            <a:extLst>
              <a:ext uri="{FF2B5EF4-FFF2-40B4-BE49-F238E27FC236}">
                <a16:creationId xmlns:a16="http://schemas.microsoft.com/office/drawing/2014/main" id="{A7CAB31B-FFD8-48D7-AAC5-5D8731FE29DB}"/>
              </a:ext>
            </a:extLst>
          </p:cNvPr>
          <p:cNvSpPr txBox="1"/>
          <p:nvPr/>
        </p:nvSpPr>
        <p:spPr>
          <a:xfrm>
            <a:off x="4053526" y="2968989"/>
            <a:ext cx="5172074" cy="2123658"/>
          </a:xfrm>
          <a:prstGeom prst="rect">
            <a:avLst/>
          </a:prstGeom>
          <a:noFill/>
        </p:spPr>
        <p:txBody>
          <a:bodyPr wrap="square">
            <a:spAutoFit/>
          </a:bodyPr>
          <a:lstStyle/>
          <a:p>
            <a:pPr algn="l"/>
            <a:endParaRPr lang="en-US" sz="1000" dirty="0">
              <a:solidFill>
                <a:schemeClr val="bg1"/>
              </a:solidFill>
              <a:latin typeface="Poppins" panose="00000500000000000000" pitchFamily="2" charset="0"/>
              <a:cs typeface="Poppins" panose="00000500000000000000" pitchFamily="2" charset="0"/>
            </a:endParaRPr>
          </a:p>
          <a:p>
            <a:pPr algn="l"/>
            <a:r>
              <a:rPr lang="en-US" sz="1000" dirty="0">
                <a:solidFill>
                  <a:schemeClr val="bg1"/>
                </a:solidFill>
                <a:latin typeface="Poppins" panose="00000500000000000000" pitchFamily="2" charset="0"/>
                <a:cs typeface="Poppins" panose="00000500000000000000" pitchFamily="2" charset="0"/>
              </a:rPr>
              <a:t>Logistic Regression has the highest Recall % in this particular data set making it the efficient algorithm to predict stroke.</a:t>
            </a:r>
          </a:p>
          <a:p>
            <a:pPr algn="l"/>
            <a:endParaRPr lang="en-US" sz="1000" dirty="0">
              <a:solidFill>
                <a:schemeClr val="bg1"/>
              </a:solidFill>
              <a:latin typeface="Poppins" panose="00000500000000000000" pitchFamily="2" charset="0"/>
              <a:cs typeface="Poppins" panose="00000500000000000000" pitchFamily="2" charset="0"/>
            </a:endParaRPr>
          </a:p>
          <a:p>
            <a:pPr algn="l"/>
            <a:endParaRPr lang="en-US" sz="1000" dirty="0">
              <a:solidFill>
                <a:schemeClr val="bg1"/>
              </a:solidFill>
              <a:latin typeface="Poppins" panose="00000500000000000000" pitchFamily="2" charset="0"/>
              <a:cs typeface="Poppins" panose="00000500000000000000" pitchFamily="2" charset="0"/>
            </a:endParaRPr>
          </a:p>
          <a:p>
            <a:pPr algn="l"/>
            <a:r>
              <a:rPr lang="en-US" sz="1000" dirty="0">
                <a:solidFill>
                  <a:schemeClr val="bg1"/>
                </a:solidFill>
                <a:latin typeface="Poppins" panose="00000500000000000000" pitchFamily="2" charset="0"/>
                <a:cs typeface="Poppins" panose="00000500000000000000" pitchFamily="2" charset="0"/>
              </a:rPr>
              <a:t>Recall% is the most suited comparison in the case of a healthcare industry as it allows to predict the true positives. </a:t>
            </a:r>
          </a:p>
          <a:p>
            <a:pPr algn="l"/>
            <a:endParaRPr lang="en-US" sz="1000" b="0" i="0" dirty="0">
              <a:solidFill>
                <a:schemeClr val="bg1"/>
              </a:solidFill>
              <a:effectLst/>
              <a:latin typeface="Poppins" panose="00000500000000000000" pitchFamily="2" charset="0"/>
              <a:cs typeface="Poppins" panose="00000500000000000000" pitchFamily="2" charset="0"/>
            </a:endParaRPr>
          </a:p>
          <a:p>
            <a:pPr algn="l"/>
            <a:endParaRPr lang="en-US" sz="1000" b="0" i="0" dirty="0">
              <a:solidFill>
                <a:schemeClr val="bg1"/>
              </a:solidFill>
              <a:effectLst/>
              <a:latin typeface="Poppins" panose="00000500000000000000" pitchFamily="2" charset="0"/>
              <a:cs typeface="Poppins" panose="00000500000000000000" pitchFamily="2" charset="0"/>
            </a:endParaRPr>
          </a:p>
          <a:p>
            <a:pPr algn="l"/>
            <a:r>
              <a:rPr lang="en-US" sz="1000" dirty="0">
                <a:solidFill>
                  <a:schemeClr val="bg1"/>
                </a:solidFill>
                <a:latin typeface="Poppins" panose="00000500000000000000" pitchFamily="2" charset="0"/>
                <a:cs typeface="Poppins" panose="00000500000000000000" pitchFamily="2" charset="0"/>
              </a:rPr>
              <a:t>In a real-life scenario neural network would perform better depending on the dataset, in this scenario the data set was a small data set with an Up-sampling procedure performed.</a:t>
            </a:r>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
        <p:nvSpPr>
          <p:cNvPr id="10" name="Rectangle 9">
            <a:extLst>
              <a:ext uri="{FF2B5EF4-FFF2-40B4-BE49-F238E27FC236}">
                <a16:creationId xmlns:a16="http://schemas.microsoft.com/office/drawing/2014/main" id="{664B40FD-DB6B-4C06-816C-58C29A50F979}"/>
              </a:ext>
            </a:extLst>
          </p:cNvPr>
          <p:cNvSpPr/>
          <p:nvPr/>
        </p:nvSpPr>
        <p:spPr>
          <a:xfrm>
            <a:off x="557215" y="767119"/>
            <a:ext cx="3350418" cy="210466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1E9ABDA-E859-4943-935F-5A09394E054B}"/>
              </a:ext>
            </a:extLst>
          </p:cNvPr>
          <p:cNvSpPr/>
          <p:nvPr/>
        </p:nvSpPr>
        <p:spPr>
          <a:xfrm>
            <a:off x="562660" y="2916519"/>
            <a:ext cx="3350418" cy="210466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ACF2BB2-745B-483E-B4A5-3C50283116B3}"/>
              </a:ext>
            </a:extLst>
          </p:cNvPr>
          <p:cNvSpPr/>
          <p:nvPr/>
        </p:nvSpPr>
        <p:spPr>
          <a:xfrm>
            <a:off x="4053526" y="742616"/>
            <a:ext cx="3350418" cy="210466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275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5" name="TextBox 4">
            <a:extLst>
              <a:ext uri="{FF2B5EF4-FFF2-40B4-BE49-F238E27FC236}">
                <a16:creationId xmlns:a16="http://schemas.microsoft.com/office/drawing/2014/main" id="{EB5A037C-12DF-46EC-8402-4F7C42F96D4A}"/>
              </a:ext>
            </a:extLst>
          </p:cNvPr>
          <p:cNvSpPr txBox="1"/>
          <p:nvPr/>
        </p:nvSpPr>
        <p:spPr>
          <a:xfrm>
            <a:off x="341380" y="954452"/>
            <a:ext cx="8416857" cy="3585597"/>
          </a:xfrm>
          <a:prstGeom prst="rect">
            <a:avLst/>
          </a:prstGeom>
          <a:noFill/>
        </p:spPr>
        <p:txBody>
          <a:bodyPr wrap="square">
            <a:spAutoFit/>
          </a:bodyPr>
          <a:lstStyle/>
          <a:p>
            <a:pPr algn="l"/>
            <a:endParaRPr lang="en-US" sz="1200" dirty="0">
              <a:solidFill>
                <a:schemeClr val="bg1"/>
              </a:solidFill>
              <a:latin typeface="Poppins" panose="00000500000000000000" pitchFamily="2" charset="0"/>
              <a:cs typeface="Poppins" panose="00000500000000000000" pitchFamily="2" charset="0"/>
            </a:endParaRPr>
          </a:p>
          <a:p>
            <a:pPr algn="l"/>
            <a:r>
              <a:rPr lang="en-US" sz="1200" b="0" i="0" dirty="0">
                <a:solidFill>
                  <a:schemeClr val="bg1"/>
                </a:solidFill>
                <a:effectLst/>
                <a:latin typeface="Poppins" panose="00000500000000000000" pitchFamily="2" charset="0"/>
                <a:cs typeface="Poppins" panose="00000500000000000000" pitchFamily="2" charset="0"/>
              </a:rPr>
              <a:t>Based on the models applied on the current data set we can incur some key observations:</a:t>
            </a:r>
          </a:p>
          <a:p>
            <a:pPr algn="l"/>
            <a:endParaRPr lang="en-US" sz="1200" dirty="0">
              <a:solidFill>
                <a:schemeClr val="bg1"/>
              </a:solidFill>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People in the elder age group are more vulnerable to stroke</a:t>
            </a:r>
          </a:p>
          <a:p>
            <a:pPr algn="l">
              <a:buClr>
                <a:schemeClr val="bg1"/>
              </a:buClr>
            </a:pPr>
            <a:br>
              <a:rPr lang="en-US" sz="1200" b="0" i="0" dirty="0">
                <a:solidFill>
                  <a:schemeClr val="bg1"/>
                </a:solidFill>
                <a:effectLst/>
                <a:latin typeface="Poppins" panose="00000500000000000000" pitchFamily="2" charset="0"/>
                <a:cs typeface="Poppins" panose="00000500000000000000" pitchFamily="2" charset="0"/>
              </a:rPr>
            </a:b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Significant difference in stroke frequency between groups of people in age of 50-65 with and without heart disease and hypertension.</a:t>
            </a:r>
          </a:p>
          <a:p>
            <a:pPr algn="l">
              <a:buClr>
                <a:schemeClr val="bg1"/>
              </a:buClr>
            </a:pPr>
            <a:br>
              <a:rPr lang="en-US" sz="1200" b="0" i="0" dirty="0">
                <a:solidFill>
                  <a:schemeClr val="bg1"/>
                </a:solidFill>
                <a:effectLst/>
                <a:latin typeface="Poppins" panose="00000500000000000000" pitchFamily="2" charset="0"/>
                <a:cs typeface="Poppins" panose="00000500000000000000" pitchFamily="2" charset="0"/>
              </a:rPr>
            </a:b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Factor of smoking need to be investigated in a detailed approach.</a:t>
            </a:r>
            <a:br>
              <a:rPr lang="en-US" sz="1200" b="0" i="0" dirty="0">
                <a:solidFill>
                  <a:schemeClr val="bg1"/>
                </a:solidFill>
                <a:effectLst/>
                <a:latin typeface="Poppins" panose="00000500000000000000" pitchFamily="2" charset="0"/>
                <a:cs typeface="Poppins" panose="00000500000000000000" pitchFamily="2" charset="0"/>
              </a:rPr>
            </a:br>
            <a:endParaRPr lang="en-US" sz="1200" b="0" i="0" dirty="0">
              <a:solidFill>
                <a:schemeClr val="bg1"/>
              </a:solidFill>
              <a:effectLst/>
              <a:latin typeface="Poppins" panose="00000500000000000000" pitchFamily="2" charset="0"/>
              <a:cs typeface="Poppins" panose="00000500000000000000" pitchFamily="2" charset="0"/>
            </a:endParaRPr>
          </a:p>
          <a:p>
            <a:pPr algn="l">
              <a:buClr>
                <a:schemeClr val="bg1"/>
              </a:buClr>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People with a male gender were more prone to stroke based on the data observation.</a:t>
            </a:r>
            <a:br>
              <a:rPr lang="en-US" sz="1200" b="0" i="0" dirty="0">
                <a:solidFill>
                  <a:schemeClr val="bg1"/>
                </a:solidFill>
                <a:effectLst/>
                <a:latin typeface="Poppins" panose="00000500000000000000" pitchFamily="2" charset="0"/>
                <a:cs typeface="Poppins" panose="00000500000000000000" pitchFamily="2" charset="0"/>
              </a:rPr>
            </a:br>
            <a:endParaRPr lang="en-US" sz="1200" b="0" i="0" dirty="0">
              <a:solidFill>
                <a:schemeClr val="bg1"/>
              </a:solidFill>
              <a:effectLst/>
              <a:latin typeface="Poppins" panose="00000500000000000000" pitchFamily="2" charset="0"/>
              <a:cs typeface="Poppins" panose="00000500000000000000" pitchFamily="2" charset="0"/>
            </a:endParaRPr>
          </a:p>
          <a:p>
            <a:br>
              <a:rPr lang="en-US" sz="1100" b="0" i="0" dirty="0">
                <a:solidFill>
                  <a:srgbClr val="1D1C1D"/>
                </a:solidFill>
                <a:effectLst/>
                <a:latin typeface="Slack-Lato"/>
              </a:rPr>
            </a:br>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Tree>
    <p:extLst>
      <p:ext uri="{BB962C8B-B14F-4D97-AF65-F5344CB8AC3E}">
        <p14:creationId xmlns:p14="http://schemas.microsoft.com/office/powerpoint/2010/main" val="1055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5" name="TextBox 4">
            <a:extLst>
              <a:ext uri="{FF2B5EF4-FFF2-40B4-BE49-F238E27FC236}">
                <a16:creationId xmlns:a16="http://schemas.microsoft.com/office/drawing/2014/main" id="{EB5A037C-12DF-46EC-8402-4F7C42F96D4A}"/>
              </a:ext>
            </a:extLst>
          </p:cNvPr>
          <p:cNvSpPr txBox="1"/>
          <p:nvPr/>
        </p:nvSpPr>
        <p:spPr>
          <a:xfrm>
            <a:off x="341381" y="725852"/>
            <a:ext cx="8416857" cy="3416320"/>
          </a:xfrm>
          <a:prstGeom prst="rect">
            <a:avLst/>
          </a:prstGeom>
          <a:noFill/>
        </p:spPr>
        <p:txBody>
          <a:bodyPr wrap="square">
            <a:spAutoFit/>
          </a:bodyPr>
          <a:lstStyle/>
          <a:p>
            <a:pPr algn="l"/>
            <a:endParaRPr lang="en-US" sz="1200" dirty="0">
              <a:solidFill>
                <a:schemeClr val="bg1"/>
              </a:solidFill>
              <a:latin typeface="Poppins" panose="00000500000000000000" pitchFamily="2" charset="0"/>
              <a:cs typeface="Poppins" panose="00000500000000000000" pitchFamily="2" charset="0"/>
            </a:endParaRPr>
          </a:p>
          <a:p>
            <a:pPr algn="l">
              <a:buClr>
                <a:schemeClr val="bg1"/>
              </a:buClr>
            </a:pPr>
            <a:r>
              <a:rPr lang="en-US" sz="1200" b="0" i="0" dirty="0">
                <a:solidFill>
                  <a:schemeClr val="bg1"/>
                </a:solidFill>
                <a:effectLst/>
                <a:latin typeface="Poppins" panose="00000500000000000000" pitchFamily="2" charset="0"/>
                <a:cs typeface="Poppins" panose="00000500000000000000" pitchFamily="2" charset="0"/>
              </a:rPr>
              <a:t>The ability to predict stroke can be a gamechanger, globally over 13 million have stroke each year and around 5.5 million people die of stroke with these numbers going up significantly year on year.</a:t>
            </a:r>
          </a:p>
          <a:p>
            <a:pPr algn="l">
              <a:buClr>
                <a:schemeClr val="bg1"/>
              </a:buClr>
            </a:pPr>
            <a:endParaRPr lang="en-US" sz="1200" dirty="0">
              <a:solidFill>
                <a:schemeClr val="bg1"/>
              </a:solidFill>
              <a:latin typeface="Poppins" panose="00000500000000000000" pitchFamily="2" charset="0"/>
              <a:cs typeface="Poppins" panose="00000500000000000000" pitchFamily="2" charset="0"/>
            </a:endParaRPr>
          </a:p>
          <a:p>
            <a:pPr algn="l">
              <a:buClr>
                <a:schemeClr val="bg1"/>
              </a:buClr>
            </a:pPr>
            <a:r>
              <a:rPr lang="en-US" sz="1200" b="0" i="0" dirty="0">
                <a:solidFill>
                  <a:schemeClr val="bg1"/>
                </a:solidFill>
                <a:effectLst/>
                <a:latin typeface="Poppins" panose="00000500000000000000" pitchFamily="2" charset="0"/>
                <a:cs typeface="Poppins" panose="00000500000000000000" pitchFamily="2" charset="0"/>
              </a:rPr>
              <a:t>Some key areas for improvement:  </a:t>
            </a:r>
          </a:p>
          <a:p>
            <a:pPr algn="l">
              <a:buClr>
                <a:schemeClr val="bg1"/>
              </a:buClr>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There are many other risk factors which influence stroke like tobacco usage, physical inactivity, unhealthy diet, harmful use of alcohol, atrial fibrillation, raised blood lipid level, genetic disposition, and psychological factors. </a:t>
            </a:r>
          </a:p>
          <a:p>
            <a:pPr algn="l">
              <a:buClr>
                <a:schemeClr val="bg1"/>
              </a:buClr>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Access to this data allows the models to be trained better as the influx of other attributes which lead to stroke would help derive further correlations.</a:t>
            </a:r>
          </a:p>
          <a:p>
            <a:pPr algn="l">
              <a:buClr>
                <a:schemeClr val="bg1"/>
              </a:buClr>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 An accurate data set in this aspect would allow researchers to further enhance their models and prepare a list of people in real time who might have a high probability of having a stroke in the future.</a:t>
            </a:r>
          </a:p>
          <a:p>
            <a:pPr algn="l">
              <a:buClr>
                <a:schemeClr val="bg1"/>
              </a:buClr>
            </a:pPr>
            <a:endParaRPr lang="en-US" sz="1200" b="0" i="0" dirty="0">
              <a:solidFill>
                <a:schemeClr val="bg1"/>
              </a:solidFill>
              <a:effectLst/>
              <a:latin typeface="Poppins" panose="00000500000000000000" pitchFamily="2" charset="0"/>
              <a:cs typeface="Poppins" panose="00000500000000000000" pitchFamily="2" charset="0"/>
            </a:endParaRPr>
          </a:p>
          <a:p>
            <a:pPr marL="171450" indent="-171450" algn="l">
              <a:buClr>
                <a:schemeClr val="bg1"/>
              </a:buClr>
              <a:buFont typeface="Wingdings" panose="05000000000000000000" pitchFamily="2" charset="2"/>
              <a:buChar char="v"/>
            </a:pPr>
            <a:r>
              <a:rPr lang="en-US" sz="1200" b="0" i="0" dirty="0">
                <a:solidFill>
                  <a:schemeClr val="bg1"/>
                </a:solidFill>
                <a:effectLst/>
                <a:latin typeface="Poppins" panose="00000500000000000000" pitchFamily="2" charset="0"/>
                <a:cs typeface="Poppins" panose="00000500000000000000" pitchFamily="2" charset="0"/>
              </a:rPr>
              <a:t> Access to fast primary response will help reduce the fatality rate in low- and middle-income countries where it is said that two out of three people suffer from a stroke.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Tree>
    <p:extLst>
      <p:ext uri="{BB962C8B-B14F-4D97-AF65-F5344CB8AC3E}">
        <p14:creationId xmlns:p14="http://schemas.microsoft.com/office/powerpoint/2010/main" val="387748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394786" y="921934"/>
            <a:ext cx="4044993" cy="3118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Thank You </a:t>
            </a:r>
            <a:endParaRPr dirty="0"/>
          </a:p>
        </p:txBody>
      </p:sp>
      <p:sp>
        <p:nvSpPr>
          <p:cNvPr id="193" name="Google Shape;160;p29">
            <a:extLst>
              <a:ext uri="{FF2B5EF4-FFF2-40B4-BE49-F238E27FC236}">
                <a16:creationId xmlns:a16="http://schemas.microsoft.com/office/drawing/2014/main" id="{3433161D-BEB4-44DF-A290-EDF129FA7AE6}"/>
              </a:ext>
            </a:extLst>
          </p:cNvPr>
          <p:cNvSpPr txBox="1">
            <a:spLocks noGrp="1"/>
          </p:cNvSpPr>
          <p:nvPr/>
        </p:nvSpPr>
        <p:spPr>
          <a:xfrm>
            <a:off x="5427057" y="4672368"/>
            <a:ext cx="3645506" cy="335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1F1C51"/>
              </a:buClr>
              <a:buSzPts val="1800"/>
              <a:buFont typeface="Proxima Nova"/>
              <a:buNone/>
              <a:defRPr sz="1100" b="0" i="0" u="none" strike="noStrike" cap="none">
                <a:solidFill>
                  <a:srgbClr val="1F1C51"/>
                </a:solidFill>
                <a:latin typeface="Proxima Nova"/>
                <a:ea typeface="Proxima Nova"/>
                <a:cs typeface="Proxima Nova"/>
                <a:sym typeface="Proxima Nova"/>
              </a:defRPr>
            </a:lvl1pPr>
            <a:lvl2pPr marL="914400" marR="0" lvl="1"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2pPr>
            <a:lvl3pPr marL="1371600" marR="0" lvl="2"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3pPr>
            <a:lvl4pPr marL="1828800" marR="0" lvl="3"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4pPr>
            <a:lvl5pPr marL="2286000" marR="0" lvl="4"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5pPr>
            <a:lvl6pPr marL="2743200" marR="0" lvl="5"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6pPr>
            <a:lvl7pPr marL="3200400" marR="0" lvl="6"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7pPr>
            <a:lvl8pPr marL="3657600" marR="0" lvl="7"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8pPr>
            <a:lvl9pPr marL="4114800" marR="0" lvl="8" indent="-298450" algn="l" rtl="0">
              <a:lnSpc>
                <a:spcPct val="100000"/>
              </a:lnSpc>
              <a:spcBef>
                <a:spcPts val="0"/>
              </a:spcBef>
              <a:spcAft>
                <a:spcPts val="0"/>
              </a:spcAft>
              <a:buClr>
                <a:srgbClr val="1F1C51"/>
              </a:buClr>
              <a:buSzPts val="2800"/>
              <a:buFont typeface="Proxima Nova"/>
              <a:buNone/>
              <a:defRPr sz="2800" b="0" i="0" u="none" strike="noStrike" cap="none">
                <a:solidFill>
                  <a:srgbClr val="1F1C51"/>
                </a:solidFill>
                <a:latin typeface="Proxima Nova"/>
                <a:ea typeface="Proxima Nova"/>
                <a:cs typeface="Proxima Nova"/>
                <a:sym typeface="Proxima Nova"/>
              </a:defRPr>
            </a:lvl9pPr>
          </a:lstStyle>
          <a:p>
            <a:pPr marL="0" marR="0" lvl="0" indent="0" algn="l" defTabSz="914400" rtl="0" eaLnBrk="1" fontAlgn="auto" latinLnBrk="0" hangingPunct="1">
              <a:lnSpc>
                <a:spcPct val="100000"/>
              </a:lnSpc>
              <a:spcBef>
                <a:spcPts val="0"/>
              </a:spcBef>
              <a:spcAft>
                <a:spcPts val="0"/>
              </a:spcAft>
              <a:buClr>
                <a:srgbClr val="1F1C51"/>
              </a:buClr>
              <a:buSzPts val="1800"/>
              <a:buFont typeface="Proxima Nova"/>
              <a:buNone/>
              <a:tabLst/>
              <a:defRPr/>
            </a:pPr>
            <a:r>
              <a:rPr kumimoji="0" lang="en-IN" sz="1100" b="1" i="0" u="none" strike="noStrike" kern="0" cap="none" spc="0" normalizeH="0" baseline="0" noProof="0" dirty="0">
                <a:ln>
                  <a:noFill/>
                </a:ln>
                <a:solidFill>
                  <a:srgbClr val="FFFFFF"/>
                </a:solidFill>
                <a:effectLst/>
                <a:uLnTx/>
                <a:uFillTx/>
                <a:latin typeface="Proxima Nova"/>
                <a:sym typeface="Proxima Nova"/>
              </a:rPr>
              <a:t>Please reach out to Team Purple 9 for further queries</a:t>
            </a:r>
            <a:endParaRPr kumimoji="0" sz="1100" b="1" i="0" u="none" strike="noStrike" kern="0" cap="none" spc="0" normalizeH="0" baseline="0" noProof="0" dirty="0">
              <a:ln>
                <a:noFill/>
              </a:ln>
              <a:solidFill>
                <a:srgbClr val="FFFFFF"/>
              </a:solidFill>
              <a:effectLst/>
              <a:uLnTx/>
              <a:uFillTx/>
              <a:latin typeface="Proxima Nova"/>
              <a:sym typeface="Proxima Nova"/>
            </a:endParaRPr>
          </a:p>
        </p:txBody>
      </p:sp>
      <p:pic>
        <p:nvPicPr>
          <p:cNvPr id="5124" name="Picture 4" descr="How Data Science Is Fueling the Healthcare Revolution | Springboard Blog">
            <a:extLst>
              <a:ext uri="{FF2B5EF4-FFF2-40B4-BE49-F238E27FC236}">
                <a16:creationId xmlns:a16="http://schemas.microsoft.com/office/drawing/2014/main" id="{EE24996A-561E-4289-9408-E8115E03B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14" y="1195121"/>
            <a:ext cx="5143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9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Agenda</a:t>
            </a:r>
            <a:endParaRPr dirty="0"/>
          </a:p>
        </p:txBody>
      </p:sp>
      <p:sp>
        <p:nvSpPr>
          <p:cNvPr id="57" name="Folded Corner 3">
            <a:extLst>
              <a:ext uri="{FF2B5EF4-FFF2-40B4-BE49-F238E27FC236}">
                <a16:creationId xmlns:a16="http://schemas.microsoft.com/office/drawing/2014/main" id="{2FAB0B63-ADDE-4734-9E76-7542CC12C4E7}"/>
              </a:ext>
            </a:extLst>
          </p:cNvPr>
          <p:cNvSpPr/>
          <p:nvPr/>
        </p:nvSpPr>
        <p:spPr>
          <a:xfrm>
            <a:off x="492919" y="1428342"/>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58" name="Folded Corner 4">
            <a:extLst>
              <a:ext uri="{FF2B5EF4-FFF2-40B4-BE49-F238E27FC236}">
                <a16:creationId xmlns:a16="http://schemas.microsoft.com/office/drawing/2014/main" id="{01CBFBBC-48A6-407C-81A6-D741672DF5FD}"/>
              </a:ext>
            </a:extLst>
          </p:cNvPr>
          <p:cNvSpPr/>
          <p:nvPr/>
        </p:nvSpPr>
        <p:spPr>
          <a:xfrm>
            <a:off x="3260017" y="1428342"/>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59" name="Folded Corner 5">
            <a:extLst>
              <a:ext uri="{FF2B5EF4-FFF2-40B4-BE49-F238E27FC236}">
                <a16:creationId xmlns:a16="http://schemas.microsoft.com/office/drawing/2014/main" id="{BE5DB69C-0860-47B3-A142-9C458CF581F7}"/>
              </a:ext>
            </a:extLst>
          </p:cNvPr>
          <p:cNvSpPr/>
          <p:nvPr/>
        </p:nvSpPr>
        <p:spPr>
          <a:xfrm>
            <a:off x="6027115" y="1428342"/>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60" name="Folded Corner 6">
            <a:extLst>
              <a:ext uri="{FF2B5EF4-FFF2-40B4-BE49-F238E27FC236}">
                <a16:creationId xmlns:a16="http://schemas.microsoft.com/office/drawing/2014/main" id="{C45CCD41-73A2-42D1-B5E8-3172F805B55D}"/>
              </a:ext>
            </a:extLst>
          </p:cNvPr>
          <p:cNvSpPr/>
          <p:nvPr/>
        </p:nvSpPr>
        <p:spPr>
          <a:xfrm>
            <a:off x="492919" y="3081813"/>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61" name="Folded Corner 7">
            <a:extLst>
              <a:ext uri="{FF2B5EF4-FFF2-40B4-BE49-F238E27FC236}">
                <a16:creationId xmlns:a16="http://schemas.microsoft.com/office/drawing/2014/main" id="{76B5D782-64B0-487C-BA14-7FE92DB6970E}"/>
              </a:ext>
            </a:extLst>
          </p:cNvPr>
          <p:cNvSpPr/>
          <p:nvPr/>
        </p:nvSpPr>
        <p:spPr>
          <a:xfrm>
            <a:off x="3260017" y="3081813"/>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62" name="Folded Corner 8">
            <a:extLst>
              <a:ext uri="{FF2B5EF4-FFF2-40B4-BE49-F238E27FC236}">
                <a16:creationId xmlns:a16="http://schemas.microsoft.com/office/drawing/2014/main" id="{5B809BAF-0B2A-4170-871D-237C7525BA2A}"/>
              </a:ext>
            </a:extLst>
          </p:cNvPr>
          <p:cNvSpPr/>
          <p:nvPr/>
        </p:nvSpPr>
        <p:spPr>
          <a:xfrm>
            <a:off x="6027115" y="3081813"/>
            <a:ext cx="2466805" cy="979714"/>
          </a:xfrm>
          <a:prstGeom prst="foldedCorner">
            <a:avLst>
              <a:gd name="adj" fmla="val 25758"/>
            </a:avLst>
          </a:prstGeom>
          <a:solidFill>
            <a:srgbClr val="0159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25" b="0" i="0" u="none" strike="noStrike" kern="0" cap="none" spc="0" normalizeH="0" baseline="0" noProof="0">
              <a:ln>
                <a:noFill/>
              </a:ln>
              <a:solidFill>
                <a:srgbClr val="FFFFFF"/>
              </a:solidFill>
              <a:effectLst/>
              <a:uLnTx/>
              <a:uFillTx/>
              <a:latin typeface="Arial"/>
              <a:ea typeface="+mn-ea"/>
              <a:cs typeface="+mn-cs"/>
            </a:endParaRPr>
          </a:p>
        </p:txBody>
      </p:sp>
      <p:sp>
        <p:nvSpPr>
          <p:cNvPr id="66" name="TextBox 65">
            <a:extLst>
              <a:ext uri="{FF2B5EF4-FFF2-40B4-BE49-F238E27FC236}">
                <a16:creationId xmlns:a16="http://schemas.microsoft.com/office/drawing/2014/main" id="{23A715C2-04D5-456C-BC0C-306D7AFE7AB0}"/>
              </a:ext>
            </a:extLst>
          </p:cNvPr>
          <p:cNvSpPr txBox="1"/>
          <p:nvPr/>
        </p:nvSpPr>
        <p:spPr>
          <a:xfrm>
            <a:off x="1137233" y="1764460"/>
            <a:ext cx="1681871" cy="276999"/>
          </a:xfrm>
          <a:prstGeom prst="rect">
            <a:avLst/>
          </a:prstGeom>
          <a:noFill/>
        </p:spPr>
        <p:txBody>
          <a:bodyPr wrap="none" rtlCol="0" anchor="b" anchorCtr="0">
            <a:spAutoFit/>
          </a:bodyPr>
          <a:lstStyle/>
          <a:p>
            <a:r>
              <a:rPr lang="en-US" sz="1200" b="1" dirty="0">
                <a:solidFill>
                  <a:srgbClr val="FFFFFF"/>
                </a:solidFill>
                <a:latin typeface="Poppins" pitchFamily="2" charset="77"/>
                <a:ea typeface="League Spartan" charset="0"/>
                <a:cs typeface="Poppins" pitchFamily="2" charset="77"/>
              </a:rPr>
              <a:t>Project Description</a:t>
            </a:r>
          </a:p>
        </p:txBody>
      </p:sp>
      <p:sp>
        <p:nvSpPr>
          <p:cNvPr id="68" name="TextBox 67">
            <a:extLst>
              <a:ext uri="{FF2B5EF4-FFF2-40B4-BE49-F238E27FC236}">
                <a16:creationId xmlns:a16="http://schemas.microsoft.com/office/drawing/2014/main" id="{98ACA893-EBBF-43D6-95CE-F3D87BC06492}"/>
              </a:ext>
            </a:extLst>
          </p:cNvPr>
          <p:cNvSpPr txBox="1"/>
          <p:nvPr/>
        </p:nvSpPr>
        <p:spPr>
          <a:xfrm>
            <a:off x="604521" y="1612345"/>
            <a:ext cx="470001"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1.</a:t>
            </a:r>
          </a:p>
        </p:txBody>
      </p:sp>
      <p:sp>
        <p:nvSpPr>
          <p:cNvPr id="71" name="TextBox 70">
            <a:extLst>
              <a:ext uri="{FF2B5EF4-FFF2-40B4-BE49-F238E27FC236}">
                <a16:creationId xmlns:a16="http://schemas.microsoft.com/office/drawing/2014/main" id="{33E29E03-18A5-4835-9019-278B8E9C7DA0}"/>
              </a:ext>
            </a:extLst>
          </p:cNvPr>
          <p:cNvSpPr txBox="1"/>
          <p:nvPr/>
        </p:nvSpPr>
        <p:spPr>
          <a:xfrm>
            <a:off x="3329941" y="1612345"/>
            <a:ext cx="553358"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2.</a:t>
            </a:r>
          </a:p>
        </p:txBody>
      </p:sp>
      <p:sp>
        <p:nvSpPr>
          <p:cNvPr id="74" name="TextBox 73">
            <a:extLst>
              <a:ext uri="{FF2B5EF4-FFF2-40B4-BE49-F238E27FC236}">
                <a16:creationId xmlns:a16="http://schemas.microsoft.com/office/drawing/2014/main" id="{3CB9D316-B976-4923-B8C2-48F57D20174E}"/>
              </a:ext>
            </a:extLst>
          </p:cNvPr>
          <p:cNvSpPr txBox="1"/>
          <p:nvPr/>
        </p:nvSpPr>
        <p:spPr>
          <a:xfrm>
            <a:off x="6089826" y="1612345"/>
            <a:ext cx="567784"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3.</a:t>
            </a:r>
          </a:p>
        </p:txBody>
      </p:sp>
      <p:sp>
        <p:nvSpPr>
          <p:cNvPr id="77" name="TextBox 76">
            <a:extLst>
              <a:ext uri="{FF2B5EF4-FFF2-40B4-BE49-F238E27FC236}">
                <a16:creationId xmlns:a16="http://schemas.microsoft.com/office/drawing/2014/main" id="{8E4243C8-268E-4E9F-802F-041F47E5EA3B}"/>
              </a:ext>
            </a:extLst>
          </p:cNvPr>
          <p:cNvSpPr txBox="1"/>
          <p:nvPr/>
        </p:nvSpPr>
        <p:spPr>
          <a:xfrm>
            <a:off x="539600" y="3265817"/>
            <a:ext cx="599844"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4.</a:t>
            </a:r>
          </a:p>
        </p:txBody>
      </p:sp>
      <p:sp>
        <p:nvSpPr>
          <p:cNvPr id="80" name="TextBox 79">
            <a:extLst>
              <a:ext uri="{FF2B5EF4-FFF2-40B4-BE49-F238E27FC236}">
                <a16:creationId xmlns:a16="http://schemas.microsoft.com/office/drawing/2014/main" id="{8EE78700-C0D5-42D5-B7B0-7A0CACE86792}"/>
              </a:ext>
            </a:extLst>
          </p:cNvPr>
          <p:cNvSpPr txBox="1"/>
          <p:nvPr/>
        </p:nvSpPr>
        <p:spPr>
          <a:xfrm>
            <a:off x="3312308" y="3265817"/>
            <a:ext cx="588623"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5.</a:t>
            </a:r>
          </a:p>
        </p:txBody>
      </p:sp>
      <p:sp>
        <p:nvSpPr>
          <p:cNvPr id="83" name="TextBox 82">
            <a:extLst>
              <a:ext uri="{FF2B5EF4-FFF2-40B4-BE49-F238E27FC236}">
                <a16:creationId xmlns:a16="http://schemas.microsoft.com/office/drawing/2014/main" id="{2BA10DEB-C844-47E4-A7D3-EB9B4581410C}"/>
              </a:ext>
            </a:extLst>
          </p:cNvPr>
          <p:cNvSpPr txBox="1"/>
          <p:nvPr/>
        </p:nvSpPr>
        <p:spPr>
          <a:xfrm>
            <a:off x="6082612" y="3265817"/>
            <a:ext cx="582212" cy="611706"/>
          </a:xfrm>
          <a:prstGeom prst="rect">
            <a:avLst/>
          </a:prstGeom>
          <a:noFill/>
        </p:spPr>
        <p:txBody>
          <a:bodyPr wrap="none" rtlCol="0" anchor="ctr" anchorCtr="0">
            <a:spAutoFit/>
          </a:bodyPr>
          <a:lstStyle/>
          <a:p>
            <a:pPr algn="ctr"/>
            <a:r>
              <a:rPr lang="en-US" sz="3375" b="1" dirty="0">
                <a:solidFill>
                  <a:srgbClr val="FFFFFF"/>
                </a:solidFill>
                <a:latin typeface="Poppins" pitchFamily="2" charset="77"/>
                <a:ea typeface="League Spartan" charset="0"/>
                <a:cs typeface="Poppins" pitchFamily="2" charset="77"/>
              </a:rPr>
              <a:t>6.</a:t>
            </a:r>
          </a:p>
        </p:txBody>
      </p:sp>
      <p:sp>
        <p:nvSpPr>
          <p:cNvPr id="93" name="TextBox 92">
            <a:extLst>
              <a:ext uri="{FF2B5EF4-FFF2-40B4-BE49-F238E27FC236}">
                <a16:creationId xmlns:a16="http://schemas.microsoft.com/office/drawing/2014/main" id="{BFB59F2F-6922-487F-8289-D3D9F916C2B5}"/>
              </a:ext>
            </a:extLst>
          </p:cNvPr>
          <p:cNvSpPr txBox="1"/>
          <p:nvPr/>
        </p:nvSpPr>
        <p:spPr>
          <a:xfrm>
            <a:off x="3911321" y="1764459"/>
            <a:ext cx="1619354" cy="276999"/>
          </a:xfrm>
          <a:prstGeom prst="rect">
            <a:avLst/>
          </a:prstGeom>
          <a:noFill/>
        </p:spPr>
        <p:txBody>
          <a:bodyPr wrap="none" rtlCol="0" anchor="b" anchorCtr="0">
            <a:spAutoFit/>
          </a:bodyPr>
          <a:lstStyle/>
          <a:p>
            <a:r>
              <a:rPr lang="en-US" sz="1200" b="1" dirty="0">
                <a:solidFill>
                  <a:srgbClr val="FFFFFF"/>
                </a:solidFill>
                <a:latin typeface="Poppins" pitchFamily="2" charset="77"/>
                <a:ea typeface="League Spartan" charset="0"/>
                <a:cs typeface="Poppins" pitchFamily="2" charset="77"/>
              </a:rPr>
              <a:t>About the Dataset</a:t>
            </a:r>
          </a:p>
        </p:txBody>
      </p:sp>
      <p:sp>
        <p:nvSpPr>
          <p:cNvPr id="94" name="TextBox 93">
            <a:extLst>
              <a:ext uri="{FF2B5EF4-FFF2-40B4-BE49-F238E27FC236}">
                <a16:creationId xmlns:a16="http://schemas.microsoft.com/office/drawing/2014/main" id="{A7A64F07-2236-4C67-9C5B-76CB361B3329}"/>
              </a:ext>
            </a:extLst>
          </p:cNvPr>
          <p:cNvSpPr txBox="1"/>
          <p:nvPr/>
        </p:nvSpPr>
        <p:spPr>
          <a:xfrm>
            <a:off x="6657610" y="1672125"/>
            <a:ext cx="1626850" cy="461665"/>
          </a:xfrm>
          <a:prstGeom prst="rect">
            <a:avLst/>
          </a:prstGeom>
          <a:noFill/>
        </p:spPr>
        <p:txBody>
          <a:bodyPr wrap="square" rtlCol="0" anchor="b" anchorCtr="0">
            <a:spAutoFit/>
          </a:bodyPr>
          <a:lstStyle/>
          <a:p>
            <a:r>
              <a:rPr lang="en-US" sz="1200" b="1" dirty="0">
                <a:solidFill>
                  <a:srgbClr val="FFFFFF"/>
                </a:solidFill>
                <a:latin typeface="Poppins" pitchFamily="2" charset="77"/>
                <a:ea typeface="League Spartan" charset="0"/>
                <a:cs typeface="Poppins" pitchFamily="2" charset="77"/>
              </a:rPr>
              <a:t>Data Preprocessing</a:t>
            </a:r>
          </a:p>
        </p:txBody>
      </p:sp>
      <p:sp>
        <p:nvSpPr>
          <p:cNvPr id="95" name="TextBox 94">
            <a:extLst>
              <a:ext uri="{FF2B5EF4-FFF2-40B4-BE49-F238E27FC236}">
                <a16:creationId xmlns:a16="http://schemas.microsoft.com/office/drawing/2014/main" id="{26117C9B-C5B8-4E35-B557-1646C31E4677}"/>
              </a:ext>
            </a:extLst>
          </p:cNvPr>
          <p:cNvSpPr txBox="1"/>
          <p:nvPr/>
        </p:nvSpPr>
        <p:spPr>
          <a:xfrm>
            <a:off x="3911321" y="3336261"/>
            <a:ext cx="1626850" cy="461665"/>
          </a:xfrm>
          <a:prstGeom prst="rect">
            <a:avLst/>
          </a:prstGeom>
          <a:noFill/>
        </p:spPr>
        <p:txBody>
          <a:bodyPr wrap="square" rtlCol="0" anchor="b" anchorCtr="0">
            <a:spAutoFit/>
          </a:bodyPr>
          <a:lstStyle/>
          <a:p>
            <a:r>
              <a:rPr lang="en-US" sz="1200" b="1" dirty="0">
                <a:solidFill>
                  <a:srgbClr val="FFFFFF"/>
                </a:solidFill>
                <a:latin typeface="Poppins" pitchFamily="2" charset="77"/>
                <a:ea typeface="League Spartan" charset="0"/>
                <a:cs typeface="Poppins" pitchFamily="2" charset="77"/>
              </a:rPr>
              <a:t>Model Selection and Evaluation</a:t>
            </a:r>
          </a:p>
        </p:txBody>
      </p:sp>
      <p:sp>
        <p:nvSpPr>
          <p:cNvPr id="98" name="TextBox 97">
            <a:extLst>
              <a:ext uri="{FF2B5EF4-FFF2-40B4-BE49-F238E27FC236}">
                <a16:creationId xmlns:a16="http://schemas.microsoft.com/office/drawing/2014/main" id="{8262E490-4944-450A-8E7B-6245CFEF0F43}"/>
              </a:ext>
            </a:extLst>
          </p:cNvPr>
          <p:cNvSpPr txBox="1"/>
          <p:nvPr/>
        </p:nvSpPr>
        <p:spPr>
          <a:xfrm>
            <a:off x="6765947" y="3428595"/>
            <a:ext cx="1626850" cy="276999"/>
          </a:xfrm>
          <a:prstGeom prst="rect">
            <a:avLst/>
          </a:prstGeom>
          <a:noFill/>
        </p:spPr>
        <p:txBody>
          <a:bodyPr wrap="square" rtlCol="0" anchor="b" anchorCtr="0">
            <a:spAutoFit/>
          </a:bodyPr>
          <a:lstStyle/>
          <a:p>
            <a:r>
              <a:rPr lang="en-US" sz="1200" b="1" dirty="0">
                <a:solidFill>
                  <a:srgbClr val="FFFFFF"/>
                </a:solidFill>
                <a:latin typeface="Poppins" pitchFamily="2" charset="77"/>
                <a:ea typeface="League Spartan" charset="0"/>
                <a:cs typeface="Poppins" pitchFamily="2" charset="77"/>
              </a:rPr>
              <a:t>Conclusion </a:t>
            </a:r>
          </a:p>
        </p:txBody>
      </p:sp>
      <p:sp>
        <p:nvSpPr>
          <p:cNvPr id="100" name="TextBox 99">
            <a:extLst>
              <a:ext uri="{FF2B5EF4-FFF2-40B4-BE49-F238E27FC236}">
                <a16:creationId xmlns:a16="http://schemas.microsoft.com/office/drawing/2014/main" id="{00B34610-4A2B-4361-B3BB-301F22F1F98F}"/>
              </a:ext>
            </a:extLst>
          </p:cNvPr>
          <p:cNvSpPr txBox="1"/>
          <p:nvPr/>
        </p:nvSpPr>
        <p:spPr>
          <a:xfrm>
            <a:off x="1240567" y="3428595"/>
            <a:ext cx="4572000" cy="307777"/>
          </a:xfrm>
          <a:prstGeom prst="rect">
            <a:avLst/>
          </a:prstGeom>
          <a:noFill/>
        </p:spPr>
        <p:txBody>
          <a:bodyPr wrap="square">
            <a:spAutoFit/>
          </a:bodyPr>
          <a:lstStyle/>
          <a:p>
            <a:r>
              <a:rPr lang="en-US" sz="1400" b="1" dirty="0">
                <a:solidFill>
                  <a:srgbClr val="FFFFFF"/>
                </a:solidFill>
                <a:latin typeface="Poppins" pitchFamily="2" charset="77"/>
                <a:ea typeface="League Spartan" charset="0"/>
                <a:cs typeface="Poppins" pitchFamily="2" charset="77"/>
              </a:rPr>
              <a:t>Data Exploration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pic>
        <p:nvPicPr>
          <p:cNvPr id="2054" name="Picture 6">
            <a:extLst>
              <a:ext uri="{FF2B5EF4-FFF2-40B4-BE49-F238E27FC236}">
                <a16:creationId xmlns:a16="http://schemas.microsoft.com/office/drawing/2014/main" id="{47EAC37E-2060-4C3A-AEA9-B46DCB469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990599"/>
            <a:ext cx="7239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41F639EA-18DD-4014-B19D-04884E86DAC5}"/>
              </a:ext>
            </a:extLst>
          </p:cNvPr>
          <p:cNvSpPr txBox="1"/>
          <p:nvPr/>
        </p:nvSpPr>
        <p:spPr>
          <a:xfrm>
            <a:off x="100014" y="580788"/>
            <a:ext cx="8801099" cy="4401205"/>
          </a:xfrm>
          <a:prstGeom prst="rect">
            <a:avLst/>
          </a:prstGeom>
          <a:noFill/>
        </p:spPr>
        <p:txBody>
          <a:bodyPr wrap="square">
            <a:spAutoFit/>
          </a:bodyPr>
          <a:lstStyle/>
          <a:p>
            <a:r>
              <a:rPr lang="en-US" sz="1400" dirty="0">
                <a:solidFill>
                  <a:schemeClr val="bg1"/>
                </a:solidFill>
                <a:latin typeface="Poppins" panose="00000500000000000000" pitchFamily="2" charset="0"/>
                <a:cs typeface="Poppins" panose="00000500000000000000" pitchFamily="2" charset="0"/>
              </a:rPr>
              <a:t>Over 13 million people will have a stroke each year and around 5.5 million people will die as a result.</a:t>
            </a: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endParaRPr lang="en-US" dirty="0">
              <a:solidFill>
                <a:schemeClr val="bg1"/>
              </a:solidFill>
              <a:latin typeface="Poppins" panose="00000500000000000000" pitchFamily="2" charset="0"/>
              <a:cs typeface="Poppins" panose="00000500000000000000" pitchFamily="2" charset="0"/>
            </a:endParaRPr>
          </a:p>
          <a:p>
            <a:endParaRPr lang="en-US" sz="1400" dirty="0">
              <a:solidFill>
                <a:schemeClr val="bg1"/>
              </a:solidFill>
              <a:latin typeface="Poppins" panose="00000500000000000000" pitchFamily="2" charset="0"/>
              <a:cs typeface="Poppins" panose="00000500000000000000" pitchFamily="2" charset="0"/>
            </a:endParaRPr>
          </a:p>
          <a:p>
            <a:r>
              <a:rPr lang="en-US" dirty="0">
                <a:solidFill>
                  <a:schemeClr val="bg1"/>
                </a:solidFill>
                <a:latin typeface="Poppins" panose="00000500000000000000" pitchFamily="2" charset="0"/>
                <a:cs typeface="Poppins" panose="00000500000000000000" pitchFamily="2" charset="0"/>
              </a:rPr>
              <a:t>                                                                   </a:t>
            </a:r>
          </a:p>
          <a:p>
            <a:r>
              <a:rPr lang="en-US" sz="1400" dirty="0">
                <a:solidFill>
                  <a:schemeClr val="bg1"/>
                </a:solidFill>
                <a:latin typeface="Poppins" panose="00000500000000000000" pitchFamily="2" charset="0"/>
                <a:cs typeface="Poppins" panose="00000500000000000000" pitchFamily="2" charset="0"/>
              </a:rPr>
              <a:t>                                                                    Fast access to treatment saves lives and improves recovery.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9" name="Google Shape;708;p29">
            <a:extLst>
              <a:ext uri="{FF2B5EF4-FFF2-40B4-BE49-F238E27FC236}">
                <a16:creationId xmlns:a16="http://schemas.microsoft.com/office/drawing/2014/main" id="{D84F60F8-5EDC-497F-AA8A-C91960DB181B}"/>
              </a:ext>
            </a:extLst>
          </p:cNvPr>
          <p:cNvSpPr txBox="1">
            <a:spLocks/>
          </p:cNvSpPr>
          <p:nvPr/>
        </p:nvSpPr>
        <p:spPr>
          <a:xfrm>
            <a:off x="341381" y="23259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Project Description</a:t>
            </a:r>
          </a:p>
        </p:txBody>
      </p:sp>
      <p:sp>
        <p:nvSpPr>
          <p:cNvPr id="11" name="TextBox 10">
            <a:extLst>
              <a:ext uri="{FF2B5EF4-FFF2-40B4-BE49-F238E27FC236}">
                <a16:creationId xmlns:a16="http://schemas.microsoft.com/office/drawing/2014/main" id="{298E51F5-C17B-4D24-9015-F3C42A5C936A}"/>
              </a:ext>
            </a:extLst>
          </p:cNvPr>
          <p:cNvSpPr txBox="1"/>
          <p:nvPr/>
        </p:nvSpPr>
        <p:spPr>
          <a:xfrm>
            <a:off x="497913" y="1663743"/>
            <a:ext cx="4717023" cy="3416320"/>
          </a:xfrm>
          <a:prstGeom prst="rect">
            <a:avLst/>
          </a:prstGeom>
          <a:noFill/>
        </p:spPr>
        <p:txBody>
          <a:bodyPr wrap="square">
            <a:spAutoFit/>
          </a:bodyPr>
          <a:lstStyle/>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Different machine learning (ML) models have been developed to predict the likelihood of a stroke occurring in the brain.</a:t>
            </a: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Models can predict risk with high accuracy while maintaining a reasonable false positive rate.</a:t>
            </a: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This research uses a range of physiological parameters and machine learning algorithms</a:t>
            </a:r>
          </a:p>
          <a:p>
            <a:endParaRPr lang="en-US" sz="1200" dirty="0">
              <a:solidFill>
                <a:schemeClr val="bg1"/>
              </a:solidFill>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r>
              <a:rPr lang="en-US" sz="1200" dirty="0">
                <a:solidFill>
                  <a:schemeClr val="bg1"/>
                </a:solidFill>
                <a:latin typeface="Poppins" panose="00000500000000000000" pitchFamily="2" charset="0"/>
                <a:cs typeface="Poppins" panose="00000500000000000000" pitchFamily="2" charset="0"/>
              </a:rPr>
              <a:t> </a:t>
            </a:r>
            <a:r>
              <a:rPr lang="en-US" sz="1200" b="0" i="0" dirty="0">
                <a:solidFill>
                  <a:schemeClr val="bg1"/>
                </a:solidFill>
                <a:effectLst/>
                <a:latin typeface="Poppins" panose="00000500000000000000" pitchFamily="2" charset="0"/>
                <a:cs typeface="Poppins" panose="00000500000000000000" pitchFamily="2" charset="0"/>
              </a:rPr>
              <a:t>Numerous model comparisons have established their robustness, and the scheme can be deduced from the study analysis.</a:t>
            </a:r>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pic>
        <p:nvPicPr>
          <p:cNvPr id="13" name="Picture 12">
            <a:extLst>
              <a:ext uri="{FF2B5EF4-FFF2-40B4-BE49-F238E27FC236}">
                <a16:creationId xmlns:a16="http://schemas.microsoft.com/office/drawing/2014/main" id="{FC413967-F1C5-48C2-8863-65A97CE65FB8}"/>
              </a:ext>
            </a:extLst>
          </p:cNvPr>
          <p:cNvPicPr>
            <a:picLocks noChangeAspect="1"/>
          </p:cNvPicPr>
          <p:nvPr/>
        </p:nvPicPr>
        <p:blipFill>
          <a:blip r:embed="rId3"/>
          <a:stretch>
            <a:fillRect/>
          </a:stretch>
        </p:blipFill>
        <p:spPr>
          <a:xfrm>
            <a:off x="5092866" y="1800820"/>
            <a:ext cx="3981115" cy="2988639"/>
          </a:xfrm>
          <a:prstGeom prst="rect">
            <a:avLst/>
          </a:prstGeom>
        </p:spPr>
      </p:pic>
      <p:sp>
        <p:nvSpPr>
          <p:cNvPr id="18" name="TextBox 17">
            <a:extLst>
              <a:ext uri="{FF2B5EF4-FFF2-40B4-BE49-F238E27FC236}">
                <a16:creationId xmlns:a16="http://schemas.microsoft.com/office/drawing/2014/main" id="{0B92286F-193B-44D2-8F4E-17F89FEBEC62}"/>
              </a:ext>
            </a:extLst>
          </p:cNvPr>
          <p:cNvSpPr txBox="1"/>
          <p:nvPr/>
        </p:nvSpPr>
        <p:spPr>
          <a:xfrm>
            <a:off x="732871" y="1003687"/>
            <a:ext cx="8411129" cy="461665"/>
          </a:xfrm>
          <a:prstGeom prst="rect">
            <a:avLst/>
          </a:prstGeom>
          <a:noFill/>
        </p:spPr>
        <p:txBody>
          <a:bodyPr wrap="square">
            <a:spAutoFit/>
          </a:bodyPr>
          <a:lstStyle/>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Data-based decision making is increasing in medicine because of its efficiency and accuracy.</a:t>
            </a:r>
          </a:p>
        </p:txBody>
      </p:sp>
    </p:spTree>
    <p:extLst>
      <p:ext uri="{BB962C8B-B14F-4D97-AF65-F5344CB8AC3E}">
        <p14:creationId xmlns:p14="http://schemas.microsoft.com/office/powerpoint/2010/main" val="25494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About the dataset</a:t>
            </a:r>
            <a:endParaRPr dirty="0"/>
          </a:p>
        </p:txBody>
      </p:sp>
      <p:pic>
        <p:nvPicPr>
          <p:cNvPr id="4" name="Picture 3">
            <a:extLst>
              <a:ext uri="{FF2B5EF4-FFF2-40B4-BE49-F238E27FC236}">
                <a16:creationId xmlns:a16="http://schemas.microsoft.com/office/drawing/2014/main" id="{038E5C87-E829-4B6E-83F8-310D734B1A83}"/>
              </a:ext>
            </a:extLst>
          </p:cNvPr>
          <p:cNvPicPr>
            <a:picLocks noChangeAspect="1"/>
          </p:cNvPicPr>
          <p:nvPr/>
        </p:nvPicPr>
        <p:blipFill rotWithShape="1">
          <a:blip r:embed="rId3"/>
          <a:srcRect l="1344" t="1469" r="1422" b="2417"/>
          <a:stretch/>
        </p:blipFill>
        <p:spPr>
          <a:xfrm>
            <a:off x="807242" y="805297"/>
            <a:ext cx="5993607" cy="3087820"/>
          </a:xfrm>
          <a:prstGeom prst="rect">
            <a:avLst/>
          </a:prstGeom>
        </p:spPr>
      </p:pic>
      <p:sp>
        <p:nvSpPr>
          <p:cNvPr id="6" name="TextBox 5">
            <a:extLst>
              <a:ext uri="{FF2B5EF4-FFF2-40B4-BE49-F238E27FC236}">
                <a16:creationId xmlns:a16="http://schemas.microsoft.com/office/drawing/2014/main" id="{666F086B-5359-4EF0-95AD-3C73021E7DC2}"/>
              </a:ext>
            </a:extLst>
          </p:cNvPr>
          <p:cNvSpPr txBox="1"/>
          <p:nvPr/>
        </p:nvSpPr>
        <p:spPr>
          <a:xfrm>
            <a:off x="714374" y="3724582"/>
            <a:ext cx="8572503" cy="1384995"/>
          </a:xfrm>
          <a:prstGeom prst="rect">
            <a:avLst/>
          </a:prstGeom>
          <a:noFill/>
        </p:spPr>
        <p:txBody>
          <a:bodyPr wrap="square">
            <a:spAutoFit/>
          </a:bodyPr>
          <a:lstStyle/>
          <a:p>
            <a:endParaRPr lang="en-US" sz="1200" dirty="0">
              <a:solidFill>
                <a:schemeClr val="bg1"/>
              </a:solidFill>
              <a:latin typeface="Poppins" panose="00000500000000000000" pitchFamily="2" charset="0"/>
              <a:cs typeface="Poppins" panose="00000500000000000000" pitchFamily="2" charset="0"/>
            </a:endParaRPr>
          </a:p>
          <a:p>
            <a:r>
              <a:rPr lang="en-US" sz="1200" b="0" i="0" u="sng" dirty="0">
                <a:solidFill>
                  <a:schemeClr val="bg1"/>
                </a:solidFill>
                <a:effectLst/>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https://www.kaggle.com/fedesoriano/stroke-prediction-dataset</a:t>
            </a:r>
            <a:r>
              <a:rPr lang="en-US" sz="1200" b="0" i="0" dirty="0">
                <a:solidFill>
                  <a:schemeClr val="bg1"/>
                </a:solidFill>
                <a:effectLst/>
                <a:latin typeface="Poppins" panose="00000500000000000000" pitchFamily="2" charset="0"/>
                <a:cs typeface="Poppins" panose="00000500000000000000" pitchFamily="2" charset="0"/>
              </a:rPr>
              <a:t> - Dataset used</a:t>
            </a: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The number 0 indicates that no stroke risk was identified, while the value 1 indicates that a stroke risk was detected.</a:t>
            </a: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249 rows alone in the stroke column have the value 1, whereas 4861 rows have the value 0</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Tree>
    <p:extLst>
      <p:ext uri="{BB962C8B-B14F-4D97-AF65-F5344CB8AC3E}">
        <p14:creationId xmlns:p14="http://schemas.microsoft.com/office/powerpoint/2010/main" val="346912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a:t>
            </a:r>
            <a:r>
              <a:rPr lang="en-IN" dirty="0" err="1"/>
              <a:t>Preprocessing</a:t>
            </a:r>
            <a:endParaRPr dirty="0"/>
          </a:p>
        </p:txBody>
      </p:sp>
      <p:pic>
        <p:nvPicPr>
          <p:cNvPr id="6148" name="Picture 4">
            <a:extLst>
              <a:ext uri="{FF2B5EF4-FFF2-40B4-BE49-F238E27FC236}">
                <a16:creationId xmlns:a16="http://schemas.microsoft.com/office/drawing/2014/main" id="{08466899-05A4-4787-9F3B-6C36B26F54CD}"/>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17907" y="1218392"/>
            <a:ext cx="4060073" cy="27067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743421-56F1-48EB-B8EC-E82F26119501}"/>
              </a:ext>
            </a:extLst>
          </p:cNvPr>
          <p:cNvSpPr txBox="1"/>
          <p:nvPr/>
        </p:nvSpPr>
        <p:spPr>
          <a:xfrm>
            <a:off x="4666021" y="571253"/>
            <a:ext cx="4717023" cy="4339650"/>
          </a:xfrm>
          <a:prstGeom prst="rect">
            <a:avLst/>
          </a:prstGeom>
          <a:noFill/>
        </p:spPr>
        <p:txBody>
          <a:bodyPr wrap="square">
            <a:spAutoFit/>
          </a:bodyPr>
          <a:lstStyle/>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nSpc>
                <a:spcPct val="200000"/>
              </a:lnSpc>
            </a:pPr>
            <a:r>
              <a:rPr lang="en-US" sz="1200" b="0" i="0" dirty="0">
                <a:solidFill>
                  <a:schemeClr val="bg1"/>
                </a:solidFill>
                <a:effectLst/>
                <a:latin typeface="Poppins" panose="00000500000000000000" pitchFamily="2" charset="0"/>
                <a:cs typeface="Poppins" panose="00000500000000000000" pitchFamily="2" charset="0"/>
              </a:rPr>
              <a:t>Drop ID column</a:t>
            </a:r>
          </a:p>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nSpc>
                <a:spcPct val="200000"/>
              </a:lnSpc>
            </a:pPr>
            <a:r>
              <a:rPr lang="en-US" sz="1200" b="0" i="0" dirty="0">
                <a:solidFill>
                  <a:schemeClr val="bg1"/>
                </a:solidFill>
                <a:effectLst/>
                <a:latin typeface="Poppins" panose="00000500000000000000" pitchFamily="2" charset="0"/>
                <a:cs typeface="Poppins" panose="00000500000000000000" pitchFamily="2" charset="0"/>
              </a:rPr>
              <a:t>Identify Null Values</a:t>
            </a:r>
          </a:p>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nSpc>
                <a:spcPct val="200000"/>
              </a:lnSpc>
            </a:pPr>
            <a:r>
              <a:rPr lang="en-US" sz="1200" dirty="0">
                <a:solidFill>
                  <a:schemeClr val="bg1"/>
                </a:solidFill>
                <a:latin typeface="Poppins" panose="00000500000000000000" pitchFamily="2" charset="0"/>
                <a:cs typeface="Poppins" panose="00000500000000000000" pitchFamily="2" charset="0"/>
              </a:rPr>
              <a:t>String values converted into categorical representation</a:t>
            </a:r>
          </a:p>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nSpc>
                <a:spcPct val="200000"/>
              </a:lnSpc>
            </a:pPr>
            <a:r>
              <a:rPr lang="en-US" sz="1200" dirty="0">
                <a:solidFill>
                  <a:schemeClr val="bg1"/>
                </a:solidFill>
                <a:latin typeface="Poppins" panose="00000500000000000000" pitchFamily="2" charset="0"/>
                <a:cs typeface="Poppins" panose="00000500000000000000" pitchFamily="2" charset="0"/>
              </a:rPr>
              <a:t>Replace null values in BMI with calculated mean values based on age buckets. </a:t>
            </a: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spTree>
    <p:extLst>
      <p:ext uri="{BB962C8B-B14F-4D97-AF65-F5344CB8AC3E}">
        <p14:creationId xmlns:p14="http://schemas.microsoft.com/office/powerpoint/2010/main" val="274667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Upsampling</a:t>
            </a:r>
            <a:endParaRPr dirty="0"/>
          </a:p>
        </p:txBody>
      </p:sp>
      <p:sp>
        <p:nvSpPr>
          <p:cNvPr id="7" name="TextBox 6">
            <a:extLst>
              <a:ext uri="{FF2B5EF4-FFF2-40B4-BE49-F238E27FC236}">
                <a16:creationId xmlns:a16="http://schemas.microsoft.com/office/drawing/2014/main" id="{36743421-56F1-48EB-B8EC-E82F26119501}"/>
              </a:ext>
            </a:extLst>
          </p:cNvPr>
          <p:cNvSpPr txBox="1"/>
          <p:nvPr/>
        </p:nvSpPr>
        <p:spPr>
          <a:xfrm>
            <a:off x="341381" y="518947"/>
            <a:ext cx="8381138" cy="2492990"/>
          </a:xfrm>
          <a:prstGeom prst="rect">
            <a:avLst/>
          </a:prstGeom>
          <a:noFill/>
        </p:spPr>
        <p:txBody>
          <a:bodyPr wrap="square">
            <a:spAutoFit/>
          </a:bodyPr>
          <a:lstStyle/>
          <a:p>
            <a:pPr>
              <a:lnSpc>
                <a:spcPct val="200000"/>
              </a:lnSpc>
            </a:pPr>
            <a:endParaRPr lang="en-US" sz="1200" dirty="0">
              <a:solidFill>
                <a:schemeClr val="bg1"/>
              </a:solidFill>
              <a:latin typeface="Poppins" panose="00000500000000000000" pitchFamily="2" charset="0"/>
              <a:cs typeface="Poppins" panose="00000500000000000000" pitchFamily="2" charset="0"/>
            </a:endParaRP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r>
              <a:rPr lang="en-US" sz="1200" b="0" i="0" dirty="0">
                <a:solidFill>
                  <a:schemeClr val="bg1"/>
                </a:solidFill>
                <a:effectLst/>
                <a:latin typeface="Poppins" panose="00000500000000000000" pitchFamily="2" charset="0"/>
                <a:cs typeface="Poppins" panose="00000500000000000000" pitchFamily="2" charset="0"/>
              </a:rPr>
              <a:t>In the absence of more real data, Upsampling a minority label is a justifiable approach especially in domains like healthcare and life sciences where data cant be synthesized.</a:t>
            </a:r>
          </a:p>
          <a:p>
            <a:pPr algn="l"/>
            <a:endParaRPr lang="en-US" sz="1200" b="0" i="0" dirty="0">
              <a:solidFill>
                <a:schemeClr val="bg1"/>
              </a:solidFill>
              <a:effectLst/>
              <a:latin typeface="Poppins" panose="00000500000000000000" pitchFamily="2" charset="0"/>
              <a:cs typeface="Poppins" panose="00000500000000000000" pitchFamily="2" charset="0"/>
            </a:endParaRPr>
          </a:p>
          <a:p>
            <a:pPr algn="l"/>
            <a:r>
              <a:rPr lang="en-US" sz="1200" b="0" i="0" dirty="0">
                <a:solidFill>
                  <a:schemeClr val="bg1"/>
                </a:solidFill>
                <a:effectLst/>
                <a:latin typeface="Poppins" panose="00000500000000000000" pitchFamily="2" charset="0"/>
                <a:cs typeface="Poppins" panose="00000500000000000000" pitchFamily="2" charset="0"/>
              </a:rPr>
              <a:t>Split the data in 6:4, 60 % Train Data and 40 % Test Data.</a:t>
            </a:r>
            <a:r>
              <a:rPr lang="en-US" sz="1200" dirty="0">
                <a:solidFill>
                  <a:schemeClr val="bg1"/>
                </a:solidFill>
                <a:latin typeface="Poppins" panose="00000500000000000000" pitchFamily="2" charset="0"/>
                <a:cs typeface="Poppins" panose="00000500000000000000" pitchFamily="2" charset="0"/>
              </a:rPr>
              <a:t> </a:t>
            </a:r>
            <a:r>
              <a:rPr lang="en-US" sz="1200" b="0" i="0" dirty="0">
                <a:solidFill>
                  <a:schemeClr val="bg1"/>
                </a:solidFill>
                <a:effectLst/>
                <a:latin typeface="Poppins" panose="00000500000000000000" pitchFamily="2" charset="0"/>
                <a:cs typeface="Poppins" panose="00000500000000000000" pitchFamily="2" charset="0"/>
              </a:rPr>
              <a:t>Training Data is then upsampled using </a:t>
            </a:r>
            <a:r>
              <a:rPr lang="en-US" sz="1200" b="0" i="0" dirty="0" err="1">
                <a:solidFill>
                  <a:schemeClr val="bg1"/>
                </a:solidFill>
                <a:effectLst/>
                <a:latin typeface="Poppins" panose="00000500000000000000" pitchFamily="2" charset="0"/>
                <a:cs typeface="Poppins" panose="00000500000000000000" pitchFamily="2" charset="0"/>
              </a:rPr>
              <a:t>upsample</a:t>
            </a:r>
            <a:r>
              <a:rPr lang="en-US" sz="1200" b="0" i="0" dirty="0">
                <a:solidFill>
                  <a:schemeClr val="bg1"/>
                </a:solidFill>
                <a:effectLst/>
                <a:latin typeface="Poppins" panose="00000500000000000000" pitchFamily="2" charset="0"/>
                <a:cs typeface="Poppins" panose="00000500000000000000" pitchFamily="2" charset="0"/>
              </a:rPr>
              <a:t> function in CARET library.</a:t>
            </a: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b="0" i="0" dirty="0">
              <a:solidFill>
                <a:schemeClr val="bg1"/>
              </a:solidFill>
              <a:effectLst/>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a:p>
            <a:br>
              <a:rPr lang="en-US" sz="1200" dirty="0">
                <a:solidFill>
                  <a:schemeClr val="bg1"/>
                </a:solidFill>
                <a:latin typeface="Poppins" panose="00000500000000000000" pitchFamily="2" charset="0"/>
                <a:cs typeface="Poppins" panose="00000500000000000000" pitchFamily="2" charset="0"/>
              </a:rPr>
            </a:br>
            <a:r>
              <a:rPr lang="en-US" sz="1200" b="0" i="0" dirty="0">
                <a:solidFill>
                  <a:schemeClr val="bg1"/>
                </a:solidFill>
                <a:effectLst/>
                <a:latin typeface="Poppins" panose="00000500000000000000" pitchFamily="2" charset="0"/>
                <a:cs typeface="Poppins" panose="00000500000000000000" pitchFamily="2" charset="0"/>
              </a:rPr>
              <a:t> </a:t>
            </a:r>
            <a:endParaRPr lang="en-US" sz="1200" b="1" dirty="0">
              <a:solidFill>
                <a:schemeClr val="bg1"/>
              </a:solidFill>
              <a:latin typeface="Poppins" panose="00000500000000000000" pitchFamily="2" charset="0"/>
              <a:ea typeface="League Spartan" charset="0"/>
              <a:cs typeface="Poppins" panose="00000500000000000000" pitchFamily="2" charset="0"/>
            </a:endParaRPr>
          </a:p>
        </p:txBody>
      </p:sp>
      <p:pic>
        <p:nvPicPr>
          <p:cNvPr id="7172" name="Picture 4" descr="Monotonic AI Models: Sound Logic for Machine Learning | Toptal">
            <a:extLst>
              <a:ext uri="{FF2B5EF4-FFF2-40B4-BE49-F238E27FC236}">
                <a16:creationId xmlns:a16="http://schemas.microsoft.com/office/drawing/2014/main" id="{ED5EB1E3-EC6C-4056-A431-B26139500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48" y="2222471"/>
            <a:ext cx="5131003" cy="26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6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Exploration</a:t>
            </a:r>
            <a:endParaRPr dirty="0"/>
          </a:p>
        </p:txBody>
      </p:sp>
      <p:pic>
        <p:nvPicPr>
          <p:cNvPr id="11" name="Picture 10">
            <a:extLst>
              <a:ext uri="{FF2B5EF4-FFF2-40B4-BE49-F238E27FC236}">
                <a16:creationId xmlns:a16="http://schemas.microsoft.com/office/drawing/2014/main" id="{6334648D-06E2-43B9-9999-B87DDD2CC47B}"/>
              </a:ext>
            </a:extLst>
          </p:cNvPr>
          <p:cNvPicPr>
            <a:picLocks noChangeAspect="1"/>
          </p:cNvPicPr>
          <p:nvPr/>
        </p:nvPicPr>
        <p:blipFill rotWithShape="1">
          <a:blip r:embed="rId3"/>
          <a:srcRect l="4198" r="18930"/>
          <a:stretch/>
        </p:blipFill>
        <p:spPr>
          <a:xfrm>
            <a:off x="700087" y="1476010"/>
            <a:ext cx="3362226" cy="3088846"/>
          </a:xfrm>
          <a:prstGeom prst="rect">
            <a:avLst/>
          </a:prstGeom>
        </p:spPr>
      </p:pic>
      <p:sp>
        <p:nvSpPr>
          <p:cNvPr id="12" name="Rectangle 11">
            <a:extLst>
              <a:ext uri="{FF2B5EF4-FFF2-40B4-BE49-F238E27FC236}">
                <a16:creationId xmlns:a16="http://schemas.microsoft.com/office/drawing/2014/main" id="{6134E42B-D22D-43ED-912C-9A89AF935E0D}"/>
              </a:ext>
            </a:extLst>
          </p:cNvPr>
          <p:cNvSpPr/>
          <p:nvPr/>
        </p:nvSpPr>
        <p:spPr>
          <a:xfrm>
            <a:off x="607219" y="995352"/>
            <a:ext cx="8272462" cy="3678742"/>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CFF20BB-860D-4B38-BF8A-800D84F1F485}"/>
              </a:ext>
            </a:extLst>
          </p:cNvPr>
          <p:cNvSpPr txBox="1"/>
          <p:nvPr/>
        </p:nvSpPr>
        <p:spPr>
          <a:xfrm>
            <a:off x="2624303" y="1051820"/>
            <a:ext cx="6107907" cy="307777"/>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        Correlation </a:t>
            </a:r>
            <a:r>
              <a:rPr lang="en-US" dirty="0">
                <a:solidFill>
                  <a:schemeClr val="bg1"/>
                </a:solidFill>
                <a:latin typeface="Poppins" panose="00000500000000000000" pitchFamily="2" charset="0"/>
                <a:cs typeface="Poppins" panose="00000500000000000000" pitchFamily="2" charset="0"/>
              </a:rPr>
              <a:t>between Predictors</a:t>
            </a:r>
            <a:endParaRPr lang="en-IN" dirty="0"/>
          </a:p>
        </p:txBody>
      </p:sp>
      <p:pic>
        <p:nvPicPr>
          <p:cNvPr id="15" name="Picture 14">
            <a:extLst>
              <a:ext uri="{FF2B5EF4-FFF2-40B4-BE49-F238E27FC236}">
                <a16:creationId xmlns:a16="http://schemas.microsoft.com/office/drawing/2014/main" id="{B0B3EF7F-860A-4F29-8907-9D77E70AAF2B}"/>
              </a:ext>
            </a:extLst>
          </p:cNvPr>
          <p:cNvPicPr>
            <a:picLocks noChangeAspect="1"/>
          </p:cNvPicPr>
          <p:nvPr/>
        </p:nvPicPr>
        <p:blipFill>
          <a:blip r:embed="rId4"/>
          <a:stretch>
            <a:fillRect/>
          </a:stretch>
        </p:blipFill>
        <p:spPr>
          <a:xfrm>
            <a:off x="4572000" y="1723842"/>
            <a:ext cx="4160210" cy="2593181"/>
          </a:xfrm>
          <a:prstGeom prst="rect">
            <a:avLst/>
          </a:prstGeom>
        </p:spPr>
      </p:pic>
    </p:spTree>
    <p:extLst>
      <p:ext uri="{BB962C8B-B14F-4D97-AF65-F5344CB8AC3E}">
        <p14:creationId xmlns:p14="http://schemas.microsoft.com/office/powerpoint/2010/main" val="212110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3" name="Google Shape;708;p29">
            <a:extLst>
              <a:ext uri="{FF2B5EF4-FFF2-40B4-BE49-F238E27FC236}">
                <a16:creationId xmlns:a16="http://schemas.microsoft.com/office/drawing/2014/main" id="{E6755CFC-CA51-4EB8-8A8E-D2A2F93DA7C9}"/>
              </a:ext>
            </a:extLst>
          </p:cNvPr>
          <p:cNvSpPr txBox="1">
            <a:spLocks noGrp="1"/>
          </p:cNvSpPr>
          <p:nvPr>
            <p:ph type="title"/>
          </p:nvPr>
        </p:nvSpPr>
        <p:spPr>
          <a:xfrm>
            <a:off x="341381" y="2325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Exploration</a:t>
            </a:r>
            <a:endParaRPr dirty="0"/>
          </a:p>
        </p:txBody>
      </p:sp>
      <p:sp>
        <p:nvSpPr>
          <p:cNvPr id="8" name="TextBox 7">
            <a:extLst>
              <a:ext uri="{FF2B5EF4-FFF2-40B4-BE49-F238E27FC236}">
                <a16:creationId xmlns:a16="http://schemas.microsoft.com/office/drawing/2014/main" id="{5DB85C79-753F-4744-B0BD-B251874D9817}"/>
              </a:ext>
            </a:extLst>
          </p:cNvPr>
          <p:cNvSpPr txBox="1"/>
          <p:nvPr/>
        </p:nvSpPr>
        <p:spPr>
          <a:xfrm>
            <a:off x="663484" y="1260924"/>
            <a:ext cx="3201919" cy="307777"/>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                     Age vs Stroke</a:t>
            </a:r>
            <a:endParaRPr lang="en-IN" dirty="0"/>
          </a:p>
        </p:txBody>
      </p:sp>
      <p:sp>
        <p:nvSpPr>
          <p:cNvPr id="7" name="TextBox 6">
            <a:extLst>
              <a:ext uri="{FF2B5EF4-FFF2-40B4-BE49-F238E27FC236}">
                <a16:creationId xmlns:a16="http://schemas.microsoft.com/office/drawing/2014/main" id="{03C2AA24-B20B-430B-94E2-91B9AC0EF3E3}"/>
              </a:ext>
            </a:extLst>
          </p:cNvPr>
          <p:cNvSpPr txBox="1"/>
          <p:nvPr/>
        </p:nvSpPr>
        <p:spPr>
          <a:xfrm>
            <a:off x="5212046" y="2098368"/>
            <a:ext cx="2755955" cy="307777"/>
          </a:xfrm>
          <a:prstGeom prst="rect">
            <a:avLst/>
          </a:prstGeom>
          <a:noFill/>
        </p:spPr>
        <p:txBody>
          <a:bodyPr wrap="square">
            <a:spAutoFit/>
          </a:bodyPr>
          <a:lstStyle/>
          <a:p>
            <a:r>
              <a:rPr lang="en-US" sz="1400" b="0" i="0" dirty="0">
                <a:solidFill>
                  <a:schemeClr val="bg1"/>
                </a:solidFill>
                <a:effectLst/>
                <a:latin typeface="Poppins" panose="00000500000000000000" pitchFamily="2" charset="0"/>
                <a:cs typeface="Poppins" panose="00000500000000000000" pitchFamily="2" charset="0"/>
              </a:rPr>
              <a:t>                     BMI vs Stroke</a:t>
            </a:r>
            <a:endParaRPr lang="en-IN" dirty="0"/>
          </a:p>
        </p:txBody>
      </p:sp>
      <p:sp>
        <p:nvSpPr>
          <p:cNvPr id="10" name="Rectangle 9">
            <a:extLst>
              <a:ext uri="{FF2B5EF4-FFF2-40B4-BE49-F238E27FC236}">
                <a16:creationId xmlns:a16="http://schemas.microsoft.com/office/drawing/2014/main" id="{127F1B0C-9CC4-4FBB-A561-D11F4C512C77}"/>
              </a:ext>
            </a:extLst>
          </p:cNvPr>
          <p:cNvSpPr/>
          <p:nvPr/>
        </p:nvSpPr>
        <p:spPr>
          <a:xfrm>
            <a:off x="4786818" y="1997057"/>
            <a:ext cx="4234525" cy="296784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B15FF51-A506-4E3F-AE88-4FC392B2F1ED}"/>
              </a:ext>
            </a:extLst>
          </p:cNvPr>
          <p:cNvPicPr>
            <a:picLocks noChangeAspect="1"/>
          </p:cNvPicPr>
          <p:nvPr/>
        </p:nvPicPr>
        <p:blipFill>
          <a:blip r:embed="rId3"/>
          <a:stretch>
            <a:fillRect/>
          </a:stretch>
        </p:blipFill>
        <p:spPr>
          <a:xfrm>
            <a:off x="563471" y="1643622"/>
            <a:ext cx="3837079" cy="2388827"/>
          </a:xfrm>
          <a:prstGeom prst="rect">
            <a:avLst/>
          </a:prstGeom>
        </p:spPr>
      </p:pic>
      <p:pic>
        <p:nvPicPr>
          <p:cNvPr id="15" name="Picture 14">
            <a:extLst>
              <a:ext uri="{FF2B5EF4-FFF2-40B4-BE49-F238E27FC236}">
                <a16:creationId xmlns:a16="http://schemas.microsoft.com/office/drawing/2014/main" id="{38CF52E3-7962-478B-AD93-F626513DCD8C}"/>
              </a:ext>
            </a:extLst>
          </p:cNvPr>
          <p:cNvPicPr>
            <a:picLocks noChangeAspect="1"/>
          </p:cNvPicPr>
          <p:nvPr/>
        </p:nvPicPr>
        <p:blipFill>
          <a:blip r:embed="rId4"/>
          <a:stretch>
            <a:fillRect/>
          </a:stretch>
        </p:blipFill>
        <p:spPr>
          <a:xfrm>
            <a:off x="5077013" y="2507455"/>
            <a:ext cx="3696653" cy="2301403"/>
          </a:xfrm>
          <a:prstGeom prst="rect">
            <a:avLst/>
          </a:prstGeom>
        </p:spPr>
      </p:pic>
      <p:sp>
        <p:nvSpPr>
          <p:cNvPr id="16" name="Rectangle 15">
            <a:extLst>
              <a:ext uri="{FF2B5EF4-FFF2-40B4-BE49-F238E27FC236}">
                <a16:creationId xmlns:a16="http://schemas.microsoft.com/office/drawing/2014/main" id="{393D2929-17FD-4270-B164-17D1262D47E2}"/>
              </a:ext>
            </a:extLst>
          </p:cNvPr>
          <p:cNvSpPr/>
          <p:nvPr/>
        </p:nvSpPr>
        <p:spPr>
          <a:xfrm>
            <a:off x="370334" y="1187995"/>
            <a:ext cx="4234525" cy="2967849"/>
          </a:xfrm>
          <a:prstGeom prst="rect">
            <a:avLst/>
          </a:prstGeom>
          <a:noFill/>
          <a:ln w="12700">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5342955"/>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900</Words>
  <Application>Microsoft Office PowerPoint</Application>
  <PresentationFormat>On-screen Show (16:9)</PresentationFormat>
  <Paragraphs>223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Oswald</vt:lpstr>
      <vt:lpstr>Arial</vt:lpstr>
      <vt:lpstr>Poppins</vt:lpstr>
      <vt:lpstr>Roboto</vt:lpstr>
      <vt:lpstr>Slack-Lato</vt:lpstr>
      <vt:lpstr>Proxima Nova</vt:lpstr>
      <vt:lpstr>Wingdings</vt:lpstr>
      <vt:lpstr>Software Development Bussines Plan by Slidesgo</vt:lpstr>
      <vt:lpstr>Stroke Prediction </vt:lpstr>
      <vt:lpstr>Agenda</vt:lpstr>
      <vt:lpstr>PowerPoint Presentation</vt:lpstr>
      <vt:lpstr>PowerPoint Presentation</vt:lpstr>
      <vt:lpstr>About the dataset</vt:lpstr>
      <vt:lpstr>Data Preprocessing</vt:lpstr>
      <vt:lpstr>Upsampling</vt:lpstr>
      <vt:lpstr>Data Exploration</vt:lpstr>
      <vt:lpstr>Data Exploration</vt:lpstr>
      <vt:lpstr>Data Exploration</vt:lpstr>
      <vt:lpstr>Model Selection</vt:lpstr>
      <vt:lpstr>Logistic Regression</vt:lpstr>
      <vt:lpstr>Random Forest</vt:lpstr>
      <vt:lpstr>Artificial Neural Networks</vt:lpstr>
      <vt:lpstr>Model Evaluation</vt:lpstr>
      <vt:lpstr>Conclusion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with   Data Science</dc:title>
  <dc:creator>S P</dc:creator>
  <cp:lastModifiedBy>kmishr</cp:lastModifiedBy>
  <cp:revision>30</cp:revision>
  <dcterms:modified xsi:type="dcterms:W3CDTF">2022-03-01T22:01:15Z</dcterms:modified>
</cp:coreProperties>
</file>