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21" r:id="rId2"/>
    <p:sldMasterId id="2147483684" r:id="rId3"/>
    <p:sldMasterId id="2147483696" r:id="rId4"/>
    <p:sldMasterId id="2147483708" r:id="rId5"/>
    <p:sldMasterId id="2147483672" r:id="rId6"/>
    <p:sldMasterId id="2147483660" r:id="rId7"/>
  </p:sldMasterIdLst>
  <p:notesMasterIdLst>
    <p:notesMasterId r:id="rId23"/>
  </p:notesMasterIdLst>
  <p:sldIdLst>
    <p:sldId id="256" r:id="rId8"/>
    <p:sldId id="257" r:id="rId9"/>
    <p:sldId id="260" r:id="rId10"/>
    <p:sldId id="270" r:id="rId11"/>
    <p:sldId id="271" r:id="rId12"/>
    <p:sldId id="272" r:id="rId13"/>
    <p:sldId id="262" r:id="rId14"/>
    <p:sldId id="267" r:id="rId15"/>
    <p:sldId id="266" r:id="rId16"/>
    <p:sldId id="263" r:id="rId17"/>
    <p:sldId id="265" r:id="rId18"/>
    <p:sldId id="273" r:id="rId19"/>
    <p:sldId id="268" r:id="rId20"/>
    <p:sldId id="261" r:id="rId21"/>
    <p:sldId id="269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BE6"/>
    <a:srgbClr val="9FD47C"/>
    <a:srgbClr val="00CCE8"/>
    <a:srgbClr val="00C4DF"/>
    <a:srgbClr val="37434B"/>
    <a:srgbClr val="51C3F9"/>
    <a:srgbClr val="4EB3CF"/>
    <a:srgbClr val="F8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415" autoAdjust="0"/>
  </p:normalViewPr>
  <p:slideViewPr>
    <p:cSldViewPr snapToGrid="0">
      <p:cViewPr varScale="1">
        <p:scale>
          <a:sx n="79" d="100"/>
          <a:sy n="79" d="100"/>
        </p:scale>
        <p:origin x="210" y="7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BE4CE-4A76-4E91-A0AE-C9E6E325719B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7538B-AEEA-46A3-9241-5D6D0819AE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i="0" u="none" strike="noStrike" baseline="0" dirty="0">
                <a:latin typeface="SFBMR10"/>
              </a:rPr>
              <a:t>Considerations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>
                <a:latin typeface="SFBMR9"/>
              </a:rPr>
              <a:t>decreasing response rates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>
                <a:latin typeface="SFBMR9"/>
              </a:rPr>
              <a:t>realized samples are biased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200" dirty="0">
              <a:latin typeface="SFBMR9"/>
            </a:endParaRPr>
          </a:p>
          <a:p>
            <a:r>
              <a:rPr lang="de-DE" b="1" i="0" u="none" strike="noStrike" baseline="0" dirty="0">
                <a:latin typeface="SFBMR10"/>
              </a:rPr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latin typeface="SFBMR9"/>
              </a:rPr>
              <a:t>realize (massive) non-representative poll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FBMR9"/>
              </a:rPr>
              <a:t>collect predictive demographic dimensions (sex, race, age, education, state, party ID, ideology, previous vote)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FBMR9"/>
              </a:rPr>
              <a:t>statistically adjust for bias using multilevel-regression with </a:t>
            </a:r>
            <a:r>
              <a:rPr lang="de-DE" sz="1200" dirty="0">
                <a:latin typeface="SFBMR9"/>
              </a:rPr>
              <a:t>poststratification (MRP)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538B-AEEA-46A3-9241-5D6D0819AE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20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A249804-7F1E-492E-B488-2DC1CF94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27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33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590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48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0FE8-9A07-48C1-9F71-A15EDD4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D4D1B-3833-42A1-952B-D0C7D6748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1BE10-EFB9-4A3B-BF06-A7DB4E2D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DB2DB-DFB9-40C4-96A7-715247AC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381C-86DD-4A40-AC0B-D2DCD0BB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7CE3-4941-42FC-8805-8D05E504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6712-37D0-4CA7-9647-F4CC4067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F43D-BC10-43CF-9AF4-6491CF3C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C6ED-B168-4960-BDDB-8600C103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93027-2CD6-42FD-B8E8-BB382F4F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35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EA25-E535-44A9-AA7C-AAC286AF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A329E-1D30-4D0A-A2FD-F1A94107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EAD24-9BEF-45A1-96C7-0736FE62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B2A4B-5A5F-4F72-8147-77C997DA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AB9A1-7091-4A31-AD61-B89A39E3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733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D6D2-5BF4-4D03-9734-B1A9D739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FD90-9E4E-4A0C-B0B2-BF3BFD76E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06AD0-AA8C-4E70-8FE4-4D6D7CECE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9F736-CA2D-4F85-AE35-45A1D507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41821-57BD-409F-84E6-FC232F22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89143-81F1-4298-A74A-D30324EA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855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A468-23A1-474E-836D-D09773AC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30A4-5FED-4C39-B4A2-96F8CFB2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72F4C-5CBF-40F0-9B58-8CE9C52A9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848B4-22E1-4953-BC1B-96F59730A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A87B8-8395-459F-8CEE-659FF4254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CF109-8121-4B61-8E36-04656F0E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9360A-D844-4153-AB93-90E691C4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DDE8F-8FC7-460C-B500-B6B26C62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3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1698-2FAE-4208-83FB-AFB7F3BF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3870F-A4ED-4837-935A-B497D0AF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3DD87-F26E-4AC7-A1FB-4F0C54C8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EAF5A-977A-4A0B-B296-2EACB9A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624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7DAAF-7F7D-443C-A7F2-C577454C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003E4-481D-4AA5-B0A9-4F0EF490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17DD6-DC58-4270-BA44-5DD5E53A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3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4A468-E363-410F-BC5D-EBDB4060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400" b="1" smtClean="0">
                <a:solidFill>
                  <a:srgbClr val="37434B"/>
                </a:solidFill>
                <a:latin typeface="+mn-lt"/>
              </a:defRPr>
            </a:lvl1pPr>
          </a:lstStyle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0058B-ACBF-4487-89CD-041FA73B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de-DE" sz="1400" b="1" smtClean="0">
                <a:solidFill>
                  <a:srgbClr val="37434B"/>
                </a:solidFill>
                <a:latin typeface="+mn-lt"/>
              </a:defRPr>
            </a:lvl1pPr>
          </a:lstStyle>
          <a:p>
            <a:pPr algn="ctr"/>
            <a:fld id="{C9A4031B-9BF7-4225-8822-865626CAA73B}" type="slidenum">
              <a:rPr lang="de-DE" smtClean="0"/>
              <a:pPr algn="ctr"/>
              <a:t>‹#›</a:t>
            </a:fld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BD397D-1ECA-47D4-A0C0-4C0CCFBC3928}"/>
              </a:ext>
            </a:extLst>
          </p:cNvPr>
          <p:cNvSpPr/>
          <p:nvPr userDrawn="1"/>
        </p:nvSpPr>
        <p:spPr>
          <a:xfrm>
            <a:off x="-254000" y="722485"/>
            <a:ext cx="12573000" cy="674114"/>
          </a:xfrm>
          <a:prstGeom prst="roundRect">
            <a:avLst/>
          </a:prstGeom>
          <a:solidFill>
            <a:srgbClr val="00CBE6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0940E9-D71A-4A32-82D0-42198457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0A74FF7-9F5E-4406-982E-23E39DBF604A}"/>
              </a:ext>
            </a:extLst>
          </p:cNvPr>
          <p:cNvSpPr txBox="1">
            <a:spLocks/>
          </p:cNvSpPr>
          <p:nvPr userDrawn="1"/>
        </p:nvSpPr>
        <p:spPr>
          <a:xfrm>
            <a:off x="604319" y="6356350"/>
            <a:ext cx="3740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lang="de-DE" sz="1800" b="1" kern="1200" smtClean="0">
                <a:solidFill>
                  <a:srgbClr val="37434B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>
                <a:latin typeface="+mn-lt"/>
              </a:rPr>
              <a:t>Alexander Sacharow | Moritz Hemmerlein</a:t>
            </a:r>
          </a:p>
        </p:txBody>
      </p:sp>
    </p:spTree>
    <p:extLst>
      <p:ext uri="{BB962C8B-B14F-4D97-AF65-F5344CB8AC3E}">
        <p14:creationId xmlns:p14="http://schemas.microsoft.com/office/powerpoint/2010/main" val="67652172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6E02-04DC-4E38-A180-B6235D88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C626-9D39-4C37-9415-41412FB7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D8FAF-8C98-43D3-A021-DDD8F8542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D6792-CD36-402C-B6E7-CAB3E19E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F526C-5CDD-4DC8-A807-188160CD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50E34-A9B1-4A4B-AA8F-F3B56005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05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F309-ACB4-4A02-B252-BB308E86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98C3A-15A4-40EB-B19E-C593B3B99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B9E60-8399-47B0-92B9-03998DC0E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7D339-69ED-42AC-8BC2-17B3B0A8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14141-BABE-4C23-BF95-B7F7EE6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4A564-D15C-4390-AB73-32021A88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93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7D61-3B9E-47FF-93B4-4332CB61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D4B74-EA97-435E-B579-D50840505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1304-DA09-44CF-A5D2-553AC49A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3C90-37BD-4AF3-B294-77001143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AF888-F3F9-42B4-AD0D-0958DDAD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850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842E8-A0AC-4991-ADE2-2473F4B54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A7ADB-41CD-43CC-A23D-CDBD9D0D8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FDFF-8A3E-40A3-BD0E-4FE88A01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C31E1-B173-4E5B-8253-18ABB91C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0562A-D3E2-4D59-B9C2-B0960479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666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087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771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8610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62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143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07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927"/>
            <a:ext cx="10515600" cy="10963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571"/>
            <a:ext cx="10515600" cy="407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119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98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24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7536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809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9379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137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263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29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5991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19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5444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0747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9262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740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127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804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78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7363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551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9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6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021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8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5944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56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5954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2692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535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106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8821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5971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9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841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290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9144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963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9121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6069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064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4864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9435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3561-673B-4EE8-978F-778E47A1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A1386-B307-45AC-AD3D-9794754A8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F9F07-DA9D-4DE4-8ED5-7F4D5879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CE29-745B-4D03-ACD9-7CABACFB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64628-0188-41B4-9B1D-86E2EBE2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15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3AD1-3BE1-4012-B7D3-21ACB8F3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E07B-2B87-4660-98AE-49C3C9BF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90054-2CF0-42DF-B9E2-37B997E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9ECF-0791-404B-BAF8-B56F439C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CC913-DB14-4561-968C-E56583E2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34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2861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6B2F-0E0C-4BF3-8BC9-6DA87885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0467-6566-4D6B-9B1F-9E796158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79452-A5C9-4A8F-B2B1-22BC1F7C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6889-122E-4368-857E-50E45328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C5090-3C58-4AF7-AB6C-1512E4E7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725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8DB5-4F75-472B-B8C6-4927BCA0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CBFF-9052-4837-AFCC-6EF3B63BE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C4696-FCB5-48F7-BC9E-8249CD7D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44935-68A4-4F9E-B7BE-20DAFDD1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2F816-2A4F-425E-BE9A-760FAFD9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9C903-9DE6-4C9F-A99F-9858910C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0180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2350-6224-47D3-82DC-AE239E37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9E4D6-E38A-4E18-A7B7-73C8142E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E4A65-E4C0-416F-905C-75B769282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5ED7C-DCFE-4FA1-982C-124F27C39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E85FD-18C9-4042-B24E-316A616C6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33DAA-361D-42FD-A121-FFFC86F1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B2D77-4C20-48C1-86AA-35588318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FB683-ECC0-4FD0-BE82-55517AE1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20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0A49-D7C9-47AB-AD25-697B22C7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01FE6-976C-4C1E-8158-09A88B7A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5F8D8-64EA-428C-B1D8-1FB5BB99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F293F-276D-448C-BC7A-1E3C6853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4105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B9DE7-CD96-4ECC-8AE4-E9CBDE87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4D3AC-7077-4083-A7FA-5A513923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2F872-91BB-4897-A374-EC78A9D7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5945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5727-0697-4B17-A0A2-4E5434FF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9629-7333-44C3-B6B2-C7B3C60D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81C-30CC-4777-805E-583B343EA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7F1CF-391D-4025-9A5A-66D7F8A5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2D260-A4D4-4D20-B54B-6F408852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C80B8-2200-4B38-AE45-FDE47A94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438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08A6-262D-482F-A236-DBE3C537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8EEF7-390C-4A14-A245-3979DD80A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D3F36-AB9A-4995-BD56-02DF5A9D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708F2-9356-409D-924D-E4EDDBF4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A0E75-4295-4E22-922C-65222300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C9313-8543-4B43-9B5E-06F6CA5F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118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0E16-CB75-4A72-9809-960D6AB1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C304E-0F6E-4F84-85E9-686573415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9121A-5810-42C0-9DD4-A5E4EF82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9013-8F7C-4DEC-8DA5-9C2FB467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7E18-1AEE-463C-B1EA-6965BBD9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48047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5F123-2447-4D42-9366-CBB04B3C4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26E51-150F-42E0-B486-66B12C82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93371-20B4-4977-81E2-C722E363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776E-59F5-48FB-BDED-589412F5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ACF8C-07B0-477C-BE2D-DBF3F87B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32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69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25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D8E3C3-EEFF-4FC3-BF2D-BDE336158EBB}"/>
              </a:ext>
            </a:extLst>
          </p:cNvPr>
          <p:cNvGrpSpPr/>
          <p:nvPr userDrawn="1"/>
        </p:nvGrpSpPr>
        <p:grpSpPr>
          <a:xfrm>
            <a:off x="9360212" y="144257"/>
            <a:ext cx="2602543" cy="365125"/>
            <a:chOff x="8721587" y="5589731"/>
            <a:chExt cx="2602543" cy="365125"/>
          </a:xfrm>
        </p:grpSpPr>
        <p:sp>
          <p:nvSpPr>
            <p:cNvPr id="9" name="Footer Placeholder 4">
              <a:extLst>
                <a:ext uri="{FF2B5EF4-FFF2-40B4-BE49-F238E27FC236}">
                  <a16:creationId xmlns:a16="http://schemas.microsoft.com/office/drawing/2014/main" id="{9A68BA21-0156-41F9-A88B-1228255CC0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721587" y="5589731"/>
              <a:ext cx="2111543" cy="365125"/>
            </a:xfrm>
            <a:prstGeom prst="rect">
              <a:avLst/>
            </a:prstGeom>
          </p:spPr>
          <p:txBody>
            <a:bodyPr/>
            <a:lstStyle>
              <a:defPPr>
                <a:defRPr lang="de-DE"/>
              </a:defPPr>
              <a:lvl1pPr marL="0" algn="l" defTabSz="914400" rtl="0" eaLnBrk="1" latinLnBrk="0" hangingPunct="1">
                <a:defRPr sz="1800" b="1" kern="1200">
                  <a:solidFill>
                    <a:srgbClr val="37434B"/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A </a:t>
              </a:r>
              <a:r>
                <a:rPr lang="de-DE" dirty="0" err="1"/>
                <a:t>presentation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endParaRPr lang="de-DE" dirty="0"/>
            </a:p>
          </p:txBody>
        </p:sp>
        <p:pic>
          <p:nvPicPr>
            <p:cNvPr id="10" name="Picture 9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FCE68F13-D472-4C9D-948D-951BD124F1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8935" y="5624355"/>
              <a:ext cx="765195" cy="295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2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6F725-915E-4BE4-B069-DB49D922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9520-FC9E-4186-AF12-E30A561F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C4A8-FDF8-4F21-BC70-98475D01F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EE38-C237-4C31-B509-70C0C5697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980C-2599-4D95-9494-3299F70A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3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93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2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50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094E4-7489-463B-B540-5BFE4855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11C78-5208-4358-9C16-578640BB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E5181-0C09-405C-B867-BC562A72C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A7AE-5BF8-4FBD-9B0B-AFFC238A4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E2777-B121-44EA-9281-59D097FB6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3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lup.com/poll/143372/understanding-gallup-likely-voter-models.aspx?version=print" TargetMode="External"/><Relationship Id="rId2" Type="http://schemas.openxmlformats.org/officeDocument/2006/relationships/hyperlink" Target="https://daliaresearch.com/wp-content/uploads/2016/08/Methodology-PDF-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tor.org/stable/412422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or.org/stable/2749114" TargetMode="External"/><Relationship Id="rId2" Type="http://schemas.openxmlformats.org/officeDocument/2006/relationships/hyperlink" Target="http://www.people-press.org/2012/05/15/assessing-the-representativeness-of-public-opinion-survey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85AB-1D7E-4CA3-8340-39CBD394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317" y="2531325"/>
            <a:ext cx="10969083" cy="187073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b="1" dirty="0" err="1"/>
              <a:t>Election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Online Polling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45EC-2724-4F61-A440-6BF061274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317" y="3869647"/>
            <a:ext cx="10054683" cy="445855"/>
          </a:xfrm>
        </p:spPr>
        <p:txBody>
          <a:bodyPr/>
          <a:lstStyle/>
          <a:p>
            <a:pPr algn="l"/>
            <a:r>
              <a:rPr lang="de-DE" b="1" dirty="0" err="1"/>
              <a:t>Evidence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Dalia Europulse Survey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2B73EC-A0D1-4DB8-BCCC-B97BB2F42897}"/>
              </a:ext>
            </a:extLst>
          </p:cNvPr>
          <p:cNvCxnSpPr/>
          <p:nvPr/>
        </p:nvCxnSpPr>
        <p:spPr>
          <a:xfrm>
            <a:off x="-20003" y="4586515"/>
            <a:ext cx="12217487" cy="0"/>
          </a:xfrm>
          <a:prstGeom prst="line">
            <a:avLst/>
          </a:prstGeom>
          <a:ln w="63500">
            <a:solidFill>
              <a:srgbClr val="00CB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87287F-ACD6-4720-8E2E-44B792E6AF92}"/>
              </a:ext>
            </a:extLst>
          </p:cNvPr>
          <p:cNvGrpSpPr/>
          <p:nvPr/>
        </p:nvGrpSpPr>
        <p:grpSpPr>
          <a:xfrm>
            <a:off x="613317" y="4770972"/>
            <a:ext cx="5863311" cy="830997"/>
            <a:chOff x="448403" y="4770972"/>
            <a:chExt cx="5863311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35E5DB-5DCA-4C79-973B-22435E75E89A}"/>
                </a:ext>
              </a:extLst>
            </p:cNvPr>
            <p:cNvSpPr txBox="1"/>
            <p:nvPr/>
          </p:nvSpPr>
          <p:spPr>
            <a:xfrm>
              <a:off x="448403" y="5140304"/>
              <a:ext cx="5863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latin typeface="+mj-lt"/>
                </a:rPr>
                <a:t>October</a:t>
              </a:r>
              <a:r>
                <a:rPr lang="de-DE" sz="2400" b="1" dirty="0">
                  <a:latin typeface="+mj-lt"/>
                </a:rPr>
                <a:t> 10, 2017</a:t>
              </a:r>
            </a:p>
          </p:txBody>
        </p:sp>
        <p:sp>
          <p:nvSpPr>
            <p:cNvPr id="11" name="Footer Placeholder 4">
              <a:extLst>
                <a:ext uri="{FF2B5EF4-FFF2-40B4-BE49-F238E27FC236}">
                  <a16:creationId xmlns:a16="http://schemas.microsoft.com/office/drawing/2014/main" id="{0C6F5DBE-018D-4EDE-B311-3701DEA53A3E}"/>
                </a:ext>
              </a:extLst>
            </p:cNvPr>
            <p:cNvSpPr txBox="1">
              <a:spLocks/>
            </p:cNvSpPr>
            <p:nvPr/>
          </p:nvSpPr>
          <p:spPr>
            <a:xfrm>
              <a:off x="456843" y="4770972"/>
              <a:ext cx="56776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b="1">
                  <a:latin typeface="+mj-lt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2400" dirty="0"/>
                <a:t>Alexander Sacharow | Moritz Hemmerlein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548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A11DD-06F3-46BD-8483-02820BC1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4614F-9420-4DDC-A044-B7FDF2B5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10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Take </a:t>
            </a:r>
            <a:r>
              <a:rPr lang="de-DE" sz="3600" b="1" dirty="0" err="1">
                <a:latin typeface="Arial Black" panose="020B0A04020102020204" pitchFamily="34" charset="0"/>
              </a:rPr>
              <a:t>aways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62B6A4-7E3A-4D00-9199-7FFF3EAD1485}"/>
              </a:ext>
            </a:extLst>
          </p:cNvPr>
          <p:cNvGrpSpPr/>
          <p:nvPr/>
        </p:nvGrpSpPr>
        <p:grpSpPr>
          <a:xfrm>
            <a:off x="1304166" y="1828800"/>
            <a:ext cx="9583669" cy="4170608"/>
            <a:chOff x="885603" y="1828800"/>
            <a:chExt cx="9583669" cy="41706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4673B8-2688-48BC-A16B-397F61832538}"/>
                </a:ext>
              </a:extLst>
            </p:cNvPr>
            <p:cNvSpPr/>
            <p:nvPr/>
          </p:nvSpPr>
          <p:spPr>
            <a:xfrm>
              <a:off x="913506" y="1828800"/>
              <a:ext cx="4481848" cy="2009104"/>
            </a:xfrm>
            <a:prstGeom prst="rect">
              <a:avLst/>
            </a:prstGeom>
            <a:solidFill>
              <a:srgbClr val="4EB3C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B8FADB-34AE-46F5-9882-BF0AF21F83C9}"/>
                </a:ext>
              </a:extLst>
            </p:cNvPr>
            <p:cNvSpPr txBox="1"/>
            <p:nvPr/>
          </p:nvSpPr>
          <p:spPr>
            <a:xfrm>
              <a:off x="1724875" y="2215167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Pre-stratification not sufficient for election polling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9434B2-EC6F-421C-B6E3-1C5C7DD99BE1}"/>
                </a:ext>
              </a:extLst>
            </p:cNvPr>
            <p:cNvSpPr/>
            <p:nvPr/>
          </p:nvSpPr>
          <p:spPr>
            <a:xfrm>
              <a:off x="973930" y="2448631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1.</a:t>
              </a:r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26B5CB-A8C9-4F77-8DEB-83AD52D7119C}"/>
                </a:ext>
              </a:extLst>
            </p:cNvPr>
            <p:cNvSpPr/>
            <p:nvPr/>
          </p:nvSpPr>
          <p:spPr>
            <a:xfrm>
              <a:off x="5987424" y="1828800"/>
              <a:ext cx="4481848" cy="2009104"/>
            </a:xfrm>
            <a:prstGeom prst="rect">
              <a:avLst/>
            </a:prstGeom>
            <a:solidFill>
              <a:srgbClr val="51C3F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8E362C-3C46-4B67-9648-FF85BC689582}"/>
                </a:ext>
              </a:extLst>
            </p:cNvPr>
            <p:cNvSpPr txBox="1"/>
            <p:nvPr/>
          </p:nvSpPr>
          <p:spPr>
            <a:xfrm>
              <a:off x="6798793" y="2215167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Post-stratification with </a:t>
              </a:r>
              <a:r>
                <a:rPr lang="de-DE" sz="2400" u="sng" dirty="0">
                  <a:latin typeface="Arial Black" panose="020B0A04020102020204" pitchFamily="34" charset="0"/>
                </a:rPr>
                <a:t>past-vote</a:t>
              </a:r>
              <a:r>
                <a:rPr lang="de-DE" sz="2400" dirty="0">
                  <a:latin typeface="Arial Black" panose="020B0A04020102020204" pitchFamily="34" charset="0"/>
                </a:rPr>
                <a:t> is promising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AC819E-F906-481B-AB2C-971C6CA8B71F}"/>
                </a:ext>
              </a:extLst>
            </p:cNvPr>
            <p:cNvSpPr/>
            <p:nvPr/>
          </p:nvSpPr>
          <p:spPr>
            <a:xfrm>
              <a:off x="6047848" y="2448631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2.</a:t>
              </a:r>
              <a:endParaRPr lang="de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2A2B25-34EB-4290-B2DA-E2C2FCECE448}"/>
                </a:ext>
              </a:extLst>
            </p:cNvPr>
            <p:cNvSpPr/>
            <p:nvPr/>
          </p:nvSpPr>
          <p:spPr>
            <a:xfrm>
              <a:off x="885603" y="3990304"/>
              <a:ext cx="4481848" cy="2009104"/>
            </a:xfrm>
            <a:prstGeom prst="rect">
              <a:avLst/>
            </a:prstGeom>
            <a:solidFill>
              <a:srgbClr val="4EB3C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6EEBF9-C9B2-4CD6-BDD4-6FC8C818646C}"/>
                </a:ext>
              </a:extLst>
            </p:cNvPr>
            <p:cNvSpPr txBox="1"/>
            <p:nvPr/>
          </p:nvSpPr>
          <p:spPr>
            <a:xfrm>
              <a:off x="1696972" y="4376671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No improvements from </a:t>
              </a:r>
              <a:r>
                <a:rPr lang="de-DE" sz="2400" dirty="0" err="1">
                  <a:latin typeface="Arial Black" panose="020B0A04020102020204" pitchFamily="34" charset="0"/>
                </a:rPr>
                <a:t>census-only</a:t>
              </a:r>
              <a:r>
                <a:rPr lang="de-DE" sz="2400" dirty="0">
                  <a:latin typeface="Arial Black" panose="020B0A04020102020204" pitchFamily="34" charset="0"/>
                </a:rPr>
                <a:t> post-</a:t>
              </a:r>
              <a:r>
                <a:rPr lang="de-DE" sz="2400" dirty="0" err="1">
                  <a:latin typeface="Arial Black" panose="020B0A04020102020204" pitchFamily="34" charset="0"/>
                </a:rPr>
                <a:t>stratification</a:t>
              </a:r>
              <a:endParaRPr lang="de-D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F040AE-C45B-4440-BF11-074CA40A5DBB}"/>
                </a:ext>
              </a:extLst>
            </p:cNvPr>
            <p:cNvSpPr/>
            <p:nvPr/>
          </p:nvSpPr>
          <p:spPr>
            <a:xfrm>
              <a:off x="946027" y="4610135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3.</a:t>
              </a:r>
              <a:endParaRPr lang="de-DE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712BD8-1945-4212-92CA-0E06F169AEF2}"/>
                </a:ext>
              </a:extLst>
            </p:cNvPr>
            <p:cNvSpPr/>
            <p:nvPr/>
          </p:nvSpPr>
          <p:spPr>
            <a:xfrm>
              <a:off x="5987424" y="3990304"/>
              <a:ext cx="4481848" cy="2009104"/>
            </a:xfrm>
            <a:prstGeom prst="rect">
              <a:avLst/>
            </a:prstGeom>
            <a:solidFill>
              <a:srgbClr val="51C3F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C6A423-CEF7-4726-BFD1-580E54A22648}"/>
                </a:ext>
              </a:extLst>
            </p:cNvPr>
            <p:cNvSpPr txBox="1"/>
            <p:nvPr/>
          </p:nvSpPr>
          <p:spPr>
            <a:xfrm>
              <a:off x="6798793" y="4376671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Further fine-tuning: Disaggregated data + more waves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FAE4E4-8974-4D43-8837-ABA368DABA9A}"/>
                </a:ext>
              </a:extLst>
            </p:cNvPr>
            <p:cNvSpPr/>
            <p:nvPr/>
          </p:nvSpPr>
          <p:spPr>
            <a:xfrm>
              <a:off x="6047848" y="4610135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4.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38297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C603-B93A-48B7-B987-397CF7A5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6EAA-3B37-4F04-9B1C-1E27BE6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11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Papers and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E69E5-2E3B-4380-93E9-45EDA8AEAAC8}"/>
              </a:ext>
            </a:extLst>
          </p:cNvPr>
          <p:cNvSpPr txBox="1"/>
          <p:nvPr/>
        </p:nvSpPr>
        <p:spPr>
          <a:xfrm>
            <a:off x="591456" y="1663700"/>
            <a:ext cx="109909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Bernstein, Robert, Chadha Anita, and Robert </a:t>
            </a:r>
            <a:r>
              <a:rPr lang="en-US" sz="1600" b="1" dirty="0" err="1"/>
              <a:t>Montjoy</a:t>
            </a:r>
            <a:r>
              <a:rPr lang="en-US" sz="1600" b="1" dirty="0"/>
              <a:t>. 2001. </a:t>
            </a:r>
            <a:r>
              <a:rPr lang="en-US" sz="1600" dirty="0"/>
              <a:t>“Overreporting Voting: Why It Happens and Why It Matters.” Public Opinion </a:t>
            </a:r>
            <a:r>
              <a:rPr lang="en-US" sz="1600" dirty="0" err="1"/>
              <a:t>Quaterly</a:t>
            </a:r>
            <a:r>
              <a:rPr lang="en-US" sz="1600" dirty="0"/>
              <a:t> 65: 22–44.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Dalia Research. 2016. </a:t>
            </a:r>
            <a:r>
              <a:rPr lang="en-US" sz="1600" dirty="0"/>
              <a:t>“Dalia Research Methodology.” </a:t>
            </a:r>
            <a:r>
              <a:rPr lang="en-US" sz="1600" dirty="0">
                <a:hlinkClick r:id="rId2"/>
              </a:rPr>
              <a:t>https://daliaresearch.com/wp-content/</a:t>
            </a:r>
            <a:r>
              <a:rPr lang="de-DE" sz="1600" dirty="0" err="1">
                <a:hlinkClick r:id="rId2"/>
              </a:rPr>
              <a:t>uploads</a:t>
            </a:r>
            <a:r>
              <a:rPr lang="de-DE" sz="1600" dirty="0">
                <a:hlinkClick r:id="rId2"/>
              </a:rPr>
              <a:t>/2016/08/Methodology-PDF-1.pdf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/>
              <a:t>Gallup. 2010. </a:t>
            </a:r>
            <a:r>
              <a:rPr lang="de-DE" sz="1600" dirty="0"/>
              <a:t>“Understanding </a:t>
            </a:r>
            <a:r>
              <a:rPr lang="de-DE" sz="1600" dirty="0" err="1"/>
              <a:t>Gallup’s</a:t>
            </a:r>
            <a:r>
              <a:rPr lang="de-DE" sz="1600" dirty="0"/>
              <a:t> </a:t>
            </a:r>
            <a:r>
              <a:rPr lang="de-DE" sz="1600" dirty="0" err="1"/>
              <a:t>Likely</a:t>
            </a:r>
            <a:r>
              <a:rPr lang="de-DE" sz="1600" dirty="0"/>
              <a:t> </a:t>
            </a:r>
            <a:r>
              <a:rPr lang="de-DE" sz="1600" dirty="0" err="1"/>
              <a:t>Voter</a:t>
            </a:r>
            <a:r>
              <a:rPr lang="de-DE" sz="1600" dirty="0"/>
              <a:t> Models.” </a:t>
            </a:r>
            <a:r>
              <a:rPr lang="de-DE" sz="1600" dirty="0">
                <a:hlinkClick r:id="rId3"/>
              </a:rPr>
              <a:t>http://www.gallup.com/poll/143372/understanding-gallup-likely-voter-models.aspx?version=print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Gelman</a:t>
            </a:r>
            <a:r>
              <a:rPr lang="de-DE" sz="1600" b="1" dirty="0"/>
              <a:t> &amp; King 1993.</a:t>
            </a:r>
            <a:r>
              <a:rPr lang="de-DE" sz="1600" dirty="0"/>
              <a:t> „</a:t>
            </a:r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american</a:t>
            </a:r>
            <a:r>
              <a:rPr lang="de-DE" sz="1600" dirty="0"/>
              <a:t> </a:t>
            </a:r>
            <a:r>
              <a:rPr lang="de-DE" sz="1600" dirty="0" err="1"/>
              <a:t>presidential</a:t>
            </a:r>
            <a:r>
              <a:rPr lang="de-DE" sz="1600" dirty="0"/>
              <a:t> </a:t>
            </a:r>
            <a:r>
              <a:rPr lang="de-DE" sz="1600" dirty="0" err="1"/>
              <a:t>campaign</a:t>
            </a:r>
            <a:r>
              <a:rPr lang="de-DE" sz="1600" dirty="0"/>
              <a:t> </a:t>
            </a:r>
            <a:r>
              <a:rPr lang="de-DE" sz="1600" dirty="0" err="1"/>
              <a:t>prolls</a:t>
            </a:r>
            <a:r>
              <a:rPr lang="de-DE" sz="1600" dirty="0"/>
              <a:t> so variable </a:t>
            </a:r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votes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so </a:t>
            </a:r>
            <a:r>
              <a:rPr lang="de-DE" sz="1600" dirty="0" err="1"/>
              <a:t>predictable</a:t>
            </a:r>
            <a:r>
              <a:rPr lang="de-DE" sz="1600" dirty="0"/>
              <a:t>?, British Journal </a:t>
            </a:r>
            <a:r>
              <a:rPr lang="de-DE" sz="1600" dirty="0" err="1"/>
              <a:t>of</a:t>
            </a:r>
            <a:r>
              <a:rPr lang="de-DE" sz="1600" dirty="0"/>
              <a:t> Political Science 13(04), pp. 409 – 451.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Goel</a:t>
            </a:r>
            <a:r>
              <a:rPr lang="en-US" sz="1600" b="1" dirty="0"/>
              <a:t>, Sharad, Adam </a:t>
            </a:r>
            <a:r>
              <a:rPr lang="en-US" sz="1600" b="1" dirty="0" err="1"/>
              <a:t>Obeng</a:t>
            </a:r>
            <a:r>
              <a:rPr lang="en-US" sz="1600" b="1" dirty="0"/>
              <a:t>, and David Rothschild. 2017. </a:t>
            </a:r>
            <a:r>
              <a:rPr lang="en-US" sz="1600" dirty="0"/>
              <a:t>“Online, Opt-in Surveys: Fast and Cheap, but Art They Accurate?” Working Paper.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Jackman, Simon. 2005. </a:t>
            </a:r>
            <a:r>
              <a:rPr lang="en-US" sz="1600" dirty="0"/>
              <a:t>“Pooling the Polls over an Election Campaign.” Australian Journal of Political </a:t>
            </a:r>
            <a:r>
              <a:rPr lang="fr-FR" sz="1600" dirty="0"/>
              <a:t>Science 40 (4): 499–517. doi:10.1080/10361140500302472.</a:t>
            </a:r>
            <a:r>
              <a:rPr lang="fr-FR" sz="1600" b="1" dirty="0"/>
              <a:t>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Keeter</a:t>
            </a:r>
            <a:r>
              <a:rPr lang="en-US" sz="1600" b="1" dirty="0"/>
              <a:t>, Scott, Ruth </a:t>
            </a:r>
            <a:r>
              <a:rPr lang="en-US" sz="1600" b="1" dirty="0" err="1"/>
              <a:t>Igielnik</a:t>
            </a:r>
            <a:r>
              <a:rPr lang="en-US" sz="1600" b="1" dirty="0"/>
              <a:t>, and Rachel </a:t>
            </a:r>
            <a:r>
              <a:rPr lang="en-US" sz="1600" b="1" dirty="0" err="1"/>
              <a:t>Weisel</a:t>
            </a:r>
            <a:r>
              <a:rPr lang="en-US" sz="1600" b="1" dirty="0"/>
              <a:t>. 2016. </a:t>
            </a:r>
            <a:r>
              <a:rPr lang="en-US" sz="1600" dirty="0"/>
              <a:t>“Can Likely Voter Models Be Improved? Evidence from the 2014 U.S. House Elections.” Pew Research Center.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Keeter</a:t>
            </a:r>
            <a:r>
              <a:rPr lang="de-DE" sz="1600" b="1" dirty="0"/>
              <a:t>, Scott, Courtney Kennedy, Michael </a:t>
            </a:r>
            <a:r>
              <a:rPr lang="de-DE" sz="1600" b="1" dirty="0" err="1"/>
              <a:t>Dimock</a:t>
            </a:r>
            <a:r>
              <a:rPr lang="de-DE" sz="1600" b="1" dirty="0"/>
              <a:t>, Jonathan Best, and Peyton </a:t>
            </a:r>
            <a:r>
              <a:rPr lang="de-DE" sz="1600" b="1" dirty="0" err="1"/>
              <a:t>Craighill</a:t>
            </a:r>
            <a:r>
              <a:rPr lang="de-DE" sz="1600" b="1" dirty="0"/>
              <a:t>. 2006. </a:t>
            </a:r>
            <a:r>
              <a:rPr lang="en-US" sz="1600" dirty="0"/>
              <a:t>“Gauging the Impact of Growing Nonresponse on Estimates from a National </a:t>
            </a:r>
            <a:r>
              <a:rPr lang="en-US" sz="1600" dirty="0" err="1"/>
              <a:t>Rdd</a:t>
            </a:r>
            <a:r>
              <a:rPr lang="en-US" sz="1600" dirty="0"/>
              <a:t> Telephone Survey.” The Public Opinion Quarterly 70 (5): 759–79. </a:t>
            </a:r>
            <a:r>
              <a:rPr lang="en-US" sz="1600" dirty="0">
                <a:hlinkClick r:id="rId4"/>
              </a:rPr>
              <a:t>http://www.jstor.org/stable/4124225</a:t>
            </a:r>
            <a:r>
              <a:rPr lang="en-US" sz="1600" dirty="0"/>
              <a:t>. </a:t>
            </a:r>
            <a:endParaRPr lang="en-US" sz="1600" b="1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Linzer 2013.</a:t>
            </a:r>
            <a:r>
              <a:rPr lang="en-US" sz="1600" dirty="0"/>
              <a:t> “Dynamic Bayesian Forecasting of Presidential Elections in the States”, Journal of the American Statistical Association 108(501): 124 – 134.</a:t>
            </a:r>
          </a:p>
        </p:txBody>
      </p:sp>
    </p:spTree>
    <p:extLst>
      <p:ext uri="{BB962C8B-B14F-4D97-AF65-F5344CB8AC3E}">
        <p14:creationId xmlns:p14="http://schemas.microsoft.com/office/powerpoint/2010/main" val="94522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C603-B93A-48B7-B987-397CF7A5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6EAA-3B37-4F04-9B1C-1E27BE6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12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Papers and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E69E5-2E3B-4380-93E9-45EDA8AEAAC8}"/>
              </a:ext>
            </a:extLst>
          </p:cNvPr>
          <p:cNvSpPr txBox="1"/>
          <p:nvPr/>
        </p:nvSpPr>
        <p:spPr>
          <a:xfrm>
            <a:off x="591456" y="1663700"/>
            <a:ext cx="109909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Mellon, Jonathan, and Chris Prosser. 2015. </a:t>
            </a:r>
            <a:r>
              <a:rPr lang="en-US" sz="1600" dirty="0"/>
              <a:t>“Investigating the Great British Polling Miss: Evidence from the British Election Study.” SSRN Electronic Journal. doi:10.2139/ssrn.2631165.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Murr</a:t>
            </a:r>
            <a:r>
              <a:rPr lang="en-US" sz="1600" b="1" dirty="0"/>
              <a:t> 2011.</a:t>
            </a:r>
            <a:r>
              <a:rPr lang="en-US" sz="1600" dirty="0"/>
              <a:t> “’Wisdom of crowds’? A decentralized election forecasting model that uses citizens’ local expectations”. Electoral Studies 30 (2011) 771-783. </a:t>
            </a:r>
            <a:endParaRPr lang="en-US" sz="1600" b="1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Perry, Paul. 1960. </a:t>
            </a:r>
            <a:r>
              <a:rPr lang="en-US" sz="1600" dirty="0"/>
              <a:t>“Election Survey Procedures of the Gallup Poll.” Public Opinion </a:t>
            </a:r>
            <a:r>
              <a:rPr lang="en-US" sz="1600" dirty="0" err="1"/>
              <a:t>Quaterly</a:t>
            </a:r>
            <a:r>
              <a:rPr lang="en-US" sz="1600" dirty="0"/>
              <a:t> 24: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Pew Research Center. 2012. </a:t>
            </a:r>
            <a:r>
              <a:rPr lang="en-US" sz="1600" dirty="0"/>
              <a:t>“Assessing the Representativeness of Public Opinion Surveys.” Pew Research Center. </a:t>
            </a:r>
            <a:r>
              <a:rPr lang="en-US" sz="1600" dirty="0">
                <a:hlinkClick r:id="rId2"/>
              </a:rPr>
              <a:t>http://www.people-press.org/2012/05/15/assessing-the-representativeness-of-public-opinion-surveys/</a:t>
            </a:r>
            <a:r>
              <a:rPr lang="en-US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Rothschild 2015.</a:t>
            </a:r>
            <a:r>
              <a:rPr lang="en-US" sz="1600" dirty="0"/>
              <a:t> “Combining forecasts for elections: Accurate, relevant, and timely”. International Journal of Forecasting, 31 (2015) 952-964.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Skibba</a:t>
            </a:r>
            <a:r>
              <a:rPr lang="en-US" sz="1600" b="1" dirty="0"/>
              <a:t>, </a:t>
            </a:r>
            <a:r>
              <a:rPr lang="en-US" sz="1600" b="1" dirty="0" err="1"/>
              <a:t>Ramin</a:t>
            </a:r>
            <a:r>
              <a:rPr lang="en-US" sz="1600" b="1" dirty="0"/>
              <a:t>. 2016. </a:t>
            </a:r>
            <a:r>
              <a:rPr lang="en-US" sz="1600" dirty="0"/>
              <a:t>“The Polling Crisis: How to Tell What People Really Think.” Nature 538 </a:t>
            </a:r>
            <a:r>
              <a:rPr lang="de-DE" sz="1600" dirty="0"/>
              <a:t>(7625): 304–6. doi:10.1038/538304a.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Squire, </a:t>
            </a:r>
            <a:r>
              <a:rPr lang="en-US" sz="1600" b="1" dirty="0" err="1"/>
              <a:t>Peverill</a:t>
            </a:r>
            <a:r>
              <a:rPr lang="en-US" sz="1600" b="1" dirty="0"/>
              <a:t>. 1988. </a:t>
            </a:r>
            <a:r>
              <a:rPr lang="en-US" sz="1600" dirty="0"/>
              <a:t>“Why the 1936 Literary Digest Poll Failed.” The Public Opinion Quarterly 52 </a:t>
            </a:r>
            <a:r>
              <a:rPr lang="de-DE" sz="1600" dirty="0"/>
              <a:t>(1): 125–33. </a:t>
            </a:r>
            <a:r>
              <a:rPr lang="de-DE" sz="1600" dirty="0">
                <a:hlinkClick r:id="rId3"/>
              </a:rPr>
              <a:t>http://www.jstor.org/stable/2749114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Wang, Wei, David Rothschild, Sharad </a:t>
            </a:r>
            <a:r>
              <a:rPr lang="en-US" sz="1600" b="1" dirty="0" err="1"/>
              <a:t>Goel</a:t>
            </a:r>
            <a:r>
              <a:rPr lang="en-US" sz="1600" b="1" dirty="0"/>
              <a:t>, and Andrew Gelman. 2015. </a:t>
            </a:r>
            <a:r>
              <a:rPr lang="en-US" sz="1600" dirty="0"/>
              <a:t>“Forecasting Elections with Non-Representative Polls.” International Journal of Forecasting 31 (3): 980–91. doi:10.1016/j.ijforecast.2014.06.001.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Yeager</a:t>
            </a:r>
            <a:r>
              <a:rPr lang="de-DE" sz="1600" b="1" dirty="0"/>
              <a:t>, D. S., J. A. </a:t>
            </a:r>
            <a:r>
              <a:rPr lang="de-DE" sz="1600" b="1" dirty="0" err="1"/>
              <a:t>Krosnick</a:t>
            </a:r>
            <a:r>
              <a:rPr lang="de-DE" sz="1600" b="1" dirty="0"/>
              <a:t>, L. Chang, H. S. </a:t>
            </a:r>
            <a:r>
              <a:rPr lang="de-DE" sz="1600" b="1" dirty="0" err="1"/>
              <a:t>Javitz</a:t>
            </a:r>
            <a:r>
              <a:rPr lang="de-DE" sz="1600" b="1" dirty="0"/>
              <a:t>, M. S. </a:t>
            </a:r>
            <a:r>
              <a:rPr lang="de-DE" sz="1600" b="1" dirty="0" err="1"/>
              <a:t>Levendusky</a:t>
            </a:r>
            <a:r>
              <a:rPr lang="de-DE" sz="1600" b="1" dirty="0"/>
              <a:t>, A. </a:t>
            </a:r>
            <a:r>
              <a:rPr lang="de-DE" sz="1600" b="1" dirty="0" err="1"/>
              <a:t>Simpser</a:t>
            </a:r>
            <a:r>
              <a:rPr lang="de-DE" sz="1600" b="1" dirty="0"/>
              <a:t>, and </a:t>
            </a:r>
            <a:r>
              <a:rPr lang="de-DE" sz="1600" b="1" dirty="0" err="1"/>
              <a:t>R.Wang</a:t>
            </a:r>
            <a:r>
              <a:rPr lang="de-DE" sz="1600" b="1" dirty="0"/>
              <a:t>. 2011. </a:t>
            </a:r>
            <a:r>
              <a:rPr lang="en-US" sz="1600" dirty="0"/>
              <a:t>“Comparing the Accuracy of </a:t>
            </a:r>
            <a:r>
              <a:rPr lang="en-US" sz="1600" dirty="0" err="1"/>
              <a:t>Rdd</a:t>
            </a:r>
            <a:r>
              <a:rPr lang="en-US" sz="1600" dirty="0"/>
              <a:t> Telephone Surveys and Internet Surveys Conducted with Probability </a:t>
            </a:r>
            <a:r>
              <a:rPr lang="de-DE" sz="1600" dirty="0"/>
              <a:t>and Non-</a:t>
            </a:r>
            <a:r>
              <a:rPr lang="de-DE" sz="1600" dirty="0" err="1"/>
              <a:t>Probability</a:t>
            </a:r>
            <a:r>
              <a:rPr lang="de-DE" sz="1600" dirty="0"/>
              <a:t> Samples.” Public Opinion Quarterly 75 (4): 709–47. doi:10.1093/</a:t>
            </a:r>
            <a:r>
              <a:rPr lang="de-DE" sz="1600" dirty="0" err="1"/>
              <a:t>poq</a:t>
            </a:r>
            <a:r>
              <a:rPr lang="de-DE" sz="1600" dirty="0"/>
              <a:t>/nfr020.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8701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FDA5F165-838C-4801-AA4F-0FEF6E6E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r="1" b="1"/>
          <a:stretch/>
        </p:blipFill>
        <p:spPr>
          <a:xfrm>
            <a:off x="5349240" y="1904281"/>
            <a:ext cx="6233160" cy="427268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E36A0-794C-4615-AF87-189AB6A0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73E-5713-4393-BFBD-2EA32ABE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13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General </a:t>
            </a:r>
            <a:r>
              <a:rPr lang="de-DE" b="1" dirty="0" err="1">
                <a:latin typeface="Arial Black" panose="020B0A04020102020204" pitchFamily="34" charset="0"/>
              </a:rPr>
              <a:t>remarks</a:t>
            </a:r>
            <a:endParaRPr lang="de-DE" b="1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8B3F35-6CC2-4D19-8230-F792387EBA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2300" y="1901824"/>
            <a:ext cx="4991100" cy="4275137"/>
          </a:xfrm>
        </p:spPr>
        <p:txBody>
          <a:bodyPr>
            <a:normAutofit/>
          </a:bodyPr>
          <a:lstStyle/>
          <a:p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election polls are based on small samples (n=1000)</a:t>
            </a:r>
          </a:p>
          <a:p>
            <a:r>
              <a:rPr lang="de-DE" sz="1800" b="1" dirty="0"/>
              <a:t>Showing robust change in voter support is difficult</a:t>
            </a:r>
          </a:p>
          <a:p>
            <a:pPr lvl="1"/>
            <a:r>
              <a:rPr lang="de-DE" sz="1800" b="1" dirty="0"/>
              <a:t>Large samples required</a:t>
            </a:r>
          </a:p>
          <a:p>
            <a:pPr lvl="1"/>
            <a:r>
              <a:rPr lang="de-DE" sz="1800" b="1" dirty="0"/>
              <a:t>Hence, limited reliability of classical polls</a:t>
            </a:r>
            <a:endParaRPr lang="de-DE" sz="2200" b="1" dirty="0"/>
          </a:p>
          <a:p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800" b="1" dirty="0"/>
          </a:p>
          <a:p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800" b="1" dirty="0"/>
          </a:p>
          <a:p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Careful: only large samples is not enough</a:t>
            </a:r>
          </a:p>
          <a:p>
            <a:pPr lvl="1"/>
            <a:r>
              <a:rPr lang="de-DE" sz="1800" b="1" dirty="0"/>
              <a:t>Literary Digest 1936 poll mistake</a:t>
            </a:r>
          </a:p>
          <a:p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9FCC23B-C008-4215-A2FC-F258C9CBA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86" y="4010004"/>
            <a:ext cx="3305557" cy="85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5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200-672F-4184-A8F1-040A0AB0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890B5-F570-4B94-A6DA-0BC1422E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14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Polling: Pros and </a:t>
            </a:r>
            <a:r>
              <a:rPr lang="de-DE" sz="3600" b="1" dirty="0" err="1">
                <a:latin typeface="Arial Black" panose="020B0A04020102020204" pitchFamily="34" charset="0"/>
              </a:rPr>
              <a:t>Cons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E7E6FD-6B3F-4C20-832F-8FB7353D84F6}"/>
              </a:ext>
            </a:extLst>
          </p:cNvPr>
          <p:cNvGrpSpPr/>
          <p:nvPr/>
        </p:nvGrpSpPr>
        <p:grpSpPr>
          <a:xfrm>
            <a:off x="914452" y="1965449"/>
            <a:ext cx="10363096" cy="4071689"/>
            <a:chOff x="914451" y="1965449"/>
            <a:chExt cx="10363096" cy="407168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37C9BE-9224-43EB-8B58-1A3E5F09F65D}"/>
                </a:ext>
              </a:extLst>
            </p:cNvPr>
            <p:cNvSpPr/>
            <p:nvPr/>
          </p:nvSpPr>
          <p:spPr>
            <a:xfrm>
              <a:off x="914451" y="1965449"/>
              <a:ext cx="4913783" cy="662400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300" b="0" i="0" u="none" strike="noStrike" kern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Pros</a:t>
              </a:r>
              <a:endParaRPr lang="de-DE" sz="23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01A182-F5D7-4729-B166-FA8667FD7FC3}"/>
                </a:ext>
              </a:extLst>
            </p:cNvPr>
            <p:cNvSpPr/>
            <p:nvPr/>
          </p:nvSpPr>
          <p:spPr>
            <a:xfrm>
              <a:off x="914451" y="2627849"/>
              <a:ext cx="4913783" cy="3409289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2300" kern="1200" dirty="0">
                  <a:latin typeface="+mj-lt"/>
                </a:rPr>
                <a:t>most popular method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polls as natural by-product of campaigns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incorporation of effects of campaign events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dynamic forecasts possible </a:t>
              </a:r>
              <a:r>
                <a:rPr lang="en-US" sz="2300" kern="1200" dirty="0">
                  <a:latin typeface="+mj-lt"/>
                  <a:sym typeface="Wingdings" panose="05000000000000000000" pitchFamily="2" charset="2"/>
                </a:rPr>
                <a:t> </a:t>
              </a:r>
              <a:r>
                <a:rPr lang="en-US" sz="2300" b="1" kern="1200" dirty="0">
                  <a:latin typeface="+mj-lt"/>
                </a:rPr>
                <a:t>horserace journalism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high face validity: predictor and outcome closely related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38D6F5B-4863-4ED3-B110-2C97C6AEC8C2}"/>
                </a:ext>
              </a:extLst>
            </p:cNvPr>
            <p:cNvSpPr/>
            <p:nvPr/>
          </p:nvSpPr>
          <p:spPr>
            <a:xfrm>
              <a:off x="6363764" y="1965449"/>
              <a:ext cx="4913783" cy="662400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34B"/>
            </a:solidFill>
          </p:spPr>
          <p:style>
            <a:lnRef idx="2">
              <a:schemeClr val="accent5">
                <a:hueOff val="375767"/>
                <a:satOff val="36001"/>
                <a:lumOff val="8823"/>
                <a:alphaOff val="0"/>
              </a:schemeClr>
            </a:lnRef>
            <a:fillRef idx="1">
              <a:schemeClr val="accent5">
                <a:hueOff val="375767"/>
                <a:satOff val="36001"/>
                <a:lumOff val="8823"/>
                <a:alphaOff val="0"/>
              </a:schemeClr>
            </a:fillRef>
            <a:effectRef idx="0">
              <a:schemeClr val="accent5">
                <a:hueOff val="375767"/>
                <a:satOff val="36001"/>
                <a:lumOff val="882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300" kern="12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Cons</a:t>
              </a:r>
              <a:endParaRPr lang="de-DE" sz="2300" kern="1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A53E908-1A43-42B3-B046-B00B4284C415}"/>
                </a:ext>
              </a:extLst>
            </p:cNvPr>
            <p:cNvSpPr/>
            <p:nvPr/>
          </p:nvSpPr>
          <p:spPr>
            <a:xfrm>
              <a:off x="6363764" y="2627849"/>
              <a:ext cx="4913783" cy="3409289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486652"/>
                <a:satOff val="44911"/>
                <a:lumOff val="3068"/>
                <a:alphaOff val="0"/>
              </a:schemeClr>
            </a:lnRef>
            <a:fillRef idx="1">
              <a:schemeClr val="accent5">
                <a:tint val="40000"/>
                <a:alpha val="90000"/>
                <a:hueOff val="486652"/>
                <a:satOff val="44911"/>
                <a:lumOff val="3068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486652"/>
                <a:satOff val="44911"/>
                <a:lumOff val="306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campaign noise </a:t>
              </a:r>
              <a:r>
                <a:rPr lang="en-US" sz="2300" kern="1200" dirty="0">
                  <a:latin typeface="+mj-lt"/>
                  <a:sym typeface="Wingdings" panose="05000000000000000000" pitchFamily="2" charset="2"/>
                </a:rPr>
                <a:t></a:t>
              </a:r>
              <a:r>
                <a:rPr lang="en-US" sz="2300" kern="1200" dirty="0">
                  <a:latin typeface="+mj-lt"/>
                </a:rPr>
                <a:t> are observed shifts substantive?</a:t>
              </a:r>
              <a:endParaRPr lang="de-DE" sz="2300" kern="1200" dirty="0">
                <a:latin typeface="+mj-lt"/>
              </a:endParaRP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what’s the point of dynamic forecasts of a singular event?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survey institutes as black boxes </a:t>
              </a:r>
              <a:r>
                <a:rPr lang="en-US" sz="2300" kern="1200" dirty="0">
                  <a:latin typeface="+mj-lt"/>
                  <a:sym typeface="Wingdings" panose="05000000000000000000" pitchFamily="2" charset="2"/>
                </a:rPr>
                <a:t></a:t>
              </a:r>
              <a:r>
                <a:rPr lang="en-US" sz="2300" kern="1200" dirty="0">
                  <a:latin typeface="+mj-lt"/>
                </a:rPr>
                <a:t> polling failures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2300" kern="1200" dirty="0" err="1">
                  <a:latin typeface="+mj-lt"/>
                </a:rPr>
                <a:t>specification</a:t>
              </a:r>
              <a:r>
                <a:rPr lang="de-DE" sz="2300" kern="1200" dirty="0">
                  <a:latin typeface="+mj-lt"/>
                </a:rPr>
                <a:t> </a:t>
              </a:r>
              <a:r>
                <a:rPr lang="de-DE" sz="2300" kern="1200" dirty="0" err="1">
                  <a:latin typeface="+mj-lt"/>
                </a:rPr>
                <a:t>of</a:t>
              </a:r>
              <a:r>
                <a:rPr lang="de-DE" sz="2300" kern="1200" dirty="0">
                  <a:latin typeface="+mj-lt"/>
                </a:rPr>
                <a:t> </a:t>
              </a:r>
              <a:r>
                <a:rPr lang="de-DE" sz="2300" kern="1200" dirty="0" err="1">
                  <a:latin typeface="+mj-lt"/>
                </a:rPr>
                <a:t>uncertainty</a:t>
              </a:r>
              <a:r>
                <a:rPr lang="de-DE" sz="2300" kern="1200" dirty="0">
                  <a:latin typeface="+mj-lt"/>
                </a:rPr>
                <a:t>?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2300" kern="1200" dirty="0">
                  <a:latin typeface="+mj-lt"/>
                </a:rPr>
                <a:t>no substantive theoretical value; almost tautological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470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9459A-8DAA-43B4-BB51-A73832D7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1D1AA-B326-42FD-933D-C02E148E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15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Polling </a:t>
            </a:r>
            <a:r>
              <a:rPr lang="de-DE" b="1" dirty="0" err="1">
                <a:latin typeface="Arial Black" panose="020B0A04020102020204" pitchFamily="34" charset="0"/>
              </a:rPr>
              <a:t>the</a:t>
            </a:r>
            <a:r>
              <a:rPr lang="de-DE" b="1" dirty="0">
                <a:latin typeface="Arial Black" panose="020B0A04020102020204" pitchFamily="34" charset="0"/>
              </a:rPr>
              <a:t> Polls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D952B7-5A22-4A6C-82B8-2B8940026C6A}"/>
              </a:ext>
            </a:extLst>
          </p:cNvPr>
          <p:cNvSpPr/>
          <p:nvPr/>
        </p:nvSpPr>
        <p:spPr>
          <a:xfrm>
            <a:off x="638700" y="160756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latin typeface="SFBMR10"/>
              </a:rPr>
              <a:t>Considerations</a:t>
            </a:r>
            <a:endParaRPr lang="de-DE" dirty="0">
              <a:latin typeface="SFBMR1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poll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variation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over</a:t>
            </a:r>
            <a:r>
              <a:rPr lang="de-DE" sz="1400" dirty="0">
                <a:latin typeface="SFBMR9"/>
              </a:rPr>
              <a:t>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FBMR9"/>
              </a:rPr>
              <a:t>poll variation across polling organizations (“house effects”)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single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polls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hardly</a:t>
            </a:r>
            <a:r>
              <a:rPr lang="de-DE" sz="1400" dirty="0">
                <a:latin typeface="SFBMR9"/>
              </a:rPr>
              <a:t> informative</a:t>
            </a:r>
          </a:p>
          <a:p>
            <a:r>
              <a:rPr lang="de-DE" dirty="0">
                <a:latin typeface="SFBMR10"/>
              </a:rPr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pool polls (more data, more precision)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smooth over time (intentions less variable than poll variability suggests)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correct for house-specific bias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7881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9" y="815975"/>
            <a:ext cx="11553371" cy="71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FFA4-F718-4F5A-8E9F-CE4D52755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8629" y="1790699"/>
            <a:ext cx="10943771" cy="416242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/>
              <a:t>Intro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Election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b="1" dirty="0"/>
              <a:t>: Methods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State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Art Polling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Employing</a:t>
            </a:r>
            <a:r>
              <a:rPr lang="de-DE" b="1" dirty="0"/>
              <a:t> Dalia Data: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Methodology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Our</a:t>
            </a:r>
            <a:r>
              <a:rPr lang="de-DE" b="1" dirty="0"/>
              <a:t> Forecasts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Take </a:t>
            </a:r>
            <a:r>
              <a:rPr lang="de-DE" b="1" dirty="0" err="1"/>
              <a:t>Aways</a:t>
            </a:r>
            <a:r>
              <a:rPr lang="de-DE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F8BF5-F19B-4D6E-A91F-F32D05D5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7320C-EC08-4010-BABA-F09CA20C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37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02BE0-4DB5-4C19-AF13-260CE47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4ED33-7535-4F9B-862D-71BFA1E8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7EC3C7-0422-45D6-BD84-E8ABE19E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Election</a:t>
            </a:r>
            <a:r>
              <a:rPr lang="de-DE" dirty="0"/>
              <a:t> </a:t>
            </a:r>
            <a:r>
              <a:rPr lang="de-DE" dirty="0" err="1"/>
              <a:t>Forecasting</a:t>
            </a:r>
            <a:r>
              <a:rPr lang="de-DE" dirty="0"/>
              <a:t>: Methods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D9B790-277C-4548-B1DE-7A26C9269371}"/>
              </a:ext>
            </a:extLst>
          </p:cNvPr>
          <p:cNvGrpSpPr/>
          <p:nvPr/>
        </p:nvGrpSpPr>
        <p:grpSpPr>
          <a:xfrm>
            <a:off x="916010" y="2230717"/>
            <a:ext cx="10872422" cy="3361766"/>
            <a:chOff x="725510" y="1947365"/>
            <a:chExt cx="10872422" cy="33617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99495E-6F4C-4A59-B867-42E035870D38}"/>
                </a:ext>
              </a:extLst>
            </p:cNvPr>
            <p:cNvSpPr/>
            <p:nvPr/>
          </p:nvSpPr>
          <p:spPr>
            <a:xfrm>
              <a:off x="725511" y="1947365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79EA5E-267D-452C-98DC-C2F7D21970CB}"/>
                </a:ext>
              </a:extLst>
            </p:cNvPr>
            <p:cNvSpPr/>
            <p:nvPr/>
          </p:nvSpPr>
          <p:spPr>
            <a:xfrm>
              <a:off x="4347252" y="1947365"/>
              <a:ext cx="3469341" cy="1595718"/>
            </a:xfrm>
            <a:prstGeom prst="rect">
              <a:avLst/>
            </a:prstGeom>
            <a:solidFill>
              <a:srgbClr val="00CCE8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671E83-EF04-4E07-BD31-2B4B90667657}"/>
                </a:ext>
              </a:extLst>
            </p:cNvPr>
            <p:cNvSpPr/>
            <p:nvPr/>
          </p:nvSpPr>
          <p:spPr>
            <a:xfrm>
              <a:off x="7986922" y="1947365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E2C502-6822-476F-AA4D-9925166DC144}"/>
                </a:ext>
              </a:extLst>
            </p:cNvPr>
            <p:cNvSpPr/>
            <p:nvPr/>
          </p:nvSpPr>
          <p:spPr>
            <a:xfrm>
              <a:off x="725510" y="369548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1A7696-3F88-45E4-8139-91BAFB1598DC}"/>
                </a:ext>
              </a:extLst>
            </p:cNvPr>
            <p:cNvSpPr/>
            <p:nvPr/>
          </p:nvSpPr>
          <p:spPr>
            <a:xfrm>
              <a:off x="4347252" y="369548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4B42B-4112-4759-B238-F6C4271632F5}"/>
                </a:ext>
              </a:extLst>
            </p:cNvPr>
            <p:cNvSpPr/>
            <p:nvPr/>
          </p:nvSpPr>
          <p:spPr>
            <a:xfrm>
              <a:off x="7986922" y="371341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2BD608-DBA7-4686-80B7-ED5E0AA87D54}"/>
                </a:ext>
              </a:extLst>
            </p:cNvPr>
            <p:cNvSpPr txBox="1"/>
            <p:nvPr/>
          </p:nvSpPr>
          <p:spPr>
            <a:xfrm>
              <a:off x="1003417" y="2019079"/>
              <a:ext cx="2922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Fundamental Models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571318-B2B6-4D81-B07C-28610E8AC063}"/>
                </a:ext>
              </a:extLst>
            </p:cNvPr>
            <p:cNvSpPr txBox="1"/>
            <p:nvPr/>
          </p:nvSpPr>
          <p:spPr>
            <a:xfrm>
              <a:off x="4719288" y="2028033"/>
              <a:ext cx="2850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Polling / Surveys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B8B858-DFE1-4BD9-A50F-9F449BAF64F9}"/>
                </a:ext>
              </a:extLst>
            </p:cNvPr>
            <p:cNvSpPr txBox="1"/>
            <p:nvPr/>
          </p:nvSpPr>
          <p:spPr>
            <a:xfrm>
              <a:off x="8260343" y="2036983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Wisdom of the Crowd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DD0C04-E313-49E0-BC3E-288CBC265E7F}"/>
                </a:ext>
              </a:extLst>
            </p:cNvPr>
            <p:cNvSpPr txBox="1"/>
            <p:nvPr/>
          </p:nvSpPr>
          <p:spPr>
            <a:xfrm>
              <a:off x="981003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Digital Trace Models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F46BFA-B0A7-42CB-98E1-44A2DE7CC316}"/>
                </a:ext>
              </a:extLst>
            </p:cNvPr>
            <p:cNvSpPr txBox="1"/>
            <p:nvPr/>
          </p:nvSpPr>
          <p:spPr>
            <a:xfrm>
              <a:off x="4609468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Combining Forecasts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A3215C-3829-4089-981F-45372D9F8320}"/>
                </a:ext>
              </a:extLst>
            </p:cNvPr>
            <p:cNvSpPr txBox="1"/>
            <p:nvPr/>
          </p:nvSpPr>
          <p:spPr>
            <a:xfrm>
              <a:off x="8249138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Hybrid Models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E841F-9A87-4A9A-BF79-29192C45DC52}"/>
                </a:ext>
              </a:extLst>
            </p:cNvPr>
            <p:cNvSpPr txBox="1"/>
            <p:nvPr/>
          </p:nvSpPr>
          <p:spPr>
            <a:xfrm>
              <a:off x="3109058" y="3040520"/>
              <a:ext cx="964238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e.g. GDP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B9B212-A55A-40EA-B8F0-6704EA9B7E0B}"/>
                </a:ext>
              </a:extLst>
            </p:cNvPr>
            <p:cNvSpPr/>
            <p:nvPr/>
          </p:nvSpPr>
          <p:spPr>
            <a:xfrm>
              <a:off x="1003417" y="2560560"/>
              <a:ext cx="30698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Vote = f (politics, economics)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C1F34-F1E1-486E-830A-51B25334126C}"/>
                </a:ext>
              </a:extLst>
            </p:cNvPr>
            <p:cNvSpPr txBox="1"/>
            <p:nvPr/>
          </p:nvSpPr>
          <p:spPr>
            <a:xfrm>
              <a:off x="815158" y="3050538"/>
              <a:ext cx="1954306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e.g. Party popularity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52618E9-106C-454A-B38F-AB0793B1CA73}"/>
                </a:ext>
              </a:extLst>
            </p:cNvPr>
            <p:cNvCxnSpPr>
              <a:stCxn id="20" idx="0"/>
            </p:cNvCxnSpPr>
            <p:nvPr/>
          </p:nvCxnSpPr>
          <p:spPr>
            <a:xfrm flipH="1" flipV="1">
              <a:off x="3552356" y="2861765"/>
              <a:ext cx="38821" cy="1787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C115C25-5353-4E7A-ACFF-65147C305A89}"/>
                </a:ext>
              </a:extLst>
            </p:cNvPr>
            <p:cNvCxnSpPr/>
            <p:nvPr/>
          </p:nvCxnSpPr>
          <p:spPr>
            <a:xfrm flipV="1">
              <a:off x="2228543" y="2852530"/>
              <a:ext cx="101650" cy="178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" descr="https://facebookbrand.com/wp-content/themes/fb-branding/prj-fb-branding/assets/images/fb-art.png">
              <a:extLst>
                <a:ext uri="{FF2B5EF4-FFF2-40B4-BE49-F238E27FC236}">
                  <a16:creationId xmlns:a16="http://schemas.microsoft.com/office/drawing/2014/main" id="{BA293DC2-0F00-4E70-8426-9E0242A44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647" y="4258307"/>
              <a:ext cx="697298" cy="69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s://www.sketchappsources.com/resources/source-image/twitterlogo_1x.png">
              <a:extLst>
                <a:ext uri="{FF2B5EF4-FFF2-40B4-BE49-F238E27FC236}">
                  <a16:creationId xmlns:a16="http://schemas.microsoft.com/office/drawing/2014/main" id="{9E671737-62F7-4123-B727-E6CB49F59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682" y="4258307"/>
              <a:ext cx="959225" cy="719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https://upload.wikimedia.org/wikipedia/commons/thumb/5/53/Google_%22G%22_Logo.svg/1000px-Google_%22G%22_Logo.svg.png">
              <a:extLst>
                <a:ext uri="{FF2B5EF4-FFF2-40B4-BE49-F238E27FC236}">
                  <a16:creationId xmlns:a16="http://schemas.microsoft.com/office/drawing/2014/main" id="{3BA78E80-6E02-4995-9677-D2BF4CB7E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131" y="4258306"/>
              <a:ext cx="710745" cy="710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https://computationallegalstudies.com/wp-content/uploads/2010/11/Screen-shot-2010-11-01-at-11.30.07-PM.png">
              <a:extLst>
                <a:ext uri="{FF2B5EF4-FFF2-40B4-BE49-F238E27FC236}">
                  <a16:creationId xmlns:a16="http://schemas.microsoft.com/office/drawing/2014/main" id="{81610F28-6F39-4539-A87D-DF709B0D8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0343" y="2521119"/>
              <a:ext cx="1025322" cy="79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621847-5CEA-4EFB-A517-A6CF0ED8ABC2}"/>
                </a:ext>
              </a:extLst>
            </p:cNvPr>
            <p:cNvSpPr txBox="1"/>
            <p:nvPr/>
          </p:nvSpPr>
          <p:spPr>
            <a:xfrm>
              <a:off x="9543246" y="2380557"/>
              <a:ext cx="20546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+mj-lt"/>
                </a:rPr>
                <a:t>Markets,</a:t>
              </a:r>
              <a:br>
                <a:rPr lang="de-DE" dirty="0">
                  <a:latin typeface="+mj-lt"/>
                </a:rPr>
              </a:br>
              <a:r>
                <a:rPr lang="de-DE" dirty="0">
                  <a:latin typeface="+mj-lt"/>
                </a:rPr>
                <a:t>Competitions,</a:t>
              </a:r>
              <a:br>
                <a:rPr lang="de-DE" dirty="0">
                  <a:latin typeface="+mj-lt"/>
                </a:rPr>
              </a:br>
              <a:r>
                <a:rPr lang="de-DE" dirty="0">
                  <a:latin typeface="+mj-lt"/>
                </a:rPr>
                <a:t>Aggregated Forecasts</a:t>
              </a:r>
            </a:p>
          </p:txBody>
        </p:sp>
        <p:pic>
          <p:nvPicPr>
            <p:cNvPr id="30" name="Picture 16" descr="https://upload.wikimedia.org/wikipedia/commons/thumb/1/13/FiveThirtyEight_Logo.svg/2000px-FiveThirtyEight_Logo.svg.png">
              <a:extLst>
                <a:ext uri="{FF2B5EF4-FFF2-40B4-BE49-F238E27FC236}">
                  <a16:creationId xmlns:a16="http://schemas.microsoft.com/office/drawing/2014/main" id="{E56F567D-CCA3-43B5-A5FF-39C31490C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1976" y="4375134"/>
              <a:ext cx="3139892" cy="33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8" descr="https://upload.wikimedia.org/wikipedia/commons/thumb/f/ff/S%C3%BCddeutsche-Zeitung-Logo.svg/1280px-S%C3%BCddeutsche-Zeitung-Logo.svg.png">
              <a:extLst>
                <a:ext uri="{FF2B5EF4-FFF2-40B4-BE49-F238E27FC236}">
                  <a16:creationId xmlns:a16="http://schemas.microsoft.com/office/drawing/2014/main" id="{B0D2A5D9-1603-4C45-B4FF-95C34A74C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887" y="4829025"/>
              <a:ext cx="2947000" cy="370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0" descr="http://zweitstimme.org/img/logo_orange.png">
              <a:extLst>
                <a:ext uri="{FF2B5EF4-FFF2-40B4-BE49-F238E27FC236}">
                  <a16:creationId xmlns:a16="http://schemas.microsoft.com/office/drawing/2014/main" id="{546BD194-E458-471E-8150-210A0F9F0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4" y="4197581"/>
              <a:ext cx="2417233" cy="94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2" descr="http://www.politicalcampaigningtips.com/wp-content/uploads/2014/09/political-polls.jpg">
              <a:extLst>
                <a:ext uri="{FF2B5EF4-FFF2-40B4-BE49-F238E27FC236}">
                  <a16:creationId xmlns:a16="http://schemas.microsoft.com/office/drawing/2014/main" id="{D269E46C-9F46-4EF2-9552-4421C5DC1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305" y="2449290"/>
              <a:ext cx="1751529" cy="985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001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0C009-E66B-4550-8E04-B2C171D9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98CF4-DA43-4259-8C19-B2608AE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4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</a:t>
            </a:r>
            <a:r>
              <a:rPr lang="de-DE" b="1" dirty="0" err="1"/>
              <a:t>Extracting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signal</a:t>
            </a:r>
            <a:endParaRPr lang="de-DE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FA2BB9E-F671-47F2-B994-606983603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84" y="1591151"/>
            <a:ext cx="4975735" cy="2409138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933DC4F2-00CC-4B97-9E44-D2C7330D1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78" y="4048402"/>
            <a:ext cx="4983609" cy="239339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230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polls can vary strongly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Noise due to simple sample variation</a:t>
            </a:r>
          </a:p>
          <a:p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Tendency to </a:t>
            </a:r>
            <a:r>
              <a:rPr lang="de-DE" sz="2000" b="1" dirty="0">
                <a:solidFill>
                  <a:srgbClr val="00CBE6"/>
                </a:solidFill>
              </a:rPr>
              <a:t>horse race journalism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Reporting any change of party support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 standard errors are ignored</a:t>
            </a:r>
          </a:p>
        </p:txBody>
      </p:sp>
    </p:spTree>
    <p:extLst>
      <p:ext uri="{BB962C8B-B14F-4D97-AF65-F5344CB8AC3E}">
        <p14:creationId xmlns:p14="http://schemas.microsoft.com/office/powerpoint/2010/main" val="38635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FDA5F165-838C-4801-AA4F-0FEF6E6E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r="1" b="1"/>
          <a:stretch/>
        </p:blipFill>
        <p:spPr>
          <a:xfrm>
            <a:off x="6614160" y="3463900"/>
            <a:ext cx="4381500" cy="3003413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6BD8FAE-B0A8-4C31-AE01-91E11A0A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F64087E-089A-4FE9-8E47-42105E36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5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</a:t>
            </a:r>
            <a:r>
              <a:rPr lang="de-DE" b="1" dirty="0"/>
              <a:t>Accuracy and Confidence</a:t>
            </a:r>
            <a:endParaRPr lang="de-DE" b="1" dirty="0">
              <a:latin typeface="Arial Black" panose="020B0A04020102020204" pitchFamily="34" charset="0"/>
            </a:endParaRPr>
          </a:p>
        </p:txBody>
      </p:sp>
      <p:pic>
        <p:nvPicPr>
          <p:cNvPr id="9" name="Picture 8" descr="A large map&#10;&#10;Description generated with high confidence">
            <a:extLst>
              <a:ext uri="{FF2B5EF4-FFF2-40B4-BE49-F238E27FC236}">
                <a16:creationId xmlns:a16="http://schemas.microsoft.com/office/drawing/2014/main" id="{79FE17B6-7392-470D-B005-B0C3F2526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" y="3175792"/>
            <a:ext cx="4469965" cy="329152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8B3F35-6CC2-4D19-8230-F792387EBA79}"/>
              </a:ext>
            </a:extLst>
          </p:cNvPr>
          <p:cNvSpPr txBox="1">
            <a:spLocks/>
          </p:cNvSpPr>
          <p:nvPr/>
        </p:nvSpPr>
        <p:spPr>
          <a:xfrm>
            <a:off x="62230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Generally: </a:t>
            </a:r>
            <a:r>
              <a:rPr lang="de-DE" sz="1800" b="1" dirty="0">
                <a:solidFill>
                  <a:srgbClr val="00CBE6"/>
                </a:solidFill>
              </a:rPr>
              <a:t>Accuracy</a:t>
            </a:r>
            <a:r>
              <a:rPr lang="de-DE" sz="1800" b="1" dirty="0"/>
              <a:t> increases as elections approach</a:t>
            </a:r>
          </a:p>
          <a:p>
            <a:r>
              <a:rPr lang="de-DE" sz="1800" b="1" dirty="0"/>
              <a:t>But: Campaign noice before elections</a:t>
            </a:r>
          </a:p>
          <a:p>
            <a:pPr lvl="1"/>
            <a:r>
              <a:rPr lang="de-DE" sz="1800" b="1" dirty="0"/>
              <a:t>More accurate polls 8 months before actual election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8B3F35-6CC2-4D19-8230-F792387EBA79}"/>
              </a:ext>
            </a:extLst>
          </p:cNvPr>
          <p:cNvSpPr txBox="1">
            <a:spLocks/>
          </p:cNvSpPr>
          <p:nvPr/>
        </p:nvSpPr>
        <p:spPr>
          <a:xfrm>
            <a:off x="623062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Most election polls are based on small samples (n=1000)</a:t>
            </a:r>
          </a:p>
          <a:p>
            <a:r>
              <a:rPr lang="de-DE" sz="1800" b="1" dirty="0"/>
              <a:t>Showing </a:t>
            </a:r>
            <a:r>
              <a:rPr lang="de-DE" sz="1800" b="1" dirty="0">
                <a:solidFill>
                  <a:srgbClr val="00CBE6"/>
                </a:solidFill>
              </a:rPr>
              <a:t>robust change</a:t>
            </a:r>
            <a:r>
              <a:rPr lang="de-DE" sz="1800" b="1" dirty="0"/>
              <a:t> in voter support is difficult</a:t>
            </a:r>
          </a:p>
        </p:txBody>
      </p:sp>
      <p:pic>
        <p:nvPicPr>
          <p:cNvPr id="10" name="Picture 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9FCC23B-C008-4215-A2FC-F258C9CBA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333" y="2903779"/>
            <a:ext cx="2113673" cy="5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4E4B0AD-8F2B-49B9-813A-D1CC7449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7FB0D4-F136-4F44-9539-019D64F2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6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</a:t>
            </a:r>
            <a:r>
              <a:rPr lang="de-DE" b="1" dirty="0"/>
              <a:t>: Collection vs. Analytics</a:t>
            </a:r>
          </a:p>
        </p:txBody>
      </p:sp>
      <p:sp>
        <p:nvSpPr>
          <p:cNvPr id="13" name="Up-Down Arrow 6">
            <a:extLst>
              <a:ext uri="{FF2B5EF4-FFF2-40B4-BE49-F238E27FC236}">
                <a16:creationId xmlns:a16="http://schemas.microsoft.com/office/drawing/2014/main" id="{D7248591-4567-447A-9088-C87785A71CC6}"/>
              </a:ext>
            </a:extLst>
          </p:cNvPr>
          <p:cNvSpPr/>
          <p:nvPr/>
        </p:nvSpPr>
        <p:spPr>
          <a:xfrm>
            <a:off x="864197" y="1852735"/>
            <a:ext cx="807374" cy="431749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565F05-BB1B-431F-A20E-49CF090116C5}"/>
              </a:ext>
            </a:extLst>
          </p:cNvPr>
          <p:cNvSpPr/>
          <p:nvPr/>
        </p:nvSpPr>
        <p:spPr>
          <a:xfrm>
            <a:off x="1785050" y="1774089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Mandatory Response </a:t>
            </a:r>
            <a:br>
              <a:rPr lang="de-DE" sz="2000" b="1" dirty="0"/>
            </a:br>
            <a:r>
              <a:rPr lang="de-DE" sz="2000" dirty="0"/>
              <a:t>e.g. Census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1D2A0-4D62-4409-A3AA-79C3285DAAA0}"/>
              </a:ext>
            </a:extLst>
          </p:cNvPr>
          <p:cNvSpPr/>
          <p:nvPr/>
        </p:nvSpPr>
        <p:spPr>
          <a:xfrm rot="16200000">
            <a:off x="-460983" y="3831700"/>
            <a:ext cx="345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0" u="none" strike="noStrike" baseline="0" dirty="0"/>
              <a:t>Data Collection</a:t>
            </a:r>
            <a:endParaRPr lang="en-US" sz="1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36AC81-DE23-4F91-96B1-22A87D663D43}"/>
              </a:ext>
            </a:extLst>
          </p:cNvPr>
          <p:cNvSpPr/>
          <p:nvPr/>
        </p:nvSpPr>
        <p:spPr>
          <a:xfrm>
            <a:off x="1785050" y="2530953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Random Person</a:t>
            </a:r>
            <a:br>
              <a:rPr lang="de-DE" sz="2000" b="1" dirty="0"/>
            </a:br>
            <a:r>
              <a:rPr lang="de-DE" sz="2000" dirty="0"/>
              <a:t>e.g. House-door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188D1B-26AE-4749-A3BD-DAF0A6ED65D7}"/>
              </a:ext>
            </a:extLst>
          </p:cNvPr>
          <p:cNvSpPr/>
          <p:nvPr/>
        </p:nvSpPr>
        <p:spPr>
          <a:xfrm>
            <a:off x="1785050" y="3287817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RDD</a:t>
            </a:r>
            <a:br>
              <a:rPr lang="de-DE" sz="2000" b="1" dirty="0"/>
            </a:br>
            <a:r>
              <a:rPr lang="de-DE" sz="2000" dirty="0"/>
              <a:t>e.g. IntraTest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CAD762-6299-4DE3-A8AA-86FA4F8AF350}"/>
              </a:ext>
            </a:extLst>
          </p:cNvPr>
          <p:cNvSpPr/>
          <p:nvPr/>
        </p:nvSpPr>
        <p:spPr>
          <a:xfrm>
            <a:off x="1785050" y="4044681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Sub-Sample Panel </a:t>
            </a:r>
            <a:br>
              <a:rPr lang="de-DE" sz="2000" b="1" dirty="0"/>
            </a:br>
            <a:r>
              <a:rPr lang="de-DE" sz="2000" dirty="0"/>
              <a:t>e.g. YouGov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067333-9068-461E-9DA7-77A1CE35F330}"/>
              </a:ext>
            </a:extLst>
          </p:cNvPr>
          <p:cNvSpPr/>
          <p:nvPr/>
        </p:nvSpPr>
        <p:spPr>
          <a:xfrm>
            <a:off x="1785050" y="4801545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CCE8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Pre-Stratification</a:t>
            </a:r>
            <a:br>
              <a:rPr lang="de-DE" sz="2000" b="1" dirty="0"/>
            </a:br>
            <a:r>
              <a:rPr lang="de-DE" sz="2000" dirty="0"/>
              <a:t>e.g. DaliaResearch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88A5EC-0D97-46F5-A219-16930B032707}"/>
              </a:ext>
            </a:extLst>
          </p:cNvPr>
          <p:cNvSpPr/>
          <p:nvPr/>
        </p:nvSpPr>
        <p:spPr>
          <a:xfrm>
            <a:off x="1785050" y="5519891"/>
            <a:ext cx="262465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Response „on Street“</a:t>
            </a:r>
            <a:br>
              <a:rPr lang="de-DE" sz="2000" b="1" dirty="0"/>
            </a:br>
            <a:r>
              <a:rPr lang="de-DE" sz="2000" dirty="0"/>
              <a:t>e.g. zeit.de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B85337-5EB4-4600-B2AF-93E4BA176A9F}"/>
              </a:ext>
            </a:extLst>
          </p:cNvPr>
          <p:cNvSpPr/>
          <p:nvPr/>
        </p:nvSpPr>
        <p:spPr>
          <a:xfrm>
            <a:off x="7975866" y="2671126"/>
            <a:ext cx="262932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/>
              <a:t>Raking</a:t>
            </a:r>
          </a:p>
          <a:p>
            <a:r>
              <a:rPr lang="de-DE" sz="2000" dirty="0"/>
              <a:t>Marginal Distribution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B57E7C-54B5-41E7-8CB7-70CF4497855B}"/>
              </a:ext>
            </a:extLst>
          </p:cNvPr>
          <p:cNvSpPr/>
          <p:nvPr/>
        </p:nvSpPr>
        <p:spPr>
          <a:xfrm>
            <a:off x="7989222" y="3519744"/>
            <a:ext cx="261597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de-DE" sz="2000" b="1" dirty="0"/>
              <a:t>Post-stratification</a:t>
            </a:r>
            <a:br>
              <a:rPr lang="de-DE" sz="2000" b="1" dirty="0"/>
            </a:br>
            <a:r>
              <a:rPr lang="de-DE" sz="2000" dirty="0"/>
              <a:t>Combined  Distribution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7EA6B4-1030-4610-A12E-7F47B66F3F15}"/>
              </a:ext>
            </a:extLst>
          </p:cNvPr>
          <p:cNvSpPr/>
          <p:nvPr/>
        </p:nvSpPr>
        <p:spPr>
          <a:xfrm>
            <a:off x="7962685" y="4341570"/>
            <a:ext cx="264250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/>
              <a:t>Model-based Post-Stratifcation</a:t>
            </a:r>
            <a:br>
              <a:rPr lang="de-DE" sz="2000" b="1" dirty="0"/>
            </a:br>
            <a:r>
              <a:rPr lang="de-DE" sz="2000" dirty="0"/>
              <a:t>Logistic Regression</a:t>
            </a:r>
            <a:r>
              <a:rPr lang="de-DE" sz="2000" b="1" dirty="0"/>
              <a:t> </a:t>
            </a:r>
            <a:endParaRPr lang="de-DE" sz="2000" dirty="0"/>
          </a:p>
        </p:txBody>
      </p:sp>
      <p:sp>
        <p:nvSpPr>
          <p:cNvPr id="24" name="Up-Down Arrow 17">
            <a:extLst>
              <a:ext uri="{FF2B5EF4-FFF2-40B4-BE49-F238E27FC236}">
                <a16:creationId xmlns:a16="http://schemas.microsoft.com/office/drawing/2014/main" id="{D09528CA-4469-44EB-9F57-EE8347EC39E2}"/>
              </a:ext>
            </a:extLst>
          </p:cNvPr>
          <p:cNvSpPr/>
          <p:nvPr/>
        </p:nvSpPr>
        <p:spPr>
          <a:xfrm>
            <a:off x="10745691" y="1941634"/>
            <a:ext cx="807374" cy="431749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7CFDED-770A-40BC-85F1-C74F3CB1D33A}"/>
              </a:ext>
            </a:extLst>
          </p:cNvPr>
          <p:cNvSpPr/>
          <p:nvPr/>
        </p:nvSpPr>
        <p:spPr>
          <a:xfrm rot="16200000">
            <a:off x="9420511" y="3920599"/>
            <a:ext cx="345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0" u="none" strike="noStrike" baseline="0" dirty="0"/>
              <a:t>Analytics</a:t>
            </a:r>
            <a:endParaRPr lang="en-US" sz="1400" b="1" dirty="0"/>
          </a:p>
        </p:txBody>
      </p:sp>
      <p:sp>
        <p:nvSpPr>
          <p:cNvPr id="26" name="Right Arrow 19">
            <a:extLst>
              <a:ext uri="{FF2B5EF4-FFF2-40B4-BE49-F238E27FC236}">
                <a16:creationId xmlns:a16="http://schemas.microsoft.com/office/drawing/2014/main" id="{DD28E636-3F2A-49AA-853B-9F7A2C6CCE26}"/>
              </a:ext>
            </a:extLst>
          </p:cNvPr>
          <p:cNvSpPr/>
          <p:nvPr/>
        </p:nvSpPr>
        <p:spPr>
          <a:xfrm>
            <a:off x="4536280" y="3297698"/>
            <a:ext cx="471400" cy="1175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ight Arrow 19">
            <a:extLst>
              <a:ext uri="{FF2B5EF4-FFF2-40B4-BE49-F238E27FC236}">
                <a16:creationId xmlns:a16="http://schemas.microsoft.com/office/drawing/2014/main" id="{EE4AC01E-6251-4F5B-90C4-D5522CA48BFB}"/>
              </a:ext>
            </a:extLst>
          </p:cNvPr>
          <p:cNvSpPr/>
          <p:nvPr/>
        </p:nvSpPr>
        <p:spPr>
          <a:xfrm>
            <a:off x="7343675" y="3297698"/>
            <a:ext cx="471400" cy="1175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EB2FC0C-7965-435A-98DA-CDCA925DAC4C}"/>
              </a:ext>
            </a:extLst>
          </p:cNvPr>
          <p:cNvSpPr/>
          <p:nvPr/>
        </p:nvSpPr>
        <p:spPr>
          <a:xfrm>
            <a:off x="5161886" y="3340321"/>
            <a:ext cx="2036678" cy="1083435"/>
          </a:xfrm>
          <a:prstGeom prst="roundRect">
            <a:avLst/>
          </a:prstGeom>
          <a:solidFill>
            <a:srgbClr val="00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de-DE" sz="2800" dirty="0">
                <a:solidFill>
                  <a:schemeClr val="tx1"/>
                </a:solidFill>
                <a:latin typeface="Arial Black" panose="020B0A04020102020204" pitchFamily="34" charset="0"/>
              </a:rPr>
              <a:t>Data</a:t>
            </a:r>
          </a:p>
          <a:p>
            <a:pPr algn="ctr"/>
            <a:endParaRPr lang="de-DE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2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FD36D-497E-420D-9EC7-3B97DBD3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781EB-FA17-4D07-A6EA-FD877F66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7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Methodology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2300" y="3882887"/>
            <a:ext cx="4991100" cy="229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750DAB-DB18-4E95-9F08-16CE9E03B6D3}"/>
              </a:ext>
            </a:extLst>
          </p:cNvPr>
          <p:cNvGrpSpPr/>
          <p:nvPr/>
        </p:nvGrpSpPr>
        <p:grpSpPr>
          <a:xfrm>
            <a:off x="716829" y="1726939"/>
            <a:ext cx="4866047" cy="2259845"/>
            <a:chOff x="911901" y="1726939"/>
            <a:chExt cx="4866047" cy="225984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76DE108-3439-4F83-92F3-67B10B2ECC81}"/>
                </a:ext>
              </a:extLst>
            </p:cNvPr>
            <p:cNvSpPr/>
            <p:nvPr/>
          </p:nvSpPr>
          <p:spPr>
            <a:xfrm>
              <a:off x="911901" y="1726939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Post-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stratification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approach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0FD93ED-3741-4791-B952-2929BE2F9395}"/>
                </a:ext>
              </a:extLst>
            </p:cNvPr>
            <p:cNvSpPr/>
            <p:nvPr/>
          </p:nvSpPr>
          <p:spPr>
            <a:xfrm>
              <a:off x="911901" y="2086361"/>
              <a:ext cx="4866047" cy="1900423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distribution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demographics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gender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education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rural/urban,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religion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etc…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every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e.g. Women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above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60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rural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settlement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4%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population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but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only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2% in sample</a:t>
              </a:r>
            </a:p>
            <a:p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2</a:t>
              </a:r>
            </a:p>
            <a:p>
              <a:pPr marL="228600" lvl="1" indent="-228600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kern="1200" dirty="0">
                <a:latin typeface="+mj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E91A1-3D6A-486D-B40D-E73AADE2D0A7}"/>
              </a:ext>
            </a:extLst>
          </p:cNvPr>
          <p:cNvGrpSpPr/>
          <p:nvPr/>
        </p:nvGrpSpPr>
        <p:grpSpPr>
          <a:xfrm>
            <a:off x="6648237" y="1726939"/>
            <a:ext cx="4866047" cy="3643637"/>
            <a:chOff x="6843309" y="1781803"/>
            <a:chExt cx="4866047" cy="364363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C7BA8A-B150-4930-A88B-16249120B0C0}"/>
                </a:ext>
              </a:extLst>
            </p:cNvPr>
            <p:cNvSpPr/>
            <p:nvPr/>
          </p:nvSpPr>
          <p:spPr>
            <a:xfrm>
              <a:off x="6843309" y="1781803"/>
              <a:ext cx="4866047" cy="552902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t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604810-E4D6-4346-83A5-061FC3EB0BBA}"/>
                </a:ext>
              </a:extLst>
            </p:cNvPr>
            <p:cNvSpPr/>
            <p:nvPr/>
          </p:nvSpPr>
          <p:spPr>
            <a:xfrm>
              <a:off x="6843309" y="2141225"/>
              <a:ext cx="4866047" cy="3284215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Surveys:</a:t>
              </a:r>
            </a:p>
            <a:p>
              <a:pPr lvl="1"/>
              <a:r>
                <a:rPr lang="de-DE" b="1" dirty="0">
                  <a:solidFill>
                    <a:srgbClr val="00CBE6"/>
                  </a:solidFill>
                </a:rPr>
                <a:t>Europulse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Wave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December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2016 and March 2017</a:t>
              </a:r>
            </a:p>
            <a:p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Post-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stratification</a:t>
              </a:r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two</a:t>
              </a:r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variations</a:t>
              </a:r>
              <a:endPara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</a:t>
              </a:r>
              <a:r>
                <a:rPr lang="de-DE" b="1" dirty="0" err="1">
                  <a:solidFill>
                    <a:srgbClr val="00CBE6"/>
                  </a:solidFill>
                </a:rPr>
                <a:t>Census</a:t>
              </a:r>
              <a:r>
                <a:rPr lang="de-DE" b="1" dirty="0">
                  <a:solidFill>
                    <a:srgbClr val="00CBE6"/>
                  </a:solidFill>
                </a:rPr>
                <a:t> 2011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gender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religion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</a:t>
              </a:r>
              <a:r>
                <a:rPr lang="de-DE" b="1" dirty="0">
                  <a:solidFill>
                    <a:srgbClr val="00CBE6"/>
                  </a:solidFill>
                </a:rPr>
                <a:t>Exit-</a:t>
              </a:r>
              <a:r>
                <a:rPr lang="de-DE" b="1" dirty="0" err="1">
                  <a:solidFill>
                    <a:srgbClr val="00CBE6"/>
                  </a:solidFill>
                </a:rPr>
                <a:t>polls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gender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vote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Benchmark:</a:t>
              </a:r>
            </a:p>
            <a:p>
              <a:pPr lvl="1"/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Aggregated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polls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rgbClr val="00CBE6"/>
                  </a:solidFill>
                </a:rPr>
                <a:t>Sueddeutsche</a:t>
              </a:r>
              <a:endParaRPr lang="de-DE" b="1" dirty="0">
                <a:solidFill>
                  <a:srgbClr val="00CBE6"/>
                </a:solidFill>
              </a:endParaRPr>
            </a:p>
            <a:p>
              <a:pPr marL="228600" lvl="1" indent="-228600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kern="1200" dirty="0">
                <a:latin typeface="+mj-l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BFAE8A-68A9-4985-B00E-736BAE118810}"/>
              </a:ext>
            </a:extLst>
          </p:cNvPr>
          <p:cNvGrpSpPr/>
          <p:nvPr/>
        </p:nvGrpSpPr>
        <p:grpSpPr>
          <a:xfrm>
            <a:off x="716829" y="4199879"/>
            <a:ext cx="4866047" cy="1969273"/>
            <a:chOff x="902779" y="4199879"/>
            <a:chExt cx="4866047" cy="196927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3F902F-9814-4895-A89A-76F964734AD7}"/>
                </a:ext>
              </a:extLst>
            </p:cNvPr>
            <p:cNvSpPr/>
            <p:nvPr/>
          </p:nvSpPr>
          <p:spPr>
            <a:xfrm>
              <a:off x="902779" y="4199879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Post-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stratification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approach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C397FE8-0CF0-4934-88F8-534947F6D078}"/>
                </a:ext>
              </a:extLst>
            </p:cNvPr>
            <p:cNvSpPr/>
            <p:nvPr/>
          </p:nvSpPr>
          <p:spPr>
            <a:xfrm>
              <a:off x="902779" y="4559301"/>
              <a:ext cx="4866047" cy="1609851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Problem: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Exponential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growth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clusters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Small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(n&lt;30)</a:t>
              </a:r>
            </a:p>
            <a:p>
              <a:pPr lvl="2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Lead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large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standard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errors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Empthy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clusters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2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Ad-hoc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solution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Combining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categories</a:t>
              </a:r>
              <a:endParaRPr lang="en-US" kern="1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56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2A9008-576F-44B6-A8DF-579E3024792B}"/>
              </a:ext>
            </a:extLst>
          </p:cNvPr>
          <p:cNvSpPr txBox="1">
            <a:spLocks/>
          </p:cNvSpPr>
          <p:nvPr/>
        </p:nvSpPr>
        <p:spPr>
          <a:xfrm>
            <a:off x="613317" y="699655"/>
            <a:ext cx="10972800" cy="716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DE5961-EFC5-4D15-8712-A60F2F98C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60" y="1612724"/>
            <a:ext cx="5861279" cy="467300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4B50-DF6E-42BA-9A88-C6736E48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BEB-6D02-4B20-8098-BDEC7E96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8</a:t>
            </a:fld>
            <a:endParaRPr lang="de-DE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DF56FA4-FD68-415C-855C-02998179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Adjusting</a:t>
            </a:r>
            <a:r>
              <a:rPr lang="de-DE" b="1" dirty="0"/>
              <a:t> Europulse Data: </a:t>
            </a:r>
            <a:r>
              <a:rPr lang="de-DE" b="1" dirty="0" err="1"/>
              <a:t>Results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078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C653D-7CE6-4256-9AA2-E477F5D7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E32C-DC1D-49AE-BA07-DD20ECC2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9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Results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2FDA662-4892-4168-9CB9-B819A160B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22" y="1824747"/>
            <a:ext cx="8646157" cy="41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0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1250</Words>
  <Application>Microsoft Office PowerPoint</Application>
  <PresentationFormat>Widescreen</PresentationFormat>
  <Paragraphs>171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Cambria Math</vt:lpstr>
      <vt:lpstr>SFBMR10</vt:lpstr>
      <vt:lpstr>SFBMR9</vt:lpstr>
      <vt:lpstr>Symbol</vt:lpstr>
      <vt:lpstr>Wingdings</vt:lpstr>
      <vt:lpstr>Office Theme</vt:lpstr>
      <vt:lpstr>1_Custom Design</vt:lpstr>
      <vt:lpstr>2_Office Theme</vt:lpstr>
      <vt:lpstr>3_Office Theme</vt:lpstr>
      <vt:lpstr>4_Office Theme</vt:lpstr>
      <vt:lpstr>1_Office Theme</vt:lpstr>
      <vt:lpstr>Custom Design</vt:lpstr>
      <vt:lpstr>Election Forecasting with Online Polling Data</vt:lpstr>
      <vt:lpstr>Outline</vt:lpstr>
      <vt:lpstr>Election Forecasting: Methods</vt:lpstr>
      <vt:lpstr>Polling: Extracting the signal</vt:lpstr>
      <vt:lpstr>Polling: Accuracy and Confidence</vt:lpstr>
      <vt:lpstr>Polling: Collection vs. Analytics</vt:lpstr>
      <vt:lpstr>Adjusting Europulse Data: Methodology</vt:lpstr>
      <vt:lpstr>Adjusting Europulse Data: Results</vt:lpstr>
      <vt:lpstr>Adjusting Europulse Data: Results</vt:lpstr>
      <vt:lpstr>Adjusting Europulse Data: Take aways</vt:lpstr>
      <vt:lpstr>Papers and Sources</vt:lpstr>
      <vt:lpstr>Papers and Sources</vt:lpstr>
      <vt:lpstr>Polling: General remarks</vt:lpstr>
      <vt:lpstr>Polling: Pros and Cons</vt:lpstr>
      <vt:lpstr>Polling: Polling the Polls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Hemmerlein</dc:creator>
  <cp:lastModifiedBy>Moritz Hemmerlein</cp:lastModifiedBy>
  <cp:revision>49</cp:revision>
  <dcterms:created xsi:type="dcterms:W3CDTF">2017-10-06T15:32:45Z</dcterms:created>
  <dcterms:modified xsi:type="dcterms:W3CDTF">2017-10-10T20:53:50Z</dcterms:modified>
</cp:coreProperties>
</file>