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  <p:sldMasterId id="2147483672" r:id="rId5"/>
    <p:sldMasterId id="2147483660" r:id="rId6"/>
  </p:sldMasterIdLst>
  <p:sldIdLst>
    <p:sldId id="256" r:id="rId7"/>
    <p:sldId id="257" r:id="rId8"/>
    <p:sldId id="260" r:id="rId9"/>
    <p:sldId id="261" r:id="rId10"/>
    <p:sldId id="268" r:id="rId11"/>
    <p:sldId id="270" r:id="rId12"/>
    <p:sldId id="269" r:id="rId13"/>
    <p:sldId id="264" r:id="rId14"/>
    <p:sldId id="262" r:id="rId15"/>
    <p:sldId id="267" r:id="rId16"/>
    <p:sldId id="266" r:id="rId17"/>
    <p:sldId id="263" r:id="rId18"/>
    <p:sldId id="26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CD1-C180-4561-AC34-A98F942991C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B327-A390-44B5-BDF1-0BF5A7CBC385}" type="datetimeFigureOut">
              <a:rPr lang="de-DE" smtClean="0"/>
              <a:t>08.10.2017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4494134"/>
            <a:ext cx="10054683" cy="445855"/>
          </a:xfrm>
        </p:spPr>
        <p:txBody>
          <a:bodyPr/>
          <a:lstStyle/>
          <a:p>
            <a:pPr algn="l"/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Dalia Europulse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5E5DB-5DCA-4C79-973B-22435E75E89A}"/>
              </a:ext>
            </a:extLst>
          </p:cNvPr>
          <p:cNvSpPr txBox="1"/>
          <p:nvPr/>
        </p:nvSpPr>
        <p:spPr>
          <a:xfrm>
            <a:off x="613317" y="5032064"/>
            <a:ext cx="53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October</a:t>
            </a:r>
            <a:r>
              <a:rPr lang="de-DE" dirty="0"/>
              <a:t> 10, 2017</a:t>
            </a:r>
          </a:p>
        </p:txBody>
      </p: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57" y="1609280"/>
            <a:ext cx="6284085" cy="5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14" y="1617661"/>
            <a:ext cx="9510773" cy="45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31" y="1613756"/>
            <a:ext cx="10959786" cy="4351338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de-DE" sz="1200" dirty="0" err="1"/>
              <a:t>Insights</a:t>
            </a:r>
            <a:endParaRPr lang="de-DE" sz="1200" dirty="0"/>
          </a:p>
          <a:p>
            <a:pPr>
              <a:buAutoNum type="arabicPeriod"/>
            </a:pPr>
            <a:r>
              <a:rPr lang="de-DE" sz="1200" dirty="0" err="1"/>
              <a:t>Shortcomings</a:t>
            </a:r>
            <a:r>
              <a:rPr lang="de-DE" sz="1200" dirty="0"/>
              <a:t> and </a:t>
            </a:r>
            <a:r>
              <a:rPr lang="de-DE" sz="1200" dirty="0" err="1"/>
              <a:t>problems</a:t>
            </a:r>
            <a:endParaRPr lang="de-DE" sz="1200" dirty="0"/>
          </a:p>
          <a:p>
            <a:pPr>
              <a:buAutoNum type="arabicPeriod"/>
            </a:pPr>
            <a:r>
              <a:rPr lang="de-DE" sz="1200" dirty="0"/>
              <a:t>Room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improvement</a:t>
            </a:r>
            <a:endParaRPr lang="de-DE" sz="1200" dirty="0"/>
          </a:p>
          <a:p>
            <a:pPr>
              <a:buAutoNum type="arabicPeriod"/>
            </a:pPr>
            <a:r>
              <a:rPr lang="de-DE" sz="1200" dirty="0"/>
              <a:t>Potential: </a:t>
            </a:r>
            <a:r>
              <a:rPr lang="de-DE" sz="1200" dirty="0" err="1"/>
              <a:t>What</a:t>
            </a:r>
            <a:r>
              <a:rPr lang="de-DE" sz="1200" dirty="0"/>
              <a:t> Dalia </a:t>
            </a:r>
            <a:r>
              <a:rPr lang="de-DE" sz="1200" dirty="0" err="1"/>
              <a:t>could</a:t>
            </a:r>
            <a:r>
              <a:rPr lang="de-DE" sz="1200" dirty="0"/>
              <a:t> do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Data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become</a:t>
            </a:r>
            <a:r>
              <a:rPr lang="de-DE" sz="1200" dirty="0"/>
              <a:t> </a:t>
            </a:r>
            <a:r>
              <a:rPr lang="de-DE" sz="1200" dirty="0" err="1"/>
              <a:t>reasonable</a:t>
            </a:r>
            <a:r>
              <a:rPr lang="de-DE" sz="1200" dirty="0"/>
              <a:t> </a:t>
            </a:r>
            <a:r>
              <a:rPr lang="de-DE" sz="1200" dirty="0" err="1"/>
              <a:t>polling</a:t>
            </a:r>
            <a:r>
              <a:rPr lang="de-DE" sz="1200" dirty="0"/>
              <a:t> </a:t>
            </a:r>
            <a:r>
              <a:rPr lang="de-DE" sz="1200" dirty="0" err="1"/>
              <a:t>institution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31" y="1613756"/>
            <a:ext cx="10959786" cy="4351338"/>
          </a:xfrm>
        </p:spPr>
        <p:txBody>
          <a:bodyPr>
            <a:normAutofit/>
          </a:bodyPr>
          <a:lstStyle/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56" y="1613756"/>
            <a:ext cx="10959786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Intro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Election</a:t>
            </a:r>
            <a:r>
              <a:rPr lang="de-DE" sz="1800" dirty="0"/>
              <a:t> </a:t>
            </a:r>
            <a:r>
              <a:rPr lang="de-DE" sz="1800" dirty="0" err="1"/>
              <a:t>Forecasting</a:t>
            </a:r>
            <a:r>
              <a:rPr lang="de-DE" sz="1800" dirty="0"/>
              <a:t>: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Fundamentals</a:t>
            </a:r>
            <a:r>
              <a:rPr lang="de-DE" sz="1400" dirty="0"/>
              <a:t> </a:t>
            </a:r>
            <a:r>
              <a:rPr lang="de-DE" sz="1400" dirty="0" err="1"/>
              <a:t>models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Survey-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modeling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Prediction</a:t>
            </a:r>
            <a:r>
              <a:rPr lang="de-DE" sz="1400" dirty="0"/>
              <a:t> </a:t>
            </a:r>
            <a:r>
              <a:rPr lang="de-DE" sz="1400" dirty="0" err="1"/>
              <a:t>markets</a:t>
            </a:r>
            <a:r>
              <a:rPr lang="de-DE" sz="1400" dirty="0"/>
              <a:t>/</a:t>
            </a:r>
            <a:r>
              <a:rPr lang="de-DE" sz="1400" dirty="0" err="1"/>
              <a:t>Wisdom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crowd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Digital </a:t>
            </a:r>
            <a:r>
              <a:rPr lang="de-DE" sz="1400" dirty="0" err="1"/>
              <a:t>trace</a:t>
            </a:r>
            <a:r>
              <a:rPr lang="de-DE" sz="1400" dirty="0"/>
              <a:t> </a:t>
            </a:r>
            <a:r>
              <a:rPr lang="de-DE" sz="1400" dirty="0" err="1"/>
              <a:t>models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Hybrid </a:t>
            </a:r>
            <a:r>
              <a:rPr lang="de-DE" sz="1400" dirty="0" err="1"/>
              <a:t>models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Combining</a:t>
            </a:r>
            <a:r>
              <a:rPr lang="de-DE" sz="1400" dirty="0"/>
              <a:t> </a:t>
            </a:r>
            <a:r>
              <a:rPr lang="de-DE" sz="1400" dirty="0" err="1"/>
              <a:t>forecasts</a:t>
            </a:r>
            <a:r>
              <a:rPr lang="de-DE" sz="1400" dirty="0"/>
              <a:t>/Pooling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State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Art Pooling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Dalia Europulse: </a:t>
            </a:r>
            <a:r>
              <a:rPr lang="de-DE" sz="1800" dirty="0" err="1"/>
              <a:t>Lessons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online </a:t>
            </a:r>
            <a:r>
              <a:rPr lang="de-DE" sz="1800" dirty="0" err="1"/>
              <a:t>polling</a:t>
            </a:r>
            <a:endParaRPr lang="de-DE" sz="18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Methodology</a:t>
            </a:r>
            <a:r>
              <a:rPr lang="de-DE" sz="1400" dirty="0"/>
              <a:t>: Online </a:t>
            </a:r>
            <a:r>
              <a:rPr lang="de-DE" sz="1400" dirty="0" err="1"/>
              <a:t>polling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post-</a:t>
            </a:r>
            <a:r>
              <a:rPr lang="de-DE" sz="1400" dirty="0" err="1"/>
              <a:t>stratification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dirty="0" err="1"/>
              <a:t>solution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 err="1"/>
              <a:t>Results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Take </a:t>
            </a:r>
            <a:r>
              <a:rPr lang="de-DE" sz="1400" dirty="0" err="1"/>
              <a:t>aways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Election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Forecasting</a:t>
            </a:r>
            <a:r>
              <a:rPr lang="de-DE" sz="3600" b="1" dirty="0">
                <a:latin typeface="Arial Black" panose="020B0A04020102020204" pitchFamily="34" charset="0"/>
              </a:rPr>
              <a:t>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56" y="1613756"/>
            <a:ext cx="1095978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Start: Forecast </a:t>
            </a:r>
            <a:r>
              <a:rPr lang="de-DE" sz="1800" dirty="0" err="1"/>
              <a:t>methods</a:t>
            </a:r>
            <a:r>
              <a:rPr lang="de-DE" sz="1800" dirty="0"/>
              <a:t>: (Slide </a:t>
            </a:r>
            <a:r>
              <a:rPr lang="de-DE" sz="1800" dirty="0" err="1"/>
              <a:t>Nr</a:t>
            </a:r>
            <a:r>
              <a:rPr lang="de-DE" sz="1800" dirty="0"/>
              <a:t> 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fundamentals</a:t>
            </a:r>
            <a:r>
              <a:rPr lang="de-DE" sz="1400" dirty="0"/>
              <a:t>, (Gschwend, </a:t>
            </a:r>
            <a:r>
              <a:rPr lang="de-DE" sz="1400" dirty="0" err="1"/>
              <a:t>Norpoth</a:t>
            </a:r>
            <a:r>
              <a:rPr lang="de-DE" sz="1400" dirty="0"/>
              <a:t> 2010, Lauderdale Linzer 2015)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pooling</a:t>
            </a:r>
            <a:r>
              <a:rPr lang="de-DE" sz="1400" dirty="0"/>
              <a:t>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Markets</a:t>
            </a:r>
            <a:r>
              <a:rPr lang="de-DE" sz="1400" dirty="0"/>
              <a:t>/</a:t>
            </a:r>
            <a:r>
              <a:rPr lang="de-DE" sz="1400" dirty="0" err="1"/>
              <a:t>competition</a:t>
            </a:r>
            <a:r>
              <a:rPr lang="de-DE" sz="1400" dirty="0"/>
              <a:t>/</a:t>
            </a:r>
            <a:r>
              <a:rPr lang="de-DE" sz="1400" dirty="0" err="1"/>
              <a:t>wisdom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crowd</a:t>
            </a:r>
            <a:r>
              <a:rPr lang="de-DE" sz="1400" dirty="0"/>
              <a:t>, (e.g. Rothschild 2009, Murr 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/>
              <a:t>digital </a:t>
            </a:r>
            <a:r>
              <a:rPr lang="de-DE" sz="1400" dirty="0" err="1"/>
              <a:t>trace</a:t>
            </a:r>
            <a:r>
              <a:rPr lang="de-DE" sz="1400" dirty="0"/>
              <a:t> </a:t>
            </a:r>
            <a:r>
              <a:rPr lang="de-DE" sz="1400" dirty="0" err="1"/>
              <a:t>models</a:t>
            </a:r>
            <a:r>
              <a:rPr lang="de-DE" sz="1400" dirty="0"/>
              <a:t>, (e.g. </a:t>
            </a:r>
            <a:r>
              <a:rPr lang="de-DE" sz="1400" dirty="0" err="1"/>
              <a:t>Swearingen</a:t>
            </a:r>
            <a:r>
              <a:rPr lang="de-DE" sz="1400" dirty="0"/>
              <a:t> et al 2014)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/>
              <a:t>hybrid </a:t>
            </a:r>
            <a:r>
              <a:rPr lang="de-DE" sz="1400" dirty="0" err="1"/>
              <a:t>models</a:t>
            </a:r>
            <a:r>
              <a:rPr lang="de-DE" sz="1400" dirty="0"/>
              <a:t> (Zweitstimme.org)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/>
              <a:t>combining</a:t>
            </a:r>
            <a:r>
              <a:rPr lang="de-DE" sz="1400" dirty="0"/>
              <a:t> </a:t>
            </a:r>
            <a:r>
              <a:rPr lang="de-DE" sz="1400" dirty="0" err="1"/>
              <a:t>forecast</a:t>
            </a:r>
            <a:r>
              <a:rPr lang="de-DE" sz="1400" dirty="0"/>
              <a:t> (</a:t>
            </a:r>
            <a:r>
              <a:rPr lang="de-DE" sz="1400" dirty="0" err="1"/>
              <a:t>poolin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r>
              <a:rPr lang="de-DE" sz="1400" dirty="0"/>
              <a:t>; Jackman 2005)</a:t>
            </a:r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State </a:t>
            </a:r>
            <a:r>
              <a:rPr lang="de-DE" sz="3600" b="1" dirty="0" err="1">
                <a:latin typeface="Arial Black" panose="020B0A04020102020204" pitchFamily="34" charset="0"/>
              </a:rPr>
              <a:t>of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the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art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56" y="4627753"/>
            <a:ext cx="10959786" cy="1594627"/>
          </a:xfrm>
        </p:spPr>
        <p:txBody>
          <a:bodyPr>
            <a:normAutofit lnSpcReduction="10000"/>
          </a:bodyPr>
          <a:lstStyle/>
          <a:p>
            <a:r>
              <a:rPr lang="de-DE" sz="1400" dirty="0"/>
              <a:t>State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Art </a:t>
            </a:r>
            <a:r>
              <a:rPr lang="de-DE" sz="1400" dirty="0" err="1"/>
              <a:t>pooling</a:t>
            </a:r>
            <a:r>
              <a:rPr lang="de-DE" sz="1400" dirty="0"/>
              <a:t> / </a:t>
            </a:r>
            <a:r>
              <a:rPr lang="de-DE" sz="1400" dirty="0" err="1"/>
              <a:t>paper</a:t>
            </a:r>
            <a:r>
              <a:rPr lang="de-DE" sz="1400" dirty="0"/>
              <a:t> review (</a:t>
            </a:r>
            <a:r>
              <a:rPr lang="de-DE" sz="1400" dirty="0" err="1"/>
              <a:t>slides</a:t>
            </a:r>
            <a:r>
              <a:rPr lang="de-DE" sz="1400" dirty="0"/>
              <a:t> 2-3)</a:t>
            </a:r>
          </a:p>
          <a:p>
            <a:pPr lvl="1"/>
            <a:r>
              <a:rPr lang="de-DE" sz="1400" dirty="0"/>
              <a:t>Pros and </a:t>
            </a:r>
            <a:r>
              <a:rPr lang="de-DE" sz="1400" dirty="0" err="1"/>
              <a:t>cons</a:t>
            </a:r>
            <a:endParaRPr lang="de-DE" sz="1400" dirty="0"/>
          </a:p>
          <a:p>
            <a:pPr lvl="1"/>
            <a:r>
              <a:rPr lang="de-DE" sz="1400" dirty="0" err="1"/>
              <a:t>z.B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r>
              <a:rPr lang="de-DE" sz="1400" dirty="0"/>
              <a:t> schlechter 3 </a:t>
            </a:r>
            <a:r>
              <a:rPr lang="de-DE" sz="1400" dirty="0" err="1"/>
              <a:t>monate</a:t>
            </a:r>
            <a:r>
              <a:rPr lang="de-DE" sz="1400" dirty="0"/>
              <a:t> vor </a:t>
            </a:r>
            <a:r>
              <a:rPr lang="de-DE" sz="1400" dirty="0" err="1"/>
              <a:t>election</a:t>
            </a:r>
            <a:endParaRPr lang="de-DE" sz="1400" dirty="0"/>
          </a:p>
          <a:p>
            <a:pPr lvl="1"/>
            <a:r>
              <a:rPr lang="de-DE" sz="1400" dirty="0"/>
              <a:t>Campaign </a:t>
            </a:r>
            <a:r>
              <a:rPr lang="de-DE" sz="1400" dirty="0" err="1"/>
              <a:t>noise</a:t>
            </a:r>
            <a:r>
              <a:rPr lang="de-DE" sz="1400" dirty="0"/>
              <a:t>/</a:t>
            </a:r>
            <a:r>
              <a:rPr lang="de-DE" sz="1400" dirty="0" err="1"/>
              <a:t>horse</a:t>
            </a:r>
            <a:r>
              <a:rPr lang="de-DE" sz="1400" dirty="0"/>
              <a:t> </a:t>
            </a:r>
            <a:r>
              <a:rPr lang="de-DE" sz="1400" dirty="0" err="1"/>
              <a:t>race</a:t>
            </a:r>
            <a:r>
              <a:rPr lang="de-DE" sz="1400" dirty="0"/>
              <a:t> </a:t>
            </a:r>
            <a:r>
              <a:rPr lang="de-DE" sz="1400" dirty="0" err="1"/>
              <a:t>journalism</a:t>
            </a:r>
            <a:endParaRPr lang="de-DE" sz="1400" dirty="0"/>
          </a:p>
          <a:p>
            <a:pPr lvl="1"/>
            <a:r>
              <a:rPr lang="de-DE" sz="1400" dirty="0" err="1"/>
              <a:t>Attitudinal</a:t>
            </a:r>
            <a:r>
              <a:rPr lang="de-DE" sz="1400" dirty="0"/>
              <a:t> </a:t>
            </a:r>
            <a:r>
              <a:rPr lang="de-DE" sz="1400" dirty="0" err="1"/>
              <a:t>effects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polls</a:t>
            </a:r>
            <a:r>
              <a:rPr lang="de-DE" sz="1400" dirty="0"/>
              <a:t> (</a:t>
            </a:r>
            <a:r>
              <a:rPr lang="de-DE" sz="1400" dirty="0" err="1"/>
              <a:t>paper</a:t>
            </a:r>
            <a:r>
              <a:rPr lang="de-DE" sz="1400" dirty="0"/>
              <a:t>? Vorletzte oder letzte Vorlesung 08/09)</a:t>
            </a:r>
          </a:p>
          <a:p>
            <a:r>
              <a:rPr lang="de-DE" sz="1400" dirty="0"/>
              <a:t>Ende/Papers/Quellen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1EF4E-6063-4EDE-89A7-F7D7C9838902}"/>
              </a:ext>
            </a:extLst>
          </p:cNvPr>
          <p:cNvSpPr/>
          <p:nvPr/>
        </p:nvSpPr>
        <p:spPr>
          <a:xfrm>
            <a:off x="627157" y="1618470"/>
            <a:ext cx="54688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baseline="0" dirty="0">
                <a:latin typeface="SFBMR10"/>
              </a:rPr>
              <a:t>Pros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most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popular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method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polls as natural by-product of campaigns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incorporation of effects of campaign events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dynamic forecasts possible </a:t>
            </a:r>
            <a:r>
              <a:rPr lang="en-US" sz="1400" dirty="0">
                <a:latin typeface="SFBMR9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SFBMR9"/>
              </a:rPr>
              <a:t>horserace journalism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high face validity; predictor and outcome closely related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7301B0-48FB-4CED-A2EF-7EDC0C00ABAE}"/>
              </a:ext>
            </a:extLst>
          </p:cNvPr>
          <p:cNvSpPr/>
          <p:nvPr/>
        </p:nvSpPr>
        <p:spPr>
          <a:xfrm>
            <a:off x="6096000" y="1622233"/>
            <a:ext cx="549011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SFBMR10"/>
              </a:rPr>
              <a:t>Cons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campaign noise (Gelman/King 1993) </a:t>
            </a:r>
            <a:r>
              <a:rPr lang="en-US" sz="1400" dirty="0">
                <a:latin typeface="SFBMR9"/>
                <a:sym typeface="Wingdings" panose="05000000000000000000" pitchFamily="2" charset="2"/>
              </a:rPr>
              <a:t></a:t>
            </a:r>
            <a:r>
              <a:rPr lang="en-US" sz="1400" dirty="0">
                <a:latin typeface="SFBMR9"/>
              </a:rPr>
              <a:t> are observed shifts substantive?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what’s the point of dynamic forecasts of a singular event?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survey institutes as black boxes </a:t>
            </a:r>
            <a:r>
              <a:rPr lang="en-US" sz="1400" dirty="0">
                <a:latin typeface="SFBMR9"/>
                <a:sym typeface="Wingdings" panose="05000000000000000000" pitchFamily="2" charset="2"/>
              </a:rPr>
              <a:t></a:t>
            </a:r>
            <a:r>
              <a:rPr lang="en-US" sz="1400" dirty="0">
                <a:latin typeface="SFBMR9"/>
              </a:rPr>
              <a:t> polling failures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specification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of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uncertainty</a:t>
            </a:r>
            <a:r>
              <a:rPr lang="de-DE" sz="1400" dirty="0">
                <a:latin typeface="SFBMR9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no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substantive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theoretical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value</a:t>
            </a:r>
            <a:r>
              <a:rPr lang="de-DE" sz="1400" dirty="0">
                <a:latin typeface="SFBMR9"/>
              </a:rPr>
              <a:t>; </a:t>
            </a:r>
            <a:r>
              <a:rPr lang="de-DE" sz="1400" dirty="0" err="1">
                <a:latin typeface="SFBMR9"/>
              </a:rPr>
              <a:t>almost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tautological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models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SFBMR9"/>
            </a:endParaRPr>
          </a:p>
        </p:txBody>
      </p:sp>
    </p:spTree>
    <p:extLst>
      <p:ext uri="{BB962C8B-B14F-4D97-AF65-F5344CB8AC3E}">
        <p14:creationId xmlns:p14="http://schemas.microsoft.com/office/powerpoint/2010/main" val="17234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de-DE" sz="2000" dirty="0"/>
              <a:t>-&gt; Come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here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different </a:t>
            </a:r>
            <a:r>
              <a:rPr lang="de-DE" sz="2000" dirty="0" err="1"/>
              <a:t>polling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/</a:t>
            </a:r>
            <a:r>
              <a:rPr lang="de-DE" sz="2000" dirty="0" err="1"/>
              <a:t>observations</a:t>
            </a:r>
            <a:endParaRPr lang="de-DE" sz="2000" dirty="0"/>
          </a:p>
          <a:p>
            <a:pPr lvl="1"/>
            <a:r>
              <a:rPr lang="de-DE" sz="2000" dirty="0" err="1"/>
              <a:t>z.B</a:t>
            </a:r>
            <a:r>
              <a:rPr lang="de-DE" sz="2000" dirty="0"/>
              <a:t> </a:t>
            </a:r>
            <a:r>
              <a:rPr lang="de-DE" sz="2000" dirty="0" err="1"/>
              <a:t>polls</a:t>
            </a:r>
            <a:r>
              <a:rPr lang="de-DE" sz="2000" dirty="0"/>
              <a:t> schlechter 3 </a:t>
            </a:r>
            <a:r>
              <a:rPr lang="de-DE" sz="2000" dirty="0" err="1"/>
              <a:t>monate</a:t>
            </a:r>
            <a:r>
              <a:rPr lang="de-DE" sz="2000" dirty="0"/>
              <a:t> vor </a:t>
            </a:r>
            <a:r>
              <a:rPr lang="de-DE" sz="2000" dirty="0" err="1"/>
              <a:t>election</a:t>
            </a:r>
            <a:endParaRPr lang="de-DE" sz="2000" dirty="0"/>
          </a:p>
          <a:p>
            <a:pPr lvl="1"/>
            <a:r>
              <a:rPr lang="de-DE" sz="2000" dirty="0"/>
              <a:t>Campaign </a:t>
            </a:r>
            <a:r>
              <a:rPr lang="de-DE" sz="2000" dirty="0" err="1"/>
              <a:t>noise</a:t>
            </a:r>
            <a:r>
              <a:rPr lang="de-DE" sz="2000" dirty="0"/>
              <a:t>/</a:t>
            </a:r>
            <a:r>
              <a:rPr lang="de-DE" sz="2000" dirty="0" err="1"/>
              <a:t>horse</a:t>
            </a:r>
            <a:r>
              <a:rPr lang="de-DE" sz="2000" dirty="0"/>
              <a:t> </a:t>
            </a: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journalism</a:t>
            </a:r>
            <a:endParaRPr lang="de-DE" sz="2000" dirty="0"/>
          </a:p>
          <a:p>
            <a:pPr lvl="1"/>
            <a:r>
              <a:rPr lang="de-DE" sz="2000" dirty="0" err="1"/>
              <a:t>Attitudinal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polls</a:t>
            </a:r>
            <a:r>
              <a:rPr lang="de-DE" sz="2000" dirty="0"/>
              <a:t> (</a:t>
            </a:r>
            <a:r>
              <a:rPr lang="de-DE" sz="2000" dirty="0" err="1"/>
              <a:t>paper</a:t>
            </a:r>
            <a:r>
              <a:rPr lang="de-DE" sz="2000" dirty="0"/>
              <a:t>? Vorletzte oder letzte Vorlesung 08/09)</a:t>
            </a:r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7" y="4898902"/>
            <a:ext cx="3305557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latin typeface="Arial Black" panose="020B0A04020102020204" pitchFamily="34" charset="0"/>
              </a:rPr>
              <a:t>Polling: State </a:t>
            </a:r>
            <a:r>
              <a:rPr lang="de-DE" b="1" err="1">
                <a:latin typeface="Arial Black" panose="020B0A04020102020204" pitchFamily="34" charset="0"/>
              </a:rPr>
              <a:t>of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the</a:t>
            </a:r>
            <a:r>
              <a:rPr lang="de-DE" b="1">
                <a:latin typeface="Arial Black" panose="020B0A04020102020204" pitchFamily="34" charset="0"/>
              </a:rPr>
              <a:t> </a:t>
            </a:r>
            <a:r>
              <a:rPr lang="de-DE" b="1" err="1">
                <a:latin typeface="Arial Black" panose="020B0A04020102020204" pitchFamily="34" charset="0"/>
              </a:rPr>
              <a:t>art</a:t>
            </a:r>
            <a:endParaRPr lang="de-DE" b="1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de-DE" sz="2000"/>
              <a:t>-&gt; Come up here with different polling problems/observations</a:t>
            </a:r>
          </a:p>
          <a:p>
            <a:pPr lvl="1"/>
            <a:r>
              <a:rPr lang="de-DE" sz="2000"/>
              <a:t>z.B polls schlechter 3 monate vor election</a:t>
            </a:r>
          </a:p>
          <a:p>
            <a:pPr lvl="1"/>
            <a:r>
              <a:rPr lang="de-DE" sz="2000"/>
              <a:t>Campaign noise/horse race journalism</a:t>
            </a:r>
          </a:p>
          <a:p>
            <a:pPr lvl="1"/>
            <a:r>
              <a:rPr lang="de-DE" sz="2000"/>
              <a:t>Attitudinal effects of polls (paper? Vorletzte oder letzte Vorlesung 08/09)</a:t>
            </a:r>
            <a:endParaRPr lang="de-DE" sz="20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276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61102"/>
            <a:ext cx="4983609" cy="23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Polling </a:t>
            </a:r>
            <a:r>
              <a:rPr lang="de-DE" b="1" dirty="0" err="1">
                <a:latin typeface="Arial Black" panose="020B0A04020102020204" pitchFamily="34" charset="0"/>
              </a:rPr>
              <a:t>the</a:t>
            </a:r>
            <a:r>
              <a:rPr lang="de-DE" b="1" dirty="0">
                <a:latin typeface="Arial Black" panose="020B0A04020102020204" pitchFamily="34" charset="0"/>
              </a:rPr>
              <a:t> Polls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952B7-5A22-4A6C-82B8-2B8940026C6A}"/>
              </a:ext>
            </a:extLst>
          </p:cNvPr>
          <p:cNvSpPr/>
          <p:nvPr/>
        </p:nvSpPr>
        <p:spPr>
          <a:xfrm>
            <a:off x="638700" y="16075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SFBMR10"/>
              </a:rPr>
              <a:t>Considerations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poll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variation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over</a:t>
            </a:r>
            <a:r>
              <a:rPr lang="de-DE" sz="1400" dirty="0">
                <a:latin typeface="SFBMR9"/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 variation across polling organizations (“house effects”)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single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polls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hardly</a:t>
            </a:r>
            <a:r>
              <a:rPr lang="de-DE" sz="1400" dirty="0">
                <a:latin typeface="SFBMR9"/>
              </a:rPr>
              <a:t> informative</a:t>
            </a:r>
          </a:p>
          <a:p>
            <a:r>
              <a:rPr lang="de-DE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pool polls (more data, more precision)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smooth over time (intentions less variable than poll variability suggests)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correct for house-specific bias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881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Non-</a:t>
            </a:r>
            <a:r>
              <a:rPr lang="de-DE" sz="3600" b="1" dirty="0" err="1">
                <a:latin typeface="Arial Black" panose="020B0A04020102020204" pitchFamily="34" charset="0"/>
              </a:rPr>
              <a:t>representative</a:t>
            </a:r>
            <a:r>
              <a:rPr lang="de-DE" sz="3600" b="1" dirty="0">
                <a:latin typeface="Arial Black" panose="020B0A04020102020204" pitchFamily="34" charset="0"/>
              </a:rPr>
              <a:t> </a:t>
            </a:r>
            <a:r>
              <a:rPr lang="de-DE" sz="3600" b="1" dirty="0" err="1">
                <a:latin typeface="Arial Black" panose="020B0A04020102020204" pitchFamily="34" charset="0"/>
              </a:rPr>
              <a:t>polls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D2F29-F77A-4708-8BC1-5EC20E09AD82}"/>
              </a:ext>
            </a:extLst>
          </p:cNvPr>
          <p:cNvSpPr/>
          <p:nvPr/>
        </p:nvSpPr>
        <p:spPr>
          <a:xfrm>
            <a:off x="626017" y="1611462"/>
            <a:ext cx="85306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u="none" strike="noStrike" baseline="0" dirty="0" err="1">
                <a:latin typeface="SFBMR10"/>
              </a:rPr>
              <a:t>Considerations</a:t>
            </a:r>
            <a:endParaRPr lang="de-DE" b="1" i="0" u="none" strike="noStrike" baseline="0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decreasing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response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rates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realized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samples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are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biased</a:t>
            </a:r>
            <a:endParaRPr lang="de-DE" sz="1400" dirty="0">
              <a:latin typeface="SFBMR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>
                <a:latin typeface="SFBMR9"/>
              </a:rPr>
              <a:t>realize</a:t>
            </a:r>
            <a:r>
              <a:rPr lang="it-IT" sz="1400" dirty="0">
                <a:latin typeface="SFBMR9"/>
              </a:rPr>
              <a:t> (massive) non-</a:t>
            </a:r>
            <a:r>
              <a:rPr lang="it-IT" sz="1400" dirty="0" err="1">
                <a:latin typeface="SFBMR9"/>
              </a:rPr>
              <a:t>representative</a:t>
            </a:r>
            <a:r>
              <a:rPr lang="it-IT" sz="1400" dirty="0">
                <a:latin typeface="SFBMR9"/>
              </a:rPr>
              <a:t>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statistically adjust for bias using multilevel-regression with </a:t>
            </a:r>
            <a:r>
              <a:rPr lang="de-DE" sz="1400" dirty="0" err="1">
                <a:latin typeface="SFBMR9"/>
              </a:rPr>
              <a:t>poststratification</a:t>
            </a:r>
            <a:r>
              <a:rPr lang="de-DE" sz="1400" dirty="0">
                <a:latin typeface="SFBMR9"/>
              </a:rPr>
              <a:t> (MRP)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8543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699655"/>
            <a:ext cx="10972800" cy="716543"/>
          </a:xfr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31" y="1613756"/>
            <a:ext cx="10959786" cy="4351338"/>
          </a:xfrm>
        </p:spPr>
        <p:txBody>
          <a:bodyPr>
            <a:normAutofit/>
          </a:bodyPr>
          <a:lstStyle/>
          <a:p>
            <a:r>
              <a:rPr lang="de-DE" sz="1200" dirty="0"/>
              <a:t>Vorstellung unserer Arbeit/</a:t>
            </a:r>
            <a:r>
              <a:rPr lang="de-DE" sz="1200" dirty="0" err="1"/>
              <a:t>Methodology</a:t>
            </a:r>
            <a:endParaRPr lang="de-DE" sz="1200" dirty="0"/>
          </a:p>
          <a:p>
            <a:pPr lvl="1"/>
            <a:r>
              <a:rPr lang="de-DE" sz="1200" dirty="0" err="1"/>
              <a:t>Methodology</a:t>
            </a:r>
            <a:r>
              <a:rPr lang="de-DE" sz="1200" dirty="0"/>
              <a:t>: Online </a:t>
            </a:r>
            <a:r>
              <a:rPr lang="de-DE" sz="1200" dirty="0" err="1"/>
              <a:t>polling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post-</a:t>
            </a:r>
            <a:r>
              <a:rPr lang="de-DE" sz="1200" dirty="0" err="1"/>
              <a:t>stratification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a </a:t>
            </a:r>
            <a:r>
              <a:rPr lang="de-DE" sz="1200" dirty="0" err="1"/>
              <a:t>solution</a:t>
            </a:r>
            <a:endParaRPr lang="de-DE" sz="1200" dirty="0"/>
          </a:p>
          <a:p>
            <a:pPr lvl="1"/>
            <a:r>
              <a:rPr lang="de-DE" sz="1200" dirty="0" err="1"/>
              <a:t>Results</a:t>
            </a:r>
            <a:r>
              <a:rPr lang="de-DE" sz="1200" dirty="0"/>
              <a:t> (Grafiken)</a:t>
            </a:r>
          </a:p>
          <a:p>
            <a:pPr lvl="1"/>
            <a:r>
              <a:rPr lang="de-DE" sz="1200" dirty="0"/>
              <a:t>Take </a:t>
            </a:r>
            <a:r>
              <a:rPr lang="de-DE" sz="1200" dirty="0" err="1"/>
              <a:t>aways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SFBMR10</vt:lpstr>
      <vt:lpstr>SFBMR9</vt:lpstr>
      <vt:lpstr>Wingdings</vt:lpstr>
      <vt:lpstr>Office Theme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State of the art</vt:lpstr>
      <vt:lpstr>Polling: State of the art</vt:lpstr>
      <vt:lpstr>Polling: State of the art</vt:lpstr>
      <vt:lpstr>Polling: Polling the Polls</vt:lpstr>
      <vt:lpstr>Polling: Non-representative polls</vt:lpstr>
      <vt:lpstr>Adjusting Europulse Data: Methodology</vt:lpstr>
      <vt:lpstr>PowerPoint Presentation</vt:lpstr>
      <vt:lpstr>Adjusting Europulse Data: Results</vt:lpstr>
      <vt:lpstr>Adjusting Europulse Data: Take aways</vt:lpstr>
      <vt:lpstr>Papers and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Moritz Hemmerlein</cp:lastModifiedBy>
  <cp:revision>17</cp:revision>
  <dcterms:created xsi:type="dcterms:W3CDTF">2017-10-06T15:32:45Z</dcterms:created>
  <dcterms:modified xsi:type="dcterms:W3CDTF">2017-10-08T21:48:46Z</dcterms:modified>
</cp:coreProperties>
</file>