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3"/>
  </p:notesMasterIdLst>
  <p:sldIdLst>
    <p:sldId id="256" r:id="rId8"/>
    <p:sldId id="257" r:id="rId9"/>
    <p:sldId id="260" r:id="rId10"/>
    <p:sldId id="270" r:id="rId11"/>
    <p:sldId id="271" r:id="rId12"/>
    <p:sldId id="272" r:id="rId13"/>
    <p:sldId id="262" r:id="rId14"/>
    <p:sldId id="267" r:id="rId15"/>
    <p:sldId id="266" r:id="rId16"/>
    <p:sldId id="263" r:id="rId17"/>
    <p:sldId id="265" r:id="rId18"/>
    <p:sldId id="273" r:id="rId19"/>
    <p:sldId id="268" r:id="rId20"/>
    <p:sldId id="261" r:id="rId21"/>
    <p:sldId id="26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E6"/>
    <a:srgbClr val="00CCE8"/>
    <a:srgbClr val="00C4DF"/>
    <a:srgbClr val="37434B"/>
    <a:srgbClr val="51C3F9"/>
    <a:srgbClr val="4EB3CF"/>
    <a:srgbClr val="F8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415" autoAdjust="0"/>
  </p:normalViewPr>
  <p:slideViewPr>
    <p:cSldViewPr snapToGrid="0">
      <p:cViewPr>
        <p:scale>
          <a:sx n="75" d="100"/>
          <a:sy n="75" d="100"/>
        </p:scale>
        <p:origin x="-888" y="-12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u="none" strike="noStrike" baseline="0" dirty="0" smtClean="0">
                <a:latin typeface="SFBMR10"/>
              </a:rPr>
              <a:t>Considerations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latin typeface="SFBMR9"/>
              </a:rPr>
              <a:t>decreasing response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latin typeface="SFBMR9"/>
              </a:rPr>
              <a:t>realized samples are biased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 smtClean="0">
              <a:latin typeface="SFBMR9"/>
            </a:endParaRPr>
          </a:p>
          <a:p>
            <a:r>
              <a:rPr lang="de-DE" b="1" i="0" u="none" strike="noStrike" baseline="0" dirty="0" smtClean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 smtClean="0">
                <a:latin typeface="SFBMR9"/>
              </a:rPr>
              <a:t>realize (massive) non-representative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latin typeface="SFBMR9"/>
              </a:rPr>
              <a:t>statistically adjust for bias using multilevel-regression with </a:t>
            </a:r>
            <a:r>
              <a:rPr lang="de-DE" sz="1200" dirty="0" smtClean="0">
                <a:latin typeface="SFBMR9"/>
              </a:rPr>
              <a:t>poststratification (MRP)</a:t>
            </a:r>
            <a:endParaRPr lang="de-DE" sz="120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0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:a16="http://schemas.microsoft.com/office/drawing/2014/main" xmlns="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:a16="http://schemas.microsoft.com/office/drawing/2014/main" xmlns="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43372/understanding-gallup-likely-voter-models.aspx?version=print" TargetMode="External"/><Relationship Id="rId2" Type="http://schemas.openxmlformats.org/officeDocument/2006/relationships/hyperlink" Target="https://daliaresearch.com/wp-content/uploads/2016/08/Methodology-PDF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412422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749114" TargetMode="External"/><Relationship Id="rId2" Type="http://schemas.openxmlformats.org/officeDocument/2006/relationships/hyperlink" Target="http://www.people-press.org/2012/05/15/assessing-the-representativeness-of-public-opinion-survey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b="1" dirty="0" err="1"/>
              <a:t>Evidence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Dalia Europulse Survey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F87287F-ACD6-4720-8E2E-44B792E6AF92}"/>
              </a:ext>
            </a:extLst>
          </p:cNvPr>
          <p:cNvGrpSpPr/>
          <p:nvPr/>
        </p:nvGrpSpPr>
        <p:grpSpPr>
          <a:xfrm>
            <a:off x="613317" y="4770972"/>
            <a:ext cx="5863311" cy="830997"/>
            <a:chOff x="448403" y="4770972"/>
            <a:chExt cx="5863311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A35E5DB-5DCA-4C79-973B-22435E75E89A}"/>
                </a:ext>
              </a:extLst>
            </p:cNvPr>
            <p:cNvSpPr txBox="1"/>
            <p:nvPr/>
          </p:nvSpPr>
          <p:spPr>
            <a:xfrm>
              <a:off x="448403" y="5140304"/>
              <a:ext cx="5863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latin typeface="+mj-lt"/>
                </a:rPr>
                <a:t>October</a:t>
              </a:r>
              <a:r>
                <a:rPr lang="de-DE" sz="2400" b="1" dirty="0">
                  <a:latin typeface="+mj-lt"/>
                </a:rPr>
                <a:t> 10, 2017</a:t>
              </a:r>
            </a:p>
          </p:txBody>
        </p:sp>
        <p:sp>
          <p:nvSpPr>
            <p:cNvPr id="11" name="Footer Placeholder 4">
              <a:extLst>
                <a:ext uri="{FF2B5EF4-FFF2-40B4-BE49-F238E27FC236}">
                  <a16:creationId xmlns:a16="http://schemas.microsoft.com/office/drawing/2014/main" xmlns="" id="{0C6F5DBE-018D-4EDE-B311-3701DEA53A3E}"/>
                </a:ext>
              </a:extLst>
            </p:cNvPr>
            <p:cNvSpPr txBox="1">
              <a:spLocks/>
            </p:cNvSpPr>
            <p:nvPr/>
          </p:nvSpPr>
          <p:spPr>
            <a:xfrm>
              <a:off x="456843" y="4770972"/>
              <a:ext cx="5677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b="1">
                  <a:latin typeface="+mj-l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400" dirty="0"/>
                <a:t>Alexander Sacharow | Moritz Hemmerlein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C62B6A4-7E3A-4D00-9199-7FFF3EAD1485}"/>
              </a:ext>
            </a:extLst>
          </p:cNvPr>
          <p:cNvGrpSpPr/>
          <p:nvPr/>
        </p:nvGrpSpPr>
        <p:grpSpPr>
          <a:xfrm>
            <a:off x="1304166" y="1828800"/>
            <a:ext cx="9583669" cy="4170608"/>
            <a:chOff x="885603" y="1828800"/>
            <a:chExt cx="9583669" cy="4170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94673B8-2688-48BC-A16B-397F61832538}"/>
                </a:ext>
              </a:extLst>
            </p:cNvPr>
            <p:cNvSpPr/>
            <p:nvPr/>
          </p:nvSpPr>
          <p:spPr>
            <a:xfrm>
              <a:off x="913506" y="1828800"/>
              <a:ext cx="4481848" cy="2009104"/>
            </a:xfrm>
            <a:prstGeom prst="rect">
              <a:avLst/>
            </a:prstGeom>
            <a:solidFill>
              <a:srgbClr val="4EB3C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EB8FADB-34AE-46F5-9882-BF0AF21F83C9}"/>
                </a:ext>
              </a:extLst>
            </p:cNvPr>
            <p:cNvSpPr txBox="1"/>
            <p:nvPr/>
          </p:nvSpPr>
          <p:spPr>
            <a:xfrm>
              <a:off x="1724875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Pre-stratification not sufficient for election polling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89434B2-EC6F-421C-B6E3-1C5C7DD99BE1}"/>
                </a:ext>
              </a:extLst>
            </p:cNvPr>
            <p:cNvSpPr/>
            <p:nvPr/>
          </p:nvSpPr>
          <p:spPr>
            <a:xfrm>
              <a:off x="973930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1.</a:t>
              </a:r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D26B5CB-A8C9-4F77-8DEB-83AD52D7119C}"/>
                </a:ext>
              </a:extLst>
            </p:cNvPr>
            <p:cNvSpPr/>
            <p:nvPr/>
          </p:nvSpPr>
          <p:spPr>
            <a:xfrm>
              <a:off x="5987424" y="1828800"/>
              <a:ext cx="4481848" cy="2009104"/>
            </a:xfrm>
            <a:prstGeom prst="rect">
              <a:avLst/>
            </a:prstGeom>
            <a:solidFill>
              <a:srgbClr val="51C3F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B8E362C-3C46-4B67-9648-FF85BC689582}"/>
                </a:ext>
              </a:extLst>
            </p:cNvPr>
            <p:cNvSpPr txBox="1"/>
            <p:nvPr/>
          </p:nvSpPr>
          <p:spPr>
            <a:xfrm>
              <a:off x="6798793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Post-stratification with past-vote is promising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0AC819E-F906-481B-AB2C-971C6CA8B71F}"/>
                </a:ext>
              </a:extLst>
            </p:cNvPr>
            <p:cNvSpPr/>
            <p:nvPr/>
          </p:nvSpPr>
          <p:spPr>
            <a:xfrm>
              <a:off x="6047848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2.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E2A2B25-34EB-4290-B2DA-E2C2FCECE448}"/>
                </a:ext>
              </a:extLst>
            </p:cNvPr>
            <p:cNvSpPr/>
            <p:nvPr/>
          </p:nvSpPr>
          <p:spPr>
            <a:xfrm>
              <a:off x="885603" y="3990304"/>
              <a:ext cx="4481848" cy="2009104"/>
            </a:xfrm>
            <a:prstGeom prst="rect">
              <a:avLst/>
            </a:prstGeom>
            <a:solidFill>
              <a:srgbClr val="4EB3C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66EEBF9-C9B2-4CD6-BDD4-6FC8C818646C}"/>
                </a:ext>
              </a:extLst>
            </p:cNvPr>
            <p:cNvSpPr txBox="1"/>
            <p:nvPr/>
          </p:nvSpPr>
          <p:spPr>
            <a:xfrm>
              <a:off x="1696972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No improvements from census-only post-stratification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EF040AE-C45B-4440-BF11-074CA40A5DBB}"/>
                </a:ext>
              </a:extLst>
            </p:cNvPr>
            <p:cNvSpPr/>
            <p:nvPr/>
          </p:nvSpPr>
          <p:spPr>
            <a:xfrm>
              <a:off x="946027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3.</a:t>
              </a:r>
              <a:endParaRPr lang="de-D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E712BD8-1945-4212-92CA-0E06F169AEF2}"/>
                </a:ext>
              </a:extLst>
            </p:cNvPr>
            <p:cNvSpPr/>
            <p:nvPr/>
          </p:nvSpPr>
          <p:spPr>
            <a:xfrm>
              <a:off x="5987424" y="3990304"/>
              <a:ext cx="4481848" cy="2009104"/>
            </a:xfrm>
            <a:prstGeom prst="rect">
              <a:avLst/>
            </a:prstGeom>
            <a:solidFill>
              <a:srgbClr val="51C3F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4C6A423-CEF7-4726-BFD1-580E54A22648}"/>
                </a:ext>
              </a:extLst>
            </p:cNvPr>
            <p:cNvSpPr txBox="1"/>
            <p:nvPr/>
          </p:nvSpPr>
          <p:spPr>
            <a:xfrm>
              <a:off x="6798793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Further fine-tuning: Disaggregated data + more waves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2FAE4E4-8974-4D43-8837-ABA368DABA9A}"/>
                </a:ext>
              </a:extLst>
            </p:cNvPr>
            <p:cNvSpPr/>
            <p:nvPr/>
          </p:nvSpPr>
          <p:spPr>
            <a:xfrm>
              <a:off x="6047848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4.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Bernstein, Robert, Chadha Anita, and Robert </a:t>
            </a:r>
            <a:r>
              <a:rPr lang="en-US" sz="1600" b="1" dirty="0" err="1"/>
              <a:t>Montjoy</a:t>
            </a:r>
            <a:r>
              <a:rPr lang="en-US" sz="1600" b="1" dirty="0"/>
              <a:t>. 2001. </a:t>
            </a:r>
            <a:r>
              <a:rPr lang="en-US" sz="1600" dirty="0"/>
              <a:t>“Overreporting Voting: Why It Happens and Why It Matters.” Public Opinion </a:t>
            </a:r>
            <a:r>
              <a:rPr lang="en-US" sz="1600" dirty="0" err="1"/>
              <a:t>Quaterly</a:t>
            </a:r>
            <a:r>
              <a:rPr lang="en-US" sz="1600" dirty="0"/>
              <a:t> 65: 22–44.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Dalia Research. 2016. </a:t>
            </a:r>
            <a:r>
              <a:rPr lang="en-US" sz="1600" dirty="0"/>
              <a:t>“Dalia Research Methodology.” </a:t>
            </a:r>
            <a:r>
              <a:rPr lang="en-US" sz="1600" dirty="0">
                <a:hlinkClick r:id="rId2"/>
              </a:rPr>
              <a:t>https://daliaresearch.com/wp-content/</a:t>
            </a:r>
            <a:r>
              <a:rPr lang="de-DE" sz="1600" dirty="0" err="1">
                <a:hlinkClick r:id="rId2"/>
              </a:rPr>
              <a:t>uploads</a:t>
            </a:r>
            <a:r>
              <a:rPr lang="de-DE" sz="1600" dirty="0">
                <a:hlinkClick r:id="rId2"/>
              </a:rPr>
              <a:t>/2016/08/Methodology-PDF-1.pdf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/>
              <a:t>Gallup. 2010. </a:t>
            </a:r>
            <a:r>
              <a:rPr lang="de-DE" sz="1600" dirty="0"/>
              <a:t>“Understanding </a:t>
            </a:r>
            <a:r>
              <a:rPr lang="de-DE" sz="1600" dirty="0" err="1"/>
              <a:t>Gallup’s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Voter</a:t>
            </a:r>
            <a:r>
              <a:rPr lang="de-DE" sz="1600" dirty="0"/>
              <a:t> Models.” </a:t>
            </a:r>
            <a:r>
              <a:rPr lang="de-DE" sz="1600" dirty="0">
                <a:hlinkClick r:id="rId3"/>
              </a:rPr>
              <a:t>http://www.gallup.com/poll/143372/understanding-gallup-likely-voter-models.aspx?version=print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Goel</a:t>
            </a:r>
            <a:r>
              <a:rPr lang="en-US" sz="1600" b="1" dirty="0"/>
              <a:t>, Sharad, Adam </a:t>
            </a:r>
            <a:r>
              <a:rPr lang="en-US" sz="1600" b="1" dirty="0" err="1"/>
              <a:t>Obeng</a:t>
            </a:r>
            <a:r>
              <a:rPr lang="en-US" sz="1600" b="1" dirty="0"/>
              <a:t>, and David Rothschild. 2017. </a:t>
            </a:r>
            <a:r>
              <a:rPr lang="en-US" sz="1600" dirty="0"/>
              <a:t>“Online, Opt-in Surveys: Fast and Cheap, but Art They Accurate?” Working Paper.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Jackman, Simon. 2005. </a:t>
            </a:r>
            <a:r>
              <a:rPr lang="en-US" sz="1600" dirty="0"/>
              <a:t>“Pooling the Polls over an Election Campaign.” Australian Journal of Political </a:t>
            </a:r>
            <a:r>
              <a:rPr lang="fr-FR" sz="1600" dirty="0"/>
              <a:t>Science 40 (4): 499–517. doi:10.1080/10361140500302472.</a:t>
            </a:r>
            <a:r>
              <a:rPr lang="fr-FR" sz="1600" b="1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Keeter</a:t>
            </a:r>
            <a:r>
              <a:rPr lang="en-US" sz="1600" b="1" dirty="0"/>
              <a:t>, Scott, Ruth </a:t>
            </a:r>
            <a:r>
              <a:rPr lang="en-US" sz="1600" b="1" dirty="0" err="1"/>
              <a:t>Igielnik</a:t>
            </a:r>
            <a:r>
              <a:rPr lang="en-US" sz="1600" b="1" dirty="0"/>
              <a:t>, and Rachel </a:t>
            </a:r>
            <a:r>
              <a:rPr lang="en-US" sz="1600" b="1" dirty="0" err="1"/>
              <a:t>Weisel</a:t>
            </a:r>
            <a:r>
              <a:rPr lang="en-US" sz="1600" b="1" dirty="0"/>
              <a:t>. 2016. </a:t>
            </a:r>
            <a:r>
              <a:rPr lang="en-US" sz="1600" dirty="0"/>
              <a:t>“Can Likely Voter Models Be Improved? Evidence from the 2014 U.S. House Elections.” Pew Research Center.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Keeter</a:t>
            </a:r>
            <a:r>
              <a:rPr lang="de-DE" sz="1600" b="1" dirty="0"/>
              <a:t>, Scott, Courtney Kennedy, Michael </a:t>
            </a:r>
            <a:r>
              <a:rPr lang="de-DE" sz="1600" b="1" dirty="0" err="1"/>
              <a:t>Dimock</a:t>
            </a:r>
            <a:r>
              <a:rPr lang="de-DE" sz="1600" b="1" dirty="0"/>
              <a:t>, Jonathan Best, and Peyton </a:t>
            </a:r>
            <a:r>
              <a:rPr lang="de-DE" sz="1600" b="1" dirty="0" err="1"/>
              <a:t>Craighill</a:t>
            </a:r>
            <a:r>
              <a:rPr lang="de-DE" sz="1600" b="1" dirty="0"/>
              <a:t>. 2006. </a:t>
            </a:r>
            <a:r>
              <a:rPr lang="en-US" sz="1600" dirty="0"/>
              <a:t>“Gauging the Impact of Growing Nonresponse on Estimates from a National </a:t>
            </a:r>
            <a:r>
              <a:rPr lang="en-US" sz="1600" dirty="0" err="1"/>
              <a:t>Rdd</a:t>
            </a:r>
            <a:r>
              <a:rPr lang="en-US" sz="1600" dirty="0"/>
              <a:t> Telephone Survey.” The Public Opinion Quarterly 70 (5): 759–79. </a:t>
            </a:r>
            <a:r>
              <a:rPr lang="en-US" sz="1600" dirty="0">
                <a:hlinkClick r:id="rId4"/>
              </a:rPr>
              <a:t>http://www.jstor.org/stable/4124225</a:t>
            </a:r>
            <a:r>
              <a:rPr lang="en-US" sz="1600" dirty="0"/>
              <a:t>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Mellon, Jonathan, and Chris Prosser. 2015. </a:t>
            </a:r>
            <a:r>
              <a:rPr lang="en-US" sz="1600" dirty="0"/>
              <a:t>“Investigating the Great British Polling Miss: Evidence from the British Election Study.” SSRN Electronic Journal. doi:10.2139/ssrn.2631165.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8499122C-45A4-4012-935A-61855661F156}"/>
              </a:ext>
            </a:extLst>
          </p:cNvPr>
          <p:cNvSpPr/>
          <p:nvPr/>
        </p:nvSpPr>
        <p:spPr>
          <a:xfrm>
            <a:off x="4158759" y="2316847"/>
            <a:ext cx="3380994" cy="14859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Fehlt, damit komplett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bzgl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Election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Forecasting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Gelman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&amp; King 1993; Linzer 2013, Jackman 2005, Murr 2011,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Swearingen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2014, Rothschild 2015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Perry, Paul. 1960. </a:t>
            </a:r>
            <a:r>
              <a:rPr lang="en-US" sz="1600" dirty="0"/>
              <a:t>“Election Survey Procedures of the Gallup Poll.” Public Opinion </a:t>
            </a:r>
            <a:r>
              <a:rPr lang="en-US" sz="1600" dirty="0" err="1"/>
              <a:t>Quaterly</a:t>
            </a:r>
            <a:r>
              <a:rPr lang="en-US" sz="1600" dirty="0"/>
              <a:t> 24: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Pew Research Center. 2012. </a:t>
            </a:r>
            <a:r>
              <a:rPr lang="en-US" sz="1600" dirty="0"/>
              <a:t>“Assessing the Representativeness of Public Opinion Surveys.” Pew Research Center. </a:t>
            </a:r>
            <a:r>
              <a:rPr lang="en-US" sz="1600" dirty="0">
                <a:hlinkClick r:id="rId2"/>
              </a:rPr>
              <a:t>http://www.people-press.org/2012/05/15/assessing-the-representativeness-of-public-opinion-surveys/</a:t>
            </a:r>
            <a:r>
              <a:rPr lang="en-US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Skibba</a:t>
            </a:r>
            <a:r>
              <a:rPr lang="en-US" sz="1600" b="1" dirty="0"/>
              <a:t>, </a:t>
            </a:r>
            <a:r>
              <a:rPr lang="en-US" sz="1600" b="1" dirty="0" err="1"/>
              <a:t>Ramin</a:t>
            </a:r>
            <a:r>
              <a:rPr lang="en-US" sz="1600" b="1" dirty="0"/>
              <a:t>. 2016. </a:t>
            </a:r>
            <a:r>
              <a:rPr lang="en-US" sz="1600" dirty="0"/>
              <a:t>“The Polling Crisis: How to Tell What People Really Think.” Nature 538 </a:t>
            </a:r>
            <a:r>
              <a:rPr lang="de-DE" sz="1600" dirty="0"/>
              <a:t>(7625): 304–6. doi:10.1038/538304a.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Squire, </a:t>
            </a:r>
            <a:r>
              <a:rPr lang="en-US" sz="1600" b="1" dirty="0" err="1"/>
              <a:t>Peverill</a:t>
            </a:r>
            <a:r>
              <a:rPr lang="en-US" sz="1600" b="1" dirty="0"/>
              <a:t>. 1988. </a:t>
            </a:r>
            <a:r>
              <a:rPr lang="en-US" sz="1600" dirty="0"/>
              <a:t>“Why the 1936 Literary Digest Poll Failed.” The Public Opinion Quarterly 52 </a:t>
            </a:r>
            <a:r>
              <a:rPr lang="de-DE" sz="1600" dirty="0"/>
              <a:t>(1): 125–33. </a:t>
            </a:r>
            <a:r>
              <a:rPr lang="de-DE" sz="1600" dirty="0">
                <a:hlinkClick r:id="rId3"/>
              </a:rPr>
              <a:t>http://www.jstor.org/stable/2749114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Wang, Wei, David Rothschild, Sharad </a:t>
            </a:r>
            <a:r>
              <a:rPr lang="en-US" sz="1600" b="1" dirty="0" err="1"/>
              <a:t>Goel</a:t>
            </a:r>
            <a:r>
              <a:rPr lang="en-US" sz="1600" b="1" dirty="0"/>
              <a:t>, and Andrew Gelman. 2015. </a:t>
            </a:r>
            <a:r>
              <a:rPr lang="en-US" sz="1600" dirty="0"/>
              <a:t>“Forecasting Elections with Non-Representative Polls.” International Journal of Forecasting 31 (3): 980–91. doi:10.1016/j.ijforecast.2014.06.001.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Yeager</a:t>
            </a:r>
            <a:r>
              <a:rPr lang="de-DE" sz="1600" b="1" dirty="0"/>
              <a:t>, D. S., J. A. </a:t>
            </a:r>
            <a:r>
              <a:rPr lang="de-DE" sz="1600" b="1" dirty="0" err="1"/>
              <a:t>Krosnick</a:t>
            </a:r>
            <a:r>
              <a:rPr lang="de-DE" sz="1600" b="1" dirty="0"/>
              <a:t>, L. Chang, H. S. </a:t>
            </a:r>
            <a:r>
              <a:rPr lang="de-DE" sz="1600" b="1" dirty="0" err="1"/>
              <a:t>Javitz</a:t>
            </a:r>
            <a:r>
              <a:rPr lang="de-DE" sz="1600" b="1" dirty="0"/>
              <a:t>, M. S. </a:t>
            </a:r>
            <a:r>
              <a:rPr lang="de-DE" sz="1600" b="1" dirty="0" err="1"/>
              <a:t>Levendusky</a:t>
            </a:r>
            <a:r>
              <a:rPr lang="de-DE" sz="1600" b="1" dirty="0"/>
              <a:t>, A. </a:t>
            </a:r>
            <a:r>
              <a:rPr lang="de-DE" sz="1600" b="1" dirty="0" err="1"/>
              <a:t>Simpser</a:t>
            </a:r>
            <a:r>
              <a:rPr lang="de-DE" sz="1600" b="1" dirty="0"/>
              <a:t>, and </a:t>
            </a:r>
            <a:r>
              <a:rPr lang="de-DE" sz="1600" b="1" dirty="0" err="1"/>
              <a:t>R.Wang</a:t>
            </a:r>
            <a:r>
              <a:rPr lang="de-DE" sz="1600" b="1" dirty="0"/>
              <a:t>. 2011. </a:t>
            </a:r>
            <a:r>
              <a:rPr lang="en-US" sz="1600" dirty="0"/>
              <a:t>“Comparing the Accuracy of </a:t>
            </a:r>
            <a:r>
              <a:rPr lang="en-US" sz="1600" dirty="0" err="1"/>
              <a:t>Rdd</a:t>
            </a:r>
            <a:r>
              <a:rPr lang="en-US" sz="1600" dirty="0"/>
              <a:t> Telephone Surveys and Internet Surveys Conducted with Probability </a:t>
            </a:r>
            <a:r>
              <a:rPr lang="de-DE" sz="1600" dirty="0"/>
              <a:t>and Non-</a:t>
            </a:r>
            <a:r>
              <a:rPr lang="de-DE" sz="1600" dirty="0" err="1"/>
              <a:t>Probability</a:t>
            </a:r>
            <a:r>
              <a:rPr lang="de-DE" sz="1600" dirty="0"/>
              <a:t> Samples.” Public Opinion Quarterly 75 (4): 709–47. doi:10.1093/</a:t>
            </a:r>
            <a:r>
              <a:rPr lang="de-DE" sz="1600" dirty="0" err="1"/>
              <a:t>poq</a:t>
            </a:r>
            <a:r>
              <a:rPr lang="de-DE" sz="1600" dirty="0"/>
              <a:t>/nfr020.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01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5349240" y="1904281"/>
            <a:ext cx="6233160" cy="427268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F9E36A0-794C-4615-AF87-189AB6A0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50773E-5713-4393-BFBD-2EA32ABE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13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General </a:t>
            </a:r>
            <a:r>
              <a:rPr lang="de-DE" b="1" dirty="0" err="1">
                <a:latin typeface="Arial Black" panose="020B0A04020102020204" pitchFamily="34" charset="0"/>
              </a:rPr>
              <a:t>remarks</a:t>
            </a:r>
            <a:endParaRPr lang="de-DE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8B3F35-6CC2-4D19-8230-F792387EB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2300" y="1901824"/>
            <a:ext cx="4991100" cy="4275137"/>
          </a:xfrm>
        </p:spPr>
        <p:txBody>
          <a:bodyPr>
            <a:normAutofit/>
          </a:bodyPr>
          <a:lstStyle/>
          <a:p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election polls are based on small samples (n=1000)</a:t>
            </a:r>
          </a:p>
          <a:p>
            <a:r>
              <a:rPr lang="de-DE" sz="1800" b="1" dirty="0" smtClean="0"/>
              <a:t>Showing robust change in voter support is difficult</a:t>
            </a:r>
          </a:p>
          <a:p>
            <a:pPr lvl="1"/>
            <a:r>
              <a:rPr lang="de-DE" sz="1800" b="1" dirty="0" smtClean="0"/>
              <a:t>Large samples required</a:t>
            </a:r>
          </a:p>
          <a:p>
            <a:pPr lvl="1"/>
            <a:r>
              <a:rPr lang="de-DE" sz="1800" b="1" dirty="0" smtClean="0"/>
              <a:t>Hence, limited reliability of classical polls</a:t>
            </a:r>
            <a:endParaRPr lang="de-DE" sz="2200" b="1" dirty="0" smtClean="0"/>
          </a:p>
          <a:p>
            <a:endParaRPr lang="de-DE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/>
          </a:p>
          <a:p>
            <a:endParaRPr lang="de-DE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/>
          </a:p>
          <a:p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Careful: only large samples is not enough</a:t>
            </a:r>
          </a:p>
          <a:p>
            <a:pPr lvl="1"/>
            <a:r>
              <a:rPr lang="de-DE" sz="1800" b="1" dirty="0"/>
              <a:t>Literary Digest 1936 poll mistake</a:t>
            </a: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6" y="4010004"/>
            <a:ext cx="3305557" cy="8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AC2200-672F-4184-A8F1-040A0AB0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B890B5-F570-4B94-A6DA-0BC1422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Pros and </a:t>
            </a:r>
            <a:r>
              <a:rPr lang="de-DE" sz="3600" b="1" dirty="0" err="1">
                <a:latin typeface="Arial Black" panose="020B0A04020102020204" pitchFamily="34" charset="0"/>
              </a:rPr>
              <a:t>Cons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FE7E6FD-6B3F-4C20-832F-8FB7353D84F6}"/>
              </a:ext>
            </a:extLst>
          </p:cNvPr>
          <p:cNvGrpSpPr/>
          <p:nvPr/>
        </p:nvGrpSpPr>
        <p:grpSpPr>
          <a:xfrm>
            <a:off x="914452" y="1965449"/>
            <a:ext cx="10363096" cy="4071689"/>
            <a:chOff x="914451" y="1965449"/>
            <a:chExt cx="10363096" cy="40716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237C9BE-9224-43EB-8B58-1A3E5F09F65D}"/>
                </a:ext>
              </a:extLst>
            </p:cNvPr>
            <p:cNvSpPr/>
            <p:nvPr/>
          </p:nvSpPr>
          <p:spPr>
            <a:xfrm>
              <a:off x="914451" y="1965449"/>
              <a:ext cx="4913783" cy="662400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b="0" i="0" u="none" strike="noStrike" kern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Pros</a:t>
              </a:r>
              <a:endParaRPr lang="de-DE" sz="23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301A182-F5D7-4729-B166-FA8667FD7FC3}"/>
                </a:ext>
              </a:extLst>
            </p:cNvPr>
            <p:cNvSpPr/>
            <p:nvPr/>
          </p:nvSpPr>
          <p:spPr>
            <a:xfrm>
              <a:off x="914451" y="2627849"/>
              <a:ext cx="4913783" cy="3409289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>
                  <a:latin typeface="+mj-lt"/>
                </a:rPr>
                <a:t>most popular method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polls as natural by-product of campaigns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incorporation of effects of campaign events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dynamic forecasts possible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 </a:t>
              </a:r>
              <a:r>
                <a:rPr lang="en-US" sz="2300" b="1" kern="1200" dirty="0">
                  <a:latin typeface="+mj-lt"/>
                </a:rPr>
                <a:t>horserace journalism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high face </a:t>
              </a:r>
              <a:r>
                <a:rPr lang="en-US" sz="2300" kern="1200" dirty="0" smtClean="0">
                  <a:latin typeface="+mj-lt"/>
                </a:rPr>
                <a:t>validity: </a:t>
              </a:r>
              <a:r>
                <a:rPr lang="en-US" sz="2300" kern="1200" dirty="0">
                  <a:latin typeface="+mj-lt"/>
                </a:rPr>
                <a:t>predictor and outcome closely related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38D6F5B-4863-4ED3-B110-2C97C6AEC8C2}"/>
                </a:ext>
              </a:extLst>
            </p:cNvPr>
            <p:cNvSpPr/>
            <p:nvPr/>
          </p:nvSpPr>
          <p:spPr>
            <a:xfrm>
              <a:off x="6363764" y="1965449"/>
              <a:ext cx="4913783" cy="662400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34B"/>
            </a:solidFill>
          </p:spPr>
          <p:style>
            <a:lnRef idx="2">
              <a:schemeClr val="accent5">
                <a:hueOff val="375767"/>
                <a:satOff val="36001"/>
                <a:lumOff val="8823"/>
                <a:alphaOff val="0"/>
              </a:schemeClr>
            </a:lnRef>
            <a:fillRef idx="1">
              <a:schemeClr val="accent5">
                <a:hueOff val="375767"/>
                <a:satOff val="36001"/>
                <a:lumOff val="8823"/>
                <a:alphaOff val="0"/>
              </a:schemeClr>
            </a:fillRef>
            <a:effectRef idx="0">
              <a:schemeClr val="accent5">
                <a:hueOff val="375767"/>
                <a:satOff val="36001"/>
                <a:lumOff val="88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kern="1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Cons</a:t>
              </a:r>
              <a:endParaRPr lang="de-DE" sz="2300" kern="1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A53E908-1A43-42B3-B046-B00B4284C415}"/>
                </a:ext>
              </a:extLst>
            </p:cNvPr>
            <p:cNvSpPr/>
            <p:nvPr/>
          </p:nvSpPr>
          <p:spPr>
            <a:xfrm>
              <a:off x="6363764" y="2627849"/>
              <a:ext cx="4913783" cy="3409289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lnRef>
            <a:fillRef idx="1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campaign noise </a:t>
              </a:r>
              <a:r>
                <a:rPr lang="en-US" sz="2300" kern="1200" dirty="0" smtClean="0">
                  <a:latin typeface="+mj-lt"/>
                  <a:sym typeface="Wingdings" panose="05000000000000000000" pitchFamily="2" charset="2"/>
                </a:rPr>
                <a:t></a:t>
              </a:r>
              <a:r>
                <a:rPr lang="en-US" sz="2300" kern="1200" dirty="0" smtClean="0">
                  <a:latin typeface="+mj-lt"/>
                </a:rPr>
                <a:t> </a:t>
              </a:r>
              <a:r>
                <a:rPr lang="en-US" sz="2300" kern="1200" dirty="0">
                  <a:latin typeface="+mj-lt"/>
                </a:rPr>
                <a:t>are observed shifts substantive?</a:t>
              </a:r>
              <a:endParaRPr lang="de-DE" sz="2300" kern="1200" dirty="0">
                <a:latin typeface="+mj-lt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what’s the point of dynamic forecasts of a singular event?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survey institutes as black boxes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</a:t>
              </a:r>
              <a:r>
                <a:rPr lang="en-US" sz="2300" kern="1200" dirty="0">
                  <a:latin typeface="+mj-lt"/>
                </a:rPr>
                <a:t> polling failures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 err="1">
                  <a:latin typeface="+mj-lt"/>
                </a:rPr>
                <a:t>specification</a:t>
              </a:r>
              <a:r>
                <a:rPr lang="de-DE" sz="2300" kern="1200" dirty="0">
                  <a:latin typeface="+mj-lt"/>
                </a:rPr>
                <a:t> </a:t>
              </a:r>
              <a:r>
                <a:rPr lang="de-DE" sz="2300" kern="1200" dirty="0" err="1">
                  <a:latin typeface="+mj-lt"/>
                </a:rPr>
                <a:t>of</a:t>
              </a:r>
              <a:r>
                <a:rPr lang="de-DE" sz="2300" kern="1200" dirty="0">
                  <a:latin typeface="+mj-lt"/>
                </a:rPr>
                <a:t> </a:t>
              </a:r>
              <a:r>
                <a:rPr lang="de-DE" sz="2300" kern="1200" dirty="0" err="1">
                  <a:latin typeface="+mj-lt"/>
                </a:rPr>
                <a:t>uncertainty</a:t>
              </a:r>
              <a:r>
                <a:rPr lang="de-DE" sz="2300" kern="1200" dirty="0">
                  <a:latin typeface="+mj-lt"/>
                </a:rPr>
                <a:t>?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>
                  <a:latin typeface="+mj-lt"/>
                </a:rPr>
                <a:t>no substantive theoretical value; almost tautological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69459A-8DAA-43B4-BB51-A73832D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1D1AA-B326-42FD-933D-C02E148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Polling </a:t>
            </a:r>
            <a:r>
              <a:rPr lang="de-DE" b="1" dirty="0" err="1">
                <a:latin typeface="Arial Black" panose="020B0A04020102020204" pitchFamily="34" charset="0"/>
              </a:rPr>
              <a:t>the</a:t>
            </a:r>
            <a:r>
              <a:rPr lang="de-DE" b="1" dirty="0">
                <a:latin typeface="Arial Black" panose="020B0A04020102020204" pitchFamily="34" charset="0"/>
              </a:rPr>
              <a:t> Polls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D952B7-5A22-4A6C-82B8-2B8940026C6A}"/>
              </a:ext>
            </a:extLst>
          </p:cNvPr>
          <p:cNvSpPr/>
          <p:nvPr/>
        </p:nvSpPr>
        <p:spPr>
          <a:xfrm>
            <a:off x="638700" y="16075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latin typeface="SFBMR10"/>
              </a:rPr>
              <a:t>Considerations</a:t>
            </a:r>
            <a:endParaRPr lang="de-DE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poll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variation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over</a:t>
            </a:r>
            <a:r>
              <a:rPr lang="de-DE" sz="1400" dirty="0">
                <a:latin typeface="SFBMR9"/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poll variation across polling organizations (“house effects”)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single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polls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hardly</a:t>
            </a:r>
            <a:r>
              <a:rPr lang="de-DE" sz="1400" dirty="0">
                <a:latin typeface="SFBMR9"/>
              </a:rPr>
              <a:t> informative</a:t>
            </a:r>
          </a:p>
          <a:p>
            <a:r>
              <a:rPr lang="de-DE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pool polls (more data, more precision)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smooth over time (intentions less variable than poll variability suggests)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correct for house-specific bias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788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90699"/>
            <a:ext cx="10943771" cy="41624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Intro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State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Employing</a:t>
            </a:r>
            <a:r>
              <a:rPr lang="de-DE" b="1" dirty="0"/>
              <a:t> Dalia Data: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Methodology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Our</a:t>
            </a:r>
            <a:r>
              <a:rPr lang="de-DE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Take </a:t>
            </a:r>
            <a:r>
              <a:rPr lang="de-DE" b="1" dirty="0" err="1"/>
              <a:t>Aways</a:t>
            </a:r>
            <a:r>
              <a:rPr lang="de-DE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1D9B790-277C-4548-B1DE-7A26C9269371}"/>
              </a:ext>
            </a:extLst>
          </p:cNvPr>
          <p:cNvGrpSpPr/>
          <p:nvPr/>
        </p:nvGrpSpPr>
        <p:grpSpPr>
          <a:xfrm>
            <a:off x="916010" y="2230717"/>
            <a:ext cx="10872422" cy="3361766"/>
            <a:chOff x="725510" y="1947365"/>
            <a:chExt cx="10872422" cy="33617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D99495E-6F4C-4A59-B867-42E035870D38}"/>
                </a:ext>
              </a:extLst>
            </p:cNvPr>
            <p:cNvSpPr/>
            <p:nvPr/>
          </p:nvSpPr>
          <p:spPr>
            <a:xfrm>
              <a:off x="725511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F79EA5E-267D-452C-98DC-C2F7D21970CB}"/>
                </a:ext>
              </a:extLst>
            </p:cNvPr>
            <p:cNvSpPr/>
            <p:nvPr/>
          </p:nvSpPr>
          <p:spPr>
            <a:xfrm>
              <a:off x="4347252" y="1947365"/>
              <a:ext cx="3469341" cy="1595718"/>
            </a:xfrm>
            <a:prstGeom prst="rect">
              <a:avLst/>
            </a:prstGeom>
            <a:solidFill>
              <a:srgbClr val="00CCE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3671E83-EF04-4E07-BD31-2B4B90667657}"/>
                </a:ext>
              </a:extLst>
            </p:cNvPr>
            <p:cNvSpPr/>
            <p:nvPr/>
          </p:nvSpPr>
          <p:spPr>
            <a:xfrm>
              <a:off x="7986922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5E2C502-6822-476F-AA4D-9925166DC144}"/>
                </a:ext>
              </a:extLst>
            </p:cNvPr>
            <p:cNvSpPr/>
            <p:nvPr/>
          </p:nvSpPr>
          <p:spPr>
            <a:xfrm>
              <a:off x="725510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01A7696-3F88-45E4-8139-91BAFB1598DC}"/>
                </a:ext>
              </a:extLst>
            </p:cNvPr>
            <p:cNvSpPr/>
            <p:nvPr/>
          </p:nvSpPr>
          <p:spPr>
            <a:xfrm>
              <a:off x="4347252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7C4B42B-4112-4759-B238-F6C4271632F5}"/>
                </a:ext>
              </a:extLst>
            </p:cNvPr>
            <p:cNvSpPr/>
            <p:nvPr/>
          </p:nvSpPr>
          <p:spPr>
            <a:xfrm>
              <a:off x="7986922" y="371341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D2BD608-DBA7-4686-80B7-ED5E0AA87D54}"/>
                </a:ext>
              </a:extLst>
            </p:cNvPr>
            <p:cNvSpPr txBox="1"/>
            <p:nvPr/>
          </p:nvSpPr>
          <p:spPr>
            <a:xfrm>
              <a:off x="1003417" y="2019079"/>
              <a:ext cx="292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Fundamental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D571318-B2B6-4D81-B07C-28610E8AC063}"/>
                </a:ext>
              </a:extLst>
            </p:cNvPr>
            <p:cNvSpPr txBox="1"/>
            <p:nvPr/>
          </p:nvSpPr>
          <p:spPr>
            <a:xfrm>
              <a:off x="4719288" y="2028033"/>
              <a:ext cx="285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Polling / Surveys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7B8B858-DFE1-4BD9-A50F-9F449BAF64F9}"/>
                </a:ext>
              </a:extLst>
            </p:cNvPr>
            <p:cNvSpPr txBox="1"/>
            <p:nvPr/>
          </p:nvSpPr>
          <p:spPr>
            <a:xfrm>
              <a:off x="8260343" y="2036983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Wisdom of the Crowd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CDD0C04-E313-49E0-BC3E-288CBC265E7F}"/>
                </a:ext>
              </a:extLst>
            </p:cNvPr>
            <p:cNvSpPr txBox="1"/>
            <p:nvPr/>
          </p:nvSpPr>
          <p:spPr>
            <a:xfrm>
              <a:off x="981003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Digital Trace 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2F46BFA-B0A7-42CB-98E1-44A2DE7CC316}"/>
                </a:ext>
              </a:extLst>
            </p:cNvPr>
            <p:cNvSpPr txBox="1"/>
            <p:nvPr/>
          </p:nvSpPr>
          <p:spPr>
            <a:xfrm>
              <a:off x="460946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Combining Forecasts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A3215C-3829-4089-981F-45372D9F8320}"/>
                </a:ext>
              </a:extLst>
            </p:cNvPr>
            <p:cNvSpPr txBox="1"/>
            <p:nvPr/>
          </p:nvSpPr>
          <p:spPr>
            <a:xfrm>
              <a:off x="824913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Hybrid Models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E841F-9A87-4A9A-BF79-29192C45DC52}"/>
                </a:ext>
              </a:extLst>
            </p:cNvPr>
            <p:cNvSpPr txBox="1"/>
            <p:nvPr/>
          </p:nvSpPr>
          <p:spPr>
            <a:xfrm>
              <a:off x="3109058" y="3040520"/>
              <a:ext cx="964238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GDP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CB9B212-A55A-40EA-B8F0-6704EA9B7E0B}"/>
                </a:ext>
              </a:extLst>
            </p:cNvPr>
            <p:cNvSpPr/>
            <p:nvPr/>
          </p:nvSpPr>
          <p:spPr>
            <a:xfrm>
              <a:off x="1003417" y="2560560"/>
              <a:ext cx="306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Vote = f (politics, economics)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94C1F34-F1E1-486E-830A-51B25334126C}"/>
                </a:ext>
              </a:extLst>
            </p:cNvPr>
            <p:cNvSpPr txBox="1"/>
            <p:nvPr/>
          </p:nvSpPr>
          <p:spPr>
            <a:xfrm>
              <a:off x="815158" y="3050538"/>
              <a:ext cx="195430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Party popularity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C52618E9-106C-454A-B38F-AB0793B1CA73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552356" y="2861765"/>
              <a:ext cx="38821" cy="17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CC115C25-5353-4E7A-ACFF-65147C305A89}"/>
                </a:ext>
              </a:extLst>
            </p:cNvPr>
            <p:cNvCxnSpPr/>
            <p:nvPr/>
          </p:nvCxnSpPr>
          <p:spPr>
            <a:xfrm flipV="1">
              <a:off x="2228543" y="2852530"/>
              <a:ext cx="101650" cy="17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https://facebookbrand.com/wp-content/themes/fb-branding/prj-fb-branding/assets/images/fb-art.png">
              <a:extLst>
                <a:ext uri="{FF2B5EF4-FFF2-40B4-BE49-F238E27FC236}">
                  <a16:creationId xmlns:a16="http://schemas.microsoft.com/office/drawing/2014/main" xmlns="" id="{BA293DC2-0F00-4E70-8426-9E0242A4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647" y="4258307"/>
              <a:ext cx="697298" cy="6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sketchappsources.com/resources/source-image/twitterlogo_1x.png">
              <a:extLst>
                <a:ext uri="{FF2B5EF4-FFF2-40B4-BE49-F238E27FC236}">
                  <a16:creationId xmlns:a16="http://schemas.microsoft.com/office/drawing/2014/main" xmlns="" id="{9E671737-62F7-4123-B727-E6CB49F59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2" y="4258307"/>
              <a:ext cx="959225" cy="719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upload.wikimedia.org/wikipedia/commons/thumb/5/53/Google_%22G%22_Logo.svg/1000px-Google_%22G%22_Logo.svg.png">
              <a:extLst>
                <a:ext uri="{FF2B5EF4-FFF2-40B4-BE49-F238E27FC236}">
                  <a16:creationId xmlns:a16="http://schemas.microsoft.com/office/drawing/2014/main" xmlns="" id="{3BA78E80-6E02-4995-9677-D2BF4CB7E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31" y="4258306"/>
              <a:ext cx="710745" cy="71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computationallegalstudies.com/wp-content/uploads/2010/11/Screen-shot-2010-11-01-at-11.30.07-PM.png">
              <a:extLst>
                <a:ext uri="{FF2B5EF4-FFF2-40B4-BE49-F238E27FC236}">
                  <a16:creationId xmlns:a16="http://schemas.microsoft.com/office/drawing/2014/main" xmlns="" id="{81610F28-6F39-4539-A87D-DF709B0D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343" y="2521119"/>
              <a:ext cx="1025322" cy="79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4621847-5CEA-4EFB-A517-A6CF0ED8ABC2}"/>
                </a:ext>
              </a:extLst>
            </p:cNvPr>
            <p:cNvSpPr txBox="1"/>
            <p:nvPr/>
          </p:nvSpPr>
          <p:spPr>
            <a:xfrm>
              <a:off x="9543246" y="2380557"/>
              <a:ext cx="2054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Markets,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Competitions,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Aggregated Forecasts</a:t>
              </a:r>
            </a:p>
          </p:txBody>
        </p:sp>
        <p:pic>
          <p:nvPicPr>
            <p:cNvPr id="30" name="Picture 16" descr="https://upload.wikimedia.org/wikipedia/commons/thumb/1/13/FiveThirtyEight_Logo.svg/2000px-FiveThirtyEight_Logo.svg.png">
              <a:extLst>
                <a:ext uri="{FF2B5EF4-FFF2-40B4-BE49-F238E27FC236}">
                  <a16:creationId xmlns:a16="http://schemas.microsoft.com/office/drawing/2014/main" xmlns="" id="{E56F567D-CCA3-43B5-A5FF-39C31490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976" y="4375134"/>
              <a:ext cx="3139892" cy="33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upload.wikimedia.org/wikipedia/commons/thumb/f/ff/S%C3%BCddeutsche-Zeitung-Logo.svg/1280px-S%C3%BCddeutsche-Zeitung-Logo.svg.png">
              <a:extLst>
                <a:ext uri="{FF2B5EF4-FFF2-40B4-BE49-F238E27FC236}">
                  <a16:creationId xmlns:a16="http://schemas.microsoft.com/office/drawing/2014/main" xmlns="" id="{B0D2A5D9-1603-4C45-B4FF-95C34A74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87" y="4829025"/>
              <a:ext cx="2947000" cy="3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://zweitstimme.org/img/logo_orange.png">
              <a:extLst>
                <a:ext uri="{FF2B5EF4-FFF2-40B4-BE49-F238E27FC236}">
                  <a16:creationId xmlns:a16="http://schemas.microsoft.com/office/drawing/2014/main" xmlns="" id="{546BD194-E458-471E-8150-210A0F9F0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4" y="4197581"/>
              <a:ext cx="2417233" cy="94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http://www.politicalcampaigningtips.com/wp-content/uploads/2014/09/political-polls.jpg">
              <a:extLst>
                <a:ext uri="{FF2B5EF4-FFF2-40B4-BE49-F238E27FC236}">
                  <a16:creationId xmlns:a16="http://schemas.microsoft.com/office/drawing/2014/main" xmlns="" id="{D269E46C-9F46-4EF2-9552-4421C5DC1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305" y="2449290"/>
              <a:ext cx="1751529" cy="98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err="1"/>
              <a:t>Extracting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911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48402"/>
            <a:ext cx="4983609" cy="23933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polls can vary strongly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Noise due to simple sample variation</a:t>
            </a:r>
          </a:p>
          <a:p>
            <a:endParaRPr lang="de-DE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Tendency to </a:t>
            </a:r>
            <a:r>
              <a:rPr lang="de-DE" sz="2000" b="1" dirty="0" smtClean="0">
                <a:solidFill>
                  <a:srgbClr val="00CBE6"/>
                </a:solidFill>
              </a:rPr>
              <a:t>horse race journalism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any change of party support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standard errors are ignored</a:t>
            </a:r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6614160" y="3463900"/>
            <a:ext cx="4381500" cy="300341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smtClean="0"/>
              <a:t>Accuracy and Confidence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:a16="http://schemas.microsoft.com/office/drawing/2014/main" xmlns="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3175792"/>
            <a:ext cx="4469965" cy="32915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smtClean="0"/>
              <a:t>Generally: </a:t>
            </a:r>
            <a:r>
              <a:rPr lang="de-DE" sz="1800" b="1" dirty="0" smtClean="0">
                <a:solidFill>
                  <a:srgbClr val="00CBE6"/>
                </a:solidFill>
              </a:rPr>
              <a:t>Accuracy</a:t>
            </a:r>
            <a:r>
              <a:rPr lang="de-DE" sz="1800" b="1" dirty="0" smtClean="0"/>
              <a:t> increases as elections approach</a:t>
            </a:r>
          </a:p>
          <a:p>
            <a:r>
              <a:rPr lang="de-DE" sz="1800" b="1" dirty="0" smtClean="0"/>
              <a:t>But: Campaign noice before elections</a:t>
            </a:r>
          </a:p>
          <a:p>
            <a:pPr lvl="1"/>
            <a:r>
              <a:rPr lang="de-DE" sz="1800" b="1" dirty="0" smtClean="0"/>
              <a:t>More accurate polls 8 months before actual 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3062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Most election polls are based on small samples (n=1000)</a:t>
            </a:r>
          </a:p>
          <a:p>
            <a:r>
              <a:rPr lang="de-DE" sz="1800" b="1" dirty="0"/>
              <a:t>Showing </a:t>
            </a:r>
            <a:r>
              <a:rPr lang="de-DE" sz="1800" b="1" dirty="0" smtClean="0">
                <a:solidFill>
                  <a:srgbClr val="00CBE6"/>
                </a:solidFill>
              </a:rPr>
              <a:t>robust change</a:t>
            </a:r>
            <a:r>
              <a:rPr lang="de-DE" sz="1800" b="1" dirty="0" smtClean="0"/>
              <a:t> </a:t>
            </a:r>
            <a:r>
              <a:rPr lang="de-DE" sz="1800" b="1" dirty="0"/>
              <a:t>in voter support is difficult</a:t>
            </a:r>
          </a:p>
        </p:txBody>
      </p:sp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33" y="2903779"/>
            <a:ext cx="2113673" cy="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</a:t>
            </a:r>
            <a:r>
              <a:rPr lang="de-DE" b="1" dirty="0"/>
              <a:t>: </a:t>
            </a:r>
            <a:r>
              <a:rPr lang="de-DE" b="1" dirty="0" smtClean="0"/>
              <a:t>Collection vs. Analytics</a:t>
            </a:r>
            <a:endParaRPr lang="de-DE" b="1" dirty="0"/>
          </a:p>
        </p:txBody>
      </p:sp>
      <p:sp>
        <p:nvSpPr>
          <p:cNvPr id="13" name="Up-Down Arrow 6">
            <a:extLst>
              <a:ext uri="{FF2B5EF4-FFF2-40B4-BE49-F238E27FC236}">
                <a16:creationId xmlns:a16="http://schemas.microsoft.com/office/drawing/2014/main" xmlns="" id="{D7248591-4567-447A-9088-C87785A71CC6}"/>
              </a:ext>
            </a:extLst>
          </p:cNvPr>
          <p:cNvSpPr/>
          <p:nvPr/>
        </p:nvSpPr>
        <p:spPr>
          <a:xfrm>
            <a:off x="864197" y="18527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565F05-BB1B-431F-A20E-49CF090116C5}"/>
              </a:ext>
            </a:extLst>
          </p:cNvPr>
          <p:cNvSpPr/>
          <p:nvPr/>
        </p:nvSpPr>
        <p:spPr>
          <a:xfrm>
            <a:off x="1785050" y="1774089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Mandatory Response </a:t>
            </a:r>
            <a:br>
              <a:rPr lang="de-DE" sz="2000" b="1" dirty="0"/>
            </a:br>
            <a:r>
              <a:rPr lang="de-DE" sz="2000" dirty="0"/>
              <a:t>e.g. Census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111D2A0-4D62-4409-A3AA-79C3285DAAA0}"/>
              </a:ext>
            </a:extLst>
          </p:cNvPr>
          <p:cNvSpPr/>
          <p:nvPr/>
        </p:nvSpPr>
        <p:spPr>
          <a:xfrm rot="16200000">
            <a:off x="-460983" y="38317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Data Collection</a:t>
            </a:r>
            <a:endParaRPr 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736AC81-DE23-4F91-96B1-22A87D663D43}"/>
              </a:ext>
            </a:extLst>
          </p:cNvPr>
          <p:cNvSpPr/>
          <p:nvPr/>
        </p:nvSpPr>
        <p:spPr>
          <a:xfrm>
            <a:off x="1785050" y="2530953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Random Person</a:t>
            </a:r>
            <a:br>
              <a:rPr lang="de-DE" sz="2000" b="1" dirty="0"/>
            </a:br>
            <a:r>
              <a:rPr lang="de-DE" sz="2000" dirty="0"/>
              <a:t>e.g. House-door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188D1B-26AE-4749-A3BD-DAF0A6ED65D7}"/>
              </a:ext>
            </a:extLst>
          </p:cNvPr>
          <p:cNvSpPr/>
          <p:nvPr/>
        </p:nvSpPr>
        <p:spPr>
          <a:xfrm>
            <a:off x="1785050" y="328781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RDD</a:t>
            </a:r>
            <a:br>
              <a:rPr lang="de-DE" sz="2000" b="1" dirty="0"/>
            </a:br>
            <a:r>
              <a:rPr lang="de-DE" sz="2000" dirty="0"/>
              <a:t>e.g. IntraTest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8CAD762-6299-4DE3-A8AA-86FA4F8AF350}"/>
              </a:ext>
            </a:extLst>
          </p:cNvPr>
          <p:cNvSpPr/>
          <p:nvPr/>
        </p:nvSpPr>
        <p:spPr>
          <a:xfrm>
            <a:off x="1785050" y="4044681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Sub-Sample Panel </a:t>
            </a:r>
            <a:br>
              <a:rPr lang="de-DE" sz="2000" b="1" dirty="0"/>
            </a:br>
            <a:r>
              <a:rPr lang="de-DE" sz="2000" dirty="0"/>
              <a:t>e.g. YouGov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C067333-9068-461E-9DA7-77A1CE35F330}"/>
              </a:ext>
            </a:extLst>
          </p:cNvPr>
          <p:cNvSpPr/>
          <p:nvPr/>
        </p:nvSpPr>
        <p:spPr>
          <a:xfrm>
            <a:off x="1785050" y="4801545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CCE8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Pre-Stratification</a:t>
            </a:r>
            <a:br>
              <a:rPr lang="de-DE" sz="2000" b="1" dirty="0"/>
            </a:br>
            <a:r>
              <a:rPr lang="de-DE" sz="2000" dirty="0"/>
              <a:t>e.g. DaliaResearch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E88A5EC-0D97-46F5-A219-16930B032707}"/>
              </a:ext>
            </a:extLst>
          </p:cNvPr>
          <p:cNvSpPr/>
          <p:nvPr/>
        </p:nvSpPr>
        <p:spPr>
          <a:xfrm>
            <a:off x="1785050" y="5519891"/>
            <a:ext cx="262465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Response </a:t>
            </a:r>
            <a:r>
              <a:rPr lang="de-DE" sz="2000" b="1" dirty="0" smtClean="0"/>
              <a:t>„on Street“</a:t>
            </a:r>
            <a:r>
              <a:rPr lang="de-DE" sz="2000" b="1" dirty="0"/>
              <a:t/>
            </a:r>
            <a:br>
              <a:rPr lang="de-DE" sz="2000" b="1" dirty="0"/>
            </a:br>
            <a:r>
              <a:rPr lang="de-DE" sz="2000" dirty="0"/>
              <a:t>e.g. zeit.de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8B85337-5EB4-4600-B2AF-93E4BA176A9F}"/>
              </a:ext>
            </a:extLst>
          </p:cNvPr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Raking</a:t>
            </a:r>
          </a:p>
          <a:p>
            <a:r>
              <a:rPr lang="de-DE" sz="2000" dirty="0"/>
              <a:t>Marginal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B57E7C-54B5-41E7-8CB7-70CF4497855B}"/>
              </a:ext>
            </a:extLst>
          </p:cNvPr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/>
              <a:t>Post-stratification</a:t>
            </a:r>
            <a:br>
              <a:rPr lang="de-DE" sz="2000" b="1" dirty="0"/>
            </a:br>
            <a:r>
              <a:rPr lang="de-DE" sz="2000" dirty="0"/>
              <a:t>Combined 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7EA6B4-1030-4610-A12E-7F47B66F3F15}"/>
              </a:ext>
            </a:extLst>
          </p:cNvPr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Model-based Post-Stratifcation</a:t>
            </a:r>
            <a:br>
              <a:rPr lang="de-DE" sz="2000" b="1" dirty="0"/>
            </a:br>
            <a:r>
              <a:rPr lang="de-DE" sz="2000" dirty="0"/>
              <a:t>Logistic Regression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24" name="Up-Down Arrow 17">
            <a:extLst>
              <a:ext uri="{FF2B5EF4-FFF2-40B4-BE49-F238E27FC236}">
                <a16:creationId xmlns:a16="http://schemas.microsoft.com/office/drawing/2014/main" xmlns="" id="{D09528CA-4469-44EB-9F57-EE8347EC39E2}"/>
              </a:ext>
            </a:extLst>
          </p:cNvPr>
          <p:cNvSpPr/>
          <p:nvPr/>
        </p:nvSpPr>
        <p:spPr>
          <a:xfrm>
            <a:off x="107456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7CFDED-770A-40BC-85F1-C74F3CB1D33A}"/>
              </a:ext>
            </a:extLst>
          </p:cNvPr>
          <p:cNvSpPr/>
          <p:nvPr/>
        </p:nvSpPr>
        <p:spPr>
          <a:xfrm rot="16200000">
            <a:off x="94205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Analytics</a:t>
            </a:r>
            <a:endParaRPr lang="en-US" sz="1400" b="1" dirty="0"/>
          </a:p>
        </p:txBody>
      </p:sp>
      <p:sp>
        <p:nvSpPr>
          <p:cNvPr id="26" name="Right Arrow 19">
            <a:extLst>
              <a:ext uri="{FF2B5EF4-FFF2-40B4-BE49-F238E27FC236}">
                <a16:creationId xmlns:a16="http://schemas.microsoft.com/office/drawing/2014/main" xmlns="" id="{DD28E636-3F2A-49AA-853B-9F7A2C6CCE26}"/>
              </a:ext>
            </a:extLst>
          </p:cNvPr>
          <p:cNvSpPr/>
          <p:nvPr/>
        </p:nvSpPr>
        <p:spPr>
          <a:xfrm>
            <a:off x="4536280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19">
            <a:extLst>
              <a:ext uri="{FF2B5EF4-FFF2-40B4-BE49-F238E27FC236}">
                <a16:creationId xmlns:a16="http://schemas.microsoft.com/office/drawing/2014/main" xmlns="" id="{EE4AC01E-6251-4F5B-90C4-D5522CA48BFB}"/>
              </a:ext>
            </a:extLst>
          </p:cNvPr>
          <p:cNvSpPr/>
          <p:nvPr/>
        </p:nvSpPr>
        <p:spPr>
          <a:xfrm>
            <a:off x="7343675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FEB2FC0C-7965-435A-98DA-CDCA925DAC4C}"/>
              </a:ext>
            </a:extLst>
          </p:cNvPr>
          <p:cNvSpPr/>
          <p:nvPr/>
        </p:nvSpPr>
        <p:spPr>
          <a:xfrm>
            <a:off x="5161886" y="3340321"/>
            <a:ext cx="2036678" cy="1083435"/>
          </a:xfrm>
          <a:prstGeom prst="roundRect">
            <a:avLst/>
          </a:prstGeom>
          <a:solidFill>
            <a:srgbClr val="00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endParaRPr lang="de-DE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Post-stratification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Combined distribution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 Women above 60 from rural settlement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 of population, but only 2% in sample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Weight: 2</a:t>
            </a:r>
          </a:p>
          <a:p>
            <a:pPr lvl="1"/>
            <a:endParaRPr lang="de-DE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 Exponential growth of clusters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Small clusters (n&lt;30)</a:t>
            </a:r>
          </a:p>
          <a:p>
            <a:pPr lvl="2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Lead to large standard errors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Empthy </a:t>
            </a: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clusters</a:t>
            </a:r>
          </a:p>
          <a:p>
            <a:pPr lvl="2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Ad-hoc solution: Combining categories</a:t>
            </a:r>
          </a:p>
          <a:p>
            <a:pPr lvl="1"/>
            <a:endParaRPr lang="de-DE" sz="2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50940" y="1873248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Surveys:</a:t>
            </a:r>
          </a:p>
          <a:p>
            <a:pPr lvl="1"/>
            <a:r>
              <a:rPr lang="de-DE" sz="1800" b="1" dirty="0" smtClean="0">
                <a:solidFill>
                  <a:srgbClr val="00CBE6"/>
                </a:solidFill>
              </a:rPr>
              <a:t>Europulse</a:t>
            </a: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Wave December 2016 and March 2017</a:t>
            </a:r>
          </a:p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Post-stratification: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de-DE" sz="1800" b="1" dirty="0" smtClean="0">
                <a:solidFill>
                  <a:srgbClr val="00CBE6"/>
                </a:solidFill>
              </a:rPr>
              <a:t>Census 2011</a:t>
            </a: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gender,age and religion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de-DE" sz="1800" b="1" dirty="0" smtClean="0">
                <a:solidFill>
                  <a:srgbClr val="00CBE6"/>
                </a:solidFill>
              </a:rPr>
              <a:t>Exit-polls</a:t>
            </a: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age, gender and vote</a:t>
            </a:r>
          </a:p>
          <a:p>
            <a:pPr lvl="1"/>
            <a:endParaRPr lang="de-DE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Benchmark:</a:t>
            </a:r>
          </a:p>
          <a:p>
            <a:pPr lvl="1"/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Aggregated polls from </a:t>
            </a:r>
            <a:r>
              <a:rPr lang="de-DE" sz="1800" b="1" dirty="0" smtClean="0">
                <a:solidFill>
                  <a:srgbClr val="00CBE6"/>
                </a:solidFill>
              </a:rPr>
              <a:t>Sueddeutsche</a:t>
            </a:r>
          </a:p>
        </p:txBody>
      </p:sp>
    </p:spTree>
    <p:extLst>
      <p:ext uri="{BB962C8B-B14F-4D97-AF65-F5344CB8AC3E}">
        <p14:creationId xmlns:p14="http://schemas.microsoft.com/office/powerpoint/2010/main" val="17415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1612724"/>
            <a:ext cx="5861279" cy="4673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2" y="1824747"/>
            <a:ext cx="8646157" cy="41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Custom</PresentationFormat>
  <Paragraphs>167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Extracting the signal</vt:lpstr>
      <vt:lpstr>Polling: Accuracy and Confidence</vt:lpstr>
      <vt:lpstr>Polling: Collection vs. Analytics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  <vt:lpstr>Papers and Sources</vt:lpstr>
      <vt:lpstr>Polling: General remarks</vt:lpstr>
      <vt:lpstr>Polling: Pros and Cons</vt:lpstr>
      <vt:lpstr>Polling: Polling the Polls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User</cp:lastModifiedBy>
  <cp:revision>40</cp:revision>
  <dcterms:created xsi:type="dcterms:W3CDTF">2017-10-06T15:32:45Z</dcterms:created>
  <dcterms:modified xsi:type="dcterms:W3CDTF">2017-10-09T23:24:54Z</dcterms:modified>
</cp:coreProperties>
</file>