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3"/>
  </p:notesMasterIdLst>
  <p:sldIdLst>
    <p:sldId id="256" r:id="rId8"/>
    <p:sldId id="257" r:id="rId9"/>
    <p:sldId id="260" r:id="rId10"/>
    <p:sldId id="261" r:id="rId11"/>
    <p:sldId id="272" r:id="rId12"/>
    <p:sldId id="268" r:id="rId13"/>
    <p:sldId id="270" r:id="rId14"/>
    <p:sldId id="271" r:id="rId15"/>
    <p:sldId id="269" r:id="rId16"/>
    <p:sldId id="264" r:id="rId17"/>
    <p:sldId id="262" r:id="rId18"/>
    <p:sldId id="267" r:id="rId19"/>
    <p:sldId id="266" r:id="rId20"/>
    <p:sldId id="263" r:id="rId21"/>
    <p:sldId id="26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E6"/>
    <a:srgbClr val="F8FDFE"/>
    <a:srgbClr val="37434B"/>
    <a:srgbClr val="00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3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Dalia Europulse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5E5DB-5DCA-4C79-973B-22435E75E89A}"/>
              </a:ext>
            </a:extLst>
          </p:cNvPr>
          <p:cNvSpPr txBox="1"/>
          <p:nvPr/>
        </p:nvSpPr>
        <p:spPr>
          <a:xfrm>
            <a:off x="613317" y="5140304"/>
            <a:ext cx="53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j-lt"/>
              </a:rPr>
              <a:t>October</a:t>
            </a:r>
            <a:r>
              <a:rPr lang="de-DE" b="1" dirty="0">
                <a:latin typeface="+mj-lt"/>
              </a:rPr>
              <a:t> 10, 2017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6F5DBE-018D-4EDE-B311-3701DEA53A3E}"/>
              </a:ext>
            </a:extLst>
          </p:cNvPr>
          <p:cNvSpPr txBox="1">
            <a:spLocks/>
          </p:cNvSpPr>
          <p:nvPr/>
        </p:nvSpPr>
        <p:spPr>
          <a:xfrm>
            <a:off x="613317" y="4770972"/>
            <a:ext cx="51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1C5DB-9432-4717-97AE-E900D244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312D-69F8-4A2C-B6F5-364E2A7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Non-</a:t>
            </a:r>
            <a:r>
              <a:rPr lang="de-DE" sz="3600" b="1" dirty="0" err="1">
                <a:latin typeface="Arial Black" panose="020B0A04020102020204" pitchFamily="34" charset="0"/>
              </a:rPr>
              <a:t>representative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polls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D2F29-F77A-4708-8BC1-5EC20E09AD82}"/>
              </a:ext>
            </a:extLst>
          </p:cNvPr>
          <p:cNvSpPr/>
          <p:nvPr/>
        </p:nvSpPr>
        <p:spPr>
          <a:xfrm>
            <a:off x="626017" y="1611462"/>
            <a:ext cx="8530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u="none" strike="noStrike" baseline="0" dirty="0" err="1">
                <a:latin typeface="SFBMR10"/>
              </a:rPr>
              <a:t>Considerations</a:t>
            </a:r>
            <a:endParaRPr lang="de-DE" b="1" i="0" u="none" strike="noStrike" baseline="0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decreasing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response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rates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realized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samples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are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biased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latin typeface="SFBMR9"/>
              </a:rPr>
              <a:t>realize</a:t>
            </a:r>
            <a:r>
              <a:rPr lang="it-IT" sz="1400" dirty="0">
                <a:latin typeface="SFBMR9"/>
              </a:rPr>
              <a:t> (massive) non-</a:t>
            </a:r>
            <a:r>
              <a:rPr lang="it-IT" sz="1400" dirty="0" err="1">
                <a:latin typeface="SFBMR9"/>
              </a:rPr>
              <a:t>representative</a:t>
            </a:r>
            <a:r>
              <a:rPr lang="it-IT" sz="1400" dirty="0">
                <a:latin typeface="SFBMR9"/>
              </a:rPr>
              <a:t>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statistically adjust for bias using multilevel-regression with </a:t>
            </a:r>
            <a:r>
              <a:rPr lang="de-DE" sz="1400" dirty="0" err="1">
                <a:latin typeface="SFBMR9"/>
              </a:rPr>
              <a:t>poststratification</a:t>
            </a:r>
            <a:r>
              <a:rPr lang="de-DE" sz="1400" dirty="0">
                <a:latin typeface="SFBMR9"/>
              </a:rPr>
              <a:t> (MRP)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8543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r>
              <a:rPr lang="de-DE" sz="1200" dirty="0"/>
              <a:t>Vorstellung unserer Arbeit/</a:t>
            </a:r>
            <a:r>
              <a:rPr lang="de-DE" sz="1200" dirty="0" err="1"/>
              <a:t>Methodology</a:t>
            </a:r>
            <a:endParaRPr lang="de-DE" sz="1200" dirty="0"/>
          </a:p>
          <a:p>
            <a:pPr lvl="1"/>
            <a:r>
              <a:rPr lang="de-DE" sz="1200" dirty="0" err="1"/>
              <a:t>Methodology</a:t>
            </a:r>
            <a:r>
              <a:rPr lang="de-DE" sz="1200" dirty="0"/>
              <a:t>: Online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post-</a:t>
            </a:r>
            <a:r>
              <a:rPr lang="de-DE" sz="1200" dirty="0" err="1"/>
              <a:t>stratification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solution</a:t>
            </a:r>
            <a:endParaRPr lang="de-DE" sz="1200" dirty="0"/>
          </a:p>
          <a:p>
            <a:pPr lvl="1"/>
            <a:r>
              <a:rPr lang="de-DE" sz="1200" dirty="0" err="1"/>
              <a:t>Results</a:t>
            </a:r>
            <a:r>
              <a:rPr lang="de-DE" sz="1200" dirty="0"/>
              <a:t> (Grafiken)</a:t>
            </a:r>
          </a:p>
          <a:p>
            <a:pPr lvl="1"/>
            <a:r>
              <a:rPr lang="de-DE" sz="1200" dirty="0"/>
              <a:t>Take </a:t>
            </a:r>
            <a:r>
              <a:rPr lang="de-DE" sz="1200" dirty="0" err="1"/>
              <a:t>aways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57" y="1609280"/>
            <a:ext cx="6284085" cy="50100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14" y="1617661"/>
            <a:ext cx="9510773" cy="45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de-DE" sz="1200" dirty="0" err="1"/>
              <a:t>Insights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 err="1"/>
              <a:t>Shortcomings</a:t>
            </a:r>
            <a:r>
              <a:rPr lang="de-DE" sz="1200" dirty="0"/>
              <a:t> and </a:t>
            </a:r>
            <a:r>
              <a:rPr lang="de-DE" sz="1200" dirty="0" err="1"/>
              <a:t>problems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/>
              <a:t>Room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improvement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/>
              <a:t>Potential: </a:t>
            </a:r>
            <a:r>
              <a:rPr lang="de-DE" sz="1200" dirty="0" err="1"/>
              <a:t>What</a:t>
            </a:r>
            <a:r>
              <a:rPr lang="de-DE" sz="1200" dirty="0"/>
              <a:t> Dalia </a:t>
            </a:r>
            <a:r>
              <a:rPr lang="de-DE" sz="1200" dirty="0" err="1"/>
              <a:t>could</a:t>
            </a:r>
            <a:r>
              <a:rPr lang="de-DE" sz="1200" dirty="0"/>
              <a:t> do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Data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become</a:t>
            </a:r>
            <a:r>
              <a:rPr lang="de-DE" sz="1200" dirty="0"/>
              <a:t> </a:t>
            </a:r>
            <a:r>
              <a:rPr lang="de-DE" sz="1200" dirty="0" err="1"/>
              <a:t>reasonable</a:t>
            </a:r>
            <a:r>
              <a:rPr lang="de-DE" sz="1200" dirty="0"/>
              <a:t>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institution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55775"/>
            <a:ext cx="10943771" cy="42100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Intro </a:t>
            </a:r>
            <a:r>
              <a:rPr lang="de-DE" sz="1800" b="1" dirty="0" err="1"/>
              <a:t>to</a:t>
            </a:r>
            <a:r>
              <a:rPr lang="de-DE" sz="1800" b="1" dirty="0"/>
              <a:t> </a:t>
            </a:r>
            <a:r>
              <a:rPr lang="de-DE" sz="1800" b="1" dirty="0" err="1"/>
              <a:t>Election</a:t>
            </a:r>
            <a:r>
              <a:rPr lang="de-DE" sz="1800" b="1" dirty="0"/>
              <a:t> </a:t>
            </a:r>
            <a:r>
              <a:rPr lang="de-DE" sz="1800" b="1" dirty="0" err="1"/>
              <a:t>Forecasting</a:t>
            </a:r>
            <a:r>
              <a:rPr lang="de-DE" sz="1800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State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the</a:t>
            </a:r>
            <a:r>
              <a:rPr lang="de-DE" sz="1800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/>
              <a:t>Employing</a:t>
            </a:r>
            <a:r>
              <a:rPr lang="de-DE" sz="1800" b="1" dirty="0"/>
              <a:t> Dalia Data: </a:t>
            </a:r>
            <a:r>
              <a:rPr lang="de-DE" sz="1800" b="1" dirty="0" err="1"/>
              <a:t>Our</a:t>
            </a:r>
            <a:r>
              <a:rPr lang="de-DE" sz="1800" b="1" dirty="0"/>
              <a:t> </a:t>
            </a:r>
            <a:r>
              <a:rPr lang="de-DE" sz="1800" b="1" dirty="0" err="1"/>
              <a:t>Methodology</a:t>
            </a:r>
            <a:endParaRPr lang="de-DE" sz="1800" b="1" dirty="0"/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/>
              <a:t>Our</a:t>
            </a:r>
            <a:r>
              <a:rPr lang="de-DE" sz="1800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Take </a:t>
            </a:r>
            <a:r>
              <a:rPr lang="de-DE" sz="1800" b="1" dirty="0" err="1"/>
              <a:t>Aways</a:t>
            </a:r>
            <a:r>
              <a:rPr lang="de-DE" sz="1800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19300"/>
            <a:ext cx="10515600" cy="4157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Start: Forecast </a:t>
            </a:r>
            <a:r>
              <a:rPr lang="de-DE" sz="1800" dirty="0" err="1"/>
              <a:t>methods</a:t>
            </a:r>
            <a:r>
              <a:rPr lang="de-DE" sz="1800" dirty="0"/>
              <a:t>: (Slide </a:t>
            </a:r>
            <a:r>
              <a:rPr lang="de-DE" sz="1800" dirty="0" err="1"/>
              <a:t>Nr</a:t>
            </a:r>
            <a:r>
              <a:rPr lang="de-DE" sz="1800" dirty="0"/>
              <a:t> 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fundamentals</a:t>
            </a:r>
            <a:r>
              <a:rPr lang="de-DE" sz="1400" dirty="0"/>
              <a:t>, (Gschwend, </a:t>
            </a:r>
            <a:r>
              <a:rPr lang="de-DE" sz="1400" dirty="0" err="1"/>
              <a:t>Norpoth</a:t>
            </a:r>
            <a:r>
              <a:rPr lang="de-DE" sz="1400" dirty="0"/>
              <a:t> 2010, Lauderdale Linzer 2015)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pooling</a:t>
            </a:r>
            <a:r>
              <a:rPr lang="de-DE" sz="1400" dirty="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Markets</a:t>
            </a:r>
            <a:r>
              <a:rPr lang="de-DE" sz="1400" dirty="0"/>
              <a:t>/</a:t>
            </a:r>
            <a:r>
              <a:rPr lang="de-DE" sz="1400" dirty="0" err="1"/>
              <a:t>competition</a:t>
            </a:r>
            <a:r>
              <a:rPr lang="de-DE" sz="1400" dirty="0"/>
              <a:t>/</a:t>
            </a:r>
            <a:r>
              <a:rPr lang="de-DE" sz="1400" dirty="0" err="1"/>
              <a:t>wisdom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crowd</a:t>
            </a:r>
            <a:r>
              <a:rPr lang="de-DE" sz="1400" dirty="0"/>
              <a:t>, (e.g. Rothschild 2009, Murr 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digital </a:t>
            </a:r>
            <a:r>
              <a:rPr lang="de-DE" sz="1400" dirty="0" err="1"/>
              <a:t>trace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r>
              <a:rPr lang="de-DE" sz="1400" dirty="0"/>
              <a:t>, (e.g. </a:t>
            </a:r>
            <a:r>
              <a:rPr lang="de-DE" sz="1400" dirty="0" err="1"/>
              <a:t>Swearingen</a:t>
            </a:r>
            <a:r>
              <a:rPr lang="de-DE" sz="1400" dirty="0"/>
              <a:t> et al 2014)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hybrid </a:t>
            </a:r>
            <a:r>
              <a:rPr lang="de-DE" sz="1400" dirty="0" err="1"/>
              <a:t>models</a:t>
            </a:r>
            <a:r>
              <a:rPr lang="de-DE" sz="1400" dirty="0"/>
              <a:t> (Zweitstimme.org)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combining</a:t>
            </a:r>
            <a:r>
              <a:rPr lang="de-DE" sz="1400" dirty="0"/>
              <a:t> </a:t>
            </a:r>
            <a:r>
              <a:rPr lang="de-DE" sz="1400" dirty="0" err="1"/>
              <a:t>forecast</a:t>
            </a:r>
            <a:r>
              <a:rPr lang="de-DE" sz="1400" dirty="0"/>
              <a:t> (</a:t>
            </a:r>
            <a:r>
              <a:rPr lang="de-DE" sz="1400" dirty="0" err="1"/>
              <a:t>poolin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; Jackman 2005)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/>
              <a:t>Fundamentals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Survey-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modeling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/>
              <a:t>Prediction</a:t>
            </a:r>
            <a:r>
              <a:rPr lang="de-DE" sz="1600" dirty="0"/>
              <a:t> </a:t>
            </a:r>
            <a:r>
              <a:rPr lang="de-DE" sz="1600" dirty="0" err="1"/>
              <a:t>markets</a:t>
            </a:r>
            <a:r>
              <a:rPr lang="de-DE" sz="1600" dirty="0"/>
              <a:t>/</a:t>
            </a:r>
            <a:r>
              <a:rPr lang="de-DE" sz="1600" dirty="0" err="1"/>
              <a:t>Wisdom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crowd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Digital </a:t>
            </a:r>
            <a:r>
              <a:rPr lang="de-DE" sz="1600" dirty="0" err="1"/>
              <a:t>trace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Hybrid </a:t>
            </a:r>
            <a:r>
              <a:rPr lang="de-DE" sz="1600" dirty="0" err="1"/>
              <a:t>models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/>
              <a:t>Combining</a:t>
            </a:r>
            <a:r>
              <a:rPr lang="de-DE" sz="1600" dirty="0"/>
              <a:t> </a:t>
            </a:r>
            <a:r>
              <a:rPr lang="de-DE" sz="1600" dirty="0" err="1"/>
              <a:t>forecasts</a:t>
            </a:r>
            <a:r>
              <a:rPr lang="de-DE" sz="1600" dirty="0"/>
              <a:t>/Pooling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endParaRPr lang="de-DE" sz="1600" dirty="0"/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200-672F-4184-A8F1-040A0AB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90B5-F570-4B94-A6DA-0BC142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State </a:t>
            </a:r>
            <a:r>
              <a:rPr lang="de-DE" sz="3600" b="1" dirty="0" err="1">
                <a:latin typeface="Arial Black" panose="020B0A04020102020204" pitchFamily="34" charset="0"/>
              </a:rPr>
              <a:t>of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the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art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r>
              <a:rPr lang="de-DE" sz="1400" dirty="0"/>
              <a:t>State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Art </a:t>
            </a:r>
            <a:r>
              <a:rPr lang="de-DE" sz="1400" dirty="0" err="1"/>
              <a:t>pooling</a:t>
            </a:r>
            <a:r>
              <a:rPr lang="de-DE" sz="1400" dirty="0"/>
              <a:t> / </a:t>
            </a:r>
            <a:r>
              <a:rPr lang="de-DE" sz="1400" dirty="0" err="1"/>
              <a:t>paper</a:t>
            </a:r>
            <a:r>
              <a:rPr lang="de-DE" sz="1400" dirty="0"/>
              <a:t> review (</a:t>
            </a:r>
            <a:r>
              <a:rPr lang="de-DE" sz="1400" dirty="0" err="1"/>
              <a:t>slides</a:t>
            </a:r>
            <a:r>
              <a:rPr lang="de-DE" sz="1400" dirty="0"/>
              <a:t> 2-3)</a:t>
            </a:r>
          </a:p>
          <a:p>
            <a:pPr lvl="1"/>
            <a:r>
              <a:rPr lang="de-DE" sz="1400" dirty="0"/>
              <a:t>Pros and </a:t>
            </a:r>
            <a:r>
              <a:rPr lang="de-DE" sz="1400" dirty="0" err="1"/>
              <a:t>cons</a:t>
            </a:r>
            <a:endParaRPr lang="de-DE" sz="1400" dirty="0"/>
          </a:p>
          <a:p>
            <a:pPr lvl="1"/>
            <a:r>
              <a:rPr lang="de-DE" sz="1400" dirty="0" err="1"/>
              <a:t>z.B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 schlechter 3 </a:t>
            </a:r>
            <a:r>
              <a:rPr lang="de-DE" sz="1400" dirty="0" err="1"/>
              <a:t>monate</a:t>
            </a:r>
            <a:r>
              <a:rPr lang="de-DE" sz="1400" dirty="0"/>
              <a:t> vor </a:t>
            </a:r>
            <a:r>
              <a:rPr lang="de-DE" sz="1400" dirty="0" err="1"/>
              <a:t>election</a:t>
            </a:r>
            <a:endParaRPr lang="de-DE" sz="1400" dirty="0"/>
          </a:p>
          <a:p>
            <a:pPr lvl="1"/>
            <a:r>
              <a:rPr lang="de-DE" sz="1400" dirty="0"/>
              <a:t>Campaign </a:t>
            </a:r>
            <a:r>
              <a:rPr lang="de-DE" sz="1400" dirty="0" err="1"/>
              <a:t>noise</a:t>
            </a:r>
            <a:r>
              <a:rPr lang="de-DE" sz="1400" dirty="0"/>
              <a:t>/</a:t>
            </a:r>
            <a:r>
              <a:rPr lang="de-DE" sz="1400" dirty="0" err="1"/>
              <a:t>horse</a:t>
            </a:r>
            <a:r>
              <a:rPr lang="de-DE" sz="1400" dirty="0"/>
              <a:t> </a:t>
            </a:r>
            <a:r>
              <a:rPr lang="de-DE" sz="1400" dirty="0" err="1"/>
              <a:t>race</a:t>
            </a:r>
            <a:r>
              <a:rPr lang="de-DE" sz="1400" dirty="0"/>
              <a:t> </a:t>
            </a:r>
            <a:r>
              <a:rPr lang="de-DE" sz="1400" dirty="0" err="1"/>
              <a:t>journalism</a:t>
            </a:r>
            <a:endParaRPr lang="de-DE" sz="1400" dirty="0"/>
          </a:p>
          <a:p>
            <a:pPr lvl="1"/>
            <a:r>
              <a:rPr lang="de-DE" sz="1400" dirty="0" err="1"/>
              <a:t>Attitudinal</a:t>
            </a:r>
            <a:r>
              <a:rPr lang="de-DE" sz="1400" dirty="0"/>
              <a:t> </a:t>
            </a:r>
            <a:r>
              <a:rPr lang="de-DE" sz="1400" dirty="0" err="1"/>
              <a:t>effects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 (</a:t>
            </a:r>
            <a:r>
              <a:rPr lang="de-DE" sz="1400" dirty="0" err="1"/>
              <a:t>paper</a:t>
            </a:r>
            <a:r>
              <a:rPr lang="de-DE" sz="1400" dirty="0"/>
              <a:t>? Vorletzte oder letzte Vorlesung 08/09)</a:t>
            </a:r>
          </a:p>
          <a:p>
            <a:r>
              <a:rPr lang="de-DE" sz="1400" dirty="0"/>
              <a:t>Ende/Papers/Quellen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1EF4E-6063-4EDE-89A7-F7D7C9838902}"/>
              </a:ext>
            </a:extLst>
          </p:cNvPr>
          <p:cNvSpPr/>
          <p:nvPr/>
        </p:nvSpPr>
        <p:spPr>
          <a:xfrm>
            <a:off x="627157" y="1618470"/>
            <a:ext cx="54688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baseline="0" dirty="0">
                <a:latin typeface="SFBMR10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most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popular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method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polls as natural by-product of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incorporation of effects of campaign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dynamic forecasts possible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SFBMR9"/>
              </a:rPr>
              <a:t>horserace journalism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high face validity; predictor and outcome closely related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301B0-48FB-4CED-A2EF-7EDC0C00ABAE}"/>
              </a:ext>
            </a:extLst>
          </p:cNvPr>
          <p:cNvSpPr/>
          <p:nvPr/>
        </p:nvSpPr>
        <p:spPr>
          <a:xfrm>
            <a:off x="6096000" y="1622233"/>
            <a:ext cx="54901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SFBMR10"/>
              </a:rPr>
              <a:t>Cons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campaign noise (Gelman/King 1993)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SFBMR9"/>
              </a:rPr>
              <a:t> are observed shifts substantive?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what’s the point of dynamic forecasts of a singular event?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survey institutes as black boxes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SFBMR9"/>
              </a:rPr>
              <a:t> polling failures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specification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of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uncertainty</a:t>
            </a:r>
            <a:r>
              <a:rPr lang="de-DE" sz="1400" dirty="0">
                <a:latin typeface="SFBMR9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no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substantive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theoretical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value</a:t>
            </a:r>
            <a:r>
              <a:rPr lang="de-DE" sz="1400" dirty="0">
                <a:latin typeface="SFBMR9"/>
              </a:rPr>
              <a:t>; </a:t>
            </a:r>
            <a:r>
              <a:rPr lang="de-DE" sz="1400" dirty="0" err="1">
                <a:latin typeface="SFBMR9"/>
              </a:rPr>
              <a:t>almost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tautological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models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SFBMR9"/>
            </a:endParaRPr>
          </a:p>
        </p:txBody>
      </p: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State </a:t>
            </a:r>
            <a:r>
              <a:rPr lang="de-DE" sz="3600" b="1" dirty="0" err="1">
                <a:latin typeface="Arial Black" panose="020B0A04020102020204" pitchFamily="34" charset="0"/>
              </a:rPr>
              <a:t>of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the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art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3C5E9A-CBC5-459F-876F-C037841863C4}"/>
              </a:ext>
            </a:extLst>
          </p:cNvPr>
          <p:cNvSpPr/>
          <p:nvPr/>
        </p:nvSpPr>
        <p:spPr>
          <a:xfrm>
            <a:off x="5163014" y="2832409"/>
            <a:ext cx="1605776" cy="119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E36A0-794C-4615-AF87-189AB6A0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73E-5713-4393-BFBD-2EA32AB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r>
              <a:rPr lang="de-DE" sz="2000" dirty="0"/>
              <a:t>-&gt; Come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here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different </a:t>
            </a:r>
            <a:r>
              <a:rPr lang="de-DE" sz="2000" dirty="0" err="1"/>
              <a:t>polling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/</a:t>
            </a:r>
            <a:r>
              <a:rPr lang="de-DE" sz="2000" dirty="0" err="1"/>
              <a:t>observations</a:t>
            </a:r>
            <a:endParaRPr lang="de-DE" sz="2000" dirty="0"/>
          </a:p>
          <a:p>
            <a:pPr lvl="1"/>
            <a:r>
              <a:rPr lang="de-DE" sz="2000" dirty="0" err="1"/>
              <a:t>z.B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schlechter 3 </a:t>
            </a:r>
            <a:r>
              <a:rPr lang="de-DE" sz="2000" dirty="0" err="1"/>
              <a:t>monate</a:t>
            </a:r>
            <a:r>
              <a:rPr lang="de-DE" sz="2000" dirty="0"/>
              <a:t> vor </a:t>
            </a:r>
            <a:r>
              <a:rPr lang="de-DE" sz="2000" dirty="0" err="1"/>
              <a:t>election</a:t>
            </a:r>
            <a:endParaRPr lang="de-DE" sz="2000" dirty="0"/>
          </a:p>
          <a:p>
            <a:pPr lvl="1"/>
            <a:r>
              <a:rPr lang="de-DE" sz="2000" dirty="0"/>
              <a:t>Campaign </a:t>
            </a:r>
            <a:r>
              <a:rPr lang="de-DE" sz="2000" dirty="0" err="1"/>
              <a:t>noise</a:t>
            </a:r>
            <a:r>
              <a:rPr lang="de-DE" sz="2000" dirty="0"/>
              <a:t>/</a:t>
            </a:r>
            <a:r>
              <a:rPr lang="de-DE" sz="2000" dirty="0" err="1"/>
              <a:t>horse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journalism</a:t>
            </a:r>
            <a:endParaRPr lang="de-DE" sz="2000" dirty="0"/>
          </a:p>
          <a:p>
            <a:pPr lvl="1"/>
            <a:r>
              <a:rPr lang="de-DE" sz="2000" dirty="0" err="1"/>
              <a:t>Attitudinal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(</a:t>
            </a:r>
            <a:r>
              <a:rPr lang="de-DE" sz="2000" dirty="0" err="1"/>
              <a:t>paper</a:t>
            </a:r>
            <a:r>
              <a:rPr lang="de-DE" sz="2000" dirty="0"/>
              <a:t>? Vorletzte oder letzte Vorlesung 08/09)</a:t>
            </a: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7" y="4898902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r>
              <a:rPr lang="de-DE" sz="2000"/>
              <a:t>-&gt; Come up here with different polling problems/observations</a:t>
            </a:r>
          </a:p>
          <a:p>
            <a:pPr lvl="1"/>
            <a:r>
              <a:rPr lang="de-DE" sz="2000"/>
              <a:t>z.B polls schlechter 3 monate vor election</a:t>
            </a:r>
          </a:p>
          <a:p>
            <a:pPr lvl="1"/>
            <a:r>
              <a:rPr lang="de-DE" sz="2000"/>
              <a:t>Campaign noise/horse race journalism</a:t>
            </a:r>
          </a:p>
          <a:p>
            <a:pPr lvl="1"/>
            <a:r>
              <a:rPr lang="de-DE" sz="2000"/>
              <a:t>Attitudinal effects of polls (paper? Vorletzte oder letzte Vorlesung 08/09)</a:t>
            </a:r>
            <a:endParaRPr lang="de-DE" sz="20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276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61102"/>
            <a:ext cx="4983609" cy="23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1655071"/>
            <a:ext cx="628737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459A-8DAA-43B4-BB51-A73832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D1AA-B326-42FD-933D-C02E14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SFBMR10</vt:lpstr>
      <vt:lpstr>SFBMR9</vt:lpstr>
      <vt:lpstr>Wingdings</vt:lpstr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State of the art</vt:lpstr>
      <vt:lpstr>Polling: State of the art</vt:lpstr>
      <vt:lpstr>Polling: State of the art</vt:lpstr>
      <vt:lpstr>Polling: State of the art</vt:lpstr>
      <vt:lpstr>Polling: State of the art</vt:lpstr>
      <vt:lpstr>Polling: Polling the Polls</vt:lpstr>
      <vt:lpstr>Polling: Non-representative polls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27</cp:revision>
  <dcterms:created xsi:type="dcterms:W3CDTF">2017-10-06T15:32:45Z</dcterms:created>
  <dcterms:modified xsi:type="dcterms:W3CDTF">2017-10-09T19:55:47Z</dcterms:modified>
</cp:coreProperties>
</file>