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696" r:id="rId3"/>
    <p:sldMasterId id="2147483708" r:id="rId4"/>
    <p:sldMasterId id="2147483672" r:id="rId5"/>
    <p:sldMasterId id="2147483660" r:id="rId6"/>
  </p:sldMasterIdLst>
  <p:notesMasterIdLst>
    <p:notesMasterId r:id="rId21"/>
  </p:notesMasterIdLst>
  <p:sldIdLst>
    <p:sldId id="256" r:id="rId7"/>
    <p:sldId id="257" r:id="rId8"/>
    <p:sldId id="260" r:id="rId9"/>
    <p:sldId id="261" r:id="rId10"/>
    <p:sldId id="271" r:id="rId11"/>
    <p:sldId id="268" r:id="rId12"/>
    <p:sldId id="270" r:id="rId13"/>
    <p:sldId id="269" r:id="rId14"/>
    <p:sldId id="264" r:id="rId15"/>
    <p:sldId id="262" r:id="rId16"/>
    <p:sldId id="267" r:id="rId17"/>
    <p:sldId id="266" r:id="rId18"/>
    <p:sldId id="263" r:id="rId19"/>
    <p:sldId id="265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2310" autoAdjust="0"/>
  </p:normalViewPr>
  <p:slideViewPr>
    <p:cSldViewPr snapToGrid="0">
      <p:cViewPr varScale="1">
        <p:scale>
          <a:sx n="59" d="100"/>
          <a:sy n="59" d="100"/>
        </p:scale>
        <p:origin x="-1478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0EE563-7108-45AC-9A2F-7A2398E1F1E7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E31F68DD-5680-4139-8D2E-576046190DB1}">
      <dgm:prSet phldrT="[Text]"/>
      <dgm:spPr/>
      <dgm:t>
        <a:bodyPr/>
        <a:lstStyle/>
        <a:p>
          <a:r>
            <a:rPr lang="de-DE" b="0" i="0" u="none" strike="noStrike" baseline="0" dirty="0" smtClean="0">
              <a:latin typeface="Arial Black" panose="020B0A04020102020204" pitchFamily="34" charset="0"/>
            </a:rPr>
            <a:t>Pros</a:t>
          </a:r>
          <a:endParaRPr lang="de-DE" dirty="0">
            <a:latin typeface="Arial Black" panose="020B0A04020102020204" pitchFamily="34" charset="0"/>
          </a:endParaRPr>
        </a:p>
      </dgm:t>
    </dgm:pt>
    <dgm:pt modelId="{D43DEDCD-5E76-45B0-86F1-5A1FE476A4D6}" type="parTrans" cxnId="{50BC303D-A452-4D15-8C96-95686870F518}">
      <dgm:prSet/>
      <dgm:spPr/>
      <dgm:t>
        <a:bodyPr/>
        <a:lstStyle/>
        <a:p>
          <a:endParaRPr lang="de-DE"/>
        </a:p>
      </dgm:t>
    </dgm:pt>
    <dgm:pt modelId="{A7B84CDA-433E-4F15-B47C-FE5F6D353D3C}" type="sibTrans" cxnId="{50BC303D-A452-4D15-8C96-95686870F518}">
      <dgm:prSet/>
      <dgm:spPr/>
      <dgm:t>
        <a:bodyPr/>
        <a:lstStyle/>
        <a:p>
          <a:endParaRPr lang="de-DE"/>
        </a:p>
      </dgm:t>
    </dgm:pt>
    <dgm:pt modelId="{2EA47437-B99F-4B64-877D-207C9F62C0B7}">
      <dgm:prSet phldrT="[Text]"/>
      <dgm:spPr/>
      <dgm:t>
        <a:bodyPr/>
        <a:lstStyle/>
        <a:p>
          <a:r>
            <a:rPr lang="de-DE" dirty="0" smtClean="0">
              <a:latin typeface="+mj-lt"/>
            </a:rPr>
            <a:t>most popular method</a:t>
          </a:r>
          <a:endParaRPr lang="de-DE" dirty="0">
            <a:latin typeface="+mj-lt"/>
          </a:endParaRPr>
        </a:p>
      </dgm:t>
    </dgm:pt>
    <dgm:pt modelId="{C532B19A-C344-4CA1-A292-B02ABA970057}" type="parTrans" cxnId="{D8EFE06C-3006-4AB5-9D71-3B9A626E9850}">
      <dgm:prSet/>
      <dgm:spPr/>
      <dgm:t>
        <a:bodyPr/>
        <a:lstStyle/>
        <a:p>
          <a:endParaRPr lang="de-DE"/>
        </a:p>
      </dgm:t>
    </dgm:pt>
    <dgm:pt modelId="{40FA0D6D-3521-4802-BCF3-41ECA769AF15}" type="sibTrans" cxnId="{D8EFE06C-3006-4AB5-9D71-3B9A626E9850}">
      <dgm:prSet/>
      <dgm:spPr/>
      <dgm:t>
        <a:bodyPr/>
        <a:lstStyle/>
        <a:p>
          <a:endParaRPr lang="de-DE"/>
        </a:p>
      </dgm:t>
    </dgm:pt>
    <dgm:pt modelId="{A3507F4C-2E98-456E-AC27-C8798C1237EF}">
      <dgm:prSet phldrT="[Text]"/>
      <dgm:spPr/>
      <dgm:t>
        <a:bodyPr/>
        <a:lstStyle/>
        <a:p>
          <a:r>
            <a:rPr lang="de-DE" smtClean="0">
              <a:latin typeface="Arial Black" panose="020B0A04020102020204" pitchFamily="34" charset="0"/>
            </a:rPr>
            <a:t>Cons</a:t>
          </a:r>
          <a:endParaRPr lang="de-DE" dirty="0">
            <a:latin typeface="Arial Black" panose="020B0A04020102020204" pitchFamily="34" charset="0"/>
          </a:endParaRPr>
        </a:p>
      </dgm:t>
    </dgm:pt>
    <dgm:pt modelId="{436CCAE2-FDCE-434E-8257-FFF19EA2DBF8}" type="parTrans" cxnId="{5031AC17-4BE5-4894-AF64-938D5D79673E}">
      <dgm:prSet/>
      <dgm:spPr/>
      <dgm:t>
        <a:bodyPr/>
        <a:lstStyle/>
        <a:p>
          <a:endParaRPr lang="de-DE"/>
        </a:p>
      </dgm:t>
    </dgm:pt>
    <dgm:pt modelId="{A5E3B005-AD00-48EA-A63F-05F216894770}" type="sibTrans" cxnId="{5031AC17-4BE5-4894-AF64-938D5D79673E}">
      <dgm:prSet/>
      <dgm:spPr/>
      <dgm:t>
        <a:bodyPr/>
        <a:lstStyle/>
        <a:p>
          <a:endParaRPr lang="de-DE"/>
        </a:p>
      </dgm:t>
    </dgm:pt>
    <dgm:pt modelId="{A2EFAB21-62DD-466F-A6CA-9DDD4546861D}">
      <dgm:prSet phldrT="[Text]"/>
      <dgm:spPr/>
      <dgm:t>
        <a:bodyPr/>
        <a:lstStyle/>
        <a:p>
          <a:r>
            <a:rPr lang="en-US" dirty="0" smtClean="0">
              <a:latin typeface="+mj-lt"/>
            </a:rPr>
            <a:t>campaign noise (</a:t>
          </a:r>
          <a:r>
            <a:rPr lang="en-US" dirty="0" err="1" smtClean="0">
              <a:latin typeface="+mj-lt"/>
            </a:rPr>
            <a:t>Gelman</a:t>
          </a:r>
          <a:r>
            <a:rPr lang="en-US" dirty="0" smtClean="0">
              <a:latin typeface="+mj-lt"/>
            </a:rPr>
            <a:t>/King 1993) </a:t>
          </a:r>
          <a:r>
            <a:rPr lang="en-US" dirty="0" smtClean="0">
              <a:latin typeface="+mj-lt"/>
              <a:sym typeface="Wingdings" panose="05000000000000000000" pitchFamily="2" charset="2"/>
            </a:rPr>
            <a:t></a:t>
          </a:r>
          <a:r>
            <a:rPr lang="en-US" dirty="0" smtClean="0">
              <a:latin typeface="+mj-lt"/>
            </a:rPr>
            <a:t> are observed shifts substantive?</a:t>
          </a:r>
          <a:endParaRPr lang="de-DE" dirty="0">
            <a:latin typeface="+mj-lt"/>
          </a:endParaRPr>
        </a:p>
      </dgm:t>
    </dgm:pt>
    <dgm:pt modelId="{34B34D56-56D9-4BDD-9634-052221B8E74E}" type="parTrans" cxnId="{03C6FEFD-48AB-4072-949B-1BB86D0E915D}">
      <dgm:prSet/>
      <dgm:spPr/>
      <dgm:t>
        <a:bodyPr/>
        <a:lstStyle/>
        <a:p>
          <a:endParaRPr lang="de-DE"/>
        </a:p>
      </dgm:t>
    </dgm:pt>
    <dgm:pt modelId="{2FA3D96E-C1D9-43FA-B62E-C8545008AB32}" type="sibTrans" cxnId="{03C6FEFD-48AB-4072-949B-1BB86D0E915D}">
      <dgm:prSet/>
      <dgm:spPr/>
      <dgm:t>
        <a:bodyPr/>
        <a:lstStyle/>
        <a:p>
          <a:endParaRPr lang="de-DE"/>
        </a:p>
      </dgm:t>
    </dgm:pt>
    <dgm:pt modelId="{2823D64F-0E24-47CD-95FF-83602B168C00}">
      <dgm:prSet/>
      <dgm:spPr/>
      <dgm:t>
        <a:bodyPr/>
        <a:lstStyle/>
        <a:p>
          <a:r>
            <a:rPr lang="en-US" dirty="0" smtClean="0">
              <a:latin typeface="+mj-lt"/>
            </a:rPr>
            <a:t>polls as natural by-product of campaigns</a:t>
          </a:r>
          <a:endParaRPr lang="en-US" dirty="0" smtClean="0">
            <a:latin typeface="+mj-lt"/>
          </a:endParaRPr>
        </a:p>
      </dgm:t>
    </dgm:pt>
    <dgm:pt modelId="{2C3B993B-AAB4-43F3-B494-1AC2CB44BB16}" type="parTrans" cxnId="{2E903AB1-EBA2-4A64-ABF2-006E4B0245EE}">
      <dgm:prSet/>
      <dgm:spPr/>
      <dgm:t>
        <a:bodyPr/>
        <a:lstStyle/>
        <a:p>
          <a:endParaRPr lang="de-DE"/>
        </a:p>
      </dgm:t>
    </dgm:pt>
    <dgm:pt modelId="{B4B080BF-E215-43FC-AA31-8F4F5FDE1F64}" type="sibTrans" cxnId="{2E903AB1-EBA2-4A64-ABF2-006E4B0245EE}">
      <dgm:prSet/>
      <dgm:spPr/>
      <dgm:t>
        <a:bodyPr/>
        <a:lstStyle/>
        <a:p>
          <a:endParaRPr lang="de-DE"/>
        </a:p>
      </dgm:t>
    </dgm:pt>
    <dgm:pt modelId="{DFA0C076-D91F-4292-ACD3-D2D72119498F}">
      <dgm:prSet/>
      <dgm:spPr/>
      <dgm:t>
        <a:bodyPr/>
        <a:lstStyle/>
        <a:p>
          <a:r>
            <a:rPr lang="en-US" smtClean="0">
              <a:latin typeface="+mj-lt"/>
            </a:rPr>
            <a:t>incorporation of effects of campaign events</a:t>
          </a:r>
          <a:endParaRPr lang="en-US" dirty="0" smtClean="0">
            <a:latin typeface="+mj-lt"/>
          </a:endParaRPr>
        </a:p>
      </dgm:t>
    </dgm:pt>
    <dgm:pt modelId="{E173C95A-804B-4065-9255-4975ECA0425E}" type="parTrans" cxnId="{51DAE3B5-D5CF-4DE6-BBBF-296D44037E31}">
      <dgm:prSet/>
      <dgm:spPr/>
      <dgm:t>
        <a:bodyPr/>
        <a:lstStyle/>
        <a:p>
          <a:endParaRPr lang="de-DE"/>
        </a:p>
      </dgm:t>
    </dgm:pt>
    <dgm:pt modelId="{0C877B28-7DF5-444E-B99D-49DDD8AFD006}" type="sibTrans" cxnId="{51DAE3B5-D5CF-4DE6-BBBF-296D44037E31}">
      <dgm:prSet/>
      <dgm:spPr/>
      <dgm:t>
        <a:bodyPr/>
        <a:lstStyle/>
        <a:p>
          <a:endParaRPr lang="de-DE"/>
        </a:p>
      </dgm:t>
    </dgm:pt>
    <dgm:pt modelId="{89739B51-14FF-43F0-92D4-861C2BE2B9B0}">
      <dgm:prSet/>
      <dgm:spPr/>
      <dgm:t>
        <a:bodyPr/>
        <a:lstStyle/>
        <a:p>
          <a:r>
            <a:rPr lang="en-US" dirty="0" smtClean="0">
              <a:latin typeface="+mj-lt"/>
            </a:rPr>
            <a:t>dynamic forecasts possible </a:t>
          </a:r>
          <a:r>
            <a:rPr lang="en-US" dirty="0" smtClean="0">
              <a:latin typeface="+mj-lt"/>
              <a:sym typeface="Wingdings" panose="05000000000000000000" pitchFamily="2" charset="2"/>
            </a:rPr>
            <a:t> </a:t>
          </a:r>
          <a:r>
            <a:rPr lang="en-US" b="1" dirty="0" smtClean="0">
              <a:latin typeface="+mj-lt"/>
            </a:rPr>
            <a:t>horserace journalism</a:t>
          </a:r>
          <a:endParaRPr lang="en-US" b="1" dirty="0" smtClean="0">
            <a:latin typeface="+mj-lt"/>
          </a:endParaRPr>
        </a:p>
      </dgm:t>
    </dgm:pt>
    <dgm:pt modelId="{2208B99E-AC65-48F3-BE8F-079B4587759B}" type="parTrans" cxnId="{E0B87F7A-040C-42C1-ACC7-05E231BB704B}">
      <dgm:prSet/>
      <dgm:spPr/>
      <dgm:t>
        <a:bodyPr/>
        <a:lstStyle/>
        <a:p>
          <a:endParaRPr lang="de-DE"/>
        </a:p>
      </dgm:t>
    </dgm:pt>
    <dgm:pt modelId="{3BD7536C-F716-4856-9A7F-F78E22C08399}" type="sibTrans" cxnId="{E0B87F7A-040C-42C1-ACC7-05E231BB704B}">
      <dgm:prSet/>
      <dgm:spPr/>
      <dgm:t>
        <a:bodyPr/>
        <a:lstStyle/>
        <a:p>
          <a:endParaRPr lang="de-DE"/>
        </a:p>
      </dgm:t>
    </dgm:pt>
    <dgm:pt modelId="{C9875F4D-C862-4C88-9396-9106C33920CD}">
      <dgm:prSet/>
      <dgm:spPr/>
      <dgm:t>
        <a:bodyPr/>
        <a:lstStyle/>
        <a:p>
          <a:r>
            <a:rPr lang="en-US" dirty="0" smtClean="0">
              <a:latin typeface="+mj-lt"/>
            </a:rPr>
            <a:t>high face validity; predictor and outcome closely related</a:t>
          </a:r>
          <a:endParaRPr lang="en-US" dirty="0">
            <a:latin typeface="+mj-lt"/>
          </a:endParaRPr>
        </a:p>
      </dgm:t>
    </dgm:pt>
    <dgm:pt modelId="{CCD59C65-D500-4999-AB79-401B9237B959}" type="parTrans" cxnId="{33B95EED-89B3-471E-BE35-82D10661D217}">
      <dgm:prSet/>
      <dgm:spPr/>
      <dgm:t>
        <a:bodyPr/>
        <a:lstStyle/>
        <a:p>
          <a:endParaRPr lang="de-DE"/>
        </a:p>
      </dgm:t>
    </dgm:pt>
    <dgm:pt modelId="{E5DB4AE8-DA7D-4A1C-B373-2C2F7C694B4B}" type="sibTrans" cxnId="{33B95EED-89B3-471E-BE35-82D10661D217}">
      <dgm:prSet/>
      <dgm:spPr/>
      <dgm:t>
        <a:bodyPr/>
        <a:lstStyle/>
        <a:p>
          <a:endParaRPr lang="de-DE"/>
        </a:p>
      </dgm:t>
    </dgm:pt>
    <dgm:pt modelId="{605707F6-44DB-4447-96CB-713C0761B193}">
      <dgm:prSet/>
      <dgm:spPr/>
      <dgm:t>
        <a:bodyPr/>
        <a:lstStyle/>
        <a:p>
          <a:r>
            <a:rPr lang="en-US" dirty="0" smtClean="0">
              <a:latin typeface="+mj-lt"/>
            </a:rPr>
            <a:t>what’s the point of dynamic forecasts of a singular event?</a:t>
          </a:r>
          <a:endParaRPr lang="en-US" dirty="0">
            <a:latin typeface="+mj-lt"/>
          </a:endParaRPr>
        </a:p>
      </dgm:t>
    </dgm:pt>
    <dgm:pt modelId="{CD8F5A7E-38B4-4B51-883D-889AA7B69BA3}" type="parTrans" cxnId="{19FB5809-3998-41D9-A23D-2D3FA7B87C8A}">
      <dgm:prSet/>
      <dgm:spPr/>
      <dgm:t>
        <a:bodyPr/>
        <a:lstStyle/>
        <a:p>
          <a:endParaRPr lang="de-DE"/>
        </a:p>
      </dgm:t>
    </dgm:pt>
    <dgm:pt modelId="{2D7172EA-D92B-4917-83D3-EF520BF26A38}" type="sibTrans" cxnId="{19FB5809-3998-41D9-A23D-2D3FA7B87C8A}">
      <dgm:prSet/>
      <dgm:spPr/>
      <dgm:t>
        <a:bodyPr/>
        <a:lstStyle/>
        <a:p>
          <a:endParaRPr lang="de-DE"/>
        </a:p>
      </dgm:t>
    </dgm:pt>
    <dgm:pt modelId="{806052A7-3C21-4FF4-98E1-28ED2AB1BD5B}">
      <dgm:prSet/>
      <dgm:spPr/>
      <dgm:t>
        <a:bodyPr/>
        <a:lstStyle/>
        <a:p>
          <a:r>
            <a:rPr lang="en-US" smtClean="0">
              <a:latin typeface="+mj-lt"/>
            </a:rPr>
            <a:t>survey institutes as black boxes </a:t>
          </a:r>
          <a:r>
            <a:rPr lang="en-US" smtClean="0">
              <a:latin typeface="+mj-lt"/>
              <a:sym typeface="Wingdings" panose="05000000000000000000" pitchFamily="2" charset="2"/>
            </a:rPr>
            <a:t></a:t>
          </a:r>
          <a:r>
            <a:rPr lang="en-US" smtClean="0">
              <a:latin typeface="+mj-lt"/>
            </a:rPr>
            <a:t> polling failures</a:t>
          </a:r>
          <a:endParaRPr lang="en-US" dirty="0">
            <a:latin typeface="+mj-lt"/>
          </a:endParaRPr>
        </a:p>
      </dgm:t>
    </dgm:pt>
    <dgm:pt modelId="{1A0DF41A-E2C5-4D96-8FD2-E30CBDB56B33}" type="parTrans" cxnId="{B9D24B84-FCDC-4080-9646-D8E0909129B6}">
      <dgm:prSet/>
      <dgm:spPr/>
      <dgm:t>
        <a:bodyPr/>
        <a:lstStyle/>
        <a:p>
          <a:endParaRPr lang="de-DE"/>
        </a:p>
      </dgm:t>
    </dgm:pt>
    <dgm:pt modelId="{9A72A7B6-119C-4B0E-8741-32D6AD878848}" type="sibTrans" cxnId="{B9D24B84-FCDC-4080-9646-D8E0909129B6}">
      <dgm:prSet/>
      <dgm:spPr/>
      <dgm:t>
        <a:bodyPr/>
        <a:lstStyle/>
        <a:p>
          <a:endParaRPr lang="de-DE"/>
        </a:p>
      </dgm:t>
    </dgm:pt>
    <dgm:pt modelId="{835BC373-A9C5-4981-BE31-17CB7910FE25}">
      <dgm:prSet/>
      <dgm:spPr/>
      <dgm:t>
        <a:bodyPr/>
        <a:lstStyle/>
        <a:p>
          <a:r>
            <a:rPr lang="de-DE" smtClean="0">
              <a:latin typeface="+mj-lt"/>
            </a:rPr>
            <a:t>specification of uncertainty?</a:t>
          </a:r>
          <a:endParaRPr lang="de-DE" dirty="0">
            <a:latin typeface="+mj-lt"/>
          </a:endParaRPr>
        </a:p>
      </dgm:t>
    </dgm:pt>
    <dgm:pt modelId="{DEFEC45C-9BDD-4857-9534-2C89C011F8EF}" type="parTrans" cxnId="{5E2AFF9E-AEBF-4E9C-A628-77850D91A0EC}">
      <dgm:prSet/>
      <dgm:spPr/>
      <dgm:t>
        <a:bodyPr/>
        <a:lstStyle/>
        <a:p>
          <a:endParaRPr lang="de-DE"/>
        </a:p>
      </dgm:t>
    </dgm:pt>
    <dgm:pt modelId="{BB2874C8-B7F0-4824-8BF2-C45DAA3ABC3A}" type="sibTrans" cxnId="{5E2AFF9E-AEBF-4E9C-A628-77850D91A0EC}">
      <dgm:prSet/>
      <dgm:spPr/>
      <dgm:t>
        <a:bodyPr/>
        <a:lstStyle/>
        <a:p>
          <a:endParaRPr lang="de-DE"/>
        </a:p>
      </dgm:t>
    </dgm:pt>
    <dgm:pt modelId="{25484F86-C890-4AF2-B190-B596C0614B26}">
      <dgm:prSet/>
      <dgm:spPr/>
      <dgm:t>
        <a:bodyPr/>
        <a:lstStyle/>
        <a:p>
          <a:r>
            <a:rPr lang="de-DE" dirty="0" smtClean="0">
              <a:latin typeface="+mj-lt"/>
            </a:rPr>
            <a:t>no substantive theoretical value; almost tautological models</a:t>
          </a:r>
          <a:endParaRPr lang="de-DE" dirty="0">
            <a:latin typeface="+mj-lt"/>
          </a:endParaRPr>
        </a:p>
      </dgm:t>
    </dgm:pt>
    <dgm:pt modelId="{467C770B-B4DA-43DE-9B8A-E479C68EA271}" type="parTrans" cxnId="{2E4AFC15-9F36-41E8-9AC6-913C152AE713}">
      <dgm:prSet/>
      <dgm:spPr/>
      <dgm:t>
        <a:bodyPr/>
        <a:lstStyle/>
        <a:p>
          <a:endParaRPr lang="de-DE"/>
        </a:p>
      </dgm:t>
    </dgm:pt>
    <dgm:pt modelId="{7C3137F4-7BB9-49A4-9D86-BE3838FE33EA}" type="sibTrans" cxnId="{2E4AFC15-9F36-41E8-9AC6-913C152AE713}">
      <dgm:prSet/>
      <dgm:spPr/>
      <dgm:t>
        <a:bodyPr/>
        <a:lstStyle/>
        <a:p>
          <a:endParaRPr lang="de-DE"/>
        </a:p>
      </dgm:t>
    </dgm:pt>
    <dgm:pt modelId="{B1480CE2-6740-43CB-9423-8565A44B9DA5}" type="pres">
      <dgm:prSet presAssocID="{860EE563-7108-45AC-9A2F-7A2398E1F1E7}" presName="Name0" presStyleCnt="0">
        <dgm:presLayoutVars>
          <dgm:dir/>
          <dgm:animLvl val="lvl"/>
          <dgm:resizeHandles val="exact"/>
        </dgm:presLayoutVars>
      </dgm:prSet>
      <dgm:spPr/>
    </dgm:pt>
    <dgm:pt modelId="{63DD221F-DBDF-4824-AE2C-993AF268FBF6}" type="pres">
      <dgm:prSet presAssocID="{E31F68DD-5680-4139-8D2E-576046190DB1}" presName="composite" presStyleCnt="0"/>
      <dgm:spPr/>
    </dgm:pt>
    <dgm:pt modelId="{6700F706-8E68-4E02-9907-84FF83E29399}" type="pres">
      <dgm:prSet presAssocID="{E31F68DD-5680-4139-8D2E-576046190DB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816BC68-44C6-4A49-859C-8EB9B0ED4539}" type="pres">
      <dgm:prSet presAssocID="{E31F68DD-5680-4139-8D2E-576046190DB1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F69F761-FB15-4B5B-A318-AE5E455F80BC}" type="pres">
      <dgm:prSet presAssocID="{A7B84CDA-433E-4F15-B47C-FE5F6D353D3C}" presName="space" presStyleCnt="0"/>
      <dgm:spPr/>
    </dgm:pt>
    <dgm:pt modelId="{EE657655-990A-4EB7-BB87-68BEB70014F1}" type="pres">
      <dgm:prSet presAssocID="{A3507F4C-2E98-456E-AC27-C8798C1237EF}" presName="composite" presStyleCnt="0"/>
      <dgm:spPr/>
    </dgm:pt>
    <dgm:pt modelId="{5375E3BA-D202-41D7-BCD4-1FA360699726}" type="pres">
      <dgm:prSet presAssocID="{A3507F4C-2E98-456E-AC27-C8798C1237E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2F21D22-D917-4AA1-8A30-01BFF872F8E1}" type="pres">
      <dgm:prSet presAssocID="{A3507F4C-2E98-456E-AC27-C8798C1237EF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6F59831-D247-4B2C-AAF1-24433E2F67C0}" type="presOf" srcId="{A2EFAB21-62DD-466F-A6CA-9DDD4546861D}" destId="{F2F21D22-D917-4AA1-8A30-01BFF872F8E1}" srcOrd="0" destOrd="0" presId="urn:microsoft.com/office/officeart/2005/8/layout/hList1"/>
    <dgm:cxn modelId="{4D2D07ED-D42D-4DDB-98BC-325973FA516C}" type="presOf" srcId="{C9875F4D-C862-4C88-9396-9106C33920CD}" destId="{4816BC68-44C6-4A49-859C-8EB9B0ED4539}" srcOrd="0" destOrd="4" presId="urn:microsoft.com/office/officeart/2005/8/layout/hList1"/>
    <dgm:cxn modelId="{B62362E1-C1AC-44F3-802B-5BE859A3501A}" type="presOf" srcId="{89739B51-14FF-43F0-92D4-861C2BE2B9B0}" destId="{4816BC68-44C6-4A49-859C-8EB9B0ED4539}" srcOrd="0" destOrd="3" presId="urn:microsoft.com/office/officeart/2005/8/layout/hList1"/>
    <dgm:cxn modelId="{E03C5F70-3730-42AC-8A12-6688D0F065D4}" type="presOf" srcId="{806052A7-3C21-4FF4-98E1-28ED2AB1BD5B}" destId="{F2F21D22-D917-4AA1-8A30-01BFF872F8E1}" srcOrd="0" destOrd="2" presId="urn:microsoft.com/office/officeart/2005/8/layout/hList1"/>
    <dgm:cxn modelId="{2E4AFC15-9F36-41E8-9AC6-913C152AE713}" srcId="{A3507F4C-2E98-456E-AC27-C8798C1237EF}" destId="{25484F86-C890-4AF2-B190-B596C0614B26}" srcOrd="4" destOrd="0" parTransId="{467C770B-B4DA-43DE-9B8A-E479C68EA271}" sibTransId="{7C3137F4-7BB9-49A4-9D86-BE3838FE33EA}"/>
    <dgm:cxn modelId="{D8EFE06C-3006-4AB5-9D71-3B9A626E9850}" srcId="{E31F68DD-5680-4139-8D2E-576046190DB1}" destId="{2EA47437-B99F-4B64-877D-207C9F62C0B7}" srcOrd="0" destOrd="0" parTransId="{C532B19A-C344-4CA1-A292-B02ABA970057}" sibTransId="{40FA0D6D-3521-4802-BCF3-41ECA769AF15}"/>
    <dgm:cxn modelId="{07FFA30D-38E3-452E-A6E1-8A82C8BC1FDB}" type="presOf" srcId="{605707F6-44DB-4447-96CB-713C0761B193}" destId="{F2F21D22-D917-4AA1-8A30-01BFF872F8E1}" srcOrd="0" destOrd="1" presId="urn:microsoft.com/office/officeart/2005/8/layout/hList1"/>
    <dgm:cxn modelId="{83500A19-5403-4F1A-B5F8-F790930AD929}" type="presOf" srcId="{2EA47437-B99F-4B64-877D-207C9F62C0B7}" destId="{4816BC68-44C6-4A49-859C-8EB9B0ED4539}" srcOrd="0" destOrd="0" presId="urn:microsoft.com/office/officeart/2005/8/layout/hList1"/>
    <dgm:cxn modelId="{5031AC17-4BE5-4894-AF64-938D5D79673E}" srcId="{860EE563-7108-45AC-9A2F-7A2398E1F1E7}" destId="{A3507F4C-2E98-456E-AC27-C8798C1237EF}" srcOrd="1" destOrd="0" parTransId="{436CCAE2-FDCE-434E-8257-FFF19EA2DBF8}" sibTransId="{A5E3B005-AD00-48EA-A63F-05F216894770}"/>
    <dgm:cxn modelId="{0AB0434E-248E-40A2-A4C1-243A9AF29B2C}" type="presOf" srcId="{2823D64F-0E24-47CD-95FF-83602B168C00}" destId="{4816BC68-44C6-4A49-859C-8EB9B0ED4539}" srcOrd="0" destOrd="1" presId="urn:microsoft.com/office/officeart/2005/8/layout/hList1"/>
    <dgm:cxn modelId="{5E2AFF9E-AEBF-4E9C-A628-77850D91A0EC}" srcId="{A3507F4C-2E98-456E-AC27-C8798C1237EF}" destId="{835BC373-A9C5-4981-BE31-17CB7910FE25}" srcOrd="3" destOrd="0" parTransId="{DEFEC45C-9BDD-4857-9534-2C89C011F8EF}" sibTransId="{BB2874C8-B7F0-4824-8BF2-C45DAA3ABC3A}"/>
    <dgm:cxn modelId="{2E903AB1-EBA2-4A64-ABF2-006E4B0245EE}" srcId="{E31F68DD-5680-4139-8D2E-576046190DB1}" destId="{2823D64F-0E24-47CD-95FF-83602B168C00}" srcOrd="1" destOrd="0" parTransId="{2C3B993B-AAB4-43F3-B494-1AC2CB44BB16}" sibTransId="{B4B080BF-E215-43FC-AA31-8F4F5FDE1F64}"/>
    <dgm:cxn modelId="{3CC6644A-C05D-4442-A4AB-0AAB6638678B}" type="presOf" srcId="{860EE563-7108-45AC-9A2F-7A2398E1F1E7}" destId="{B1480CE2-6740-43CB-9423-8565A44B9DA5}" srcOrd="0" destOrd="0" presId="urn:microsoft.com/office/officeart/2005/8/layout/hList1"/>
    <dgm:cxn modelId="{E0B87F7A-040C-42C1-ACC7-05E231BB704B}" srcId="{E31F68DD-5680-4139-8D2E-576046190DB1}" destId="{89739B51-14FF-43F0-92D4-861C2BE2B9B0}" srcOrd="3" destOrd="0" parTransId="{2208B99E-AC65-48F3-BE8F-079B4587759B}" sibTransId="{3BD7536C-F716-4856-9A7F-F78E22C08399}"/>
    <dgm:cxn modelId="{A691D8FD-F7D1-4867-A9E5-C691E2C3FC5C}" type="presOf" srcId="{25484F86-C890-4AF2-B190-B596C0614B26}" destId="{F2F21D22-D917-4AA1-8A30-01BFF872F8E1}" srcOrd="0" destOrd="4" presId="urn:microsoft.com/office/officeart/2005/8/layout/hList1"/>
    <dgm:cxn modelId="{A52F1957-A32B-4868-88C1-A2E38EC92C20}" type="presOf" srcId="{DFA0C076-D91F-4292-ACD3-D2D72119498F}" destId="{4816BC68-44C6-4A49-859C-8EB9B0ED4539}" srcOrd="0" destOrd="2" presId="urn:microsoft.com/office/officeart/2005/8/layout/hList1"/>
    <dgm:cxn modelId="{B9D24B84-FCDC-4080-9646-D8E0909129B6}" srcId="{A3507F4C-2E98-456E-AC27-C8798C1237EF}" destId="{806052A7-3C21-4FF4-98E1-28ED2AB1BD5B}" srcOrd="2" destOrd="0" parTransId="{1A0DF41A-E2C5-4D96-8FD2-E30CBDB56B33}" sibTransId="{9A72A7B6-119C-4B0E-8741-32D6AD878848}"/>
    <dgm:cxn modelId="{50BC303D-A452-4D15-8C96-95686870F518}" srcId="{860EE563-7108-45AC-9A2F-7A2398E1F1E7}" destId="{E31F68DD-5680-4139-8D2E-576046190DB1}" srcOrd="0" destOrd="0" parTransId="{D43DEDCD-5E76-45B0-86F1-5A1FE476A4D6}" sibTransId="{A7B84CDA-433E-4F15-B47C-FE5F6D353D3C}"/>
    <dgm:cxn modelId="{19FB5809-3998-41D9-A23D-2D3FA7B87C8A}" srcId="{A3507F4C-2E98-456E-AC27-C8798C1237EF}" destId="{605707F6-44DB-4447-96CB-713C0761B193}" srcOrd="1" destOrd="0" parTransId="{CD8F5A7E-38B4-4B51-883D-889AA7B69BA3}" sibTransId="{2D7172EA-D92B-4917-83D3-EF520BF26A38}"/>
    <dgm:cxn modelId="{33B95EED-89B3-471E-BE35-82D10661D217}" srcId="{E31F68DD-5680-4139-8D2E-576046190DB1}" destId="{C9875F4D-C862-4C88-9396-9106C33920CD}" srcOrd="4" destOrd="0" parTransId="{CCD59C65-D500-4999-AB79-401B9237B959}" sibTransId="{E5DB4AE8-DA7D-4A1C-B373-2C2F7C694B4B}"/>
    <dgm:cxn modelId="{51DAE3B5-D5CF-4DE6-BBBF-296D44037E31}" srcId="{E31F68DD-5680-4139-8D2E-576046190DB1}" destId="{DFA0C076-D91F-4292-ACD3-D2D72119498F}" srcOrd="2" destOrd="0" parTransId="{E173C95A-804B-4065-9255-4975ECA0425E}" sibTransId="{0C877B28-7DF5-444E-B99D-49DDD8AFD006}"/>
    <dgm:cxn modelId="{133ED71C-9D2B-4F91-A75D-755619F27C25}" type="presOf" srcId="{A3507F4C-2E98-456E-AC27-C8798C1237EF}" destId="{5375E3BA-D202-41D7-BCD4-1FA360699726}" srcOrd="0" destOrd="0" presId="urn:microsoft.com/office/officeart/2005/8/layout/hList1"/>
    <dgm:cxn modelId="{DB528737-8E30-4A18-A90D-CC08AAA16E98}" type="presOf" srcId="{835BC373-A9C5-4981-BE31-17CB7910FE25}" destId="{F2F21D22-D917-4AA1-8A30-01BFF872F8E1}" srcOrd="0" destOrd="3" presId="urn:microsoft.com/office/officeart/2005/8/layout/hList1"/>
    <dgm:cxn modelId="{03C6FEFD-48AB-4072-949B-1BB86D0E915D}" srcId="{A3507F4C-2E98-456E-AC27-C8798C1237EF}" destId="{A2EFAB21-62DD-466F-A6CA-9DDD4546861D}" srcOrd="0" destOrd="0" parTransId="{34B34D56-56D9-4BDD-9634-052221B8E74E}" sibTransId="{2FA3D96E-C1D9-43FA-B62E-C8545008AB32}"/>
    <dgm:cxn modelId="{F7990E38-E79A-467E-8220-89A87B853D89}" type="presOf" srcId="{E31F68DD-5680-4139-8D2E-576046190DB1}" destId="{6700F706-8E68-4E02-9907-84FF83E29399}" srcOrd="0" destOrd="0" presId="urn:microsoft.com/office/officeart/2005/8/layout/hList1"/>
    <dgm:cxn modelId="{753B6792-96FC-4E12-B990-1FD7D132B246}" type="presParOf" srcId="{B1480CE2-6740-43CB-9423-8565A44B9DA5}" destId="{63DD221F-DBDF-4824-AE2C-993AF268FBF6}" srcOrd="0" destOrd="0" presId="urn:microsoft.com/office/officeart/2005/8/layout/hList1"/>
    <dgm:cxn modelId="{05AB8B6F-9D66-4073-8D29-45B19D6FF162}" type="presParOf" srcId="{63DD221F-DBDF-4824-AE2C-993AF268FBF6}" destId="{6700F706-8E68-4E02-9907-84FF83E29399}" srcOrd="0" destOrd="0" presId="urn:microsoft.com/office/officeart/2005/8/layout/hList1"/>
    <dgm:cxn modelId="{1047CD27-733A-4E75-AD1B-17B562703C73}" type="presParOf" srcId="{63DD221F-DBDF-4824-AE2C-993AF268FBF6}" destId="{4816BC68-44C6-4A49-859C-8EB9B0ED4539}" srcOrd="1" destOrd="0" presId="urn:microsoft.com/office/officeart/2005/8/layout/hList1"/>
    <dgm:cxn modelId="{53FEF43E-F861-452E-9689-C59881BC830A}" type="presParOf" srcId="{B1480CE2-6740-43CB-9423-8565A44B9DA5}" destId="{8F69F761-FB15-4B5B-A318-AE5E455F80BC}" srcOrd="1" destOrd="0" presId="urn:microsoft.com/office/officeart/2005/8/layout/hList1"/>
    <dgm:cxn modelId="{4B7A93EE-28FF-4725-ADA8-896859C6F77C}" type="presParOf" srcId="{B1480CE2-6740-43CB-9423-8565A44B9DA5}" destId="{EE657655-990A-4EB7-BB87-68BEB70014F1}" srcOrd="2" destOrd="0" presId="urn:microsoft.com/office/officeart/2005/8/layout/hList1"/>
    <dgm:cxn modelId="{446CE948-E41B-4B4B-895F-D379A9605D64}" type="presParOf" srcId="{EE657655-990A-4EB7-BB87-68BEB70014F1}" destId="{5375E3BA-D202-41D7-BCD4-1FA360699726}" srcOrd="0" destOrd="0" presId="urn:microsoft.com/office/officeart/2005/8/layout/hList1"/>
    <dgm:cxn modelId="{368DD84F-8694-4CD1-86FA-72A0B2F24D81}" type="presParOf" srcId="{EE657655-990A-4EB7-BB87-68BEB70014F1}" destId="{F2F21D22-D917-4AA1-8A30-01BFF872F8E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0F706-8E68-4E02-9907-84FF83E29399}">
      <dsp:nvSpPr>
        <dsp:cNvPr id="0" name=""/>
        <dsp:cNvSpPr/>
      </dsp:nvSpPr>
      <dsp:spPr>
        <a:xfrm>
          <a:off x="51" y="139824"/>
          <a:ext cx="4913783" cy="6624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b="0" i="0" u="none" strike="noStrike" kern="1200" baseline="0" dirty="0" smtClean="0">
              <a:latin typeface="Arial Black" panose="020B0A04020102020204" pitchFamily="34" charset="0"/>
            </a:rPr>
            <a:t>Pros</a:t>
          </a:r>
          <a:endParaRPr lang="de-DE" sz="2300" kern="1200" dirty="0">
            <a:latin typeface="Arial Black" panose="020B0A04020102020204" pitchFamily="34" charset="0"/>
          </a:endParaRPr>
        </a:p>
      </dsp:txBody>
      <dsp:txXfrm>
        <a:off x="51" y="139824"/>
        <a:ext cx="4913783" cy="662400"/>
      </dsp:txXfrm>
    </dsp:sp>
    <dsp:sp modelId="{4816BC68-44C6-4A49-859C-8EB9B0ED4539}">
      <dsp:nvSpPr>
        <dsp:cNvPr id="0" name=""/>
        <dsp:cNvSpPr/>
      </dsp:nvSpPr>
      <dsp:spPr>
        <a:xfrm>
          <a:off x="51" y="802224"/>
          <a:ext cx="4913783" cy="340928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300" kern="1200" dirty="0" smtClean="0">
              <a:latin typeface="+mj-lt"/>
            </a:rPr>
            <a:t>most popular method</a:t>
          </a:r>
          <a:endParaRPr lang="de-DE" sz="2300" kern="1200" dirty="0">
            <a:latin typeface="+mj-lt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>
              <a:latin typeface="+mj-lt"/>
            </a:rPr>
            <a:t>polls as natural by-product of campaigns</a:t>
          </a:r>
          <a:endParaRPr lang="en-US" sz="2300" kern="1200" dirty="0" smtClean="0">
            <a:latin typeface="+mj-lt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>
              <a:latin typeface="+mj-lt"/>
            </a:rPr>
            <a:t>incorporation of effects of campaign events</a:t>
          </a:r>
          <a:endParaRPr lang="en-US" sz="2300" kern="1200" dirty="0" smtClean="0">
            <a:latin typeface="+mj-lt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>
              <a:latin typeface="+mj-lt"/>
            </a:rPr>
            <a:t>dynamic forecasts possible </a:t>
          </a:r>
          <a:r>
            <a:rPr lang="en-US" sz="2300" kern="1200" dirty="0" smtClean="0">
              <a:latin typeface="+mj-lt"/>
              <a:sym typeface="Wingdings" panose="05000000000000000000" pitchFamily="2" charset="2"/>
            </a:rPr>
            <a:t> </a:t>
          </a:r>
          <a:r>
            <a:rPr lang="en-US" sz="2300" b="1" kern="1200" dirty="0" smtClean="0">
              <a:latin typeface="+mj-lt"/>
            </a:rPr>
            <a:t>horserace journalism</a:t>
          </a:r>
          <a:endParaRPr lang="en-US" sz="2300" b="1" kern="1200" dirty="0" smtClean="0">
            <a:latin typeface="+mj-lt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>
              <a:latin typeface="+mj-lt"/>
            </a:rPr>
            <a:t>high face validity; predictor and outcome closely related</a:t>
          </a:r>
          <a:endParaRPr lang="en-US" sz="2300" kern="1200" dirty="0">
            <a:latin typeface="+mj-lt"/>
          </a:endParaRPr>
        </a:p>
      </dsp:txBody>
      <dsp:txXfrm>
        <a:off x="51" y="802224"/>
        <a:ext cx="4913783" cy="3409289"/>
      </dsp:txXfrm>
    </dsp:sp>
    <dsp:sp modelId="{5375E3BA-D202-41D7-BCD4-1FA360699726}">
      <dsp:nvSpPr>
        <dsp:cNvPr id="0" name=""/>
        <dsp:cNvSpPr/>
      </dsp:nvSpPr>
      <dsp:spPr>
        <a:xfrm>
          <a:off x="5601764" y="139824"/>
          <a:ext cx="4913783" cy="66240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smtClean="0">
              <a:latin typeface="Arial Black" panose="020B0A04020102020204" pitchFamily="34" charset="0"/>
            </a:rPr>
            <a:t>Cons</a:t>
          </a:r>
          <a:endParaRPr lang="de-DE" sz="2300" kern="1200" dirty="0">
            <a:latin typeface="Arial Black" panose="020B0A04020102020204" pitchFamily="34" charset="0"/>
          </a:endParaRPr>
        </a:p>
      </dsp:txBody>
      <dsp:txXfrm>
        <a:off x="5601764" y="139824"/>
        <a:ext cx="4913783" cy="662400"/>
      </dsp:txXfrm>
    </dsp:sp>
    <dsp:sp modelId="{F2F21D22-D917-4AA1-8A30-01BFF872F8E1}">
      <dsp:nvSpPr>
        <dsp:cNvPr id="0" name=""/>
        <dsp:cNvSpPr/>
      </dsp:nvSpPr>
      <dsp:spPr>
        <a:xfrm>
          <a:off x="5601764" y="802224"/>
          <a:ext cx="4913783" cy="3409289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>
              <a:latin typeface="+mj-lt"/>
            </a:rPr>
            <a:t>campaign noise (</a:t>
          </a:r>
          <a:r>
            <a:rPr lang="en-US" sz="2300" kern="1200" dirty="0" err="1" smtClean="0">
              <a:latin typeface="+mj-lt"/>
            </a:rPr>
            <a:t>Gelman</a:t>
          </a:r>
          <a:r>
            <a:rPr lang="en-US" sz="2300" kern="1200" dirty="0" smtClean="0">
              <a:latin typeface="+mj-lt"/>
            </a:rPr>
            <a:t>/King 1993) </a:t>
          </a:r>
          <a:r>
            <a:rPr lang="en-US" sz="2300" kern="1200" dirty="0" smtClean="0">
              <a:latin typeface="+mj-lt"/>
              <a:sym typeface="Wingdings" panose="05000000000000000000" pitchFamily="2" charset="2"/>
            </a:rPr>
            <a:t></a:t>
          </a:r>
          <a:r>
            <a:rPr lang="en-US" sz="2300" kern="1200" dirty="0" smtClean="0">
              <a:latin typeface="+mj-lt"/>
            </a:rPr>
            <a:t> are observed shifts substantive?</a:t>
          </a:r>
          <a:endParaRPr lang="de-DE" sz="2300" kern="1200" dirty="0">
            <a:latin typeface="+mj-lt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>
              <a:latin typeface="+mj-lt"/>
            </a:rPr>
            <a:t>what’s the point of dynamic forecasts of a singular event?</a:t>
          </a:r>
          <a:endParaRPr lang="en-US" sz="2300" kern="1200" dirty="0">
            <a:latin typeface="+mj-lt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>
              <a:latin typeface="+mj-lt"/>
            </a:rPr>
            <a:t>survey institutes as black boxes </a:t>
          </a:r>
          <a:r>
            <a:rPr lang="en-US" sz="2300" kern="1200" smtClean="0">
              <a:latin typeface="+mj-lt"/>
              <a:sym typeface="Wingdings" panose="05000000000000000000" pitchFamily="2" charset="2"/>
            </a:rPr>
            <a:t></a:t>
          </a:r>
          <a:r>
            <a:rPr lang="en-US" sz="2300" kern="1200" smtClean="0">
              <a:latin typeface="+mj-lt"/>
            </a:rPr>
            <a:t> polling failures</a:t>
          </a:r>
          <a:endParaRPr lang="en-US" sz="2300" kern="1200" dirty="0">
            <a:latin typeface="+mj-lt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300" kern="1200" smtClean="0">
              <a:latin typeface="+mj-lt"/>
            </a:rPr>
            <a:t>specification of uncertainty?</a:t>
          </a:r>
          <a:endParaRPr lang="de-DE" sz="2300" kern="1200" dirty="0">
            <a:latin typeface="+mj-lt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300" kern="1200" dirty="0" smtClean="0">
              <a:latin typeface="+mj-lt"/>
            </a:rPr>
            <a:t>no substantive theoretical value; almost tautological models</a:t>
          </a:r>
          <a:endParaRPr lang="de-DE" sz="2300" kern="1200" dirty="0">
            <a:latin typeface="+mj-lt"/>
          </a:endParaRPr>
        </a:p>
      </dsp:txBody>
      <dsp:txXfrm>
        <a:off x="5601764" y="802224"/>
        <a:ext cx="4913783" cy="3409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6D1FA-6275-4D5B-8BAB-6DAAD59625DC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BA3F2-EBD8-43A8-B093-7445AB052F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089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de-DE" sz="1400" dirty="0" smtClean="0"/>
              <a:t>fundamentals, (Gschwend, Norpoth 2010, Lauderdale Linzer 2015)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400" dirty="0" smtClean="0"/>
              <a:t>Surveys/ polling,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400" dirty="0" smtClean="0"/>
              <a:t>Markets/competition/wisdom of the crowd, (e.g. Rothschild 2009, Murr 2011)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400" dirty="0" smtClean="0"/>
              <a:t>digital trace models, (e.g. Swearingen et al 2014)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400" dirty="0" smtClean="0"/>
              <a:t>hybrid models (Zweitstimme.org)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400" dirty="0" smtClean="0"/>
              <a:t>combining forecast (pooling the polls; Jackman 2005)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BA3F2-EBD8-43A8-B093-7445AB052F9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101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BA3F2-EBD8-43A8-B093-7445AB052F9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993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40842B-C6CA-43A0-8C7B-C51A8BA4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E68D7E-AF4D-4C00-8C02-89B28DF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9379C3-5354-435E-8EB3-C5E2012D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DCA2A0-DDFB-45DB-B7EF-062DE2EF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27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59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481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40842B-C6CA-43A0-8C7B-C51A8BA4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E68D7E-AF4D-4C00-8C02-89B28DF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9379C3-5354-435E-8EB3-C5E2012D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DCA2A0-DDFB-45DB-B7EF-062DE2EF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087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771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861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062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143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079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598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82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1191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7536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809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9379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40842B-C6CA-43A0-8C7B-C51A8BA4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E68D7E-AF4D-4C00-8C02-89B28DF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9379C3-5354-435E-8EB3-C5E2012D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DCA2A0-DDFB-45DB-B7EF-062DE2EF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1373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5263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6290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5991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1923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0747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92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5444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3740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1273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8040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6178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40842B-C6CA-43A0-8C7B-C51A8BA4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E68D7E-AF4D-4C00-8C02-89B28DF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9379C3-5354-435E-8EB3-C5E2012D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DCA2A0-DDFB-45DB-B7EF-062DE2EF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7363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5513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997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607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087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59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0216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1561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5954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2692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535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4106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40842B-C6CA-43A0-8C7B-C51A8BA4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E68D7E-AF4D-4C00-8C02-89B28DF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9379C3-5354-435E-8EB3-C5E2012D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DCA2A0-DDFB-45DB-B7EF-062DE2EF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8821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5971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942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72908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91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841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09631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91213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60694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064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4864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94356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A03561-673B-4EE8-978F-778E47A1D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9A1386-B307-45AC-AD3D-9794754A8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5F9F07-DA9D-4DE4-8ED5-7F4D5879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B327-A390-44B5-BDF1-0BF5A7CBC38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B2CE29-745B-4D03-ACD9-7CABACFB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564628-0188-41B4-9B1D-86E2EBE2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2155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733AD1-3BE1-4012-B7D3-21ACB8F3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67E07B-2B87-4660-98AE-49C3C9BF8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690054-2CF0-42DF-B9E2-37B997E1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B327-A390-44B5-BDF1-0BF5A7CBC38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809ECF-0791-404B-BAF8-B56F439C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8CC913-DB14-4561-968C-E56583E2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34723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C86B2F-0E0C-4BF3-8BC9-6DA878858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220467-6566-4D6B-9B1F-9E7961580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4579452-A5C9-4A8F-B2B1-22BC1F7C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B327-A390-44B5-BDF1-0BF5A7CBC38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BE6889-122E-4368-857E-50E45328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BC5090-3C58-4AF7-AB6C-1512E4E7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5725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D28DB5-4F75-472B-B8C6-4927BCA0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71CBFF-9052-4837-AFCC-6EF3B63BE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65C4696-FCB5-48F7-BC9E-8249CD7DA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8044935-68A4-4F9E-B7BE-20DAFDD1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B327-A390-44B5-BDF1-0BF5A7CBC38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D2F816-2A4F-425E-BE9A-760FAFD9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59C903-9DE6-4C9F-A99F-9858910C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01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28615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DF2350-6224-47D3-82DC-AE239E373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B9E4D6-E38A-4E18-A7B7-73C8142E9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CAE4A65-E4C0-416F-905C-75B769282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0C5ED7C-DCFE-4FA1-982C-124F27C39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C2E85FD-18C9-4042-B24E-316A616C6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7F33DAA-361D-42FD-A121-FFFC86F1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B327-A390-44B5-BDF1-0BF5A7CBC38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91B2D77-4C20-48C1-86AA-35588318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1BFB683-ECC0-4FD0-BE82-55517AE1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81203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280A49-D7C9-47AB-AD25-697B22C7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7A01FE6-976C-4C1E-8158-09A88B7A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B327-A390-44B5-BDF1-0BF5A7CBC38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205F8D8-64EA-428C-B1D8-1FB5BB991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F293F-276D-448C-BC7A-1E3C6853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41055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62B9DE7-CD96-4ECC-8AE4-E9CBDE87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B327-A390-44B5-BDF1-0BF5A7CBC38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D04D3AC-7077-4083-A7FA-5A513923F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382F872-91BB-4897-A374-EC78A9D7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5945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CE5727-0697-4B17-A0A2-4E5434FF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909629-7333-44C3-B6B2-C7B3C60DC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9CD481C-30CC-4777-805E-583B343EA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FA7F1CF-391D-4025-9A5A-66D7F8A5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B327-A390-44B5-BDF1-0BF5A7CBC38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E92D260-A4D4-4D20-B54B-6F408852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7AC80B8-2200-4B38-AE45-FDE47A94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34381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4C08A6-262D-482F-A236-DBE3C537F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9D8EEF7-390C-4A14-A245-3979DD80A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46D3F36-AB9A-4995-BD56-02DF5A9D8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50708F2-9356-409D-924D-E4EDDBF4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B327-A390-44B5-BDF1-0BF5A7CBC38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6EA0E75-4295-4E22-922C-65222300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70C9313-8543-4B43-9B5E-06F6CA5F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51181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1F0E16-CB75-4A72-9809-960D6AB1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23C304E-0F6E-4F84-85E9-686573415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A9121A-5810-42C0-9DD4-A5E4EF82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B327-A390-44B5-BDF1-0BF5A7CBC38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C99013-8F7C-4DEC-8DA5-9C2FB467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0E7E18-1AEE-463C-B1EA-6965BBD9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48047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225F123-2447-4D42-9366-CBB04B3C4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3F26E51-150F-42E0-B486-66B12C820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793371-20B4-4977-81E2-C722E363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B327-A390-44B5-BDF1-0BF5A7CBC38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67776E-59F5-48FB-BDED-589412F5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EACF8C-07B0-477C-BE2D-DBF3F87B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32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69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25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33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03D8E64-645E-4FAA-A2E9-E8AC6CA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F24D76-9E54-4939-A00F-87F0330A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1F7A46-051D-4218-91A1-F7766B1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22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03D8E64-645E-4FAA-A2E9-E8AC6CA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F24D76-9E54-4939-A00F-87F0330A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1F7A46-051D-4218-91A1-F7766B1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93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03D8E64-645E-4FAA-A2E9-E8AC6CA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F24D76-9E54-4939-A00F-87F0330A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1F7A46-051D-4218-91A1-F7766B1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56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03D8E64-645E-4FAA-A2E9-E8AC6CA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F24D76-9E54-4939-A00F-87F0330A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1F7A46-051D-4218-91A1-F7766B1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22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03D8E64-645E-4FAA-A2E9-E8AC6CA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F24D76-9E54-4939-A00F-87F0330A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11CD1-C180-4561-AC34-A98F942991C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1F7A46-051D-4218-91A1-F7766B1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50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A5094E4-7489-463B-B540-5BFE4855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711C78-5208-4358-9C16-578640BB7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2E5181-0C09-405C-B867-BC562A72C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2B327-A390-44B5-BDF1-0BF5A7CBC385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92A7AE-5BF8-4FBD-9B0B-AFFC238A4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4E2777-B121-44EA-9281-59D097FB6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3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2C85AB-1D7E-4CA3-8340-39CBD394B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317" y="2531325"/>
            <a:ext cx="10969083" cy="1870734"/>
          </a:xfrm>
        </p:spPr>
        <p:txBody>
          <a:bodyPr/>
          <a:lstStyle/>
          <a:p>
            <a:pPr algn="l"/>
            <a:r>
              <a:rPr lang="de-DE" b="1" dirty="0" err="1"/>
              <a:t>Election</a:t>
            </a:r>
            <a:r>
              <a:rPr lang="de-DE" b="1" dirty="0"/>
              <a:t> </a:t>
            </a:r>
            <a:r>
              <a:rPr lang="de-DE" b="1" dirty="0" err="1"/>
              <a:t>Forecasting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Online Polling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EBF45EC-2724-4F61-A440-6BF061274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317" y="4494134"/>
            <a:ext cx="10054683" cy="445855"/>
          </a:xfrm>
        </p:spPr>
        <p:txBody>
          <a:bodyPr/>
          <a:lstStyle/>
          <a:p>
            <a:pPr algn="l"/>
            <a:r>
              <a:rPr lang="de-DE" dirty="0" err="1"/>
              <a:t>Evidence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Dalia Europulse Survey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A35E5DB-5DCA-4C79-973B-22435E75E89A}"/>
              </a:ext>
            </a:extLst>
          </p:cNvPr>
          <p:cNvSpPr txBox="1"/>
          <p:nvPr/>
        </p:nvSpPr>
        <p:spPr>
          <a:xfrm>
            <a:off x="613317" y="5032064"/>
            <a:ext cx="533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October</a:t>
            </a:r>
            <a:r>
              <a:rPr lang="de-DE" dirty="0"/>
              <a:t> 10, 2017</a:t>
            </a:r>
          </a:p>
        </p:txBody>
      </p:sp>
    </p:spTree>
    <p:extLst>
      <p:ext uri="{BB962C8B-B14F-4D97-AF65-F5344CB8AC3E}">
        <p14:creationId xmlns:p14="http://schemas.microsoft.com/office/powerpoint/2010/main" val="384548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317" y="699655"/>
            <a:ext cx="10972800" cy="716543"/>
          </a:xfrm>
        </p:spPr>
        <p:txBody>
          <a:bodyPr>
            <a:normAutofit/>
          </a:bodyPr>
          <a:lstStyle/>
          <a:p>
            <a:r>
              <a:rPr lang="de-DE" sz="3600" b="1" dirty="0" err="1">
                <a:latin typeface="Arial Black" panose="020B0A04020102020204" pitchFamily="34" charset="0"/>
              </a:rPr>
              <a:t>Adjusting</a:t>
            </a:r>
            <a:r>
              <a:rPr lang="de-DE" sz="3600" b="1" dirty="0">
                <a:latin typeface="Arial Black" panose="020B0A04020102020204" pitchFamily="34" charset="0"/>
              </a:rPr>
              <a:t> Europulse Data: </a:t>
            </a:r>
            <a:r>
              <a:rPr lang="de-DE" sz="3600" b="1" dirty="0" err="1">
                <a:latin typeface="Arial Black" panose="020B0A04020102020204" pitchFamily="34" charset="0"/>
              </a:rPr>
              <a:t>Methodology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E2FFA4-F718-4F5A-8E9F-CE4D52755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31" y="1613756"/>
            <a:ext cx="10959786" cy="4351338"/>
          </a:xfrm>
        </p:spPr>
        <p:txBody>
          <a:bodyPr>
            <a:normAutofit/>
          </a:bodyPr>
          <a:lstStyle/>
          <a:p>
            <a:r>
              <a:rPr lang="de-DE" sz="1200" dirty="0"/>
              <a:t>Vorstellung unserer Arbeit/</a:t>
            </a:r>
            <a:r>
              <a:rPr lang="de-DE" sz="1200" dirty="0" err="1"/>
              <a:t>Methodology</a:t>
            </a:r>
            <a:endParaRPr lang="de-DE" sz="1200" dirty="0"/>
          </a:p>
          <a:p>
            <a:pPr lvl="1"/>
            <a:r>
              <a:rPr lang="de-DE" sz="1200" dirty="0" err="1"/>
              <a:t>Methodology</a:t>
            </a:r>
            <a:r>
              <a:rPr lang="de-DE" sz="1200" dirty="0"/>
              <a:t>: Online </a:t>
            </a:r>
            <a:r>
              <a:rPr lang="de-DE" sz="1200" dirty="0" err="1"/>
              <a:t>polling</a:t>
            </a:r>
            <a:r>
              <a:rPr lang="de-DE" sz="1200" dirty="0"/>
              <a:t> </a:t>
            </a:r>
            <a:r>
              <a:rPr lang="de-DE" sz="1200" dirty="0" err="1"/>
              <a:t>with</a:t>
            </a:r>
            <a:r>
              <a:rPr lang="de-DE" sz="1200" dirty="0"/>
              <a:t> post-</a:t>
            </a:r>
            <a:r>
              <a:rPr lang="de-DE" sz="1200" dirty="0" err="1"/>
              <a:t>stratification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a </a:t>
            </a:r>
            <a:r>
              <a:rPr lang="de-DE" sz="1200" dirty="0" err="1"/>
              <a:t>solution</a:t>
            </a:r>
            <a:endParaRPr lang="de-DE" sz="1200" dirty="0"/>
          </a:p>
          <a:p>
            <a:pPr lvl="1"/>
            <a:r>
              <a:rPr lang="de-DE" sz="1200" dirty="0" err="1"/>
              <a:t>Results</a:t>
            </a:r>
            <a:r>
              <a:rPr lang="de-DE" sz="1200" dirty="0"/>
              <a:t> (Grafiken)</a:t>
            </a:r>
          </a:p>
          <a:p>
            <a:pPr lvl="1"/>
            <a:r>
              <a:rPr lang="de-DE" sz="1200" dirty="0"/>
              <a:t>Take </a:t>
            </a:r>
            <a:r>
              <a:rPr lang="de-DE" sz="1200" dirty="0" err="1"/>
              <a:t>aways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74156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B12A9008-576F-44B6-A8DF-579E3024792B}"/>
              </a:ext>
            </a:extLst>
          </p:cNvPr>
          <p:cNvSpPr txBox="1">
            <a:spLocks/>
          </p:cNvSpPr>
          <p:nvPr/>
        </p:nvSpPr>
        <p:spPr>
          <a:xfrm>
            <a:off x="613317" y="699655"/>
            <a:ext cx="10972800" cy="716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b="1" dirty="0" err="1">
                <a:latin typeface="Arial Black" panose="020B0A04020102020204" pitchFamily="34" charset="0"/>
              </a:rPr>
              <a:t>Adjusting</a:t>
            </a:r>
            <a:r>
              <a:rPr lang="de-DE" sz="3600" b="1" dirty="0">
                <a:latin typeface="Arial Black" panose="020B0A04020102020204" pitchFamily="34" charset="0"/>
              </a:rPr>
              <a:t> Europulse Data: </a:t>
            </a:r>
            <a:r>
              <a:rPr lang="de-DE" sz="3600" b="1" dirty="0" err="1">
                <a:latin typeface="Arial Black" panose="020B0A04020102020204" pitchFamily="34" charset="0"/>
              </a:rPr>
              <a:t>Results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25DE5961-EFC5-4D15-8712-A60F2F98C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957" y="1609280"/>
            <a:ext cx="6284085" cy="501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317" y="699655"/>
            <a:ext cx="10972800" cy="716543"/>
          </a:xfrm>
        </p:spPr>
        <p:txBody>
          <a:bodyPr>
            <a:normAutofit/>
          </a:bodyPr>
          <a:lstStyle/>
          <a:p>
            <a:r>
              <a:rPr lang="de-DE" sz="3600" b="1" dirty="0" err="1">
                <a:latin typeface="Arial Black" panose="020B0A04020102020204" pitchFamily="34" charset="0"/>
              </a:rPr>
              <a:t>Adjusting</a:t>
            </a:r>
            <a:r>
              <a:rPr lang="de-DE" sz="3600" b="1" dirty="0">
                <a:latin typeface="Arial Black" panose="020B0A04020102020204" pitchFamily="34" charset="0"/>
              </a:rPr>
              <a:t> Europulse Data: </a:t>
            </a:r>
            <a:r>
              <a:rPr lang="de-DE" sz="3600" b="1" dirty="0" err="1">
                <a:latin typeface="Arial Black" panose="020B0A04020102020204" pitchFamily="34" charset="0"/>
              </a:rPr>
              <a:t>Results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xmlns="" id="{C2FDA662-4892-4168-9CB9-B819A160B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614" y="1617661"/>
            <a:ext cx="9510773" cy="455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0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317" y="699655"/>
            <a:ext cx="10972800" cy="716543"/>
          </a:xfrm>
        </p:spPr>
        <p:txBody>
          <a:bodyPr>
            <a:normAutofit/>
          </a:bodyPr>
          <a:lstStyle/>
          <a:p>
            <a:r>
              <a:rPr lang="de-DE" sz="3600" b="1" dirty="0" err="1">
                <a:latin typeface="Arial Black" panose="020B0A04020102020204" pitchFamily="34" charset="0"/>
              </a:rPr>
              <a:t>Adjusting</a:t>
            </a:r>
            <a:r>
              <a:rPr lang="de-DE" sz="3600" b="1" dirty="0">
                <a:latin typeface="Arial Black" panose="020B0A04020102020204" pitchFamily="34" charset="0"/>
              </a:rPr>
              <a:t> Europulse Data: Take </a:t>
            </a:r>
            <a:r>
              <a:rPr lang="de-DE" sz="3600" b="1" dirty="0" err="1">
                <a:latin typeface="Arial Black" panose="020B0A04020102020204" pitchFamily="34" charset="0"/>
              </a:rPr>
              <a:t>aways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850006" y="1828800"/>
            <a:ext cx="4481848" cy="20091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1661375" y="2215167"/>
            <a:ext cx="3490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Arial Black" panose="020B0A04020102020204" pitchFamily="34" charset="0"/>
              </a:rPr>
              <a:t>Pre-stratification not sufficient for election polling</a:t>
            </a:r>
            <a:endParaRPr lang="de-DE" sz="2400" dirty="0">
              <a:latin typeface="Arial Black" panose="020B0A040201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0430" y="2448631"/>
            <a:ext cx="7895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400" dirty="0" smtClean="0">
                <a:latin typeface="Arial Black" panose="020B0A04020102020204" pitchFamily="34" charset="0"/>
              </a:rPr>
              <a:t>1.</a:t>
            </a:r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6050924" y="1828800"/>
            <a:ext cx="4481848" cy="200910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6862293" y="2215167"/>
            <a:ext cx="3490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Arial Black" panose="020B0A04020102020204" pitchFamily="34" charset="0"/>
              </a:rPr>
              <a:t>Post-stratification with past-vote is promising</a:t>
            </a:r>
            <a:endParaRPr lang="de-DE" sz="2400" dirty="0"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11348" y="2448631"/>
            <a:ext cx="7895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400" dirty="0">
                <a:latin typeface="Arial Black" panose="020B0A04020102020204" pitchFamily="34" charset="0"/>
              </a:rPr>
              <a:t>2</a:t>
            </a:r>
            <a:r>
              <a:rPr lang="de-DE" sz="4400" dirty="0" smtClean="0">
                <a:latin typeface="Arial Black" panose="020B0A04020102020204" pitchFamily="34" charset="0"/>
              </a:rPr>
              <a:t>.</a:t>
            </a:r>
            <a:endParaRPr lang="de-DE" dirty="0"/>
          </a:p>
        </p:txBody>
      </p:sp>
      <p:sp>
        <p:nvSpPr>
          <p:cNvPr id="11" name="Rectangle 10"/>
          <p:cNvSpPr/>
          <p:nvPr/>
        </p:nvSpPr>
        <p:spPr>
          <a:xfrm>
            <a:off x="822103" y="3990304"/>
            <a:ext cx="4481848" cy="20091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1633472" y="4376671"/>
            <a:ext cx="3490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Arial Black" panose="020B0A04020102020204" pitchFamily="34" charset="0"/>
              </a:rPr>
              <a:t>No improvements from census-only post-stratification</a:t>
            </a:r>
            <a:endParaRPr lang="de-DE" sz="2400" dirty="0">
              <a:latin typeface="Arial Black" panose="020B0A040201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2527" y="4610135"/>
            <a:ext cx="7895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400" dirty="0">
                <a:latin typeface="Arial Black" panose="020B0A04020102020204" pitchFamily="34" charset="0"/>
              </a:rPr>
              <a:t>3</a:t>
            </a:r>
            <a:r>
              <a:rPr lang="de-DE" sz="4400" dirty="0" smtClean="0">
                <a:latin typeface="Arial Black" panose="020B0A04020102020204" pitchFamily="34" charset="0"/>
              </a:rPr>
              <a:t>.</a:t>
            </a:r>
            <a:endParaRPr lang="de-DE" dirty="0"/>
          </a:p>
        </p:txBody>
      </p:sp>
      <p:sp>
        <p:nvSpPr>
          <p:cNvPr id="14" name="Rectangle 13"/>
          <p:cNvSpPr/>
          <p:nvPr/>
        </p:nvSpPr>
        <p:spPr>
          <a:xfrm>
            <a:off x="6050924" y="3990304"/>
            <a:ext cx="4481848" cy="200910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/>
          <p:cNvSpPr txBox="1"/>
          <p:nvPr/>
        </p:nvSpPr>
        <p:spPr>
          <a:xfrm>
            <a:off x="6862293" y="4376671"/>
            <a:ext cx="3490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Arial Black" panose="020B0A04020102020204" pitchFamily="34" charset="0"/>
              </a:rPr>
              <a:t>Further fine-tuning: Disaggregated data + more waves</a:t>
            </a:r>
            <a:endParaRPr lang="de-DE" sz="2400" dirty="0">
              <a:latin typeface="Arial Black" panose="020B0A040201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11348" y="4610135"/>
            <a:ext cx="7895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400" dirty="0">
                <a:latin typeface="Arial Black" panose="020B0A04020102020204" pitchFamily="34" charset="0"/>
              </a:rPr>
              <a:t>4</a:t>
            </a:r>
            <a:r>
              <a:rPr lang="de-DE" sz="4400" dirty="0" smtClean="0">
                <a:latin typeface="Arial Black" panose="020B0A04020102020204" pitchFamily="34" charset="0"/>
              </a:rPr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297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317" y="699655"/>
            <a:ext cx="10972800" cy="716543"/>
          </a:xfrm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Papers and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E2FFA4-F718-4F5A-8E9F-CE4D52755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31" y="1613756"/>
            <a:ext cx="10959786" cy="4351338"/>
          </a:xfrm>
        </p:spPr>
        <p:txBody>
          <a:bodyPr>
            <a:normAutofit/>
          </a:bodyPr>
          <a:lstStyle/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94522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317" y="699655"/>
            <a:ext cx="10972800" cy="716543"/>
          </a:xfrm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E2FFA4-F718-4F5A-8E9F-CE4D52755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56" y="1613756"/>
            <a:ext cx="10959786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800" dirty="0"/>
              <a:t>Intro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Election</a:t>
            </a:r>
            <a:r>
              <a:rPr lang="de-DE" sz="1800" dirty="0"/>
              <a:t> </a:t>
            </a:r>
            <a:r>
              <a:rPr lang="de-DE" sz="1800" dirty="0" err="1"/>
              <a:t>Forecasting</a:t>
            </a:r>
            <a:r>
              <a:rPr lang="de-DE" sz="1800" dirty="0"/>
              <a:t>: Methods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400" dirty="0" err="1"/>
              <a:t>Fundamentals</a:t>
            </a:r>
            <a:r>
              <a:rPr lang="de-DE" sz="1400" dirty="0"/>
              <a:t> </a:t>
            </a:r>
            <a:r>
              <a:rPr lang="de-DE" sz="1400" dirty="0" err="1"/>
              <a:t>models</a:t>
            </a:r>
            <a:endParaRPr lang="de-DE" sz="1400" dirty="0"/>
          </a:p>
          <a:p>
            <a:pPr marL="800100" lvl="1" indent="-342900">
              <a:buFont typeface="+mj-lt"/>
              <a:buAutoNum type="arabicPeriod"/>
            </a:pPr>
            <a:r>
              <a:rPr lang="de-DE" sz="1400" dirty="0"/>
              <a:t>Survey-</a:t>
            </a:r>
            <a:r>
              <a:rPr lang="de-DE" sz="1400" dirty="0" err="1"/>
              <a:t>based</a:t>
            </a:r>
            <a:r>
              <a:rPr lang="de-DE" sz="1400" dirty="0"/>
              <a:t> </a:t>
            </a:r>
            <a:r>
              <a:rPr lang="de-DE" sz="1400" dirty="0" err="1"/>
              <a:t>modeling</a:t>
            </a:r>
            <a:endParaRPr lang="de-DE" sz="1400" dirty="0"/>
          </a:p>
          <a:p>
            <a:pPr marL="800100" lvl="1" indent="-342900">
              <a:buFont typeface="+mj-lt"/>
              <a:buAutoNum type="arabicPeriod"/>
            </a:pPr>
            <a:r>
              <a:rPr lang="de-DE" sz="1400" dirty="0" err="1"/>
              <a:t>Prediction</a:t>
            </a:r>
            <a:r>
              <a:rPr lang="de-DE" sz="1400" dirty="0"/>
              <a:t> </a:t>
            </a:r>
            <a:r>
              <a:rPr lang="de-DE" sz="1400" dirty="0" err="1"/>
              <a:t>markets</a:t>
            </a:r>
            <a:r>
              <a:rPr lang="de-DE" sz="1400" dirty="0"/>
              <a:t>/</a:t>
            </a:r>
            <a:r>
              <a:rPr lang="de-DE" sz="1400" dirty="0" err="1"/>
              <a:t>Wisdom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crowd</a:t>
            </a:r>
            <a:endParaRPr lang="de-DE" sz="1400" dirty="0"/>
          </a:p>
          <a:p>
            <a:pPr marL="800100" lvl="1" indent="-342900">
              <a:buFont typeface="+mj-lt"/>
              <a:buAutoNum type="arabicPeriod"/>
            </a:pPr>
            <a:r>
              <a:rPr lang="de-DE" sz="1400" dirty="0"/>
              <a:t>Digital </a:t>
            </a:r>
            <a:r>
              <a:rPr lang="de-DE" sz="1400" dirty="0" err="1"/>
              <a:t>trace</a:t>
            </a:r>
            <a:r>
              <a:rPr lang="de-DE" sz="1400" dirty="0"/>
              <a:t> </a:t>
            </a:r>
            <a:r>
              <a:rPr lang="de-DE" sz="1400" dirty="0" err="1"/>
              <a:t>models</a:t>
            </a:r>
            <a:endParaRPr lang="de-DE" sz="1400" dirty="0"/>
          </a:p>
          <a:p>
            <a:pPr marL="800100" lvl="1" indent="-342900">
              <a:buFont typeface="+mj-lt"/>
              <a:buAutoNum type="arabicPeriod"/>
            </a:pPr>
            <a:r>
              <a:rPr lang="de-DE" sz="1400" dirty="0"/>
              <a:t>Hybrid </a:t>
            </a:r>
            <a:r>
              <a:rPr lang="de-DE" sz="1400" dirty="0" err="1"/>
              <a:t>models</a:t>
            </a:r>
            <a:endParaRPr lang="de-DE" sz="1400" dirty="0"/>
          </a:p>
          <a:p>
            <a:pPr marL="800100" lvl="1" indent="-342900">
              <a:buFont typeface="+mj-lt"/>
              <a:buAutoNum type="arabicPeriod"/>
            </a:pPr>
            <a:r>
              <a:rPr lang="de-DE" sz="1400" dirty="0" err="1"/>
              <a:t>Combining</a:t>
            </a:r>
            <a:r>
              <a:rPr lang="de-DE" sz="1400" dirty="0"/>
              <a:t> </a:t>
            </a:r>
            <a:r>
              <a:rPr lang="de-DE" sz="1400" dirty="0" err="1"/>
              <a:t>forecasts</a:t>
            </a:r>
            <a:r>
              <a:rPr lang="de-DE" sz="1400" dirty="0"/>
              <a:t>/Pooling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polls</a:t>
            </a:r>
            <a:endParaRPr lang="de-DE" sz="14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State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Art Pooling 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Dalia Europulse: </a:t>
            </a:r>
            <a:r>
              <a:rPr lang="de-DE" sz="1800" dirty="0" err="1"/>
              <a:t>Lessons</a:t>
            </a:r>
            <a:r>
              <a:rPr lang="de-DE" sz="1800" dirty="0"/>
              <a:t> </a:t>
            </a:r>
            <a:r>
              <a:rPr lang="de-DE" sz="1800" dirty="0" err="1"/>
              <a:t>from</a:t>
            </a:r>
            <a:r>
              <a:rPr lang="de-DE" sz="1800" dirty="0"/>
              <a:t> online </a:t>
            </a:r>
            <a:r>
              <a:rPr lang="de-DE" sz="1800" dirty="0" err="1"/>
              <a:t>polling</a:t>
            </a:r>
            <a:endParaRPr lang="de-DE" sz="1800" dirty="0"/>
          </a:p>
          <a:p>
            <a:pPr marL="800100" lvl="1" indent="-342900">
              <a:buFont typeface="+mj-lt"/>
              <a:buAutoNum type="arabicPeriod"/>
            </a:pPr>
            <a:r>
              <a:rPr lang="de-DE" sz="1400" dirty="0" err="1"/>
              <a:t>Methodology</a:t>
            </a:r>
            <a:r>
              <a:rPr lang="de-DE" sz="1400" dirty="0"/>
              <a:t>: Online </a:t>
            </a:r>
            <a:r>
              <a:rPr lang="de-DE" sz="1400" dirty="0" err="1"/>
              <a:t>polling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post-</a:t>
            </a:r>
            <a:r>
              <a:rPr lang="de-DE" sz="1400" dirty="0" err="1"/>
              <a:t>stratification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a </a:t>
            </a:r>
            <a:r>
              <a:rPr lang="de-DE" sz="1400" dirty="0" err="1"/>
              <a:t>solution</a:t>
            </a:r>
            <a:endParaRPr lang="de-DE" sz="1400" dirty="0"/>
          </a:p>
          <a:p>
            <a:pPr marL="800100" lvl="1" indent="-342900">
              <a:buFont typeface="+mj-lt"/>
              <a:buAutoNum type="arabicPeriod"/>
            </a:pPr>
            <a:r>
              <a:rPr lang="de-DE" sz="1400" dirty="0" err="1"/>
              <a:t>Results</a:t>
            </a:r>
            <a:endParaRPr lang="de-DE" sz="1400" dirty="0"/>
          </a:p>
          <a:p>
            <a:pPr marL="800100" lvl="1" indent="-342900">
              <a:buFont typeface="+mj-lt"/>
              <a:buAutoNum type="arabicPeriod"/>
            </a:pPr>
            <a:r>
              <a:rPr lang="de-DE" sz="1400" dirty="0"/>
              <a:t>Take </a:t>
            </a:r>
            <a:r>
              <a:rPr lang="de-DE" sz="1400" dirty="0" err="1"/>
              <a:t>aways</a:t>
            </a:r>
            <a:endParaRPr lang="de-DE" sz="14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244037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317" y="699655"/>
            <a:ext cx="10972800" cy="716543"/>
          </a:xfrm>
        </p:spPr>
        <p:txBody>
          <a:bodyPr>
            <a:normAutofit/>
          </a:bodyPr>
          <a:lstStyle/>
          <a:p>
            <a:r>
              <a:rPr lang="de-DE" sz="3600" b="1" dirty="0" err="1">
                <a:latin typeface="Arial Black" panose="020B0A04020102020204" pitchFamily="34" charset="0"/>
              </a:rPr>
              <a:t>Election</a:t>
            </a:r>
            <a:r>
              <a:rPr lang="de-DE" sz="3600" b="1" dirty="0">
                <a:latin typeface="Arial Black" panose="020B0A04020102020204" pitchFamily="34" charset="0"/>
              </a:rPr>
              <a:t> </a:t>
            </a:r>
            <a:r>
              <a:rPr lang="de-DE" sz="3600" b="1" dirty="0" err="1">
                <a:latin typeface="Arial Black" panose="020B0A04020102020204" pitchFamily="34" charset="0"/>
              </a:rPr>
              <a:t>Forecasting</a:t>
            </a:r>
            <a:r>
              <a:rPr lang="de-DE" sz="3600" b="1" dirty="0">
                <a:latin typeface="Arial Black" panose="020B0A04020102020204" pitchFamily="34" charset="0"/>
              </a:rPr>
              <a:t>: Methods</a:t>
            </a:r>
          </a:p>
        </p:txBody>
      </p:sp>
      <p:sp>
        <p:nvSpPr>
          <p:cNvPr id="5" name="Rectangle 4"/>
          <p:cNvSpPr/>
          <p:nvPr/>
        </p:nvSpPr>
        <p:spPr>
          <a:xfrm>
            <a:off x="725511" y="1947365"/>
            <a:ext cx="3469341" cy="15957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4347252" y="1947365"/>
            <a:ext cx="3469341" cy="15957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7986922" y="1947365"/>
            <a:ext cx="3469341" cy="15957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725510" y="3695483"/>
            <a:ext cx="3469341" cy="15957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4347252" y="3695483"/>
            <a:ext cx="3469341" cy="15957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7986922" y="3713413"/>
            <a:ext cx="3469341" cy="15957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1003417" y="2019079"/>
            <a:ext cx="292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Arial Black" panose="020B0A04020102020204" pitchFamily="34" charset="0"/>
              </a:rPr>
              <a:t>Fundamental Models</a:t>
            </a:r>
            <a:endParaRPr lang="de-DE" dirty="0">
              <a:latin typeface="Arial Black" panose="020B0A040201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19288" y="2028033"/>
            <a:ext cx="285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Arial Black" panose="020B0A04020102020204" pitchFamily="34" charset="0"/>
              </a:rPr>
              <a:t>Polling / Surveys</a:t>
            </a:r>
            <a:endParaRPr lang="de-DE" dirty="0"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60343" y="2036983"/>
            <a:ext cx="294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Arial Black" panose="020B0A04020102020204" pitchFamily="34" charset="0"/>
              </a:rPr>
              <a:t>Wisdom of the Crowd</a:t>
            </a:r>
            <a:endParaRPr lang="de-DE" dirty="0">
              <a:latin typeface="Arial Black" panose="020B0A040201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1003" y="3789612"/>
            <a:ext cx="294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Arial Black" panose="020B0A04020102020204" pitchFamily="34" charset="0"/>
              </a:rPr>
              <a:t>Digital Trace Models</a:t>
            </a:r>
            <a:endParaRPr lang="de-DE" dirty="0">
              <a:latin typeface="Arial Black" panose="020B0A040201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09468" y="3789612"/>
            <a:ext cx="294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Arial Black" panose="020B0A04020102020204" pitchFamily="34" charset="0"/>
              </a:rPr>
              <a:t>Combining Forecasts</a:t>
            </a:r>
            <a:endParaRPr lang="de-DE" dirty="0">
              <a:latin typeface="Arial Black" panose="020B0A040201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49138" y="3789612"/>
            <a:ext cx="294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Arial Black" panose="020B0A04020102020204" pitchFamily="34" charset="0"/>
              </a:rPr>
              <a:t>Hybrid Models</a:t>
            </a:r>
            <a:endParaRPr lang="de-DE" dirty="0">
              <a:latin typeface="Arial Black" panose="020B0A040201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09058" y="3040520"/>
            <a:ext cx="964238" cy="3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e.g. GDP</a:t>
            </a:r>
            <a:endParaRPr lang="de-DE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03417" y="2560560"/>
            <a:ext cx="3069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Vote = f (politics, economics)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5158" y="3050538"/>
            <a:ext cx="1954306" cy="3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e.g. Party popularity</a:t>
            </a:r>
            <a:endParaRPr lang="de-DE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4" name="Straight Arrow Connector 23"/>
          <p:cNvCxnSpPr>
            <a:stCxn id="19" idx="0"/>
          </p:cNvCxnSpPr>
          <p:nvPr/>
        </p:nvCxnSpPr>
        <p:spPr>
          <a:xfrm flipH="1" flipV="1">
            <a:off x="3552356" y="2861765"/>
            <a:ext cx="38821" cy="1787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228543" y="2852530"/>
            <a:ext cx="101650" cy="1787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facebookbrand.com/wp-content/themes/fb-branding/prj-fb-branding/assets/images/fb-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647" y="4258307"/>
            <a:ext cx="697298" cy="69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sketchappsources.com/resources/source-image/twitterlogo_1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682" y="4258307"/>
            <a:ext cx="959225" cy="71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thumb/5/53/Google_%22G%22_Logo.svg/1000px-Google_%22G%22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31" y="4258306"/>
            <a:ext cx="710745" cy="71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omputationallegalstudies.com/wp-content/uploads/2010/11/Screen-shot-2010-11-01-at-11.30.07-P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343" y="2521119"/>
            <a:ext cx="1025322" cy="79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9543246" y="2380557"/>
            <a:ext cx="2054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+mj-lt"/>
              </a:rPr>
              <a:t>Markets,</a:t>
            </a:r>
            <a:br>
              <a:rPr lang="de-DE" dirty="0" smtClean="0">
                <a:latin typeface="+mj-lt"/>
              </a:rPr>
            </a:br>
            <a:r>
              <a:rPr lang="de-DE" dirty="0" smtClean="0">
                <a:latin typeface="+mj-lt"/>
              </a:rPr>
              <a:t>Competitions,</a:t>
            </a:r>
            <a:br>
              <a:rPr lang="de-DE" dirty="0" smtClean="0">
                <a:latin typeface="+mj-lt"/>
              </a:rPr>
            </a:br>
            <a:r>
              <a:rPr lang="de-DE" dirty="0" smtClean="0">
                <a:latin typeface="+mj-lt"/>
              </a:rPr>
              <a:t>Aggregated Forecasts</a:t>
            </a:r>
            <a:endParaRPr lang="de-DE" dirty="0">
              <a:latin typeface="+mj-lt"/>
            </a:endParaRPr>
          </a:p>
        </p:txBody>
      </p:sp>
      <p:pic>
        <p:nvPicPr>
          <p:cNvPr id="1040" name="Picture 16" descr="https://upload.wikimedia.org/wikipedia/commons/thumb/1/13/FiveThirtyEight_Logo.svg/2000px-FiveThirtyEight_Logo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976" y="4375134"/>
            <a:ext cx="3139892" cy="33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upload.wikimedia.org/wikipedia/commons/thumb/f/ff/S%C3%BCddeutsche-Zeitung-Logo.svg/1280px-S%C3%BCddeutsche-Zeitung-Logo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887" y="4829025"/>
            <a:ext cx="2947000" cy="37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zweitstimme.org/img/logo_orang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874" y="4197581"/>
            <a:ext cx="2417233" cy="94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www.politicalcampaigningtips.com/wp-content/uploads/2014/09/political-polls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305" y="2449290"/>
            <a:ext cx="1751529" cy="98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01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317" y="699655"/>
            <a:ext cx="10972800" cy="716543"/>
          </a:xfrm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Polling: State </a:t>
            </a:r>
            <a:r>
              <a:rPr lang="de-DE" sz="3600" b="1" dirty="0" err="1">
                <a:latin typeface="Arial Black" panose="020B0A04020102020204" pitchFamily="34" charset="0"/>
              </a:rPr>
              <a:t>of</a:t>
            </a:r>
            <a:r>
              <a:rPr lang="de-DE" sz="3600" b="1" dirty="0">
                <a:latin typeface="Arial Black" panose="020B0A04020102020204" pitchFamily="34" charset="0"/>
              </a:rPr>
              <a:t> </a:t>
            </a:r>
            <a:r>
              <a:rPr lang="de-DE" sz="3600" b="1" dirty="0" err="1">
                <a:latin typeface="Arial Black" panose="020B0A04020102020204" pitchFamily="34" charset="0"/>
              </a:rPr>
              <a:t>the</a:t>
            </a:r>
            <a:r>
              <a:rPr lang="de-DE" sz="3600" b="1" dirty="0">
                <a:latin typeface="Arial Black" panose="020B0A04020102020204" pitchFamily="34" charset="0"/>
              </a:rPr>
              <a:t> </a:t>
            </a:r>
            <a:r>
              <a:rPr lang="de-DE" sz="3600" b="1" dirty="0" err="1">
                <a:latin typeface="Arial Black" panose="020B0A04020102020204" pitchFamily="34" charset="0"/>
              </a:rPr>
              <a:t>art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E2FFA4-F718-4F5A-8E9F-CE4D52755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3247" y="3123983"/>
            <a:ext cx="2219075" cy="1579864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Data</a:t>
            </a:r>
            <a:endParaRPr lang="de-DE" sz="4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Up-Down Arrow 6"/>
          <p:cNvSpPr/>
          <p:nvPr/>
        </p:nvSpPr>
        <p:spPr>
          <a:xfrm>
            <a:off x="673697" y="1941635"/>
            <a:ext cx="807374" cy="4317497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1782195" y="1735571"/>
            <a:ext cx="2656167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b="1" dirty="0"/>
              <a:t>Mandatory Response </a:t>
            </a:r>
            <a:r>
              <a:rPr lang="de-DE" sz="2000" b="1" dirty="0" smtClean="0"/>
              <a:t/>
            </a:r>
            <a:br>
              <a:rPr lang="de-DE" sz="2000" b="1" dirty="0" smtClean="0"/>
            </a:br>
            <a:r>
              <a:rPr lang="de-DE" sz="2000" dirty="0" smtClean="0"/>
              <a:t>e.g. Census</a:t>
            </a:r>
            <a:endParaRPr lang="de-DE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981EF4E-6063-4EDE-89A7-F7D7C9838902}"/>
              </a:ext>
            </a:extLst>
          </p:cNvPr>
          <p:cNvSpPr/>
          <p:nvPr/>
        </p:nvSpPr>
        <p:spPr>
          <a:xfrm rot="16200000">
            <a:off x="-651483" y="3920600"/>
            <a:ext cx="3457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0" i="0" u="none" strike="noStrike" baseline="0" dirty="0" smtClean="0">
                <a:latin typeface="Arial Black" panose="020B0A04020102020204" pitchFamily="34" charset="0"/>
              </a:rPr>
              <a:t>Data Collection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09034" y="2544484"/>
            <a:ext cx="2629328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b="1" dirty="0"/>
              <a:t>Random </a:t>
            </a:r>
            <a:r>
              <a:rPr lang="de-DE" sz="2000" b="1" dirty="0" smtClean="0"/>
              <a:t>Person</a:t>
            </a:r>
            <a:br>
              <a:rPr lang="de-DE" sz="2000" b="1" dirty="0" smtClean="0"/>
            </a:br>
            <a:r>
              <a:rPr lang="de-DE" sz="2000" dirty="0" smtClean="0"/>
              <a:t>e.g. House-door</a:t>
            </a:r>
            <a:endParaRPr lang="de-DE" sz="2000" dirty="0"/>
          </a:p>
        </p:txBody>
      </p:sp>
      <p:sp>
        <p:nvSpPr>
          <p:cNvPr id="11" name="Rectangle 10"/>
          <p:cNvSpPr/>
          <p:nvPr/>
        </p:nvSpPr>
        <p:spPr>
          <a:xfrm>
            <a:off x="1822390" y="3393102"/>
            <a:ext cx="2615972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b="1" dirty="0" smtClean="0"/>
              <a:t>RDD</a:t>
            </a:r>
            <a:br>
              <a:rPr lang="de-DE" sz="2000" b="1" dirty="0" smtClean="0"/>
            </a:br>
            <a:r>
              <a:rPr lang="de-DE" sz="2000" dirty="0" smtClean="0"/>
              <a:t>e.g. IntraTest</a:t>
            </a:r>
            <a:endParaRPr lang="de-DE" sz="2000" dirty="0"/>
          </a:p>
        </p:txBody>
      </p:sp>
      <p:sp>
        <p:nvSpPr>
          <p:cNvPr id="12" name="Rectangle 11"/>
          <p:cNvSpPr/>
          <p:nvPr/>
        </p:nvSpPr>
        <p:spPr>
          <a:xfrm>
            <a:off x="1795853" y="4214928"/>
            <a:ext cx="264250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b="1" dirty="0"/>
              <a:t>Sub-Sample </a:t>
            </a:r>
            <a:r>
              <a:rPr lang="de-DE" sz="2000" b="1" dirty="0" smtClean="0"/>
              <a:t>Panel </a:t>
            </a:r>
            <a:br>
              <a:rPr lang="de-DE" sz="2000" b="1" dirty="0" smtClean="0"/>
            </a:br>
            <a:r>
              <a:rPr lang="de-DE" sz="2000" dirty="0" smtClean="0"/>
              <a:t>e.g. YouGov</a:t>
            </a:r>
            <a:endParaRPr lang="de-DE" sz="2000" dirty="0"/>
          </a:p>
        </p:txBody>
      </p:sp>
      <p:sp>
        <p:nvSpPr>
          <p:cNvPr id="13" name="Rectangle 12"/>
          <p:cNvSpPr/>
          <p:nvPr/>
        </p:nvSpPr>
        <p:spPr>
          <a:xfrm>
            <a:off x="1796632" y="5000337"/>
            <a:ext cx="264173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2000" b="1" dirty="0" smtClean="0"/>
              <a:t>Pre-Stratification</a:t>
            </a:r>
            <a:br>
              <a:rPr lang="de-DE" sz="2000" b="1" dirty="0" smtClean="0"/>
            </a:br>
            <a:r>
              <a:rPr lang="de-DE" sz="2000" dirty="0" smtClean="0"/>
              <a:t>e.g. DaliaResearch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1795074" y="5773889"/>
            <a:ext cx="2643288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b="1" dirty="0" smtClean="0"/>
              <a:t>Response on Street</a:t>
            </a:r>
            <a:br>
              <a:rPr lang="de-DE" sz="2000" b="1" dirty="0" smtClean="0"/>
            </a:br>
            <a:r>
              <a:rPr lang="de-DE" sz="2000" dirty="0" smtClean="0"/>
              <a:t>e.g. zeit.de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7975866" y="2671126"/>
            <a:ext cx="2629328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b="1" dirty="0" smtClean="0"/>
              <a:t>Raking</a:t>
            </a:r>
          </a:p>
          <a:p>
            <a:r>
              <a:rPr lang="de-DE" sz="2000" dirty="0" smtClean="0"/>
              <a:t>Marginal Distribution</a:t>
            </a:r>
            <a:endParaRPr lang="de-DE" sz="2000" dirty="0"/>
          </a:p>
        </p:txBody>
      </p:sp>
      <p:sp>
        <p:nvSpPr>
          <p:cNvPr id="16" name="Rectangle 15"/>
          <p:cNvSpPr/>
          <p:nvPr/>
        </p:nvSpPr>
        <p:spPr>
          <a:xfrm>
            <a:off x="7989222" y="3519744"/>
            <a:ext cx="2615972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de-DE" sz="2000" b="1" dirty="0" smtClean="0"/>
              <a:t>Post-stratification</a:t>
            </a:r>
            <a:br>
              <a:rPr lang="de-DE" sz="2000" b="1" dirty="0" smtClean="0"/>
            </a:br>
            <a:r>
              <a:rPr lang="de-DE" sz="2000" dirty="0" smtClean="0"/>
              <a:t>Combined  Distribution</a:t>
            </a:r>
            <a:endParaRPr lang="de-DE" sz="2000" dirty="0"/>
          </a:p>
        </p:txBody>
      </p:sp>
      <p:sp>
        <p:nvSpPr>
          <p:cNvPr id="17" name="Rectangle 16"/>
          <p:cNvSpPr/>
          <p:nvPr/>
        </p:nvSpPr>
        <p:spPr>
          <a:xfrm>
            <a:off x="7962685" y="4341570"/>
            <a:ext cx="2642509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b="1" dirty="0" smtClean="0"/>
              <a:t>Model-based Post-Stratifcation</a:t>
            </a:r>
            <a:br>
              <a:rPr lang="de-DE" sz="2000" b="1" dirty="0" smtClean="0"/>
            </a:br>
            <a:r>
              <a:rPr lang="de-DE" sz="2000" dirty="0" smtClean="0"/>
              <a:t>Logistic Regression</a:t>
            </a:r>
            <a:r>
              <a:rPr lang="de-DE" sz="2000" b="1" dirty="0" smtClean="0"/>
              <a:t> </a:t>
            </a:r>
            <a:endParaRPr lang="de-DE" sz="2000" dirty="0"/>
          </a:p>
        </p:txBody>
      </p:sp>
      <p:sp>
        <p:nvSpPr>
          <p:cNvPr id="18" name="Up-Down Arrow 17"/>
          <p:cNvSpPr/>
          <p:nvPr/>
        </p:nvSpPr>
        <p:spPr>
          <a:xfrm>
            <a:off x="10948891" y="1941634"/>
            <a:ext cx="807374" cy="4317497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981EF4E-6063-4EDE-89A7-F7D7C9838902}"/>
              </a:ext>
            </a:extLst>
          </p:cNvPr>
          <p:cNvSpPr/>
          <p:nvPr/>
        </p:nvSpPr>
        <p:spPr>
          <a:xfrm rot="16200000">
            <a:off x="9623711" y="3920599"/>
            <a:ext cx="3457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0" i="0" u="none" strike="noStrike" baseline="0" dirty="0" smtClean="0">
                <a:latin typeface="Arial Black" panose="020B0A04020102020204" pitchFamily="34" charset="0"/>
              </a:rPr>
              <a:t>Analytics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636394" y="3297698"/>
            <a:ext cx="321972" cy="117576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ight Arrow 20"/>
          <p:cNvSpPr/>
          <p:nvPr/>
        </p:nvSpPr>
        <p:spPr>
          <a:xfrm>
            <a:off x="7428963" y="3285022"/>
            <a:ext cx="321972" cy="117576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347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317" y="699655"/>
            <a:ext cx="10972800" cy="716543"/>
          </a:xfrm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Polling: State </a:t>
            </a:r>
            <a:r>
              <a:rPr lang="de-DE" sz="3600" b="1" dirty="0" err="1">
                <a:latin typeface="Arial Black" panose="020B0A04020102020204" pitchFamily="34" charset="0"/>
              </a:rPr>
              <a:t>of</a:t>
            </a:r>
            <a:r>
              <a:rPr lang="de-DE" sz="3600" b="1" dirty="0">
                <a:latin typeface="Arial Black" panose="020B0A04020102020204" pitchFamily="34" charset="0"/>
              </a:rPr>
              <a:t> </a:t>
            </a:r>
            <a:r>
              <a:rPr lang="de-DE" sz="3600" b="1" dirty="0" err="1">
                <a:latin typeface="Arial Black" panose="020B0A04020102020204" pitchFamily="34" charset="0"/>
              </a:rPr>
              <a:t>the</a:t>
            </a:r>
            <a:r>
              <a:rPr lang="de-DE" sz="3600" b="1" dirty="0">
                <a:latin typeface="Arial Black" panose="020B0A04020102020204" pitchFamily="34" charset="0"/>
              </a:rPr>
              <a:t> </a:t>
            </a:r>
            <a:r>
              <a:rPr lang="de-DE" sz="3600" b="1" dirty="0" err="1">
                <a:latin typeface="Arial Black" panose="020B0A04020102020204" pitchFamily="34" charset="0"/>
              </a:rPr>
              <a:t>art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4598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08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xmlns="" id="{FDA5F165-838C-4801-AA4F-0FEF6E6E38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0" r="1" b="1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b="1">
                <a:latin typeface="Arial Black" panose="020B0A04020102020204" pitchFamily="34" charset="0"/>
              </a:rPr>
              <a:t>Polling: State </a:t>
            </a:r>
            <a:r>
              <a:rPr lang="de-DE" b="1" err="1">
                <a:latin typeface="Arial Black" panose="020B0A04020102020204" pitchFamily="34" charset="0"/>
              </a:rPr>
              <a:t>of</a:t>
            </a:r>
            <a:r>
              <a:rPr lang="de-DE" b="1">
                <a:latin typeface="Arial Black" panose="020B0A04020102020204" pitchFamily="34" charset="0"/>
              </a:rPr>
              <a:t> </a:t>
            </a:r>
            <a:r>
              <a:rPr lang="de-DE" b="1" err="1">
                <a:latin typeface="Arial Black" panose="020B0A04020102020204" pitchFamily="34" charset="0"/>
              </a:rPr>
              <a:t>the</a:t>
            </a:r>
            <a:r>
              <a:rPr lang="de-DE" b="1">
                <a:latin typeface="Arial Black" panose="020B0A04020102020204" pitchFamily="34" charset="0"/>
              </a:rPr>
              <a:t> </a:t>
            </a:r>
            <a:r>
              <a:rPr lang="de-DE" b="1" err="1">
                <a:latin typeface="Arial Black" panose="020B0A04020102020204" pitchFamily="34" charset="0"/>
              </a:rPr>
              <a:t>art</a:t>
            </a:r>
            <a:endParaRPr lang="de-DE" b="1">
              <a:latin typeface="Arial Black" panose="020B0A040201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C38B3F35-6CC2-4D19-8230-F792387EB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de-DE" sz="2000" dirty="0"/>
              <a:t>-&gt; Come </a:t>
            </a:r>
            <a:r>
              <a:rPr lang="de-DE" sz="2000" dirty="0" err="1"/>
              <a:t>up</a:t>
            </a:r>
            <a:r>
              <a:rPr lang="de-DE" sz="2000" dirty="0"/>
              <a:t> </a:t>
            </a:r>
            <a:r>
              <a:rPr lang="de-DE" sz="2000" dirty="0" err="1"/>
              <a:t>here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different </a:t>
            </a:r>
            <a:r>
              <a:rPr lang="de-DE" sz="2000" dirty="0" err="1"/>
              <a:t>polling</a:t>
            </a:r>
            <a:r>
              <a:rPr lang="de-DE" sz="2000" dirty="0"/>
              <a:t> </a:t>
            </a:r>
            <a:r>
              <a:rPr lang="de-DE" sz="2000" dirty="0" err="1"/>
              <a:t>problems</a:t>
            </a:r>
            <a:r>
              <a:rPr lang="de-DE" sz="2000" dirty="0"/>
              <a:t>/</a:t>
            </a:r>
            <a:r>
              <a:rPr lang="de-DE" sz="2000" dirty="0" err="1"/>
              <a:t>observations</a:t>
            </a:r>
            <a:endParaRPr lang="de-DE" sz="2000" dirty="0"/>
          </a:p>
          <a:p>
            <a:pPr lvl="1"/>
            <a:r>
              <a:rPr lang="de-DE" sz="2000" dirty="0" err="1"/>
              <a:t>z.B</a:t>
            </a:r>
            <a:r>
              <a:rPr lang="de-DE" sz="2000" dirty="0"/>
              <a:t> </a:t>
            </a:r>
            <a:r>
              <a:rPr lang="de-DE" sz="2000" dirty="0" err="1"/>
              <a:t>polls</a:t>
            </a:r>
            <a:r>
              <a:rPr lang="de-DE" sz="2000" dirty="0"/>
              <a:t> schlechter 3 </a:t>
            </a:r>
            <a:r>
              <a:rPr lang="de-DE" sz="2000" dirty="0" err="1"/>
              <a:t>monate</a:t>
            </a:r>
            <a:r>
              <a:rPr lang="de-DE" sz="2000" dirty="0"/>
              <a:t> vor </a:t>
            </a:r>
            <a:r>
              <a:rPr lang="de-DE" sz="2000" dirty="0" err="1"/>
              <a:t>election</a:t>
            </a:r>
            <a:endParaRPr lang="de-DE" sz="2000" dirty="0"/>
          </a:p>
          <a:p>
            <a:pPr lvl="1"/>
            <a:r>
              <a:rPr lang="de-DE" sz="2000" dirty="0"/>
              <a:t>Campaign </a:t>
            </a:r>
            <a:r>
              <a:rPr lang="de-DE" sz="2000" dirty="0" err="1"/>
              <a:t>noise</a:t>
            </a:r>
            <a:r>
              <a:rPr lang="de-DE" sz="2000" dirty="0"/>
              <a:t>/</a:t>
            </a:r>
            <a:r>
              <a:rPr lang="de-DE" sz="2000" dirty="0" err="1"/>
              <a:t>horse</a:t>
            </a:r>
            <a:r>
              <a:rPr lang="de-DE" sz="2000" dirty="0"/>
              <a:t> </a:t>
            </a:r>
            <a:r>
              <a:rPr lang="de-DE" sz="2000" dirty="0" err="1"/>
              <a:t>race</a:t>
            </a:r>
            <a:r>
              <a:rPr lang="de-DE" sz="2000" dirty="0"/>
              <a:t> </a:t>
            </a:r>
            <a:r>
              <a:rPr lang="de-DE" sz="2000" dirty="0" err="1"/>
              <a:t>journalism</a:t>
            </a:r>
            <a:endParaRPr lang="de-DE" sz="2000" dirty="0"/>
          </a:p>
          <a:p>
            <a:pPr lvl="1"/>
            <a:r>
              <a:rPr lang="de-DE" sz="2000" dirty="0" err="1"/>
              <a:t>Attitudinal</a:t>
            </a:r>
            <a:r>
              <a:rPr lang="de-DE" sz="2000" dirty="0"/>
              <a:t> </a:t>
            </a:r>
            <a:r>
              <a:rPr lang="de-DE" sz="2000" dirty="0" err="1"/>
              <a:t>effects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polls</a:t>
            </a:r>
            <a:r>
              <a:rPr lang="de-DE" sz="2000" dirty="0"/>
              <a:t> (</a:t>
            </a:r>
            <a:r>
              <a:rPr lang="de-DE" sz="2000" dirty="0" err="1"/>
              <a:t>paper</a:t>
            </a:r>
            <a:r>
              <a:rPr lang="de-DE" sz="2000" dirty="0"/>
              <a:t>? Vorletzte oder letzte Vorlesung 08/09)</a:t>
            </a:r>
          </a:p>
        </p:txBody>
      </p:sp>
      <p:pic>
        <p:nvPicPr>
          <p:cNvPr id="11" name="Picture 10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xmlns="" id="{C9FCC23B-C008-4215-A2FC-F258C9CBA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87" y="4898902"/>
            <a:ext cx="3305557" cy="85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5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b="1">
                <a:latin typeface="Arial Black" panose="020B0A04020102020204" pitchFamily="34" charset="0"/>
              </a:rPr>
              <a:t>Polling: State </a:t>
            </a:r>
            <a:r>
              <a:rPr lang="de-DE" b="1" err="1">
                <a:latin typeface="Arial Black" panose="020B0A04020102020204" pitchFamily="34" charset="0"/>
              </a:rPr>
              <a:t>of</a:t>
            </a:r>
            <a:r>
              <a:rPr lang="de-DE" b="1">
                <a:latin typeface="Arial Black" panose="020B0A04020102020204" pitchFamily="34" charset="0"/>
              </a:rPr>
              <a:t> </a:t>
            </a:r>
            <a:r>
              <a:rPr lang="de-DE" b="1" err="1">
                <a:latin typeface="Arial Black" panose="020B0A04020102020204" pitchFamily="34" charset="0"/>
              </a:rPr>
              <a:t>the</a:t>
            </a:r>
            <a:r>
              <a:rPr lang="de-DE" b="1">
                <a:latin typeface="Arial Black" panose="020B0A04020102020204" pitchFamily="34" charset="0"/>
              </a:rPr>
              <a:t> </a:t>
            </a:r>
            <a:r>
              <a:rPr lang="de-DE" b="1" err="1">
                <a:latin typeface="Arial Black" panose="020B0A04020102020204" pitchFamily="34" charset="0"/>
              </a:rPr>
              <a:t>art</a:t>
            </a:r>
            <a:endParaRPr lang="de-DE" b="1">
              <a:latin typeface="Arial Black" panose="020B0A040201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C38B3F35-6CC2-4D19-8230-F792387EB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de-DE" sz="2000"/>
              <a:t>-&gt; Come up here with different polling problems/observations</a:t>
            </a:r>
          </a:p>
          <a:p>
            <a:pPr lvl="1"/>
            <a:r>
              <a:rPr lang="de-DE" sz="2000"/>
              <a:t>z.B polls schlechter 3 monate vor election</a:t>
            </a:r>
          </a:p>
          <a:p>
            <a:pPr lvl="1"/>
            <a:r>
              <a:rPr lang="de-DE" sz="2000"/>
              <a:t>Campaign noise/horse race journalism</a:t>
            </a:r>
          </a:p>
          <a:p>
            <a:pPr lvl="1"/>
            <a:r>
              <a:rPr lang="de-DE" sz="2000"/>
              <a:t>Attitudinal effects of polls (paper? Vorletzte oder letzte Vorlesung 08/09)</a:t>
            </a:r>
            <a:endParaRPr lang="de-DE" sz="20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xmlns="" id="{4FA2BB9E-F671-47F2-B994-606983603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384" y="1527651"/>
            <a:ext cx="4975735" cy="2409138"/>
          </a:xfrm>
          <a:prstGeom prst="rect">
            <a:avLst/>
          </a:prstGeom>
        </p:spPr>
      </p:pic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xmlns="" id="{933DC4F2-00CC-4B97-9E44-D2C7330D1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778" y="4061102"/>
            <a:ext cx="4983609" cy="239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b="1" dirty="0">
                <a:latin typeface="Arial Black" panose="020B0A04020102020204" pitchFamily="34" charset="0"/>
              </a:rPr>
              <a:t>Polling: Polling </a:t>
            </a:r>
            <a:r>
              <a:rPr lang="de-DE" b="1" dirty="0" err="1">
                <a:latin typeface="Arial Black" panose="020B0A04020102020204" pitchFamily="34" charset="0"/>
              </a:rPr>
              <a:t>the</a:t>
            </a:r>
            <a:r>
              <a:rPr lang="de-DE" b="1" dirty="0">
                <a:latin typeface="Arial Black" panose="020B0A04020102020204" pitchFamily="34" charset="0"/>
              </a:rPr>
              <a:t> Polls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ED952B7-5A22-4A6C-82B8-2B8940026C6A}"/>
              </a:ext>
            </a:extLst>
          </p:cNvPr>
          <p:cNvSpPr/>
          <p:nvPr/>
        </p:nvSpPr>
        <p:spPr>
          <a:xfrm>
            <a:off x="638700" y="1607563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err="1">
                <a:latin typeface="SFBMR10"/>
              </a:rPr>
              <a:t>Considerations</a:t>
            </a:r>
            <a:endParaRPr lang="de-DE" dirty="0">
              <a:latin typeface="SFBMR1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>
                <a:latin typeface="SFBMR9"/>
              </a:rPr>
              <a:t>poll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variation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over</a:t>
            </a:r>
            <a:r>
              <a:rPr lang="de-DE" sz="1400" dirty="0">
                <a:latin typeface="SFBMR9"/>
              </a:rPr>
              <a:t> time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FBMR9"/>
              </a:rPr>
              <a:t>poll variation across polling organizations (“house effects”)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>
                <a:latin typeface="SFBMR9"/>
              </a:rPr>
              <a:t>single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polls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hardly</a:t>
            </a:r>
            <a:r>
              <a:rPr lang="de-DE" sz="1400" dirty="0">
                <a:latin typeface="SFBMR9"/>
              </a:rPr>
              <a:t> informative</a:t>
            </a:r>
          </a:p>
          <a:p>
            <a:r>
              <a:rPr lang="de-DE" dirty="0">
                <a:latin typeface="SFBMR10"/>
              </a:rPr>
              <a:t>Approach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SFBMR9"/>
              </a:rPr>
              <a:t>pool polls (more data, more precision)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SFBMR9"/>
              </a:rPr>
              <a:t>smooth over time (intentions less variable than poll variability suggests)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SFBMR9"/>
              </a:rPr>
              <a:t>correct for house-specific bias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17881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317" y="699655"/>
            <a:ext cx="10972800" cy="716543"/>
          </a:xfrm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Polling: Non-</a:t>
            </a:r>
            <a:r>
              <a:rPr lang="de-DE" sz="3600" b="1" dirty="0" err="1">
                <a:latin typeface="Arial Black" panose="020B0A04020102020204" pitchFamily="34" charset="0"/>
              </a:rPr>
              <a:t>representative</a:t>
            </a:r>
            <a:r>
              <a:rPr lang="de-DE" sz="3600" b="1" dirty="0">
                <a:latin typeface="Arial Black" panose="020B0A04020102020204" pitchFamily="34" charset="0"/>
              </a:rPr>
              <a:t> </a:t>
            </a:r>
            <a:r>
              <a:rPr lang="de-DE" sz="3600" b="1" dirty="0" err="1">
                <a:latin typeface="Arial Black" panose="020B0A04020102020204" pitchFamily="34" charset="0"/>
              </a:rPr>
              <a:t>polls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25D2F29-F77A-4708-8BC1-5EC20E09AD82}"/>
              </a:ext>
            </a:extLst>
          </p:cNvPr>
          <p:cNvSpPr/>
          <p:nvPr/>
        </p:nvSpPr>
        <p:spPr>
          <a:xfrm>
            <a:off x="626017" y="1611462"/>
            <a:ext cx="853068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i="0" u="none" strike="noStrike" baseline="0" dirty="0" err="1">
                <a:latin typeface="SFBMR10"/>
              </a:rPr>
              <a:t>Considerations</a:t>
            </a:r>
            <a:endParaRPr lang="de-DE" b="1" i="0" u="none" strike="noStrike" baseline="0" dirty="0">
              <a:latin typeface="SFBMR1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>
                <a:latin typeface="SFBMR9"/>
              </a:rPr>
              <a:t>decreasing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response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rates</a:t>
            </a:r>
            <a:endParaRPr lang="de-DE" sz="1400" dirty="0">
              <a:latin typeface="SFBMR9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>
                <a:latin typeface="SFBMR9"/>
              </a:rPr>
              <a:t>realized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samples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are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biased</a:t>
            </a:r>
            <a:endParaRPr lang="de-DE" sz="1400" dirty="0">
              <a:latin typeface="SFBMR9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400" dirty="0">
              <a:latin typeface="SFBMR9"/>
            </a:endParaRPr>
          </a:p>
          <a:p>
            <a:r>
              <a:rPr lang="de-DE" b="1" i="0" u="none" strike="noStrike" baseline="0" dirty="0">
                <a:latin typeface="SFBMR10"/>
              </a:rPr>
              <a:t>Approach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dirty="0" err="1">
                <a:latin typeface="SFBMR9"/>
              </a:rPr>
              <a:t>realize</a:t>
            </a:r>
            <a:r>
              <a:rPr lang="it-IT" sz="1400" dirty="0">
                <a:latin typeface="SFBMR9"/>
              </a:rPr>
              <a:t> (massive) non-</a:t>
            </a:r>
            <a:r>
              <a:rPr lang="it-IT" sz="1400" dirty="0" err="1">
                <a:latin typeface="SFBMR9"/>
              </a:rPr>
              <a:t>representative</a:t>
            </a:r>
            <a:r>
              <a:rPr lang="it-IT" sz="1400" dirty="0">
                <a:latin typeface="SFBMR9"/>
              </a:rPr>
              <a:t> poll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SFBMR9"/>
              </a:rPr>
              <a:t>collect predictive demographic dimensions (sex, race, age, education, state, party ID, ideology, previous vote)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SFBMR9"/>
              </a:rPr>
              <a:t>statistically adjust for bias using multilevel-regression with </a:t>
            </a:r>
            <a:r>
              <a:rPr lang="de-DE" sz="1400" dirty="0" err="1">
                <a:latin typeface="SFBMR9"/>
              </a:rPr>
              <a:t>poststratification</a:t>
            </a:r>
            <a:r>
              <a:rPr lang="de-DE" sz="1400" dirty="0">
                <a:latin typeface="SFBMR9"/>
              </a:rPr>
              <a:t> (MRP)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58543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</Words>
  <Application>Microsoft Office PowerPoint</Application>
  <PresentationFormat>Custom</PresentationFormat>
  <Paragraphs>108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Office Theme</vt:lpstr>
      <vt:lpstr>2_Office Theme</vt:lpstr>
      <vt:lpstr>3_Office Theme</vt:lpstr>
      <vt:lpstr>4_Office Theme</vt:lpstr>
      <vt:lpstr>1_Office Theme</vt:lpstr>
      <vt:lpstr>Custom Design</vt:lpstr>
      <vt:lpstr>Election Forecasting with Online Polling Data</vt:lpstr>
      <vt:lpstr>Outline</vt:lpstr>
      <vt:lpstr>Election Forecasting: Methods</vt:lpstr>
      <vt:lpstr>Polling: State of the art</vt:lpstr>
      <vt:lpstr>Polling: State of the art</vt:lpstr>
      <vt:lpstr>Polling: State of the art</vt:lpstr>
      <vt:lpstr>Polling: State of the art</vt:lpstr>
      <vt:lpstr>Polling: Polling the Polls</vt:lpstr>
      <vt:lpstr>Polling: Non-representative polls</vt:lpstr>
      <vt:lpstr>Adjusting Europulse Data: Methodology</vt:lpstr>
      <vt:lpstr>PowerPoint Presentation</vt:lpstr>
      <vt:lpstr>Adjusting Europulse Data: Results</vt:lpstr>
      <vt:lpstr>Adjusting Europulse Data: Take aways</vt:lpstr>
      <vt:lpstr>Papers and 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 Hemmerlein</dc:creator>
  <cp:lastModifiedBy>User</cp:lastModifiedBy>
  <cp:revision>27</cp:revision>
  <dcterms:created xsi:type="dcterms:W3CDTF">2017-10-06T15:32:45Z</dcterms:created>
  <dcterms:modified xsi:type="dcterms:W3CDTF">2017-10-09T19:51:39Z</dcterms:modified>
</cp:coreProperties>
</file>