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684" r:id="rId3"/>
    <p:sldMasterId id="2147483696" r:id="rId4"/>
    <p:sldMasterId id="2147483708" r:id="rId5"/>
    <p:sldMasterId id="2147483672" r:id="rId6"/>
    <p:sldMasterId id="2147483660" r:id="rId7"/>
  </p:sldMasterIdLst>
  <p:notesMasterIdLst>
    <p:notesMasterId r:id="rId24"/>
  </p:notesMasterIdLst>
  <p:sldIdLst>
    <p:sldId id="256" r:id="rId8"/>
    <p:sldId id="257" r:id="rId9"/>
    <p:sldId id="260" r:id="rId10"/>
    <p:sldId id="261" r:id="rId11"/>
    <p:sldId id="268" r:id="rId12"/>
    <p:sldId id="270" r:id="rId13"/>
    <p:sldId id="271" r:id="rId14"/>
    <p:sldId id="269" r:id="rId15"/>
    <p:sldId id="264" r:id="rId16"/>
    <p:sldId id="272" r:id="rId17"/>
    <p:sldId id="262" r:id="rId18"/>
    <p:sldId id="267" r:id="rId19"/>
    <p:sldId id="266" r:id="rId20"/>
    <p:sldId id="263" r:id="rId21"/>
    <p:sldId id="265" r:id="rId22"/>
    <p:sldId id="27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C3F9"/>
    <a:srgbClr val="4EB3CF"/>
    <a:srgbClr val="00CCE8"/>
    <a:srgbClr val="00CBE6"/>
    <a:srgbClr val="F8FDFE"/>
    <a:srgbClr val="37434B"/>
    <a:srgbClr val="00C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330" y="32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BE4CE-4A76-4E91-A0AE-C9E6E325719B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538B-AEEA-46A3-9241-5D6D0819AE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A249804-7F1E-492E-B488-2DC1CF94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0FE8-9A07-48C1-9F71-A15EDD4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D4D1B-3833-42A1-952B-D0C7D674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BE10-EFB9-4A3B-BF06-A7DB4E2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DB2DB-DFB9-40C4-96A7-715247A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381C-86DD-4A40-AC0B-D2DCD0BB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7CE3-4941-42FC-8805-8D05E50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6712-37D0-4CA7-9647-F4CC4067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F43D-BC10-43CF-9AF4-6491CF3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C6ED-B168-4960-BDDB-8600C103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3027-2CD6-42FD-B8E8-BB382F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EA25-E535-44A9-AA7C-AAC286AF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329E-1D30-4D0A-A2FD-F1A9410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AD24-9BEF-45A1-96C7-0736FE62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2A4B-5A5F-4F72-8147-77C997D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B9A1-7091-4A31-AD61-B89A39E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D6D2-5BF4-4D03-9734-B1A9D739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FD90-9E4E-4A0C-B0B2-BF3BFD76E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6AD0-AA8C-4E70-8FE4-4D6D7CEC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9F736-CA2D-4F85-AE35-45A1D50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41821-57BD-409F-84E6-FC232F2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9143-81F1-4298-A74A-D30324E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8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A468-23A1-474E-836D-D09773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30A4-5FED-4C39-B4A2-96F8CFB2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72F4C-5CBF-40F0-9B58-8CE9C52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848B4-22E1-4953-BC1B-96F59730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A87B8-8395-459F-8CEE-659FF4254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CF109-8121-4B61-8E36-04656F0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9360A-D844-4153-AB93-90E691C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DDE8F-8FC7-460C-B500-B6B26C62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1698-2FAE-4208-83FB-AFB7F3B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3870F-A4ED-4837-935A-B497D0A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3DD87-F26E-4AC7-A1FB-4F0C54C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EAF5A-977A-4A0B-B296-2EACB9A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2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7DAAF-7F7D-443C-A7F2-C577454C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003E4-481D-4AA5-B0A9-4F0EF49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7DD6-DC58-4270-BA44-5DD5E53A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4A468-E363-410F-BC5D-EBDB406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0058B-ACBF-4487-89CD-041FA73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fld id="{C9A4031B-9BF7-4225-8822-865626CAA73B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BD397D-1ECA-47D4-A0C0-4C0CCFBC3928}"/>
              </a:ext>
            </a:extLst>
          </p:cNvPr>
          <p:cNvSpPr/>
          <p:nvPr userDrawn="1"/>
        </p:nvSpPr>
        <p:spPr>
          <a:xfrm>
            <a:off x="-254000" y="722485"/>
            <a:ext cx="12573000" cy="674114"/>
          </a:xfrm>
          <a:prstGeom prst="roundRect">
            <a:avLst/>
          </a:prstGeom>
          <a:solidFill>
            <a:srgbClr val="00CBE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0940E9-D71A-4A32-82D0-4219845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0A74FF7-9F5E-4406-982E-23E39DBF604A}"/>
              </a:ext>
            </a:extLst>
          </p:cNvPr>
          <p:cNvSpPr txBox="1">
            <a:spLocks/>
          </p:cNvSpPr>
          <p:nvPr userDrawn="1"/>
        </p:nvSpPr>
        <p:spPr>
          <a:xfrm>
            <a:off x="604319" y="6356350"/>
            <a:ext cx="3740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800" b="1" kern="1200" smtClean="0">
                <a:solidFill>
                  <a:srgbClr val="37434B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latin typeface="+mn-lt"/>
              </a:rPr>
              <a:t>Alexander Sacharow | Moritz Hemmerlein</a:t>
            </a:r>
          </a:p>
        </p:txBody>
      </p:sp>
    </p:spTree>
    <p:extLst>
      <p:ext uri="{BB962C8B-B14F-4D97-AF65-F5344CB8AC3E}">
        <p14:creationId xmlns:p14="http://schemas.microsoft.com/office/powerpoint/2010/main" val="67652172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6E02-04DC-4E38-A180-B6235D88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C626-9D39-4C37-9415-41412FB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D8FAF-8C98-43D3-A021-DDD8F854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6792-CD36-402C-B6E7-CAB3E19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F526C-5CDD-4DC8-A807-188160C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50E34-A9B1-4A4B-AA8F-F3B5600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5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F309-ACB4-4A02-B252-BB308E86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98C3A-15A4-40EB-B19E-C593B3B9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B9E60-8399-47B0-92B9-03998DC0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7D339-69ED-42AC-8BC2-17B3B0A8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4141-BABE-4C23-BF95-B7F7EE6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4A564-D15C-4390-AB73-32021A8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9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7D61-3B9E-47FF-93B4-4332CB61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4B74-EA97-435E-B579-D5084050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1304-DA09-44CF-A5D2-553AC49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3C90-37BD-4AF3-B294-7700114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F888-F3F9-42B4-AD0D-0958DDA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50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842E8-A0AC-4991-ADE2-2473F4B5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A7ADB-41CD-43CC-A23D-CDBD9D0D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FDFF-8A3E-40A3-BD0E-4FE88A0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31E1-B173-4E5B-8253-18ABB91C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562A-D3E2-4D59-B9C2-B0960479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66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27"/>
            <a:ext cx="10515600" cy="109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71"/>
            <a:ext cx="10515600" cy="407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8E3C3-EEFF-4FC3-BF2D-BDE336158EBB}"/>
              </a:ext>
            </a:extLst>
          </p:cNvPr>
          <p:cNvGrpSpPr/>
          <p:nvPr userDrawn="1"/>
        </p:nvGrpSpPr>
        <p:grpSpPr>
          <a:xfrm>
            <a:off x="9360212" y="144257"/>
            <a:ext cx="2602543" cy="365125"/>
            <a:chOff x="8721587" y="5589731"/>
            <a:chExt cx="2602543" cy="365125"/>
          </a:xfrm>
        </p:grpSpPr>
        <p:sp>
          <p:nvSpPr>
            <p:cNvPr id="9" name="Footer Placeholder 4">
              <a:extLst>
                <a:ext uri="{FF2B5EF4-FFF2-40B4-BE49-F238E27FC236}">
                  <a16:creationId xmlns:a16="http://schemas.microsoft.com/office/drawing/2014/main" id="{9A68BA21-0156-41F9-A88B-1228255CC0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721587" y="5589731"/>
              <a:ext cx="2111543" cy="365125"/>
            </a:xfrm>
            <a:prstGeom prst="rect">
              <a:avLst/>
            </a:prstGeom>
          </p:spPr>
          <p:txBody>
            <a:bodyPr/>
            <a:lstStyle>
              <a:defPPr>
                <a:defRPr lang="de-DE"/>
              </a:defPPr>
              <a:lvl1pPr marL="0" algn="l" defTabSz="914400" rtl="0" eaLnBrk="1" latinLnBrk="0" hangingPunct="1">
                <a:defRPr sz="1800" b="1" kern="1200">
                  <a:solidFill>
                    <a:srgbClr val="37434B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A </a:t>
              </a:r>
              <a:r>
                <a:rPr lang="de-DE" dirty="0" err="1"/>
                <a:t>presentation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endParaRPr lang="de-DE" dirty="0"/>
            </a:p>
          </p:txBody>
        </p:sp>
        <p:pic>
          <p:nvPicPr>
            <p:cNvPr id="10" name="Picture 9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FCE68F13-D472-4C9D-948D-951BD124F1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8935" y="5624355"/>
              <a:ext cx="765195" cy="2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6F725-915E-4BE4-B069-DB49D922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9520-FC9E-4186-AF12-E30A561F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C4A8-FDF8-4F21-BC70-98475D01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EE38-C237-4C31-B509-70C0C56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980C-2599-4D95-9494-3299F70A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poll/143372/understanding-gallup-likely-voter-models.aspx?version=print" TargetMode="External"/><Relationship Id="rId2" Type="http://schemas.openxmlformats.org/officeDocument/2006/relationships/hyperlink" Target="https://daliaresearch.com/wp-content/uploads/2016/08/Methodology-PDF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412422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or.org/stable/2749114" TargetMode="External"/><Relationship Id="rId2" Type="http://schemas.openxmlformats.org/officeDocument/2006/relationships/hyperlink" Target="http://www.people-press.org/2012/05/15/assessing-the-representativeness-of-public-opinion-survey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3869647"/>
            <a:ext cx="10054683" cy="445855"/>
          </a:xfrm>
        </p:spPr>
        <p:txBody>
          <a:bodyPr/>
          <a:lstStyle/>
          <a:p>
            <a:pPr algn="l"/>
            <a:r>
              <a:rPr lang="de-DE" b="1" dirty="0" err="1"/>
              <a:t>Evidence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Dalia Europulse Survey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2B73EC-A0D1-4DB8-BCCC-B97BB2F42897}"/>
              </a:ext>
            </a:extLst>
          </p:cNvPr>
          <p:cNvCxnSpPr/>
          <p:nvPr/>
        </p:nvCxnSpPr>
        <p:spPr>
          <a:xfrm>
            <a:off x="-20003" y="4586515"/>
            <a:ext cx="12217487" cy="0"/>
          </a:xfrm>
          <a:prstGeom prst="line">
            <a:avLst/>
          </a:prstGeom>
          <a:ln w="63500">
            <a:solidFill>
              <a:srgbClr val="00C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87287F-ACD6-4720-8E2E-44B792E6AF92}"/>
              </a:ext>
            </a:extLst>
          </p:cNvPr>
          <p:cNvGrpSpPr/>
          <p:nvPr/>
        </p:nvGrpSpPr>
        <p:grpSpPr>
          <a:xfrm>
            <a:off x="613317" y="4770972"/>
            <a:ext cx="5863311" cy="830997"/>
            <a:chOff x="448403" y="4770972"/>
            <a:chExt cx="5863311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35E5DB-5DCA-4C79-973B-22435E75E89A}"/>
                </a:ext>
              </a:extLst>
            </p:cNvPr>
            <p:cNvSpPr txBox="1"/>
            <p:nvPr/>
          </p:nvSpPr>
          <p:spPr>
            <a:xfrm>
              <a:off x="448403" y="5140304"/>
              <a:ext cx="5863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latin typeface="+mj-lt"/>
                </a:rPr>
                <a:t>October</a:t>
              </a:r>
              <a:r>
                <a:rPr lang="de-DE" sz="2400" b="1" dirty="0">
                  <a:latin typeface="+mj-lt"/>
                </a:rPr>
                <a:t> 10, 2017</a:t>
              </a:r>
            </a:p>
          </p:txBody>
        </p:sp>
        <p:sp>
          <p:nvSpPr>
            <p:cNvPr id="11" name="Footer Placeholder 4">
              <a:extLst>
                <a:ext uri="{FF2B5EF4-FFF2-40B4-BE49-F238E27FC236}">
                  <a16:creationId xmlns:a16="http://schemas.microsoft.com/office/drawing/2014/main" id="{0C6F5DBE-018D-4EDE-B311-3701DEA53A3E}"/>
                </a:ext>
              </a:extLst>
            </p:cNvPr>
            <p:cNvSpPr txBox="1">
              <a:spLocks/>
            </p:cNvSpPr>
            <p:nvPr/>
          </p:nvSpPr>
          <p:spPr>
            <a:xfrm>
              <a:off x="456843" y="4770972"/>
              <a:ext cx="5677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b="1">
                  <a:latin typeface="+mj-lt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400" dirty="0"/>
                <a:t>Alexander Sacharow | Moritz Hemmerlein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E4B0AD-8F2B-49B9-813A-D1CC744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7FB0D4-F136-4F44-9539-019D64F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10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</a:t>
            </a:r>
            <a:r>
              <a:rPr lang="de-DE" sz="3600" b="1" dirty="0">
                <a:highlight>
                  <a:srgbClr val="FFFF00"/>
                </a:highlight>
                <a:latin typeface="Arial Black" panose="020B0A04020102020204" pitchFamily="34" charset="0"/>
              </a:rPr>
              <a:t>???</a:t>
            </a:r>
          </a:p>
        </p:txBody>
      </p:sp>
      <p:sp>
        <p:nvSpPr>
          <p:cNvPr id="13" name="Up-Down Arrow 6">
            <a:extLst>
              <a:ext uri="{FF2B5EF4-FFF2-40B4-BE49-F238E27FC236}">
                <a16:creationId xmlns:a16="http://schemas.microsoft.com/office/drawing/2014/main" id="{D7248591-4567-447A-9088-C87785A71CC6}"/>
              </a:ext>
            </a:extLst>
          </p:cNvPr>
          <p:cNvSpPr/>
          <p:nvPr/>
        </p:nvSpPr>
        <p:spPr>
          <a:xfrm>
            <a:off x="864197" y="1852735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565F05-BB1B-431F-A20E-49CF090116C5}"/>
              </a:ext>
            </a:extLst>
          </p:cNvPr>
          <p:cNvSpPr/>
          <p:nvPr/>
        </p:nvSpPr>
        <p:spPr>
          <a:xfrm>
            <a:off x="1785050" y="1774089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Mandatory Response </a:t>
            </a:r>
            <a:br>
              <a:rPr lang="de-DE" sz="2000" b="1" dirty="0"/>
            </a:br>
            <a:r>
              <a:rPr lang="de-DE" sz="2000" dirty="0"/>
              <a:t>e.g. Census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1D2A0-4D62-4409-A3AA-79C3285DAAA0}"/>
              </a:ext>
            </a:extLst>
          </p:cNvPr>
          <p:cNvSpPr/>
          <p:nvPr/>
        </p:nvSpPr>
        <p:spPr>
          <a:xfrm rot="16200000">
            <a:off x="-460983" y="3831700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0" i="0" u="none" strike="noStrike" baseline="0" dirty="0">
                <a:latin typeface="Arial Black" panose="020B0A04020102020204" pitchFamily="34" charset="0"/>
              </a:rPr>
              <a:t>Data Collection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36AC81-DE23-4F91-96B1-22A87D663D43}"/>
              </a:ext>
            </a:extLst>
          </p:cNvPr>
          <p:cNvSpPr/>
          <p:nvPr/>
        </p:nvSpPr>
        <p:spPr>
          <a:xfrm>
            <a:off x="1785050" y="2530953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Random Person</a:t>
            </a:r>
            <a:br>
              <a:rPr lang="de-DE" sz="2000" b="1" dirty="0"/>
            </a:br>
            <a:r>
              <a:rPr lang="de-DE" sz="2000" dirty="0"/>
              <a:t>e.g. House-door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88D1B-26AE-4749-A3BD-DAF0A6ED65D7}"/>
              </a:ext>
            </a:extLst>
          </p:cNvPr>
          <p:cNvSpPr/>
          <p:nvPr/>
        </p:nvSpPr>
        <p:spPr>
          <a:xfrm>
            <a:off x="1785050" y="3287817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RDD</a:t>
            </a:r>
            <a:br>
              <a:rPr lang="de-DE" sz="2000" b="1" dirty="0"/>
            </a:br>
            <a:r>
              <a:rPr lang="de-DE" sz="2000" dirty="0"/>
              <a:t>e.g. IntraTest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CAD762-6299-4DE3-A8AA-86FA4F8AF350}"/>
              </a:ext>
            </a:extLst>
          </p:cNvPr>
          <p:cNvSpPr/>
          <p:nvPr/>
        </p:nvSpPr>
        <p:spPr>
          <a:xfrm>
            <a:off x="1785050" y="4044681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Sub-Sample Panel </a:t>
            </a:r>
            <a:br>
              <a:rPr lang="de-DE" sz="2000" b="1" dirty="0"/>
            </a:br>
            <a:r>
              <a:rPr lang="de-DE" sz="2000" dirty="0"/>
              <a:t>e.g. YouGov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067333-9068-461E-9DA7-77A1CE35F330}"/>
              </a:ext>
            </a:extLst>
          </p:cNvPr>
          <p:cNvSpPr/>
          <p:nvPr/>
        </p:nvSpPr>
        <p:spPr>
          <a:xfrm>
            <a:off x="1785050" y="4801545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Pre-Stratification</a:t>
            </a:r>
            <a:br>
              <a:rPr lang="de-DE" sz="2000" b="1" dirty="0"/>
            </a:br>
            <a:r>
              <a:rPr lang="de-DE" sz="2000" dirty="0"/>
              <a:t>e.g. DaliaResearch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88A5EC-0D97-46F5-A219-16930B032707}"/>
              </a:ext>
            </a:extLst>
          </p:cNvPr>
          <p:cNvSpPr/>
          <p:nvPr/>
        </p:nvSpPr>
        <p:spPr>
          <a:xfrm>
            <a:off x="1785050" y="5558407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Response on Street</a:t>
            </a:r>
            <a:br>
              <a:rPr lang="de-DE" sz="2000" b="1" dirty="0"/>
            </a:br>
            <a:r>
              <a:rPr lang="de-DE" sz="2000" dirty="0"/>
              <a:t>e.g. zeit.de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B85337-5EB4-4600-B2AF-93E4BA176A9F}"/>
              </a:ext>
            </a:extLst>
          </p:cNvPr>
          <p:cNvSpPr/>
          <p:nvPr/>
        </p:nvSpPr>
        <p:spPr>
          <a:xfrm>
            <a:off x="7975866" y="2671126"/>
            <a:ext cx="262932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Raking</a:t>
            </a:r>
          </a:p>
          <a:p>
            <a:r>
              <a:rPr lang="de-DE" sz="2000" dirty="0"/>
              <a:t>Marginal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B57E7C-54B5-41E7-8CB7-70CF4497855B}"/>
              </a:ext>
            </a:extLst>
          </p:cNvPr>
          <p:cNvSpPr/>
          <p:nvPr/>
        </p:nvSpPr>
        <p:spPr>
          <a:xfrm>
            <a:off x="7989222" y="3519744"/>
            <a:ext cx="26159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/>
              <a:t>Post-stratification</a:t>
            </a:r>
            <a:br>
              <a:rPr lang="de-DE" sz="2000" b="1" dirty="0"/>
            </a:br>
            <a:r>
              <a:rPr lang="de-DE" sz="2000" dirty="0"/>
              <a:t>Combined  Distribution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7EA6B4-1030-4610-A12E-7F47B66F3F15}"/>
              </a:ext>
            </a:extLst>
          </p:cNvPr>
          <p:cNvSpPr/>
          <p:nvPr/>
        </p:nvSpPr>
        <p:spPr>
          <a:xfrm>
            <a:off x="7962685" y="4341570"/>
            <a:ext cx="264250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Model-based Post-Stratifcation</a:t>
            </a:r>
            <a:br>
              <a:rPr lang="de-DE" sz="2000" b="1" dirty="0"/>
            </a:br>
            <a:r>
              <a:rPr lang="de-DE" sz="2000" dirty="0"/>
              <a:t>Logistic Regression</a:t>
            </a:r>
            <a:r>
              <a:rPr lang="de-DE" sz="2000" b="1" dirty="0"/>
              <a:t> </a:t>
            </a:r>
            <a:endParaRPr lang="de-DE" sz="2000" dirty="0"/>
          </a:p>
        </p:txBody>
      </p:sp>
      <p:sp>
        <p:nvSpPr>
          <p:cNvPr id="24" name="Up-Down Arrow 17">
            <a:extLst>
              <a:ext uri="{FF2B5EF4-FFF2-40B4-BE49-F238E27FC236}">
                <a16:creationId xmlns:a16="http://schemas.microsoft.com/office/drawing/2014/main" id="{D09528CA-4469-44EB-9F57-EE8347EC39E2}"/>
              </a:ext>
            </a:extLst>
          </p:cNvPr>
          <p:cNvSpPr/>
          <p:nvPr/>
        </p:nvSpPr>
        <p:spPr>
          <a:xfrm>
            <a:off x="10745691" y="1941634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7CFDED-770A-40BC-85F1-C74F3CB1D33A}"/>
              </a:ext>
            </a:extLst>
          </p:cNvPr>
          <p:cNvSpPr/>
          <p:nvPr/>
        </p:nvSpPr>
        <p:spPr>
          <a:xfrm rot="16200000">
            <a:off x="9420511" y="3920599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0" i="0" u="none" strike="noStrike" baseline="0" dirty="0">
                <a:latin typeface="Arial Black" panose="020B0A04020102020204" pitchFamily="34" charset="0"/>
              </a:rPr>
              <a:t>Analytics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26" name="Right Arrow 19">
            <a:extLst>
              <a:ext uri="{FF2B5EF4-FFF2-40B4-BE49-F238E27FC236}">
                <a16:creationId xmlns:a16="http://schemas.microsoft.com/office/drawing/2014/main" id="{DD28E636-3F2A-49AA-853B-9F7A2C6CCE26}"/>
              </a:ext>
            </a:extLst>
          </p:cNvPr>
          <p:cNvSpPr/>
          <p:nvPr/>
        </p:nvSpPr>
        <p:spPr>
          <a:xfrm>
            <a:off x="4536280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ight Arrow 19">
            <a:extLst>
              <a:ext uri="{FF2B5EF4-FFF2-40B4-BE49-F238E27FC236}">
                <a16:creationId xmlns:a16="http://schemas.microsoft.com/office/drawing/2014/main" id="{EE4AC01E-6251-4F5B-90C4-D5522CA48BFB}"/>
              </a:ext>
            </a:extLst>
          </p:cNvPr>
          <p:cNvSpPr/>
          <p:nvPr/>
        </p:nvSpPr>
        <p:spPr>
          <a:xfrm>
            <a:off x="7343675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B2FC0C-7965-435A-98DA-CDCA925DAC4C}"/>
              </a:ext>
            </a:extLst>
          </p:cNvPr>
          <p:cNvSpPr/>
          <p:nvPr/>
        </p:nvSpPr>
        <p:spPr>
          <a:xfrm>
            <a:off x="5161886" y="3340321"/>
            <a:ext cx="2036678" cy="1083435"/>
          </a:xfrm>
          <a:prstGeom prst="roundRect">
            <a:avLst/>
          </a:prstGeom>
          <a:solidFill>
            <a:srgbClr val="00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  <a:latin typeface="Arial Black" panose="020B0A04020102020204" pitchFamily="34" charset="0"/>
              </a:rPr>
              <a:t>Data</a:t>
            </a:r>
          </a:p>
          <a:p>
            <a:pPr algn="ctr"/>
            <a:endParaRPr lang="de-DE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11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05025"/>
            <a:ext cx="10515600" cy="4071938"/>
          </a:xfrm>
        </p:spPr>
        <p:txBody>
          <a:bodyPr>
            <a:normAutofit/>
          </a:bodyPr>
          <a:lstStyle/>
          <a:p>
            <a:r>
              <a:rPr lang="de-DE" sz="1200" dirty="0"/>
              <a:t>Vorstellung unserer Arbeit/</a:t>
            </a:r>
            <a:r>
              <a:rPr lang="de-DE" sz="1200" dirty="0" err="1"/>
              <a:t>Methodology</a:t>
            </a:r>
            <a:endParaRPr lang="de-DE" sz="1200" dirty="0"/>
          </a:p>
          <a:p>
            <a:pPr lvl="1"/>
            <a:r>
              <a:rPr lang="de-DE" sz="1200" dirty="0" err="1"/>
              <a:t>Methodology</a:t>
            </a:r>
            <a:r>
              <a:rPr lang="de-DE" sz="1200" dirty="0"/>
              <a:t>: Online </a:t>
            </a:r>
            <a:r>
              <a:rPr lang="de-DE" sz="1200" dirty="0" err="1"/>
              <a:t>polling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post-</a:t>
            </a:r>
            <a:r>
              <a:rPr lang="de-DE" sz="1200" dirty="0" err="1"/>
              <a:t>stratification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a </a:t>
            </a:r>
            <a:r>
              <a:rPr lang="de-DE" sz="1200" dirty="0" err="1"/>
              <a:t>solution</a:t>
            </a:r>
            <a:endParaRPr lang="de-DE" sz="1200" dirty="0"/>
          </a:p>
          <a:p>
            <a:pPr lvl="1"/>
            <a:r>
              <a:rPr lang="de-DE" sz="1200" dirty="0" err="1"/>
              <a:t>Results</a:t>
            </a:r>
            <a:r>
              <a:rPr lang="de-DE" sz="1200" dirty="0"/>
              <a:t> (Grafiken)</a:t>
            </a:r>
          </a:p>
          <a:p>
            <a:pPr lvl="1"/>
            <a:r>
              <a:rPr lang="de-DE" sz="1200" dirty="0"/>
              <a:t>Take </a:t>
            </a:r>
            <a:r>
              <a:rPr lang="de-DE" sz="1200" dirty="0" err="1"/>
              <a:t>aways</a:t>
            </a:r>
            <a:endParaRPr lang="de-DE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21035E-4AAD-49DC-B736-ABB44175BCCA}"/>
              </a:ext>
            </a:extLst>
          </p:cNvPr>
          <p:cNvSpPr txBox="1">
            <a:spLocks/>
          </p:cNvSpPr>
          <p:nvPr/>
        </p:nvSpPr>
        <p:spPr>
          <a:xfrm>
            <a:off x="0" y="4406899"/>
            <a:ext cx="10515600" cy="177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de-DE" sz="1200"/>
              <a:t>Insights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de-DE" sz="1200"/>
              <a:t>Shortcomings and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de-DE" sz="1200"/>
              <a:t>Room for improvement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de-DE" sz="1200"/>
              <a:t>Potential: What Dalia could do with the Data to become reasonable polling institution</a:t>
            </a:r>
            <a:endParaRPr lang="de-DE" sz="12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F71EC7C-7D19-4D7A-B7AB-7AFD35F420D9}"/>
              </a:ext>
            </a:extLst>
          </p:cNvPr>
          <p:cNvSpPr/>
          <p:nvPr/>
        </p:nvSpPr>
        <p:spPr>
          <a:xfrm>
            <a:off x="4660900" y="2105025"/>
            <a:ext cx="2489200" cy="2136775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Fehlt: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6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60" y="1612724"/>
            <a:ext cx="5861279" cy="46730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4B50-DF6E-42BA-9A88-C6736E48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BEB-6D02-4B20-8098-BDEC7E96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12</a:t>
            </a:fld>
            <a:endParaRPr lang="de-DE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DF56FA4-FD68-415C-855C-0299817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Adjusting</a:t>
            </a:r>
            <a:r>
              <a:rPr lang="de-DE" b="1" dirty="0"/>
              <a:t> Europulse Data: </a:t>
            </a:r>
            <a:r>
              <a:rPr lang="de-DE" b="1" dirty="0" err="1"/>
              <a:t>Results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C653D-7CE6-4256-9AA2-E477F5D7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E32C-DC1D-49AE-BA07-DD20ECC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13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22" y="1824747"/>
            <a:ext cx="8646157" cy="41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A11DD-06F3-46BD-8483-02820BC1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4614F-9420-4DDC-A044-B7FDF2B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62B6A4-7E3A-4D00-9199-7FFF3EAD1485}"/>
              </a:ext>
            </a:extLst>
          </p:cNvPr>
          <p:cNvGrpSpPr/>
          <p:nvPr/>
        </p:nvGrpSpPr>
        <p:grpSpPr>
          <a:xfrm>
            <a:off x="1304166" y="1828800"/>
            <a:ext cx="9583669" cy="4170608"/>
            <a:chOff x="885603" y="1828800"/>
            <a:chExt cx="9583669" cy="4170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4673B8-2688-48BC-A16B-397F61832538}"/>
                </a:ext>
              </a:extLst>
            </p:cNvPr>
            <p:cNvSpPr/>
            <p:nvPr/>
          </p:nvSpPr>
          <p:spPr>
            <a:xfrm>
              <a:off x="913506" y="1828800"/>
              <a:ext cx="4481848" cy="2009104"/>
            </a:xfrm>
            <a:prstGeom prst="rect">
              <a:avLst/>
            </a:prstGeom>
            <a:solidFill>
              <a:srgbClr val="4EB3C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B8FADB-34AE-46F5-9882-BF0AF21F83C9}"/>
                </a:ext>
              </a:extLst>
            </p:cNvPr>
            <p:cNvSpPr txBox="1"/>
            <p:nvPr/>
          </p:nvSpPr>
          <p:spPr>
            <a:xfrm>
              <a:off x="1724875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Pre-stratification not sufficient for election polling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9434B2-EC6F-421C-B6E3-1C5C7DD99BE1}"/>
                </a:ext>
              </a:extLst>
            </p:cNvPr>
            <p:cNvSpPr/>
            <p:nvPr/>
          </p:nvSpPr>
          <p:spPr>
            <a:xfrm>
              <a:off x="973930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1.</a:t>
              </a:r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26B5CB-A8C9-4F77-8DEB-83AD52D7119C}"/>
                </a:ext>
              </a:extLst>
            </p:cNvPr>
            <p:cNvSpPr/>
            <p:nvPr/>
          </p:nvSpPr>
          <p:spPr>
            <a:xfrm>
              <a:off x="5987424" y="1828800"/>
              <a:ext cx="4481848" cy="2009104"/>
            </a:xfrm>
            <a:prstGeom prst="rect">
              <a:avLst/>
            </a:prstGeom>
            <a:solidFill>
              <a:srgbClr val="51C3F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E362C-3C46-4B67-9648-FF85BC689582}"/>
                </a:ext>
              </a:extLst>
            </p:cNvPr>
            <p:cNvSpPr txBox="1"/>
            <p:nvPr/>
          </p:nvSpPr>
          <p:spPr>
            <a:xfrm>
              <a:off x="6798793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Post-stratification with past-vote is promising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AC819E-F906-481B-AB2C-971C6CA8B71F}"/>
                </a:ext>
              </a:extLst>
            </p:cNvPr>
            <p:cNvSpPr/>
            <p:nvPr/>
          </p:nvSpPr>
          <p:spPr>
            <a:xfrm>
              <a:off x="6047848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2.</a:t>
              </a:r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A2B25-34EB-4290-B2DA-E2C2FCECE448}"/>
                </a:ext>
              </a:extLst>
            </p:cNvPr>
            <p:cNvSpPr/>
            <p:nvPr/>
          </p:nvSpPr>
          <p:spPr>
            <a:xfrm>
              <a:off x="885603" y="3990304"/>
              <a:ext cx="4481848" cy="2009104"/>
            </a:xfrm>
            <a:prstGeom prst="rect">
              <a:avLst/>
            </a:prstGeom>
            <a:solidFill>
              <a:srgbClr val="4EB3C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6EEBF9-C9B2-4CD6-BDD4-6FC8C818646C}"/>
                </a:ext>
              </a:extLst>
            </p:cNvPr>
            <p:cNvSpPr txBox="1"/>
            <p:nvPr/>
          </p:nvSpPr>
          <p:spPr>
            <a:xfrm>
              <a:off x="1696972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No improvements from census-only post-stratification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F040AE-C45B-4440-BF11-074CA40A5DBB}"/>
                </a:ext>
              </a:extLst>
            </p:cNvPr>
            <p:cNvSpPr/>
            <p:nvPr/>
          </p:nvSpPr>
          <p:spPr>
            <a:xfrm>
              <a:off x="946027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3.</a:t>
              </a:r>
              <a:endParaRPr lang="de-DE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712BD8-1945-4212-92CA-0E06F169AEF2}"/>
                </a:ext>
              </a:extLst>
            </p:cNvPr>
            <p:cNvSpPr/>
            <p:nvPr/>
          </p:nvSpPr>
          <p:spPr>
            <a:xfrm>
              <a:off x="5987424" y="3990304"/>
              <a:ext cx="4481848" cy="2009104"/>
            </a:xfrm>
            <a:prstGeom prst="rect">
              <a:avLst/>
            </a:prstGeom>
            <a:solidFill>
              <a:srgbClr val="51C3F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C6A423-CEF7-4726-BFD1-580E54A22648}"/>
                </a:ext>
              </a:extLst>
            </p:cNvPr>
            <p:cNvSpPr txBox="1"/>
            <p:nvPr/>
          </p:nvSpPr>
          <p:spPr>
            <a:xfrm>
              <a:off x="6798793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Further fine-tuning: Disaggregated data + more waves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FAE4E4-8974-4D43-8837-ABA368DABA9A}"/>
                </a:ext>
              </a:extLst>
            </p:cNvPr>
            <p:cNvSpPr/>
            <p:nvPr/>
          </p:nvSpPr>
          <p:spPr>
            <a:xfrm>
              <a:off x="6047848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4.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Bernstein, Robert, Chadha Anita, and Robert </a:t>
            </a:r>
            <a:r>
              <a:rPr lang="en-US" sz="1600" b="1" dirty="0" err="1"/>
              <a:t>Montjoy</a:t>
            </a:r>
            <a:r>
              <a:rPr lang="en-US" sz="1600" b="1" dirty="0"/>
              <a:t>. 2001. </a:t>
            </a:r>
            <a:r>
              <a:rPr lang="en-US" sz="1600" dirty="0"/>
              <a:t>“Overreporting Voting: Why It Happens and Why It Matters.” Public Opinion </a:t>
            </a:r>
            <a:r>
              <a:rPr lang="en-US" sz="1600" dirty="0" err="1"/>
              <a:t>Quaterly</a:t>
            </a:r>
            <a:r>
              <a:rPr lang="en-US" sz="1600" dirty="0"/>
              <a:t> 65: 22–44.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Dalia Research. 2016. </a:t>
            </a:r>
            <a:r>
              <a:rPr lang="en-US" sz="1600" dirty="0"/>
              <a:t>“Dalia Research Methodology.” </a:t>
            </a:r>
            <a:r>
              <a:rPr lang="en-US" sz="1600" dirty="0">
                <a:hlinkClick r:id="rId2"/>
              </a:rPr>
              <a:t>https://daliaresearch.com/wp-content/</a:t>
            </a:r>
            <a:r>
              <a:rPr lang="de-DE" sz="1600" dirty="0" err="1">
                <a:hlinkClick r:id="rId2"/>
              </a:rPr>
              <a:t>uploads</a:t>
            </a:r>
            <a:r>
              <a:rPr lang="de-DE" sz="1600" dirty="0">
                <a:hlinkClick r:id="rId2"/>
              </a:rPr>
              <a:t>/2016/08/Methodology-PDF-1.pdf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/>
              <a:t>Gallup. 2010. </a:t>
            </a:r>
            <a:r>
              <a:rPr lang="de-DE" sz="1600" dirty="0"/>
              <a:t>“Understanding </a:t>
            </a:r>
            <a:r>
              <a:rPr lang="de-DE" sz="1600" dirty="0" err="1"/>
              <a:t>Gallup’s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 </a:t>
            </a:r>
            <a:r>
              <a:rPr lang="de-DE" sz="1600" dirty="0" err="1"/>
              <a:t>Voter</a:t>
            </a:r>
            <a:r>
              <a:rPr lang="de-DE" sz="1600" dirty="0"/>
              <a:t> Models.” </a:t>
            </a:r>
            <a:r>
              <a:rPr lang="de-DE" sz="1600" dirty="0">
                <a:hlinkClick r:id="rId3"/>
              </a:rPr>
              <a:t>http://www.gallup.com/poll/143372/understanding-gallup-likely-voter-models.aspx?version=print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Goel</a:t>
            </a:r>
            <a:r>
              <a:rPr lang="en-US" sz="1600" b="1" dirty="0"/>
              <a:t>, Sharad, Adam </a:t>
            </a:r>
            <a:r>
              <a:rPr lang="en-US" sz="1600" b="1" dirty="0" err="1"/>
              <a:t>Obeng</a:t>
            </a:r>
            <a:r>
              <a:rPr lang="en-US" sz="1600" b="1" dirty="0"/>
              <a:t>, and David Rothschild. 2017. </a:t>
            </a:r>
            <a:r>
              <a:rPr lang="en-US" sz="1600" dirty="0"/>
              <a:t>“Online, Opt-in Surveys: Fast and Cheap, but Art They Accurate?” Working Paper.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Jackman, Simon. 2005. </a:t>
            </a:r>
            <a:r>
              <a:rPr lang="en-US" sz="1600" dirty="0"/>
              <a:t>“Pooling the Polls over an Election Campaign.” Australian Journal of Political </a:t>
            </a:r>
            <a:r>
              <a:rPr lang="fr-FR" sz="1600" dirty="0"/>
              <a:t>Science 40 (4): 499–517. doi:10.1080/10361140500302472.</a:t>
            </a:r>
            <a:r>
              <a:rPr lang="fr-FR" sz="1600" b="1" dirty="0"/>
              <a:t>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Keeter</a:t>
            </a:r>
            <a:r>
              <a:rPr lang="en-US" sz="1600" b="1" dirty="0"/>
              <a:t>, Scott, Ruth </a:t>
            </a:r>
            <a:r>
              <a:rPr lang="en-US" sz="1600" b="1" dirty="0" err="1"/>
              <a:t>Igielnik</a:t>
            </a:r>
            <a:r>
              <a:rPr lang="en-US" sz="1600" b="1" dirty="0"/>
              <a:t>, and Rachel </a:t>
            </a:r>
            <a:r>
              <a:rPr lang="en-US" sz="1600" b="1" dirty="0" err="1"/>
              <a:t>Weisel</a:t>
            </a:r>
            <a:r>
              <a:rPr lang="en-US" sz="1600" b="1" dirty="0"/>
              <a:t>. 2016. </a:t>
            </a:r>
            <a:r>
              <a:rPr lang="en-US" sz="1600" dirty="0"/>
              <a:t>“Can Likely Voter Models Be Improved? Evidence from the 2014 U.S. House Elections.” Pew Research Center.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Keeter</a:t>
            </a:r>
            <a:r>
              <a:rPr lang="de-DE" sz="1600" b="1" dirty="0"/>
              <a:t>, Scott, Courtney Kennedy, Michael </a:t>
            </a:r>
            <a:r>
              <a:rPr lang="de-DE" sz="1600" b="1" dirty="0" err="1"/>
              <a:t>Dimock</a:t>
            </a:r>
            <a:r>
              <a:rPr lang="de-DE" sz="1600" b="1" dirty="0"/>
              <a:t>, Jonathan Best, and Peyton </a:t>
            </a:r>
            <a:r>
              <a:rPr lang="de-DE" sz="1600" b="1" dirty="0" err="1"/>
              <a:t>Craighill</a:t>
            </a:r>
            <a:r>
              <a:rPr lang="de-DE" sz="1600" b="1" dirty="0"/>
              <a:t>. 2006. </a:t>
            </a:r>
            <a:r>
              <a:rPr lang="en-US" sz="1600" dirty="0"/>
              <a:t>“Gauging the Impact of Growing Nonresponse on Estimates from a National </a:t>
            </a:r>
            <a:r>
              <a:rPr lang="en-US" sz="1600" dirty="0" err="1"/>
              <a:t>Rdd</a:t>
            </a:r>
            <a:r>
              <a:rPr lang="en-US" sz="1600" dirty="0"/>
              <a:t> Telephone Survey.” The Public Opinion Quarterly 70 (5): 759–79. </a:t>
            </a:r>
            <a:r>
              <a:rPr lang="en-US" sz="1600" dirty="0">
                <a:hlinkClick r:id="rId4"/>
              </a:rPr>
              <a:t>http://www.jstor.org/stable/4124225</a:t>
            </a:r>
            <a:r>
              <a:rPr lang="en-US" sz="1600" dirty="0"/>
              <a:t>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Mellon, Jonathan, and Chris Prosser. 2015. </a:t>
            </a:r>
            <a:r>
              <a:rPr lang="en-US" sz="1600" dirty="0"/>
              <a:t>“Investigating the Great British Polling Miss: Evidence from the British Election Study.” SSRN Electronic Journal. doi:10.2139/ssrn.2631165.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499122C-45A4-4012-935A-61855661F156}"/>
              </a:ext>
            </a:extLst>
          </p:cNvPr>
          <p:cNvSpPr/>
          <p:nvPr/>
        </p:nvSpPr>
        <p:spPr>
          <a:xfrm>
            <a:off x="4158759" y="2316847"/>
            <a:ext cx="3380994" cy="1485900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Fehlt, damit komplett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bzgl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Election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Forecasting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Gelman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&amp; King 1993; Linzer 2013, Jackman 2005, Murr 2011,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Swearingen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2014, Rothschild 2015</a:t>
            </a:r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Perry, Paul. 1960. </a:t>
            </a:r>
            <a:r>
              <a:rPr lang="en-US" sz="1600" dirty="0"/>
              <a:t>“Election Survey Procedures of the Gallup Poll.” Public Opinion </a:t>
            </a:r>
            <a:r>
              <a:rPr lang="en-US" sz="1600" dirty="0" err="1"/>
              <a:t>Quaterly</a:t>
            </a:r>
            <a:r>
              <a:rPr lang="en-US" sz="1600" dirty="0"/>
              <a:t> 24: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Pew Research Center. 2012. </a:t>
            </a:r>
            <a:r>
              <a:rPr lang="en-US" sz="1600" dirty="0"/>
              <a:t>“Assessing the Representativeness of Public Opinion Surveys.” Pew Research Center. </a:t>
            </a:r>
            <a:r>
              <a:rPr lang="en-US" sz="1600" dirty="0">
                <a:hlinkClick r:id="rId2"/>
              </a:rPr>
              <a:t>http://www.people-press.org/2012/05/15/assessing-the-representativeness-of-public-opinion-surveys/</a:t>
            </a:r>
            <a:r>
              <a:rPr lang="en-US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Skibba</a:t>
            </a:r>
            <a:r>
              <a:rPr lang="en-US" sz="1600" b="1" dirty="0"/>
              <a:t>, </a:t>
            </a:r>
            <a:r>
              <a:rPr lang="en-US" sz="1600" b="1" dirty="0" err="1"/>
              <a:t>Ramin</a:t>
            </a:r>
            <a:r>
              <a:rPr lang="en-US" sz="1600" b="1" dirty="0"/>
              <a:t>. 2016. </a:t>
            </a:r>
            <a:r>
              <a:rPr lang="en-US" sz="1600" dirty="0"/>
              <a:t>“The Polling Crisis: How to Tell What People Really Think.” Nature 538 </a:t>
            </a:r>
            <a:r>
              <a:rPr lang="de-DE" sz="1600" dirty="0"/>
              <a:t>(7625): 304–6. doi:10.1038/538304a.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Squire, </a:t>
            </a:r>
            <a:r>
              <a:rPr lang="en-US" sz="1600" b="1" dirty="0" err="1"/>
              <a:t>Peverill</a:t>
            </a:r>
            <a:r>
              <a:rPr lang="en-US" sz="1600" b="1" dirty="0"/>
              <a:t>. 1988. </a:t>
            </a:r>
            <a:r>
              <a:rPr lang="en-US" sz="1600" dirty="0"/>
              <a:t>“Why the 1936 Literary Digest Poll Failed.” The Public Opinion Quarterly 52 </a:t>
            </a:r>
            <a:r>
              <a:rPr lang="de-DE" sz="1600" dirty="0"/>
              <a:t>(1): 125–33. </a:t>
            </a:r>
            <a:r>
              <a:rPr lang="de-DE" sz="1600" dirty="0">
                <a:hlinkClick r:id="rId3"/>
              </a:rPr>
              <a:t>http://www.jstor.org/stable/2749114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Wang, Wei, David Rothschild, Sharad </a:t>
            </a:r>
            <a:r>
              <a:rPr lang="en-US" sz="1600" b="1" dirty="0" err="1"/>
              <a:t>Goel</a:t>
            </a:r>
            <a:r>
              <a:rPr lang="en-US" sz="1600" b="1" dirty="0"/>
              <a:t>, and Andrew Gelman. 2015. </a:t>
            </a:r>
            <a:r>
              <a:rPr lang="en-US" sz="1600" dirty="0"/>
              <a:t>“Forecasting Elections with Non-Representative Polls.” International Journal of Forecasting 31 (3): 980–91. doi:10.1016/j.ijforecast.2014.06.001.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Yeager</a:t>
            </a:r>
            <a:r>
              <a:rPr lang="de-DE" sz="1600" b="1" dirty="0"/>
              <a:t>, D. S., J. A. </a:t>
            </a:r>
            <a:r>
              <a:rPr lang="de-DE" sz="1600" b="1" dirty="0" err="1"/>
              <a:t>Krosnick</a:t>
            </a:r>
            <a:r>
              <a:rPr lang="de-DE" sz="1600" b="1" dirty="0"/>
              <a:t>, L. Chang, H. S. </a:t>
            </a:r>
            <a:r>
              <a:rPr lang="de-DE" sz="1600" b="1" dirty="0" err="1"/>
              <a:t>Javitz</a:t>
            </a:r>
            <a:r>
              <a:rPr lang="de-DE" sz="1600" b="1" dirty="0"/>
              <a:t>, M. S. </a:t>
            </a:r>
            <a:r>
              <a:rPr lang="de-DE" sz="1600" b="1" dirty="0" err="1"/>
              <a:t>Levendusky</a:t>
            </a:r>
            <a:r>
              <a:rPr lang="de-DE" sz="1600" b="1" dirty="0"/>
              <a:t>, A. </a:t>
            </a:r>
            <a:r>
              <a:rPr lang="de-DE" sz="1600" b="1" dirty="0" err="1"/>
              <a:t>Simpser</a:t>
            </a:r>
            <a:r>
              <a:rPr lang="de-DE" sz="1600" b="1" dirty="0"/>
              <a:t>, and </a:t>
            </a:r>
            <a:r>
              <a:rPr lang="de-DE" sz="1600" b="1" dirty="0" err="1"/>
              <a:t>R.Wang</a:t>
            </a:r>
            <a:r>
              <a:rPr lang="de-DE" sz="1600" b="1" dirty="0"/>
              <a:t>. 2011. </a:t>
            </a:r>
            <a:r>
              <a:rPr lang="en-US" sz="1600" dirty="0"/>
              <a:t>“Comparing the Accuracy of </a:t>
            </a:r>
            <a:r>
              <a:rPr lang="en-US" sz="1600" dirty="0" err="1"/>
              <a:t>Rdd</a:t>
            </a:r>
            <a:r>
              <a:rPr lang="en-US" sz="1600" dirty="0"/>
              <a:t> Telephone Surveys and Internet Surveys Conducted with Probability </a:t>
            </a:r>
            <a:r>
              <a:rPr lang="de-DE" sz="1600" dirty="0"/>
              <a:t>and Non-</a:t>
            </a:r>
            <a:r>
              <a:rPr lang="de-DE" sz="1600" dirty="0" err="1"/>
              <a:t>Probability</a:t>
            </a:r>
            <a:r>
              <a:rPr lang="de-DE" sz="1600" dirty="0"/>
              <a:t> Samples.” Public Opinion Quarterly 75 (4): 709–47. doi:10.1093/</a:t>
            </a:r>
            <a:r>
              <a:rPr lang="de-DE" sz="1600" dirty="0" err="1"/>
              <a:t>poq</a:t>
            </a:r>
            <a:r>
              <a:rPr lang="de-DE" sz="1600" dirty="0"/>
              <a:t>/nfr020.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01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815975"/>
            <a:ext cx="11553371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629" y="1790699"/>
            <a:ext cx="10943771" cy="41624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Intro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: Methods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State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Art Polling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Employing</a:t>
            </a:r>
            <a:r>
              <a:rPr lang="de-DE" b="1" dirty="0"/>
              <a:t> Dalia Data: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Methodology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Our</a:t>
            </a:r>
            <a:r>
              <a:rPr lang="de-DE" b="1" dirty="0"/>
              <a:t> Forecasts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Take </a:t>
            </a:r>
            <a:r>
              <a:rPr lang="de-DE" b="1" dirty="0" err="1"/>
              <a:t>Aways</a:t>
            </a:r>
            <a:r>
              <a:rPr lang="de-DE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F8BF5-F19B-4D6E-A91F-F32D05D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7320C-EC08-4010-BABA-F09CA20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02BE0-4DB5-4C19-AF13-260CE47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4ED33-7535-4F9B-862D-71BFA1E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7EC3C7-0422-45D6-BD84-E8ABE19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D9B790-277C-4548-B1DE-7A26C9269371}"/>
              </a:ext>
            </a:extLst>
          </p:cNvPr>
          <p:cNvGrpSpPr/>
          <p:nvPr/>
        </p:nvGrpSpPr>
        <p:grpSpPr>
          <a:xfrm>
            <a:off x="916010" y="2230717"/>
            <a:ext cx="10872422" cy="3361766"/>
            <a:chOff x="725510" y="1947365"/>
            <a:chExt cx="10872422" cy="33617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99495E-6F4C-4A59-B867-42E035870D38}"/>
                </a:ext>
              </a:extLst>
            </p:cNvPr>
            <p:cNvSpPr/>
            <p:nvPr/>
          </p:nvSpPr>
          <p:spPr>
            <a:xfrm>
              <a:off x="725511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9EA5E-267D-452C-98DC-C2F7D21970CB}"/>
                </a:ext>
              </a:extLst>
            </p:cNvPr>
            <p:cNvSpPr/>
            <p:nvPr/>
          </p:nvSpPr>
          <p:spPr>
            <a:xfrm>
              <a:off x="4347252" y="1947365"/>
              <a:ext cx="3469341" cy="1595718"/>
            </a:xfrm>
            <a:prstGeom prst="rect">
              <a:avLst/>
            </a:prstGeom>
            <a:solidFill>
              <a:srgbClr val="00CCE8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671E83-EF04-4E07-BD31-2B4B90667657}"/>
                </a:ext>
              </a:extLst>
            </p:cNvPr>
            <p:cNvSpPr/>
            <p:nvPr/>
          </p:nvSpPr>
          <p:spPr>
            <a:xfrm>
              <a:off x="7986922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E2C502-6822-476F-AA4D-9925166DC144}"/>
                </a:ext>
              </a:extLst>
            </p:cNvPr>
            <p:cNvSpPr/>
            <p:nvPr/>
          </p:nvSpPr>
          <p:spPr>
            <a:xfrm>
              <a:off x="725510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1A7696-3F88-45E4-8139-91BAFB1598DC}"/>
                </a:ext>
              </a:extLst>
            </p:cNvPr>
            <p:cNvSpPr/>
            <p:nvPr/>
          </p:nvSpPr>
          <p:spPr>
            <a:xfrm>
              <a:off x="4347252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4B42B-4112-4759-B238-F6C4271632F5}"/>
                </a:ext>
              </a:extLst>
            </p:cNvPr>
            <p:cNvSpPr/>
            <p:nvPr/>
          </p:nvSpPr>
          <p:spPr>
            <a:xfrm>
              <a:off x="7986922" y="371341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2BD608-DBA7-4686-80B7-ED5E0AA87D54}"/>
                </a:ext>
              </a:extLst>
            </p:cNvPr>
            <p:cNvSpPr txBox="1"/>
            <p:nvPr/>
          </p:nvSpPr>
          <p:spPr>
            <a:xfrm>
              <a:off x="1003417" y="2019079"/>
              <a:ext cx="292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Fundamental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571318-B2B6-4D81-B07C-28610E8AC063}"/>
                </a:ext>
              </a:extLst>
            </p:cNvPr>
            <p:cNvSpPr txBox="1"/>
            <p:nvPr/>
          </p:nvSpPr>
          <p:spPr>
            <a:xfrm>
              <a:off x="4719288" y="2028033"/>
              <a:ext cx="285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Polling / Surveys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B8B858-DFE1-4BD9-A50F-9F449BAF64F9}"/>
                </a:ext>
              </a:extLst>
            </p:cNvPr>
            <p:cNvSpPr txBox="1"/>
            <p:nvPr/>
          </p:nvSpPr>
          <p:spPr>
            <a:xfrm>
              <a:off x="8260343" y="2036983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Wisdom of the Crowd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DD0C04-E313-49E0-BC3E-288CBC265E7F}"/>
                </a:ext>
              </a:extLst>
            </p:cNvPr>
            <p:cNvSpPr txBox="1"/>
            <p:nvPr/>
          </p:nvSpPr>
          <p:spPr>
            <a:xfrm>
              <a:off x="981003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Digital Trace Models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46BFA-B0A7-42CB-98E1-44A2DE7CC316}"/>
                </a:ext>
              </a:extLst>
            </p:cNvPr>
            <p:cNvSpPr txBox="1"/>
            <p:nvPr/>
          </p:nvSpPr>
          <p:spPr>
            <a:xfrm>
              <a:off x="460946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Combining Forecasts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A3215C-3829-4089-981F-45372D9F8320}"/>
                </a:ext>
              </a:extLst>
            </p:cNvPr>
            <p:cNvSpPr txBox="1"/>
            <p:nvPr/>
          </p:nvSpPr>
          <p:spPr>
            <a:xfrm>
              <a:off x="824913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Hybrid Models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E841F-9A87-4A9A-BF79-29192C45DC52}"/>
                </a:ext>
              </a:extLst>
            </p:cNvPr>
            <p:cNvSpPr txBox="1"/>
            <p:nvPr/>
          </p:nvSpPr>
          <p:spPr>
            <a:xfrm>
              <a:off x="3109058" y="3040520"/>
              <a:ext cx="964238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GDP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B9B212-A55A-40EA-B8F0-6704EA9B7E0B}"/>
                </a:ext>
              </a:extLst>
            </p:cNvPr>
            <p:cNvSpPr/>
            <p:nvPr/>
          </p:nvSpPr>
          <p:spPr>
            <a:xfrm>
              <a:off x="1003417" y="2560560"/>
              <a:ext cx="3069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Vote = f (politics, economics)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C1F34-F1E1-486E-830A-51B25334126C}"/>
                </a:ext>
              </a:extLst>
            </p:cNvPr>
            <p:cNvSpPr txBox="1"/>
            <p:nvPr/>
          </p:nvSpPr>
          <p:spPr>
            <a:xfrm>
              <a:off x="815158" y="3050538"/>
              <a:ext cx="195430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Party popularity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52618E9-106C-454A-B38F-AB0793B1CA73}"/>
                </a:ext>
              </a:extLst>
            </p:cNvPr>
            <p:cNvCxnSpPr>
              <a:stCxn id="20" idx="0"/>
            </p:cNvCxnSpPr>
            <p:nvPr/>
          </p:nvCxnSpPr>
          <p:spPr>
            <a:xfrm flipH="1" flipV="1">
              <a:off x="3552356" y="2861765"/>
              <a:ext cx="38821" cy="17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115C25-5353-4E7A-ACFF-65147C305A89}"/>
                </a:ext>
              </a:extLst>
            </p:cNvPr>
            <p:cNvCxnSpPr/>
            <p:nvPr/>
          </p:nvCxnSpPr>
          <p:spPr>
            <a:xfrm flipV="1">
              <a:off x="2228543" y="2852530"/>
              <a:ext cx="101650" cy="178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https://facebookbrand.com/wp-content/themes/fb-branding/prj-fb-branding/assets/images/fb-art.png">
              <a:extLst>
                <a:ext uri="{FF2B5EF4-FFF2-40B4-BE49-F238E27FC236}">
                  <a16:creationId xmlns:a16="http://schemas.microsoft.com/office/drawing/2014/main" id="{BA293DC2-0F00-4E70-8426-9E0242A44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647" y="4258307"/>
              <a:ext cx="697298" cy="69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www.sketchappsources.com/resources/source-image/twitterlogo_1x.png">
              <a:extLst>
                <a:ext uri="{FF2B5EF4-FFF2-40B4-BE49-F238E27FC236}">
                  <a16:creationId xmlns:a16="http://schemas.microsoft.com/office/drawing/2014/main" id="{9E671737-62F7-4123-B727-E6CB49F59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682" y="4258307"/>
              <a:ext cx="959225" cy="719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s://upload.wikimedia.org/wikipedia/commons/thumb/5/53/Google_%22G%22_Logo.svg/1000px-Google_%22G%22_Logo.svg.png">
              <a:extLst>
                <a:ext uri="{FF2B5EF4-FFF2-40B4-BE49-F238E27FC236}">
                  <a16:creationId xmlns:a16="http://schemas.microsoft.com/office/drawing/2014/main" id="{3BA78E80-6E02-4995-9677-D2BF4CB7E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31" y="4258306"/>
              <a:ext cx="710745" cy="71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s://computationallegalstudies.com/wp-content/uploads/2010/11/Screen-shot-2010-11-01-at-11.30.07-PM.png">
              <a:extLst>
                <a:ext uri="{FF2B5EF4-FFF2-40B4-BE49-F238E27FC236}">
                  <a16:creationId xmlns:a16="http://schemas.microsoft.com/office/drawing/2014/main" id="{81610F28-6F39-4539-A87D-DF709B0D8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343" y="2521119"/>
              <a:ext cx="1025322" cy="79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621847-5CEA-4EFB-A517-A6CF0ED8ABC2}"/>
                </a:ext>
              </a:extLst>
            </p:cNvPr>
            <p:cNvSpPr txBox="1"/>
            <p:nvPr/>
          </p:nvSpPr>
          <p:spPr>
            <a:xfrm>
              <a:off x="9543246" y="2380557"/>
              <a:ext cx="2054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Markets,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Competitions,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Aggregated Forecasts</a:t>
              </a:r>
            </a:p>
          </p:txBody>
        </p:sp>
        <p:pic>
          <p:nvPicPr>
            <p:cNvPr id="30" name="Picture 16" descr="https://upload.wikimedia.org/wikipedia/commons/thumb/1/13/FiveThirtyEight_Logo.svg/2000px-FiveThirtyEight_Logo.svg.png">
              <a:extLst>
                <a:ext uri="{FF2B5EF4-FFF2-40B4-BE49-F238E27FC236}">
                  <a16:creationId xmlns:a16="http://schemas.microsoft.com/office/drawing/2014/main" id="{E56F567D-CCA3-43B5-A5FF-39C31490C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976" y="4375134"/>
              <a:ext cx="3139892" cy="33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https://upload.wikimedia.org/wikipedia/commons/thumb/f/ff/S%C3%BCddeutsche-Zeitung-Logo.svg/1280px-S%C3%BCddeutsche-Zeitung-Logo.svg.png">
              <a:extLst>
                <a:ext uri="{FF2B5EF4-FFF2-40B4-BE49-F238E27FC236}">
                  <a16:creationId xmlns:a16="http://schemas.microsoft.com/office/drawing/2014/main" id="{B0D2A5D9-1603-4C45-B4FF-95C34A74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87" y="4829025"/>
              <a:ext cx="2947000" cy="37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http://zweitstimme.org/img/logo_orange.png">
              <a:extLst>
                <a:ext uri="{FF2B5EF4-FFF2-40B4-BE49-F238E27FC236}">
                  <a16:creationId xmlns:a16="http://schemas.microsoft.com/office/drawing/2014/main" id="{546BD194-E458-471E-8150-210A0F9F0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4" y="4197581"/>
              <a:ext cx="2417233" cy="94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2" descr="http://www.politicalcampaigningtips.com/wp-content/uploads/2014/09/political-polls.jpg">
              <a:extLst>
                <a:ext uri="{FF2B5EF4-FFF2-40B4-BE49-F238E27FC236}">
                  <a16:creationId xmlns:a16="http://schemas.microsoft.com/office/drawing/2014/main" id="{D269E46C-9F46-4EF2-9552-4421C5DC1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305" y="2449290"/>
              <a:ext cx="1751529" cy="98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200-672F-4184-A8F1-040A0AB0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90B5-F570-4B94-A6DA-0BC1422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Pros and </a:t>
            </a:r>
            <a:r>
              <a:rPr lang="de-DE" sz="3600" b="1" dirty="0" err="1">
                <a:latin typeface="Arial Black" panose="020B0A04020102020204" pitchFamily="34" charset="0"/>
              </a:rPr>
              <a:t>Cons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E7E6FD-6B3F-4C20-832F-8FB7353D84F6}"/>
              </a:ext>
            </a:extLst>
          </p:cNvPr>
          <p:cNvGrpSpPr/>
          <p:nvPr/>
        </p:nvGrpSpPr>
        <p:grpSpPr>
          <a:xfrm>
            <a:off x="914452" y="1965449"/>
            <a:ext cx="10363096" cy="4071689"/>
            <a:chOff x="914451" y="1965449"/>
            <a:chExt cx="10363096" cy="407168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37C9BE-9224-43EB-8B58-1A3E5F09F65D}"/>
                </a:ext>
              </a:extLst>
            </p:cNvPr>
            <p:cNvSpPr/>
            <p:nvPr/>
          </p:nvSpPr>
          <p:spPr>
            <a:xfrm>
              <a:off x="914451" y="1965449"/>
              <a:ext cx="4913783" cy="662400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b="0" i="0" u="none" strike="noStrike" kern="1200" baseline="0" dirty="0">
                  <a:latin typeface="Arial Black" panose="020B0A04020102020204" pitchFamily="34" charset="0"/>
                </a:rPr>
                <a:t>Pros</a:t>
              </a:r>
              <a:endParaRPr lang="de-DE" sz="2300" kern="12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01A182-F5D7-4729-B166-FA8667FD7FC3}"/>
                </a:ext>
              </a:extLst>
            </p:cNvPr>
            <p:cNvSpPr/>
            <p:nvPr/>
          </p:nvSpPr>
          <p:spPr>
            <a:xfrm>
              <a:off x="914451" y="2627849"/>
              <a:ext cx="4913783" cy="3409289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>
                  <a:latin typeface="+mj-lt"/>
                </a:rPr>
                <a:t>most popular method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polls as natural by-product of campaigns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incorporation of effects of campaign events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dynamic forecasts possible </a:t>
              </a:r>
              <a:r>
                <a:rPr lang="en-US" sz="2300" kern="1200" dirty="0">
                  <a:latin typeface="+mj-lt"/>
                  <a:sym typeface="Wingdings" panose="05000000000000000000" pitchFamily="2" charset="2"/>
                </a:rPr>
                <a:t> </a:t>
              </a:r>
              <a:r>
                <a:rPr lang="en-US" sz="2300" b="1" kern="1200" dirty="0">
                  <a:latin typeface="+mj-lt"/>
                </a:rPr>
                <a:t>horserace journalism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high face validity; predictor and outcome closely related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8D6F5B-4863-4ED3-B110-2C97C6AEC8C2}"/>
                </a:ext>
              </a:extLst>
            </p:cNvPr>
            <p:cNvSpPr/>
            <p:nvPr/>
          </p:nvSpPr>
          <p:spPr>
            <a:xfrm>
              <a:off x="6363764" y="1965449"/>
              <a:ext cx="4913783" cy="662400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375767"/>
                <a:satOff val="36001"/>
                <a:lumOff val="8823"/>
                <a:alphaOff val="0"/>
              </a:schemeClr>
            </a:lnRef>
            <a:fillRef idx="1">
              <a:schemeClr val="accent5">
                <a:hueOff val="375767"/>
                <a:satOff val="36001"/>
                <a:lumOff val="8823"/>
                <a:alphaOff val="0"/>
              </a:schemeClr>
            </a:fillRef>
            <a:effectRef idx="0">
              <a:schemeClr val="accent5">
                <a:hueOff val="375767"/>
                <a:satOff val="36001"/>
                <a:lumOff val="88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kern="1200" dirty="0" err="1">
                  <a:latin typeface="Arial Black" panose="020B0A04020102020204" pitchFamily="34" charset="0"/>
                </a:rPr>
                <a:t>Cons</a:t>
              </a:r>
              <a:endParaRPr lang="de-DE" sz="2300" kern="12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53E908-1A43-42B3-B046-B00B4284C415}"/>
                </a:ext>
              </a:extLst>
            </p:cNvPr>
            <p:cNvSpPr/>
            <p:nvPr/>
          </p:nvSpPr>
          <p:spPr>
            <a:xfrm>
              <a:off x="6363764" y="2627849"/>
              <a:ext cx="4913783" cy="3409289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lnRef>
            <a:fillRef idx="1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campaign noise (</a:t>
              </a:r>
              <a:r>
                <a:rPr lang="en-US" sz="2300" kern="1200" dirty="0" err="1">
                  <a:latin typeface="+mj-lt"/>
                </a:rPr>
                <a:t>Gelman</a:t>
              </a:r>
              <a:r>
                <a:rPr lang="en-US" sz="2300" kern="1200" dirty="0">
                  <a:latin typeface="+mj-lt"/>
                </a:rPr>
                <a:t>/King 1993) </a:t>
              </a:r>
              <a:r>
                <a:rPr lang="en-US" sz="2300" kern="1200" dirty="0">
                  <a:latin typeface="+mj-lt"/>
                  <a:sym typeface="Wingdings" panose="05000000000000000000" pitchFamily="2" charset="2"/>
                </a:rPr>
                <a:t></a:t>
              </a:r>
              <a:r>
                <a:rPr lang="en-US" sz="2300" kern="1200" dirty="0">
                  <a:latin typeface="+mj-lt"/>
                </a:rPr>
                <a:t> are observed shifts substantive?</a:t>
              </a:r>
              <a:endParaRPr lang="de-DE" sz="2300" kern="1200" dirty="0">
                <a:latin typeface="+mj-lt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what’s the point of dynamic forecasts of a singular event?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survey institutes as black boxes </a:t>
              </a:r>
              <a:r>
                <a:rPr lang="en-US" sz="2300" kern="1200" dirty="0">
                  <a:latin typeface="+mj-lt"/>
                  <a:sym typeface="Wingdings" panose="05000000000000000000" pitchFamily="2" charset="2"/>
                </a:rPr>
                <a:t></a:t>
              </a:r>
              <a:r>
                <a:rPr lang="en-US" sz="2300" kern="1200" dirty="0">
                  <a:latin typeface="+mj-lt"/>
                </a:rPr>
                <a:t> polling failures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 err="1">
                  <a:latin typeface="+mj-lt"/>
                </a:rPr>
                <a:t>specification</a:t>
              </a:r>
              <a:r>
                <a:rPr lang="de-DE" sz="2300" kern="1200" dirty="0">
                  <a:latin typeface="+mj-lt"/>
                </a:rPr>
                <a:t> </a:t>
              </a:r>
              <a:r>
                <a:rPr lang="de-DE" sz="2300" kern="1200" dirty="0" err="1">
                  <a:latin typeface="+mj-lt"/>
                </a:rPr>
                <a:t>of</a:t>
              </a:r>
              <a:r>
                <a:rPr lang="de-DE" sz="2300" kern="1200" dirty="0">
                  <a:latin typeface="+mj-lt"/>
                </a:rPr>
                <a:t> </a:t>
              </a:r>
              <a:r>
                <a:rPr lang="de-DE" sz="2300" kern="1200" dirty="0" err="1">
                  <a:latin typeface="+mj-lt"/>
                </a:rPr>
                <a:t>uncertainty</a:t>
              </a:r>
              <a:r>
                <a:rPr lang="de-DE" sz="2300" kern="1200" dirty="0">
                  <a:latin typeface="+mj-lt"/>
                </a:rPr>
                <a:t>?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>
                  <a:latin typeface="+mj-lt"/>
                </a:rPr>
                <a:t>no substantive theoretical value; almost tautological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4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5349240" y="1904281"/>
            <a:ext cx="6233160" cy="427268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E36A0-794C-4615-AF87-189AB6A0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73E-5713-4393-BFBD-2EA32ABE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General </a:t>
            </a:r>
            <a:r>
              <a:rPr lang="de-DE" b="1" dirty="0" err="1">
                <a:latin typeface="Arial Black" panose="020B0A04020102020204" pitchFamily="34" charset="0"/>
              </a:rPr>
              <a:t>remarks</a:t>
            </a:r>
            <a:endParaRPr lang="de-DE" b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2300" y="1901824"/>
            <a:ext cx="4991100" cy="4275137"/>
          </a:xfrm>
        </p:spPr>
        <p:txBody>
          <a:bodyPr>
            <a:normAutofit/>
          </a:bodyPr>
          <a:lstStyle/>
          <a:p>
            <a:r>
              <a:rPr lang="de-DE" sz="1800" b="1" dirty="0" err="1">
                <a:solidFill>
                  <a:srgbClr val="FF0000"/>
                </a:solidFill>
              </a:rPr>
              <a:t>Remarks</a:t>
            </a:r>
            <a:r>
              <a:rPr lang="de-DE" sz="1800" b="1" dirty="0">
                <a:solidFill>
                  <a:srgbClr val="FF0000"/>
                </a:solidFill>
              </a:rPr>
              <a:t> on </a:t>
            </a:r>
            <a:r>
              <a:rPr lang="de-DE" sz="1800" b="1" dirty="0" err="1">
                <a:solidFill>
                  <a:srgbClr val="FF0000"/>
                </a:solidFill>
              </a:rPr>
              <a:t>this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  <a:r>
              <a:rPr lang="de-DE" sz="1800" b="1" dirty="0" err="1">
                <a:solidFill>
                  <a:srgbClr val="FF0000"/>
                </a:solidFill>
              </a:rPr>
              <a:t>graphic</a:t>
            </a:r>
            <a:r>
              <a:rPr lang="de-DE" sz="18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87" y="4860802"/>
            <a:ext cx="3305557" cy="8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5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0C009-E66B-4550-8E04-B2C171D9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98CF4-DA43-4259-8C19-B2608AE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 err="1"/>
              <a:t>Extracting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signal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911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48402"/>
            <a:ext cx="4983609" cy="23933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err="1">
                <a:solidFill>
                  <a:srgbClr val="FF0000"/>
                </a:solidFill>
              </a:rPr>
              <a:t>Remarks</a:t>
            </a:r>
            <a:r>
              <a:rPr lang="de-DE" sz="1800" b="1" dirty="0">
                <a:solidFill>
                  <a:srgbClr val="FF0000"/>
                </a:solidFill>
              </a:rPr>
              <a:t> on </a:t>
            </a:r>
            <a:r>
              <a:rPr lang="de-DE" sz="1800" b="1" dirty="0" err="1">
                <a:solidFill>
                  <a:srgbClr val="FF0000"/>
                </a:solidFill>
              </a:rPr>
              <a:t>this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  <a:r>
              <a:rPr lang="de-DE" sz="1800" b="1" dirty="0" err="1">
                <a:solidFill>
                  <a:srgbClr val="FF0000"/>
                </a:solidFill>
              </a:rPr>
              <a:t>graphic</a:t>
            </a:r>
            <a:endParaRPr lang="de-DE" sz="1800" b="1" dirty="0">
              <a:solidFill>
                <a:srgbClr val="FF0000"/>
              </a:solidFill>
            </a:endParaRPr>
          </a:p>
          <a:p>
            <a:r>
              <a:rPr lang="de-DE" sz="1800" b="1" dirty="0">
                <a:solidFill>
                  <a:srgbClr val="FF0000"/>
                </a:solidFill>
              </a:rPr>
              <a:t>Campaign </a:t>
            </a:r>
            <a:r>
              <a:rPr lang="de-DE" sz="1800" b="1" dirty="0" err="1">
                <a:solidFill>
                  <a:srgbClr val="FF0000"/>
                </a:solidFill>
              </a:rPr>
              <a:t>noise</a:t>
            </a:r>
            <a:r>
              <a:rPr lang="de-DE" sz="1800" b="1" dirty="0">
                <a:solidFill>
                  <a:srgbClr val="FF0000"/>
                </a:solidFill>
              </a:rPr>
              <a:t>/</a:t>
            </a:r>
            <a:r>
              <a:rPr lang="de-DE" sz="1800" b="1" dirty="0" err="1">
                <a:solidFill>
                  <a:srgbClr val="FF0000"/>
                </a:solidFill>
              </a:rPr>
              <a:t>horse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  <a:r>
              <a:rPr lang="de-DE" sz="1800" b="1" dirty="0" err="1">
                <a:solidFill>
                  <a:srgbClr val="FF0000"/>
                </a:solidFill>
              </a:rPr>
              <a:t>race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  <a:r>
              <a:rPr lang="de-DE" sz="1800" b="1" dirty="0" err="1">
                <a:solidFill>
                  <a:srgbClr val="FF0000"/>
                </a:solidFill>
              </a:rPr>
              <a:t>journalism</a:t>
            </a:r>
            <a:endParaRPr lang="de-DE" sz="1800" b="1" dirty="0">
              <a:solidFill>
                <a:srgbClr val="FF0000"/>
              </a:solidFill>
            </a:endParaRPr>
          </a:p>
          <a:p>
            <a:r>
              <a:rPr lang="de-DE" sz="1800" b="1" dirty="0">
                <a:solidFill>
                  <a:srgbClr val="FF0000"/>
                </a:solidFill>
              </a:rPr>
              <a:t>This </a:t>
            </a:r>
            <a:r>
              <a:rPr lang="de-DE" sz="1800" b="1" dirty="0" err="1">
                <a:solidFill>
                  <a:srgbClr val="FF0000"/>
                </a:solidFill>
              </a:rPr>
              <a:t>noise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  <a:r>
              <a:rPr lang="de-DE" sz="1800" b="1" dirty="0" err="1">
                <a:solidFill>
                  <a:srgbClr val="FF0000"/>
                </a:solidFill>
              </a:rPr>
              <a:t>is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  <a:r>
              <a:rPr lang="de-DE" sz="1800" b="1" dirty="0" err="1">
                <a:solidFill>
                  <a:srgbClr val="FF0000"/>
                </a:solidFill>
              </a:rPr>
              <a:t>there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  <a:r>
              <a:rPr lang="de-DE" sz="1800" b="1" dirty="0" err="1">
                <a:solidFill>
                  <a:srgbClr val="FF0000"/>
                </a:solidFill>
              </a:rPr>
              <a:t>even</a:t>
            </a:r>
            <a:r>
              <a:rPr lang="de-DE" sz="1800" b="1" dirty="0">
                <a:solidFill>
                  <a:srgbClr val="FF0000"/>
                </a:solidFill>
              </a:rPr>
              <a:t> in </a:t>
            </a:r>
            <a:r>
              <a:rPr lang="de-DE" sz="1800" b="1" dirty="0" err="1">
                <a:solidFill>
                  <a:srgbClr val="FF0000"/>
                </a:solidFill>
              </a:rPr>
              <a:t>very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  <a:r>
              <a:rPr lang="de-DE" sz="1800" b="1" dirty="0" err="1">
                <a:solidFill>
                  <a:srgbClr val="FF0000"/>
                </a:solidFill>
              </a:rPr>
              <a:t>good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  <a:r>
              <a:rPr lang="de-DE" sz="1800" b="1" dirty="0" err="1">
                <a:solidFill>
                  <a:srgbClr val="FF0000"/>
                </a:solidFill>
              </a:rPr>
              <a:t>samples</a:t>
            </a:r>
            <a:r>
              <a:rPr lang="de-DE" sz="1800" b="1" dirty="0">
                <a:solidFill>
                  <a:srgbClr val="FF0000"/>
                </a:solidFill>
              </a:rPr>
              <a:t> due </a:t>
            </a:r>
            <a:r>
              <a:rPr lang="de-DE" sz="1800" b="1" dirty="0" err="1">
                <a:solidFill>
                  <a:srgbClr val="FF0000"/>
                </a:solidFill>
              </a:rPr>
              <a:t>to</a:t>
            </a:r>
            <a:r>
              <a:rPr lang="de-DE" sz="1800" b="1" dirty="0">
                <a:solidFill>
                  <a:srgbClr val="FF0000"/>
                </a:solidFill>
              </a:rPr>
              <a:t> simple sample </a:t>
            </a:r>
            <a:r>
              <a:rPr lang="de-DE" sz="1800" b="1" dirty="0" err="1">
                <a:solidFill>
                  <a:srgbClr val="FF0000"/>
                </a:solidFill>
              </a:rPr>
              <a:t>variation</a:t>
            </a:r>
            <a:endParaRPr lang="de-DE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BD8FAE-B0A8-4C31-AE01-91E11A0A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F64087E-089A-4FE9-8E47-42105E36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7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>
                <a:latin typeface="Arial Black" panose="020B0A04020102020204" pitchFamily="34" charset="0"/>
              </a:rPr>
              <a:t>Polling: State </a:t>
            </a:r>
            <a:r>
              <a:rPr lang="de-DE" b="1" err="1">
                <a:latin typeface="Arial Black" panose="020B0A04020102020204" pitchFamily="34" charset="0"/>
              </a:rPr>
              <a:t>of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the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art</a:t>
            </a:r>
            <a:endParaRPr lang="de-DE" b="1">
              <a:latin typeface="Arial Black" panose="020B0A04020102020204" pitchFamily="34" charset="0"/>
            </a:endParaRPr>
          </a:p>
        </p:txBody>
      </p:sp>
      <p:pic>
        <p:nvPicPr>
          <p:cNvPr id="9" name="Picture 8" descr="A large map&#10;&#10;Description generated with high confidence">
            <a:extLst>
              <a:ext uri="{FF2B5EF4-FFF2-40B4-BE49-F238E27FC236}">
                <a16:creationId xmlns:a16="http://schemas.microsoft.com/office/drawing/2014/main" id="{79FE17B6-7392-470D-B005-B0C3F2526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1655071"/>
            <a:ext cx="628737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9459A-8DAA-43B4-BB51-A73832D7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D1AA-B326-42FD-933D-C02E148E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8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Polling </a:t>
            </a:r>
            <a:r>
              <a:rPr lang="de-DE" b="1" dirty="0" err="1">
                <a:latin typeface="Arial Black" panose="020B0A04020102020204" pitchFamily="34" charset="0"/>
              </a:rPr>
              <a:t>the</a:t>
            </a:r>
            <a:r>
              <a:rPr lang="de-DE" b="1" dirty="0">
                <a:latin typeface="Arial Black" panose="020B0A04020102020204" pitchFamily="34" charset="0"/>
              </a:rPr>
              <a:t> Polls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952B7-5A22-4A6C-82B8-2B8940026C6A}"/>
              </a:ext>
            </a:extLst>
          </p:cNvPr>
          <p:cNvSpPr/>
          <p:nvPr/>
        </p:nvSpPr>
        <p:spPr>
          <a:xfrm>
            <a:off x="638700" y="160756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latin typeface="SFBMR10"/>
              </a:rPr>
              <a:t>Considerations</a:t>
            </a:r>
            <a:endParaRPr lang="de-DE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poll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variation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over</a:t>
            </a:r>
            <a:r>
              <a:rPr lang="de-DE" sz="1400" dirty="0">
                <a:latin typeface="SFBMR9"/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poll variation across polling organizations (“house effects”)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single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polls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hardly</a:t>
            </a:r>
            <a:r>
              <a:rPr lang="de-DE" sz="1400" dirty="0">
                <a:latin typeface="SFBMR9"/>
              </a:rPr>
              <a:t> informative</a:t>
            </a:r>
          </a:p>
          <a:p>
            <a:r>
              <a:rPr lang="de-DE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pool polls (more data, more precision)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smooth over time (intentions less variable than poll variability suggests)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correct for house-specific bias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7881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1C5DB-9432-4717-97AE-E900D244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312D-69F8-4A2C-B6F5-364E2A70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9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Non-</a:t>
            </a:r>
            <a:r>
              <a:rPr lang="de-DE" sz="3600" b="1" dirty="0" err="1">
                <a:latin typeface="Arial Black" panose="020B0A04020102020204" pitchFamily="34" charset="0"/>
              </a:rPr>
              <a:t>representative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polls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D2F29-F77A-4708-8BC1-5EC20E09AD82}"/>
              </a:ext>
            </a:extLst>
          </p:cNvPr>
          <p:cNvSpPr/>
          <p:nvPr/>
        </p:nvSpPr>
        <p:spPr>
          <a:xfrm>
            <a:off x="626017" y="1611462"/>
            <a:ext cx="85306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0" u="none" strike="noStrike" baseline="0" dirty="0" err="1">
                <a:latin typeface="SFBMR10"/>
              </a:rPr>
              <a:t>Considerations</a:t>
            </a:r>
            <a:endParaRPr lang="de-DE" b="1" i="0" u="none" strike="noStrike" baseline="0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decreasing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response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rates</a:t>
            </a:r>
            <a:endParaRPr lang="de-DE" sz="1400" dirty="0">
              <a:latin typeface="SFBMR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realized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samples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are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biased</a:t>
            </a:r>
            <a:endParaRPr lang="de-DE" sz="1400" dirty="0">
              <a:latin typeface="SFBMR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SFBMR9"/>
            </a:endParaRPr>
          </a:p>
          <a:p>
            <a:r>
              <a:rPr lang="de-DE" b="1" i="0" u="none" strike="noStrike" baseline="0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err="1">
                <a:latin typeface="SFBMR9"/>
              </a:rPr>
              <a:t>realize</a:t>
            </a:r>
            <a:r>
              <a:rPr lang="it-IT" sz="1400" dirty="0">
                <a:latin typeface="SFBMR9"/>
              </a:rPr>
              <a:t> (massive) non-</a:t>
            </a:r>
            <a:r>
              <a:rPr lang="it-IT" sz="1400" dirty="0" err="1">
                <a:latin typeface="SFBMR9"/>
              </a:rPr>
              <a:t>representative</a:t>
            </a:r>
            <a:r>
              <a:rPr lang="it-IT" sz="1400" dirty="0">
                <a:latin typeface="SFBMR9"/>
              </a:rPr>
              <a:t>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statistically adjust for bias using multilevel-regression with </a:t>
            </a:r>
            <a:r>
              <a:rPr lang="de-DE" sz="1400" dirty="0" err="1">
                <a:latin typeface="SFBMR9"/>
              </a:rPr>
              <a:t>poststratification</a:t>
            </a:r>
            <a:r>
              <a:rPr lang="de-DE" sz="1400" dirty="0">
                <a:latin typeface="SFBMR9"/>
              </a:rPr>
              <a:t> (MRP)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8543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Cambria Math</vt:lpstr>
      <vt:lpstr>SFBMR10</vt:lpstr>
      <vt:lpstr>SFBMR9</vt:lpstr>
      <vt:lpstr>Symbol</vt:lpstr>
      <vt:lpstr>Wingdings</vt:lpstr>
      <vt:lpstr>Office Theme</vt:lpstr>
      <vt:lpstr>1_Custom Design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Pros and Cons</vt:lpstr>
      <vt:lpstr>Polling: General remarks</vt:lpstr>
      <vt:lpstr>Polling: Extracting the signal</vt:lpstr>
      <vt:lpstr>Polling: State of the art</vt:lpstr>
      <vt:lpstr>Polling: Polling the Polls</vt:lpstr>
      <vt:lpstr>Polling: Non-representative polls</vt:lpstr>
      <vt:lpstr>Polling: ???</vt:lpstr>
      <vt:lpstr>Adjusting Europulse Data: Methodology</vt:lpstr>
      <vt:lpstr>Adjusting Europulse Data: Results</vt:lpstr>
      <vt:lpstr>Adjusting Europulse Data: Results</vt:lpstr>
      <vt:lpstr>Adjusting Europulse Data: Take aways</vt:lpstr>
      <vt:lpstr>Papers and Sources</vt:lpstr>
      <vt:lpstr>Papers and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Moritz Hemmerlein</cp:lastModifiedBy>
  <cp:revision>35</cp:revision>
  <dcterms:created xsi:type="dcterms:W3CDTF">2017-10-06T15:32:45Z</dcterms:created>
  <dcterms:modified xsi:type="dcterms:W3CDTF">2017-10-09T20:59:35Z</dcterms:modified>
</cp:coreProperties>
</file>