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21" r:id="rId2"/>
    <p:sldMasterId id="2147483684" r:id="rId3"/>
    <p:sldMasterId id="2147483696" r:id="rId4"/>
    <p:sldMasterId id="2147483708" r:id="rId5"/>
    <p:sldMasterId id="2147483672" r:id="rId6"/>
    <p:sldMasterId id="2147483660" r:id="rId7"/>
  </p:sldMasterIdLst>
  <p:notesMasterIdLst>
    <p:notesMasterId r:id="rId23"/>
  </p:notesMasterIdLst>
  <p:sldIdLst>
    <p:sldId id="256" r:id="rId8"/>
    <p:sldId id="257" r:id="rId9"/>
    <p:sldId id="260" r:id="rId10"/>
    <p:sldId id="270" r:id="rId11"/>
    <p:sldId id="271" r:id="rId12"/>
    <p:sldId id="272" r:id="rId13"/>
    <p:sldId id="262" r:id="rId14"/>
    <p:sldId id="267" r:id="rId15"/>
    <p:sldId id="266" r:id="rId16"/>
    <p:sldId id="263" r:id="rId17"/>
    <p:sldId id="265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34B"/>
    <a:srgbClr val="4EB3CF"/>
    <a:srgbClr val="00C4DF"/>
    <a:srgbClr val="00CCE8"/>
    <a:srgbClr val="00CBE6"/>
    <a:srgbClr val="9FD47C"/>
    <a:srgbClr val="51C3F9"/>
    <a:srgbClr val="F8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415" autoAdjust="0"/>
  </p:normalViewPr>
  <p:slideViewPr>
    <p:cSldViewPr snapToGrid="0">
      <p:cViewPr varScale="1">
        <p:scale>
          <a:sx n="77" d="100"/>
          <a:sy n="77" d="100"/>
        </p:scale>
        <p:origin x="-826" y="-8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BE4CE-4A76-4E91-A0AE-C9E6E325719B}" type="datetimeFigureOut">
              <a:rPr lang="de-DE" smtClean="0"/>
              <a:t>01.11.2017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7538B-AEEA-46A3-9241-5D6D0819AE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i="0" u="none" strike="noStrike" baseline="0" dirty="0">
                <a:latin typeface="SFBMR10"/>
              </a:rPr>
              <a:t>Considerations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decreasing response rates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dirty="0">
                <a:latin typeface="SFBMR9"/>
              </a:rPr>
              <a:t>realized samples are biased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dirty="0">
              <a:latin typeface="SFBMR9"/>
            </a:endParaRPr>
          </a:p>
          <a:p>
            <a:r>
              <a:rPr lang="de-DE" b="1" i="0" u="none" strike="noStrike" baseline="0" dirty="0">
                <a:latin typeface="SFBMR10"/>
              </a:rPr>
              <a:t>Approach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200" dirty="0">
                <a:latin typeface="SFBMR9"/>
              </a:rPr>
              <a:t>realize (massive) non-representative poll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collect predictive demographic dimensions (sex, race, age, education, state, party ID, ideology, previous vote)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FBMR9"/>
              </a:rPr>
              <a:t>statistically adjust for bias using multilevel-regression with </a:t>
            </a:r>
            <a:r>
              <a:rPr lang="de-DE" sz="1200" dirty="0">
                <a:latin typeface="SFBMR9"/>
              </a:rPr>
              <a:t>poststratification (MRP)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538B-AEEA-46A3-9241-5D6D0819AE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20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A249804-7F1E-492E-B488-2DC1CF94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3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590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8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AA0FE8-9A07-48C1-9F71-A15EDD4BE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AD4D1B-3833-42A1-952B-D0C7D674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71BE10-EFB9-4A3B-BF06-A7DB4E2D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1DB2DB-DFB9-40C4-96A7-715247AC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9B381C-86DD-4A40-AC0B-D2DCD0BB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37CE3-4941-42FC-8805-8D05E504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646712-37D0-4CA7-9647-F4CC4067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2EF43D-BC10-43CF-9AF4-6491CF3C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DC6ED-B168-4960-BDDB-8600C103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093027-2CD6-42FD-B8E8-BB382F4F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35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AEA25-E535-44A9-AA7C-AAC286AF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EA329E-1D30-4D0A-A2FD-F1A94107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9EAD24-9BEF-45A1-96C7-0736FE62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FB2A4B-5A5F-4F72-8147-77C997DA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AAB9A1-7091-4A31-AD61-B89A39E3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733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A2D6D2-5BF4-4D03-9734-B1A9D739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60FD90-9E4E-4A0C-B0B2-BF3BFD76E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206AD0-AA8C-4E70-8FE4-4D6D7CEC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19F736-CA2D-4F85-AE35-45A1D507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641821-57BD-409F-84E6-FC232F22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E89143-81F1-4298-A74A-D30324EA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855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AA468-23A1-474E-836D-D09773AC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B730A4-5FED-4C39-B4A2-96F8CFB2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5972F4C-5CBF-40F0-9B58-8CE9C52A9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7848B4-22E1-4953-BC1B-96F59730A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EAA87B8-8395-459F-8CEE-659FF4254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F8CF109-8121-4B61-8E36-04656F0E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C29360A-D844-4153-AB93-90E691C4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1DDE8F-8FC7-460C-B500-B6B26C62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3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A11698-2FAE-4208-83FB-AFB7F3BF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73870F-A4ED-4837-935A-B497D0AF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13DD87-F26E-4AC7-A1FB-4F0C54C8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0EAF5A-977A-4A0B-B296-2EACB9A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24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27DAAF-7F7D-443C-A7F2-C577454C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87003E4-481D-4AA5-B0A9-4F0EF49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C17DD6-DC58-4270-BA44-5DD5E53A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64A468-E363-410F-BC5D-EBDB4060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C0058B-ACBF-4487-89CD-041FA73B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de-DE" sz="1400" b="1" smtClean="0">
                <a:solidFill>
                  <a:srgbClr val="37434B"/>
                </a:solidFill>
                <a:latin typeface="+mn-lt"/>
              </a:defRPr>
            </a:lvl1pPr>
          </a:lstStyle>
          <a:p>
            <a:pPr algn="ctr"/>
            <a:fld id="{C9A4031B-9BF7-4225-8822-865626CAA73B}" type="slidenum">
              <a:rPr lang="de-DE" smtClean="0"/>
              <a:pPr algn="ctr"/>
              <a:t>‹#›</a:t>
            </a:fld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4BD397D-1ECA-47D4-A0C0-4C0CCFBC3928}"/>
              </a:ext>
            </a:extLst>
          </p:cNvPr>
          <p:cNvSpPr/>
          <p:nvPr userDrawn="1"/>
        </p:nvSpPr>
        <p:spPr>
          <a:xfrm>
            <a:off x="-254000" y="722485"/>
            <a:ext cx="12573000" cy="674114"/>
          </a:xfrm>
          <a:prstGeom prst="roundRect">
            <a:avLst/>
          </a:prstGeom>
          <a:solidFill>
            <a:srgbClr val="00CBE6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50940E9-D71A-4A32-82D0-42198457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40A74FF7-9F5E-4406-982E-23E39DBF604A}"/>
              </a:ext>
            </a:extLst>
          </p:cNvPr>
          <p:cNvSpPr txBox="1">
            <a:spLocks/>
          </p:cNvSpPr>
          <p:nvPr userDrawn="1"/>
        </p:nvSpPr>
        <p:spPr>
          <a:xfrm>
            <a:off x="604319" y="6356350"/>
            <a:ext cx="3740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lang="de-DE" sz="1800" b="1" kern="1200" smtClean="0">
                <a:solidFill>
                  <a:srgbClr val="37434B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>
                <a:latin typeface="+mn-lt"/>
              </a:rPr>
              <a:t>Alexander Sacharow | Moritz Hemmerlein</a:t>
            </a:r>
          </a:p>
        </p:txBody>
      </p:sp>
    </p:spTree>
    <p:extLst>
      <p:ext uri="{BB962C8B-B14F-4D97-AF65-F5344CB8AC3E}">
        <p14:creationId xmlns:p14="http://schemas.microsoft.com/office/powerpoint/2010/main" val="67652172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96E02-04DC-4E38-A180-B6235D88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70C626-9D39-4C37-9415-41412FB7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6D8FAF-8C98-43D3-A021-DDD8F8542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7D6792-CD36-402C-B6E7-CAB3E19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0F526C-5CDD-4DC8-A807-188160CD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250E34-A9B1-4A4B-AA8F-F3B56005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50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65F309-ACB4-4A02-B252-BB308E86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8398C3A-15A4-40EB-B19E-C593B3B99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DB9E60-8399-47B0-92B9-03998DC0E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7D339-69ED-42AC-8BC2-17B3B0A8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C14141-BABE-4C23-BF95-B7F7EE6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F4A564-D15C-4390-AB73-32021A8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93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107D61-3B9E-47FF-93B4-4332CB61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9D4B74-EA97-435E-B579-D5084050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CA1304-DA09-44CF-A5D2-553AC49A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8D3C90-37BD-4AF3-B294-77001143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6AF888-F3F9-42B4-AD0D-0958DDAD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850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A842E8-A0AC-4991-ADE2-2473F4B5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AA7ADB-41CD-43CC-A23D-CDBD9D0D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9DFDFF-8A3E-40A3-BD0E-4FE88A01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EC31E1-B173-4E5B-8253-18ABB91C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10562A-D3E2-4D59-B9C2-B0960479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6660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87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71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8610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626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43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0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927"/>
            <a:ext cx="10515600" cy="109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571"/>
            <a:ext cx="10515600" cy="4072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1191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98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824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7536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809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9379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37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263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29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5991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19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44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0747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26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4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04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78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7363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551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299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08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5944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156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5954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692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35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106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0842B-C6CA-43A0-8C7B-C51A8BA4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CB8609-D1C9-4053-9799-16F0B800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E68D7E-AF4D-4C00-8C02-89B28DF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379C3-5354-435E-8EB3-C5E2012D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DCA2A0-DDFB-45DB-B7EF-062DE2EF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8821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9BB830-5846-4BFF-94AC-4EC6ADCF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D1DC8A-530A-4051-8628-65AAC3BD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EBD670-43FB-418C-8970-CC12DC5D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8ECFD0-8AA1-4672-A66F-2F482DE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04B25-8EB3-4981-853A-C79EAA4B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971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ADA874-EEE2-44F9-9137-4320AB07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DA1EFE-1D8A-478A-9AFA-91409EBBB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F1E7FD-497A-491B-8917-253A34DF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34D2FA-20F1-4183-A307-7A55CC8E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62A000-FACF-4C3A-999D-9801F85A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9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84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3E725-FB4D-4A68-9B99-2621DA34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D48DA3-CF9C-49A7-B8EF-F58E7C9DD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90842DA-F193-4FD2-B85C-820D02F6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FF39B-B900-4142-BD19-4C7BC14A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FBC69E-19FD-4BF3-8BD4-78AD855C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8E0F0F-E071-4289-9E46-1C97383E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290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CC924-5FC3-40EF-AA67-3D8D94E4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107A9B-C253-4673-8329-D020D5F18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691E33-F611-4241-BE78-D855D265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9C807-6408-4D96-B053-DBDB3B44C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8BDB55-FD39-4883-AC08-C990C56E6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6402DF-2215-4CD2-8CDD-D7F43333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DEC84C-54F8-4052-BD55-5B1A789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4D7D6-6DF9-4DA0-85C9-5F7127E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9144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0963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121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6069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B7302-973C-43E2-8266-EB309C74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B4836D-2B27-4E99-A4E9-44E63B07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E6EB6B5-C561-4656-9550-3F6CDD14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03665-2894-4978-BE66-31EBAF67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79DDA8-96EB-4C77-B5AA-536AAD6A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887644-4078-46FE-AFB7-670AAA6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064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79442-03EA-4EBA-BD35-CB21398A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27FAED-F90B-411D-9103-FB91E40E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8AA73C-A629-4F94-AC74-6BE10A9D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AFB4C5-DC5C-4E0B-A30A-B3E2C650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60360F-588E-4EC9-8B45-836F48AC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48646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7030969-C7E9-4B4B-AF99-D36C9DDF4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1BD9FE5-2ED8-4149-8CAD-50697597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2818A7-EBD8-420F-9988-4CA46CC2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8B38A-E7CA-4BB1-BED4-A750E07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7CEC92-5AB4-4AA4-9949-EE34922F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9435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03561-673B-4EE8-978F-778E47A1D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A1386-B307-45AC-AD3D-9794754A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5F9F07-DA9D-4DE4-8ED5-7F4D5879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B2CE29-745B-4D03-ACD9-7CABACF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564628-0188-41B4-9B1D-86E2EBE2B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215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33AD1-3BE1-4012-B7D3-21ACB8F3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7E07B-2B87-4660-98AE-49C3C9BF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690054-2CF0-42DF-B9E2-37B997E1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809ECF-0791-404B-BAF8-B56F439C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8CC913-DB14-4561-968C-E56583E2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34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827E2-1D5B-4507-B543-84936310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383"/>
            <a:ext cx="10515600" cy="7017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BA6D65D-D8C4-4F81-AF58-83B63151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178248-65F1-4276-A5D6-E764CA5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84932-81C3-41E8-BB6B-D32E0A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2861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C86B2F-0E0C-4BF3-8BC9-6DA87885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220467-6566-4D6B-9B1F-9E7961580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579452-A5C9-4A8F-B2B1-22BC1F7C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BE6889-122E-4368-857E-50E4532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BC5090-3C58-4AF7-AB6C-1512E4E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5725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D28DB5-4F75-472B-B8C6-4927BCA0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71CBFF-9052-4837-AFCC-6EF3B63BE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5C4696-FCB5-48F7-BC9E-8249CD7DA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044935-68A4-4F9E-B7BE-20DAFDD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D2F816-2A4F-425E-BE9A-760FAFD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59C903-9DE6-4C9F-A99F-9858910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180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DF2350-6224-47D3-82DC-AE239E3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B9E4D6-E38A-4E18-A7B7-73C8142E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AE4A65-E4C0-416F-905C-75B769282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C5ED7C-DCFE-4FA1-982C-124F27C39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2E85FD-18C9-4042-B24E-316A616C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7F33DAA-361D-42FD-A121-FFFC86F1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91B2D77-4C20-48C1-86AA-35588318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BFB683-ECC0-4FD0-BE82-55517AE1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20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80A49-D7C9-47AB-AD25-697B22C7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7A01FE6-976C-4C1E-8158-09A88B7A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05F8D8-64EA-428C-B1D8-1FB5BB99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4F293F-276D-448C-BC7A-1E3C6853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105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2B9DE7-CD96-4ECC-8AE4-E9CBDE87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04D3AC-7077-4083-A7FA-5A513923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82F872-91BB-4897-A374-EC78A9D7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5945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CE5727-0697-4B17-A0A2-4E5434FF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909629-7333-44C3-B6B2-C7B3C60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CD481C-30CC-4777-805E-583B343EA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A7F1CF-391D-4025-9A5A-66D7F8A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92D260-A4D4-4D20-B54B-6F408852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AC80B8-2200-4B38-AE45-FDE47A94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438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4C08A6-262D-482F-A236-DBE3C53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9D8EEF7-390C-4A14-A245-3979DD80A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6D3F36-AB9A-4995-BD56-02DF5A9D8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0708F2-9356-409D-924D-E4EDDBF4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EA0E75-4295-4E22-922C-6522230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0C9313-8543-4B43-9B5E-06F6CA5F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118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1F0E16-CB75-4A72-9809-960D6AB1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23C304E-0F6E-4F84-85E9-68657341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A9121A-5810-42C0-9DD4-A5E4EF82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C99013-8F7C-4DEC-8DA5-9C2FB46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0E7E18-1AEE-463C-B1EA-6965BBD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4804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225F123-2447-4D42-9366-CBB04B3C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F26E51-150F-42E0-B486-66B12C82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793371-20B4-4977-81E2-C722E363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67776E-59F5-48FB-BDED-589412F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EACF8C-07B0-477C-BE2D-DBF3F87B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2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7B4B3-1D5D-4642-951F-BE795AAE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884173B-5683-4B07-A6B6-FE65E1A8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604C50-87DF-45F5-93A9-563F680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69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626C-A862-4DB9-BB4B-60DFE8BA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8A0A6-E54D-4A23-82BB-ED65BAE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74B46C-C7A3-468B-9B6D-13DBE0878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0DEE69-0C06-40B4-A585-623689A0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C33A2F-2971-4E6B-BEE2-98ECF348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74894" y="6356350"/>
            <a:ext cx="1442213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10.10.2017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E8ED68-03D2-4B6B-9D83-4B8C7798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25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FD8E3C3-EEFF-4FC3-BF2D-BDE336158EBB}"/>
              </a:ext>
            </a:extLst>
          </p:cNvPr>
          <p:cNvGrpSpPr/>
          <p:nvPr userDrawn="1"/>
        </p:nvGrpSpPr>
        <p:grpSpPr>
          <a:xfrm>
            <a:off x="9360212" y="144257"/>
            <a:ext cx="2602543" cy="365125"/>
            <a:chOff x="8721587" y="5589731"/>
            <a:chExt cx="2602543" cy="365125"/>
          </a:xfrm>
        </p:grpSpPr>
        <p:sp>
          <p:nvSpPr>
            <p:cNvPr id="9" name="Footer Placeholder 4">
              <a:extLst>
                <a:ext uri="{FF2B5EF4-FFF2-40B4-BE49-F238E27FC236}">
                  <a16:creationId xmlns:a16="http://schemas.microsoft.com/office/drawing/2014/main" xmlns="" id="{9A68BA21-0156-41F9-A88B-1228255CC0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721587" y="5589731"/>
              <a:ext cx="2111543" cy="365125"/>
            </a:xfrm>
            <a:prstGeom prst="rect">
              <a:avLst/>
            </a:prstGeom>
          </p:spPr>
          <p:txBody>
            <a:bodyPr/>
            <a:lstStyle>
              <a:defPPr>
                <a:defRPr lang="de-DE"/>
              </a:defPPr>
              <a:lvl1pPr marL="0" algn="l" defTabSz="914400" rtl="0" eaLnBrk="1" latinLnBrk="0" hangingPunct="1">
                <a:defRPr sz="1800" b="1" kern="1200">
                  <a:solidFill>
                    <a:srgbClr val="37434B"/>
                  </a:solidFill>
                  <a:latin typeface="+mj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dirty="0"/>
                <a:t>A </a:t>
              </a:r>
              <a:r>
                <a:rPr lang="de-DE" dirty="0" err="1"/>
                <a:t>presentation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endParaRPr lang="de-DE" dirty="0"/>
            </a:p>
          </p:txBody>
        </p:sp>
        <p:pic>
          <p:nvPicPr>
            <p:cNvPr id="10" name="Picture 9" descr="A close up of a sign&#10;&#10;Description generated with high confidence">
              <a:extLst>
                <a:ext uri="{FF2B5EF4-FFF2-40B4-BE49-F238E27FC236}">
                  <a16:creationId xmlns:a16="http://schemas.microsoft.com/office/drawing/2014/main" xmlns="" id="{FCE68F13-D472-4C9D-948D-951BD124F1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8935" y="5624355"/>
              <a:ext cx="765195" cy="295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22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616F725-915E-4BE4-B069-DB49D922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A19520-FC9E-4186-AF12-E30A561F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EFC4A8-FDF8-4F21-BC70-98475D01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36EE38-C237-4C31-B509-70C0C569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33980C-2599-4D95-9494-3299F70A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A064-297B-4987-A8C1-4176735DA6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2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3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2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D8E64-645E-4FAA-A2E9-E8AC6CA8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2E2E25-8D67-4426-BED3-000EECFC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F24D76-9E54-4939-A00F-87F0330AC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F7A46-051D-4218-91A1-F7766B1F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E9AECE-A1A2-425A-9129-6F77B5DE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031B-9BF7-4225-8822-865626CAA7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5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A5094E4-7489-463B-B540-5BFE4855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711C78-5208-4358-9C16-578640BB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2E5181-0C09-405C-B867-BC562A72C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92A7AE-5BF8-4FBD-9B0B-AFFC238A4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10.10.2017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4E2777-B121-44EA-9281-59D097FB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F448-8322-4D5F-B681-9390F6CA60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3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poll/143372/understanding-gallup-likely-voter-models.aspx?version=print" TargetMode="External"/><Relationship Id="rId2" Type="http://schemas.openxmlformats.org/officeDocument/2006/relationships/hyperlink" Target="https://daliaresearch.com/wp-content/uploads/2016/08/Methodology-PDF-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412422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tor.org/stable/2749114" TargetMode="External"/><Relationship Id="rId2" Type="http://schemas.openxmlformats.org/officeDocument/2006/relationships/hyperlink" Target="http://www.people-press.org/2012/05/15/assessing-the-representativeness-of-public-opinion-survey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C85AB-1D7E-4CA3-8340-39CBD394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317" y="2531325"/>
            <a:ext cx="10969083" cy="187073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Online Polling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BF45EC-2724-4F61-A440-6BF061274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317" y="3869647"/>
            <a:ext cx="10054683" cy="445855"/>
          </a:xfrm>
        </p:spPr>
        <p:txBody>
          <a:bodyPr/>
          <a:lstStyle/>
          <a:p>
            <a:pPr algn="l"/>
            <a:r>
              <a:rPr lang="de-DE" b="1" dirty="0" err="1"/>
              <a:t>Evidence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Dalia Europulse Survey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02B73EC-A0D1-4DB8-BCCC-B97BB2F42897}"/>
              </a:ext>
            </a:extLst>
          </p:cNvPr>
          <p:cNvCxnSpPr/>
          <p:nvPr/>
        </p:nvCxnSpPr>
        <p:spPr>
          <a:xfrm>
            <a:off x="-20003" y="4586515"/>
            <a:ext cx="12217487" cy="0"/>
          </a:xfrm>
          <a:prstGeom prst="line">
            <a:avLst/>
          </a:prstGeom>
          <a:ln w="63500">
            <a:solidFill>
              <a:srgbClr val="00CB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F87287F-ACD6-4720-8E2E-44B792E6AF92}"/>
              </a:ext>
            </a:extLst>
          </p:cNvPr>
          <p:cNvGrpSpPr/>
          <p:nvPr/>
        </p:nvGrpSpPr>
        <p:grpSpPr>
          <a:xfrm>
            <a:off x="613317" y="4770972"/>
            <a:ext cx="5863311" cy="830997"/>
            <a:chOff x="448403" y="4770972"/>
            <a:chExt cx="5863311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A35E5DB-5DCA-4C79-973B-22435E75E89A}"/>
                </a:ext>
              </a:extLst>
            </p:cNvPr>
            <p:cNvSpPr txBox="1"/>
            <p:nvPr/>
          </p:nvSpPr>
          <p:spPr>
            <a:xfrm>
              <a:off x="448403" y="5140304"/>
              <a:ext cx="5863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 err="1">
                  <a:latin typeface="+mj-lt"/>
                </a:rPr>
                <a:t>October</a:t>
              </a:r>
              <a:r>
                <a:rPr lang="de-DE" sz="2400" b="1" dirty="0">
                  <a:latin typeface="+mj-lt"/>
                </a:rPr>
                <a:t> 10, 2017</a:t>
              </a:r>
            </a:p>
          </p:txBody>
        </p:sp>
        <p:sp>
          <p:nvSpPr>
            <p:cNvPr id="11" name="Footer Placeholder 4">
              <a:extLst>
                <a:ext uri="{FF2B5EF4-FFF2-40B4-BE49-F238E27FC236}">
                  <a16:creationId xmlns:a16="http://schemas.microsoft.com/office/drawing/2014/main" xmlns="" id="{0C6F5DBE-018D-4EDE-B311-3701DEA53A3E}"/>
                </a:ext>
              </a:extLst>
            </p:cNvPr>
            <p:cNvSpPr txBox="1">
              <a:spLocks/>
            </p:cNvSpPr>
            <p:nvPr/>
          </p:nvSpPr>
          <p:spPr>
            <a:xfrm>
              <a:off x="456843" y="4770972"/>
              <a:ext cx="5677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b="1">
                  <a:latin typeface="+mj-lt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2400" dirty="0"/>
                <a:t>Alexander Sacharow | Moritz Hemmerlein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4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61A11DD-06F3-46BD-8483-02820BC1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A4614F-9420-4DDC-A044-B7FDF2B5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10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Take </a:t>
            </a:r>
            <a:r>
              <a:rPr lang="de-DE" sz="3600" b="1" dirty="0" err="1">
                <a:latin typeface="Arial Black" panose="020B0A04020102020204" pitchFamily="34" charset="0"/>
              </a:rPr>
              <a:t>aways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C62B6A4-7E3A-4D00-9199-7FFF3EAD1485}"/>
              </a:ext>
            </a:extLst>
          </p:cNvPr>
          <p:cNvGrpSpPr/>
          <p:nvPr/>
        </p:nvGrpSpPr>
        <p:grpSpPr>
          <a:xfrm>
            <a:off x="1304166" y="1828800"/>
            <a:ext cx="9583669" cy="4170608"/>
            <a:chOff x="885603" y="1828800"/>
            <a:chExt cx="9583669" cy="41706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94673B8-2688-48BC-A16B-397F61832538}"/>
                </a:ext>
              </a:extLst>
            </p:cNvPr>
            <p:cNvSpPr/>
            <p:nvPr/>
          </p:nvSpPr>
          <p:spPr>
            <a:xfrm>
              <a:off x="913506" y="1828800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EB8FADB-34AE-46F5-9882-BF0AF21F83C9}"/>
                </a:ext>
              </a:extLst>
            </p:cNvPr>
            <p:cNvSpPr txBox="1"/>
            <p:nvPr/>
          </p:nvSpPr>
          <p:spPr>
            <a:xfrm>
              <a:off x="1724875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Pre-stratification not sufficient for election polling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389434B2-EC6F-421C-B6E3-1C5C7DD99BE1}"/>
                </a:ext>
              </a:extLst>
            </p:cNvPr>
            <p:cNvSpPr/>
            <p:nvPr/>
          </p:nvSpPr>
          <p:spPr>
            <a:xfrm>
              <a:off x="973930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1.</a:t>
              </a:r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7D26B5CB-A8C9-4F77-8DEB-83AD52D7119C}"/>
                </a:ext>
              </a:extLst>
            </p:cNvPr>
            <p:cNvSpPr/>
            <p:nvPr/>
          </p:nvSpPr>
          <p:spPr>
            <a:xfrm>
              <a:off x="5987424" y="1828800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B8E362C-3C46-4B67-9648-FF85BC689582}"/>
                </a:ext>
              </a:extLst>
            </p:cNvPr>
            <p:cNvSpPr txBox="1"/>
            <p:nvPr/>
          </p:nvSpPr>
          <p:spPr>
            <a:xfrm>
              <a:off x="6798793" y="2215167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Post-stratification with </a:t>
              </a:r>
              <a:r>
                <a:rPr lang="de-DE" sz="2400" u="sng" dirty="0">
                  <a:latin typeface="Arial Black" panose="020B0A04020102020204" pitchFamily="34" charset="0"/>
                </a:rPr>
                <a:t>past-vote</a:t>
              </a:r>
              <a:r>
                <a:rPr lang="de-DE" sz="2400" dirty="0">
                  <a:latin typeface="Arial Black" panose="020B0A04020102020204" pitchFamily="34" charset="0"/>
                </a:rPr>
                <a:t> is promising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0AC819E-F906-481B-AB2C-971C6CA8B71F}"/>
                </a:ext>
              </a:extLst>
            </p:cNvPr>
            <p:cNvSpPr/>
            <p:nvPr/>
          </p:nvSpPr>
          <p:spPr>
            <a:xfrm>
              <a:off x="6047848" y="2448631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2.</a:t>
              </a:r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E2A2B25-34EB-4290-B2DA-E2C2FCECE448}"/>
                </a:ext>
              </a:extLst>
            </p:cNvPr>
            <p:cNvSpPr/>
            <p:nvPr/>
          </p:nvSpPr>
          <p:spPr>
            <a:xfrm>
              <a:off x="885603" y="3990304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66EEBF9-C9B2-4CD6-BDD4-6FC8C818646C}"/>
                </a:ext>
              </a:extLst>
            </p:cNvPr>
            <p:cNvSpPr txBox="1"/>
            <p:nvPr/>
          </p:nvSpPr>
          <p:spPr>
            <a:xfrm>
              <a:off x="1696972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No improvements from </a:t>
              </a:r>
              <a:r>
                <a:rPr lang="de-DE" sz="2400" dirty="0" err="1">
                  <a:latin typeface="Arial Black" panose="020B0A04020102020204" pitchFamily="34" charset="0"/>
                </a:rPr>
                <a:t>census-only</a:t>
              </a:r>
              <a:r>
                <a:rPr lang="de-DE" sz="2400" dirty="0">
                  <a:latin typeface="Arial Black" panose="020B0A04020102020204" pitchFamily="34" charset="0"/>
                </a:rPr>
                <a:t> post-</a:t>
              </a:r>
              <a:r>
                <a:rPr lang="de-DE" sz="2400" dirty="0" err="1">
                  <a:latin typeface="Arial Black" panose="020B0A04020102020204" pitchFamily="34" charset="0"/>
                </a:rPr>
                <a:t>stratification</a:t>
              </a:r>
              <a:endParaRPr lang="de-DE" sz="2400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3EF040AE-C45B-4440-BF11-074CA40A5DBB}"/>
                </a:ext>
              </a:extLst>
            </p:cNvPr>
            <p:cNvSpPr/>
            <p:nvPr/>
          </p:nvSpPr>
          <p:spPr>
            <a:xfrm>
              <a:off x="946027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3.</a:t>
              </a:r>
              <a:endParaRPr lang="de-DE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E712BD8-1945-4212-92CA-0E06F169AEF2}"/>
                </a:ext>
              </a:extLst>
            </p:cNvPr>
            <p:cNvSpPr/>
            <p:nvPr/>
          </p:nvSpPr>
          <p:spPr>
            <a:xfrm>
              <a:off x="5987424" y="3990304"/>
              <a:ext cx="4481848" cy="2009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EB3C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4C6A423-CEF7-4726-BFD1-580E54A22648}"/>
                </a:ext>
              </a:extLst>
            </p:cNvPr>
            <p:cNvSpPr txBox="1"/>
            <p:nvPr/>
          </p:nvSpPr>
          <p:spPr>
            <a:xfrm>
              <a:off x="6798793" y="4376671"/>
              <a:ext cx="34901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>
                  <a:latin typeface="Arial Black" panose="020B0A04020102020204" pitchFamily="34" charset="0"/>
                </a:rPr>
                <a:t>Further fine-tuning: Disaggregated data + more waves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2FAE4E4-8974-4D43-8837-ABA368DABA9A}"/>
                </a:ext>
              </a:extLst>
            </p:cNvPr>
            <p:cNvSpPr/>
            <p:nvPr/>
          </p:nvSpPr>
          <p:spPr>
            <a:xfrm>
              <a:off x="6047848" y="4610135"/>
              <a:ext cx="78958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4400" dirty="0">
                  <a:latin typeface="Arial Black" panose="020B0A04020102020204" pitchFamily="34" charset="0"/>
                </a:rPr>
                <a:t>4.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97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11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Bernstein, Robert, Chadha Anita, and Robert </a:t>
            </a:r>
            <a:r>
              <a:rPr lang="en-US" sz="1600" b="1" dirty="0" err="1"/>
              <a:t>Montjoy</a:t>
            </a:r>
            <a:r>
              <a:rPr lang="en-US" sz="1600" b="1" dirty="0"/>
              <a:t>. 2001. </a:t>
            </a:r>
            <a:r>
              <a:rPr lang="en-US" sz="1600" dirty="0"/>
              <a:t>“Overreporting Voting: Why It Happens and Why It Matters.” Public Opinion </a:t>
            </a:r>
            <a:r>
              <a:rPr lang="en-US" sz="1600" dirty="0" err="1"/>
              <a:t>Quaterly</a:t>
            </a:r>
            <a:r>
              <a:rPr lang="en-US" sz="1600" dirty="0"/>
              <a:t> 65: 22–44.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Dalia Research. 2016. </a:t>
            </a:r>
            <a:r>
              <a:rPr lang="en-US" sz="1600" dirty="0"/>
              <a:t>“Dalia Research Methodology.” </a:t>
            </a:r>
            <a:r>
              <a:rPr lang="en-US" sz="1600" dirty="0">
                <a:hlinkClick r:id="rId2"/>
              </a:rPr>
              <a:t>https://daliaresearch.com/wp-content/</a:t>
            </a:r>
            <a:r>
              <a:rPr lang="de-DE" sz="1600" dirty="0" err="1">
                <a:hlinkClick r:id="rId2"/>
              </a:rPr>
              <a:t>uploads</a:t>
            </a:r>
            <a:r>
              <a:rPr lang="de-DE" sz="1600" dirty="0">
                <a:hlinkClick r:id="rId2"/>
              </a:rPr>
              <a:t>/2016/08/Methodology-PDF-1.pdf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/>
              <a:t>Gallup. 2010. </a:t>
            </a:r>
            <a:r>
              <a:rPr lang="de-DE" sz="1600" dirty="0"/>
              <a:t>“Understanding </a:t>
            </a:r>
            <a:r>
              <a:rPr lang="de-DE" sz="1600" dirty="0" err="1"/>
              <a:t>Gallup’s</a:t>
            </a:r>
            <a:r>
              <a:rPr lang="de-DE" sz="1600" dirty="0"/>
              <a:t> </a:t>
            </a:r>
            <a:r>
              <a:rPr lang="de-DE" sz="1600" dirty="0" err="1"/>
              <a:t>Likely</a:t>
            </a:r>
            <a:r>
              <a:rPr lang="de-DE" sz="1600" dirty="0"/>
              <a:t> </a:t>
            </a:r>
            <a:r>
              <a:rPr lang="de-DE" sz="1600" dirty="0" err="1"/>
              <a:t>Voter</a:t>
            </a:r>
            <a:r>
              <a:rPr lang="de-DE" sz="1600" dirty="0"/>
              <a:t> Models.” </a:t>
            </a:r>
            <a:r>
              <a:rPr lang="de-DE" sz="1600" dirty="0">
                <a:hlinkClick r:id="rId3"/>
              </a:rPr>
              <a:t>http://www.gallup.com/poll/143372/understanding-gallup-likely-voter-models.aspx?version=print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Gelman</a:t>
            </a:r>
            <a:r>
              <a:rPr lang="de-DE" sz="1600" b="1" dirty="0"/>
              <a:t> &amp; King 1993.</a:t>
            </a:r>
            <a:r>
              <a:rPr lang="de-DE" sz="1600" dirty="0"/>
              <a:t> „</a:t>
            </a:r>
            <a:r>
              <a:rPr lang="de-DE" sz="1600" dirty="0" err="1"/>
              <a:t>Why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american</a:t>
            </a:r>
            <a:r>
              <a:rPr lang="de-DE" sz="1600" dirty="0"/>
              <a:t> </a:t>
            </a:r>
            <a:r>
              <a:rPr lang="de-DE" sz="1600" dirty="0" err="1"/>
              <a:t>presidential</a:t>
            </a:r>
            <a:r>
              <a:rPr lang="de-DE" sz="1600" dirty="0"/>
              <a:t> </a:t>
            </a:r>
            <a:r>
              <a:rPr lang="de-DE" sz="1600" dirty="0" err="1"/>
              <a:t>campaign</a:t>
            </a:r>
            <a:r>
              <a:rPr lang="de-DE" sz="1600" dirty="0"/>
              <a:t> </a:t>
            </a:r>
            <a:r>
              <a:rPr lang="de-DE" sz="1600" dirty="0" err="1"/>
              <a:t>polls</a:t>
            </a:r>
            <a:r>
              <a:rPr lang="de-DE" sz="1600" dirty="0"/>
              <a:t> so variable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votes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so </a:t>
            </a:r>
            <a:r>
              <a:rPr lang="de-DE" sz="1600" dirty="0" err="1"/>
              <a:t>predictable</a:t>
            </a:r>
            <a:r>
              <a:rPr lang="de-DE" sz="1600" dirty="0"/>
              <a:t>?, British Journal </a:t>
            </a:r>
            <a:r>
              <a:rPr lang="de-DE" sz="1600" dirty="0" err="1"/>
              <a:t>of</a:t>
            </a:r>
            <a:r>
              <a:rPr lang="de-DE" sz="1600" dirty="0"/>
              <a:t> Political Science 13(04), pp. 409 – 451.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Goel</a:t>
            </a:r>
            <a:r>
              <a:rPr lang="en-US" sz="1600" b="1" dirty="0"/>
              <a:t>, Sharad, Adam </a:t>
            </a:r>
            <a:r>
              <a:rPr lang="en-US" sz="1600" b="1" dirty="0" err="1"/>
              <a:t>Obeng</a:t>
            </a:r>
            <a:r>
              <a:rPr lang="en-US" sz="1600" b="1" dirty="0"/>
              <a:t>, and David Rothschild. 2017. </a:t>
            </a:r>
            <a:r>
              <a:rPr lang="en-US" sz="1600" dirty="0"/>
              <a:t>“Online, Opt-in Surveys: Fast and Cheap, but Art They Accurate?” Working Paper.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Jackman, Simon. 2005. </a:t>
            </a:r>
            <a:r>
              <a:rPr lang="en-US" sz="1600" dirty="0"/>
              <a:t>“Pooling the Polls over an Election Campaign.” Australian Journal of Political </a:t>
            </a:r>
            <a:r>
              <a:rPr lang="fr-FR" sz="1600" dirty="0"/>
              <a:t>Science 40 (4): 499–517. doi:10.1080/10361140500302472.</a:t>
            </a:r>
            <a:r>
              <a:rPr lang="fr-FR" sz="1600" b="1" dirty="0"/>
              <a:t>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Keeter</a:t>
            </a:r>
            <a:r>
              <a:rPr lang="en-US" sz="1600" b="1" dirty="0"/>
              <a:t>, Scott, Ruth </a:t>
            </a:r>
            <a:r>
              <a:rPr lang="en-US" sz="1600" b="1" dirty="0" err="1"/>
              <a:t>Igielnik</a:t>
            </a:r>
            <a:r>
              <a:rPr lang="en-US" sz="1600" b="1" dirty="0"/>
              <a:t>, and Rachel </a:t>
            </a:r>
            <a:r>
              <a:rPr lang="en-US" sz="1600" b="1" dirty="0" err="1"/>
              <a:t>Weisel</a:t>
            </a:r>
            <a:r>
              <a:rPr lang="en-US" sz="1600" b="1" dirty="0"/>
              <a:t>. 2016. </a:t>
            </a:r>
            <a:r>
              <a:rPr lang="en-US" sz="1600" dirty="0"/>
              <a:t>“Can Likely Voter Models Be Improved? Evidence from the 2014 U.S. House Elections.” Pew Research Center.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Keeter</a:t>
            </a:r>
            <a:r>
              <a:rPr lang="de-DE" sz="1600" b="1" dirty="0"/>
              <a:t>, Scott, Courtney Kennedy, Michael </a:t>
            </a:r>
            <a:r>
              <a:rPr lang="de-DE" sz="1600" b="1" dirty="0" err="1"/>
              <a:t>Dimock</a:t>
            </a:r>
            <a:r>
              <a:rPr lang="de-DE" sz="1600" b="1" dirty="0"/>
              <a:t>, Jonathan Best, and Peyton </a:t>
            </a:r>
            <a:r>
              <a:rPr lang="de-DE" sz="1600" b="1" dirty="0" err="1"/>
              <a:t>Craighill</a:t>
            </a:r>
            <a:r>
              <a:rPr lang="de-DE" sz="1600" b="1" dirty="0"/>
              <a:t>. 2006. </a:t>
            </a:r>
            <a:r>
              <a:rPr lang="en-US" sz="1600" dirty="0"/>
              <a:t>“Gauging the Impact of Growing Nonresponse on Estimates from a National </a:t>
            </a:r>
            <a:r>
              <a:rPr lang="en-US" sz="1600" dirty="0" err="1"/>
              <a:t>Rdd</a:t>
            </a:r>
            <a:r>
              <a:rPr lang="en-US" sz="1600" dirty="0"/>
              <a:t> Telephone Survey.” The Public Opinion Quarterly 70 (5): 759–79. </a:t>
            </a:r>
            <a:r>
              <a:rPr lang="en-US" sz="1600" dirty="0">
                <a:hlinkClick r:id="rId4"/>
              </a:rPr>
              <a:t>http://www.jstor.org/stable/4124225</a:t>
            </a:r>
            <a:r>
              <a:rPr lang="en-US" sz="1600" dirty="0"/>
              <a:t>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Linzer 2013.</a:t>
            </a:r>
            <a:r>
              <a:rPr lang="en-US" sz="1600" dirty="0"/>
              <a:t> “Dynamic Bayesian Forecasting of Presidential Elections in the States”, Journal of the American Statistical Association 108(501): 124 – 134.</a:t>
            </a:r>
          </a:p>
        </p:txBody>
      </p:sp>
    </p:spTree>
    <p:extLst>
      <p:ext uri="{BB962C8B-B14F-4D97-AF65-F5344CB8AC3E}">
        <p14:creationId xmlns:p14="http://schemas.microsoft.com/office/powerpoint/2010/main" val="94522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02C603-B93A-48B7-B987-397CF7A5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FA6EAA-3B37-4F04-9B1C-1E27BE6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12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Papers and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6E69E5-2E3B-4380-93E9-45EDA8AEAAC8}"/>
              </a:ext>
            </a:extLst>
          </p:cNvPr>
          <p:cNvSpPr txBox="1"/>
          <p:nvPr/>
        </p:nvSpPr>
        <p:spPr>
          <a:xfrm>
            <a:off x="591456" y="1663700"/>
            <a:ext cx="10990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Mellon, Jonathan, and Chris Prosser. 2015. </a:t>
            </a:r>
            <a:r>
              <a:rPr lang="en-US" sz="1600" dirty="0"/>
              <a:t>“Investigating the Great British Polling Miss: Evidence from the British Election Study.” SSRN Electronic Journal. doi:10.2139/ssrn.2631165.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Murr</a:t>
            </a:r>
            <a:r>
              <a:rPr lang="en-US" sz="1600" b="1" dirty="0"/>
              <a:t> 2011.</a:t>
            </a:r>
            <a:r>
              <a:rPr lang="en-US" sz="1600" dirty="0"/>
              <a:t> “’Wisdom of crowds’? A decentralized election forecasting model that uses citizens’ local expectations”. Electoral Studies 30 (2011) 771-783. </a:t>
            </a:r>
            <a:endParaRPr lang="en-US" sz="1600" b="1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Perry, Paul. 1960. </a:t>
            </a:r>
            <a:r>
              <a:rPr lang="en-US" sz="1600" dirty="0"/>
              <a:t>“Election Survey Procedures of the Gallup Poll.” Public Opinion </a:t>
            </a:r>
            <a:r>
              <a:rPr lang="en-US" sz="1600" dirty="0" err="1"/>
              <a:t>Quaterly</a:t>
            </a:r>
            <a:r>
              <a:rPr lang="en-US" sz="1600" dirty="0"/>
              <a:t> 24: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Pew Research Center. 2012. </a:t>
            </a:r>
            <a:r>
              <a:rPr lang="en-US" sz="1600" dirty="0"/>
              <a:t>“Assessing the Representativeness of Public Opinion Surveys.” Pew Research Center. </a:t>
            </a:r>
            <a:r>
              <a:rPr lang="en-US" sz="1600" dirty="0">
                <a:hlinkClick r:id="rId2"/>
              </a:rPr>
              <a:t>http://www.people-press.org/2012/05/15/assessing-the-representativeness-of-public-opinion-surveys/</a:t>
            </a:r>
            <a:r>
              <a:rPr lang="en-US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Rothschild 2015.</a:t>
            </a:r>
            <a:r>
              <a:rPr lang="en-US" sz="1600" dirty="0"/>
              <a:t> “Combining forecasts for elections: Accurate, relevant, and timely”. International Journal of Forecasting, 31 (2015) 952-964.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 err="1"/>
              <a:t>Skibba</a:t>
            </a:r>
            <a:r>
              <a:rPr lang="en-US" sz="1600" b="1" dirty="0"/>
              <a:t>, </a:t>
            </a:r>
            <a:r>
              <a:rPr lang="en-US" sz="1600" b="1" dirty="0" err="1"/>
              <a:t>Ramin</a:t>
            </a:r>
            <a:r>
              <a:rPr lang="en-US" sz="1600" b="1" dirty="0"/>
              <a:t>. 2016. </a:t>
            </a:r>
            <a:r>
              <a:rPr lang="en-US" sz="1600" dirty="0"/>
              <a:t>“The Polling Crisis: How to Tell What People Really Think.” Nature 538 </a:t>
            </a:r>
            <a:r>
              <a:rPr lang="de-DE" sz="1600" dirty="0"/>
              <a:t>(7625): 304–6. doi:10.1038/538304a.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Squire, </a:t>
            </a:r>
            <a:r>
              <a:rPr lang="en-US" sz="1600" b="1" dirty="0" err="1"/>
              <a:t>Peverill</a:t>
            </a:r>
            <a:r>
              <a:rPr lang="en-US" sz="1600" b="1" dirty="0"/>
              <a:t>. 1988. </a:t>
            </a:r>
            <a:r>
              <a:rPr lang="en-US" sz="1600" dirty="0"/>
              <a:t>“Why the 1936 Literary Digest Poll Failed.” The Public Opinion Quarterly 52 </a:t>
            </a:r>
            <a:r>
              <a:rPr lang="de-DE" sz="1600" dirty="0"/>
              <a:t>(1): 125–33. </a:t>
            </a:r>
            <a:r>
              <a:rPr lang="de-DE" sz="1600" dirty="0">
                <a:hlinkClick r:id="rId3"/>
              </a:rPr>
              <a:t>http://www.jstor.org/stable/2749114</a:t>
            </a:r>
            <a:r>
              <a:rPr lang="de-DE" sz="1600" dirty="0"/>
              <a:t>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sz="1600" b="1" dirty="0"/>
              <a:t>Wang, Wei, David Rothschild, Sharad </a:t>
            </a:r>
            <a:r>
              <a:rPr lang="en-US" sz="1600" b="1" dirty="0" err="1"/>
              <a:t>Goel</a:t>
            </a:r>
            <a:r>
              <a:rPr lang="en-US" sz="1600" b="1" dirty="0"/>
              <a:t>, and Andrew Gelman. 2015. </a:t>
            </a:r>
            <a:r>
              <a:rPr lang="en-US" sz="1600" dirty="0"/>
              <a:t>“Forecasting Elections with Non-Representative Polls.” International Journal of Forecasting 31 (3): 980–91. doi:10.1016/j.ijforecast.2014.06.001.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 err="1"/>
              <a:t>Yeager</a:t>
            </a:r>
            <a:r>
              <a:rPr lang="de-DE" sz="1600" b="1" dirty="0"/>
              <a:t>, D. S., J. A. </a:t>
            </a:r>
            <a:r>
              <a:rPr lang="de-DE" sz="1600" b="1" dirty="0" err="1"/>
              <a:t>Krosnick</a:t>
            </a:r>
            <a:r>
              <a:rPr lang="de-DE" sz="1600" b="1" dirty="0"/>
              <a:t>, L. Chang, H. S. </a:t>
            </a:r>
            <a:r>
              <a:rPr lang="de-DE" sz="1600" b="1" dirty="0" err="1"/>
              <a:t>Javitz</a:t>
            </a:r>
            <a:r>
              <a:rPr lang="de-DE" sz="1600" b="1" dirty="0"/>
              <a:t>, M. S. </a:t>
            </a:r>
            <a:r>
              <a:rPr lang="de-DE" sz="1600" b="1" dirty="0" err="1"/>
              <a:t>Levendusky</a:t>
            </a:r>
            <a:r>
              <a:rPr lang="de-DE" sz="1600" b="1" dirty="0"/>
              <a:t>, A. </a:t>
            </a:r>
            <a:r>
              <a:rPr lang="de-DE" sz="1600" b="1" dirty="0" err="1"/>
              <a:t>Simpser</a:t>
            </a:r>
            <a:r>
              <a:rPr lang="de-DE" sz="1600" b="1" dirty="0"/>
              <a:t>, and </a:t>
            </a:r>
            <a:r>
              <a:rPr lang="de-DE" sz="1600" b="1" dirty="0" err="1"/>
              <a:t>R.Wang</a:t>
            </a:r>
            <a:r>
              <a:rPr lang="de-DE" sz="1600" b="1" dirty="0"/>
              <a:t>. 2011. </a:t>
            </a:r>
            <a:r>
              <a:rPr lang="en-US" sz="1600" dirty="0"/>
              <a:t>“Comparing the Accuracy of </a:t>
            </a:r>
            <a:r>
              <a:rPr lang="en-US" sz="1600" dirty="0" err="1"/>
              <a:t>Rdd</a:t>
            </a:r>
            <a:r>
              <a:rPr lang="en-US" sz="1600" dirty="0"/>
              <a:t> Telephone Surveys and Internet Surveys Conducted with Probability </a:t>
            </a:r>
            <a:r>
              <a:rPr lang="de-DE" sz="1600" dirty="0"/>
              <a:t>and Non-</a:t>
            </a:r>
            <a:r>
              <a:rPr lang="de-DE" sz="1600" dirty="0" err="1"/>
              <a:t>Probability</a:t>
            </a:r>
            <a:r>
              <a:rPr lang="de-DE" sz="1600" dirty="0"/>
              <a:t> Samples.” Public Opinion Quarterly 75 (4): 709–47. doi:10.1093/</a:t>
            </a:r>
            <a:r>
              <a:rPr lang="de-DE" sz="1600" dirty="0" err="1"/>
              <a:t>poq</a:t>
            </a:r>
            <a:r>
              <a:rPr lang="de-DE" sz="1600" dirty="0"/>
              <a:t>/nfr020.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8701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92C7A39-7602-4E25-BB76-1DE6581E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614D188-4CBF-492E-8A54-7DA915B7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13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D3E4C57-5229-4C8C-9C65-71EBCFA3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845C4F-8FDB-446A-A287-09546570C404}"/>
              </a:ext>
            </a:extLst>
          </p:cNvPr>
          <p:cNvSpPr txBox="1"/>
          <p:nvPr/>
        </p:nvSpPr>
        <p:spPr>
          <a:xfrm>
            <a:off x="591456" y="2479481"/>
            <a:ext cx="111168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b="1" dirty="0" smtClean="0">
                <a:solidFill>
                  <a:srgbClr val="37434B"/>
                </a:solidFill>
              </a:rPr>
              <a:t>What can be the role of election forecasting for Dalia?</a:t>
            </a:r>
          </a:p>
          <a:p>
            <a:pPr algn="ctr"/>
            <a:endParaRPr lang="de-DE" sz="3200" dirty="0" smtClean="0">
              <a:solidFill>
                <a:srgbClr val="37434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>
              <a:solidFill>
                <a:srgbClr val="3743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4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APPENDIX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10.10.2017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56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 smtClean="0"/>
              <a:t>10.10.2017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9A4031B-9BF7-4225-8822-865626CAA73B}" type="slidenum">
              <a:rPr lang="de-DE" smtClean="0"/>
              <a:pPr algn="ctr"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Digital Trace Models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4765" y="1967948"/>
            <a:ext cx="9650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4EB3CF"/>
                </a:solidFill>
              </a:rPr>
              <a:t>Twitter</a:t>
            </a:r>
            <a:r>
              <a:rPr lang="de-DE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Idea</a:t>
            </a:r>
            <a:r>
              <a:rPr lang="de-DE" dirty="0" smtClean="0"/>
              <a:t>: # of mentioning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Some successes (Tumasjan </a:t>
            </a:r>
            <a:r>
              <a:rPr lang="de-DE" dirty="0"/>
              <a:t>et al. </a:t>
            </a:r>
            <a:r>
              <a:rPr lang="de-DE" dirty="0" smtClean="0"/>
              <a:t>2010)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Not replicable (Jungherr et al. 2012)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Twitter usage very low, in particular in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4EB3CF"/>
                </a:solidFill>
              </a:rPr>
              <a:t>Wikipedia</a:t>
            </a:r>
            <a:r>
              <a:rPr lang="de-DE" dirty="0">
                <a:solidFill>
                  <a:srgbClr val="4EB3CF"/>
                </a:solidFill>
              </a:rPr>
              <a:t> </a:t>
            </a:r>
            <a:endParaRPr lang="de-DE" dirty="0" smtClean="0">
              <a:solidFill>
                <a:srgbClr val="4EB3CF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Idea</a:t>
            </a:r>
            <a:r>
              <a:rPr lang="de-DE" dirty="0" smtClean="0"/>
              <a:t>: Information seeking before election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Tested by Yasseri </a:t>
            </a:r>
            <a:r>
              <a:rPr lang="de-DE" dirty="0"/>
              <a:t>and Bright </a:t>
            </a:r>
            <a:r>
              <a:rPr lang="de-DE" dirty="0" smtClean="0"/>
              <a:t>(2016) for European Elections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Little insight into absolute vote outcomes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 information about changes in both overall turnout at elections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rgbClr val="4EB3CF"/>
                </a:solidFill>
              </a:rPr>
              <a:t>Google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Idea</a:t>
            </a:r>
            <a:r>
              <a:rPr lang="de-DE" dirty="0" smtClean="0"/>
              <a:t>: Compare # of searches of parties / candidates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Result: Good measure of public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348868" y="2981739"/>
            <a:ext cx="3349487" cy="286232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b="1" dirty="0" smtClean="0"/>
              <a:t>Fields of applications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Influenza incidence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E.g. </a:t>
            </a:r>
            <a:r>
              <a:rPr lang="de-DE" dirty="0"/>
              <a:t>Google Flu </a:t>
            </a:r>
            <a:r>
              <a:rPr lang="de-DE" dirty="0" smtClean="0"/>
              <a:t>Trends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But relation broke down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Product sales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E.g. Books, films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Stock markets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Online follows market and not the otherway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Elections</a:t>
            </a:r>
            <a:endParaRPr lang="de-DE" dirty="0"/>
          </a:p>
        </p:txBody>
      </p:sp>
      <p:pic>
        <p:nvPicPr>
          <p:cNvPr id="8" name="Picture 4" descr="https://www.sketchappsources.com/resources/source-image/twitterlogo_1x.png">
            <a:extLst>
              <a:ext uri="{FF2B5EF4-FFF2-40B4-BE49-F238E27FC236}">
                <a16:creationId xmlns:a16="http://schemas.microsoft.com/office/drawing/2014/main" xmlns="" id="{9E671737-62F7-4123-B727-E6CB49F5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17" y="2045560"/>
            <a:ext cx="959225" cy="71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upload.wikimedia.org/wikipedia/commons/thumb/5/53/Google_%22G%22_Logo.svg/1000px-Google_%22G%22_Logo.svg.png">
            <a:extLst>
              <a:ext uri="{FF2B5EF4-FFF2-40B4-BE49-F238E27FC236}">
                <a16:creationId xmlns:a16="http://schemas.microsoft.com/office/drawing/2014/main" xmlns="" id="{3BA78E80-6E02-4995-9677-D2BF4CB7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2" y="5030346"/>
            <a:ext cx="710745" cy="71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en/thumb/8/80/Wikipedia-logo-v2.svg/1200px-Wikipedia-logo-v2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51" y="3758070"/>
            <a:ext cx="728719" cy="6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29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815975"/>
            <a:ext cx="11553371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2FFA4-F718-4F5A-8E9F-CE4D52755A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8629" y="1790699"/>
            <a:ext cx="10943771" cy="4162425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/>
              <a:t>Intro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Election</a:t>
            </a:r>
            <a:r>
              <a:rPr lang="de-DE" b="1" dirty="0"/>
              <a:t> </a:t>
            </a:r>
            <a:r>
              <a:rPr lang="de-DE" b="1" dirty="0" err="1"/>
              <a:t>Forecasting</a:t>
            </a:r>
            <a:r>
              <a:rPr lang="de-DE" b="1" dirty="0"/>
              <a:t>: Methods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State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Art Polling 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Employing</a:t>
            </a:r>
            <a:r>
              <a:rPr lang="de-DE" b="1" dirty="0"/>
              <a:t> Dalia Data: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Methodology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Our</a:t>
            </a:r>
            <a:r>
              <a:rPr lang="de-DE" b="1" dirty="0"/>
              <a:t> Forecasts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/>
              <a:t>Take </a:t>
            </a:r>
            <a:r>
              <a:rPr lang="de-DE" b="1" dirty="0" err="1"/>
              <a:t>Aways</a:t>
            </a:r>
            <a:r>
              <a:rPr lang="de-DE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FF8BF5-F19B-4D6E-A91F-F32D05D5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87320C-EC08-4010-BABA-F09CA20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37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2E02BE0-4DB5-4C19-AF13-260CE47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5A4ED33-7535-4F9B-862D-71BFA1E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A7EC3C7-0422-45D6-BD84-E8ABE19E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Election</a:t>
            </a:r>
            <a:r>
              <a:rPr lang="de-DE" dirty="0"/>
              <a:t> </a:t>
            </a:r>
            <a:r>
              <a:rPr lang="de-DE" dirty="0" err="1"/>
              <a:t>Forecasting</a:t>
            </a:r>
            <a:r>
              <a:rPr lang="de-DE" dirty="0"/>
              <a:t>: Methods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1D9B790-277C-4548-B1DE-7A26C9269371}"/>
              </a:ext>
            </a:extLst>
          </p:cNvPr>
          <p:cNvGrpSpPr/>
          <p:nvPr/>
        </p:nvGrpSpPr>
        <p:grpSpPr>
          <a:xfrm>
            <a:off x="916010" y="2230717"/>
            <a:ext cx="10872422" cy="3361766"/>
            <a:chOff x="725510" y="1947365"/>
            <a:chExt cx="10872422" cy="33617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D99495E-6F4C-4A59-B867-42E035870D38}"/>
                </a:ext>
              </a:extLst>
            </p:cNvPr>
            <p:cNvSpPr/>
            <p:nvPr/>
          </p:nvSpPr>
          <p:spPr>
            <a:xfrm>
              <a:off x="725511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F79EA5E-267D-452C-98DC-C2F7D21970CB}"/>
                </a:ext>
              </a:extLst>
            </p:cNvPr>
            <p:cNvSpPr/>
            <p:nvPr/>
          </p:nvSpPr>
          <p:spPr>
            <a:xfrm>
              <a:off x="4347252" y="1947365"/>
              <a:ext cx="3469341" cy="1595718"/>
            </a:xfrm>
            <a:prstGeom prst="rect">
              <a:avLst/>
            </a:prstGeom>
            <a:solidFill>
              <a:srgbClr val="00CCE8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13671E83-EF04-4E07-BD31-2B4B90667657}"/>
                </a:ext>
              </a:extLst>
            </p:cNvPr>
            <p:cNvSpPr/>
            <p:nvPr/>
          </p:nvSpPr>
          <p:spPr>
            <a:xfrm>
              <a:off x="7986922" y="1947365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5E2C502-6822-476F-AA4D-9925166DC144}"/>
                </a:ext>
              </a:extLst>
            </p:cNvPr>
            <p:cNvSpPr/>
            <p:nvPr/>
          </p:nvSpPr>
          <p:spPr>
            <a:xfrm>
              <a:off x="725510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F01A7696-3F88-45E4-8139-91BAFB1598DC}"/>
                </a:ext>
              </a:extLst>
            </p:cNvPr>
            <p:cNvSpPr/>
            <p:nvPr/>
          </p:nvSpPr>
          <p:spPr>
            <a:xfrm>
              <a:off x="4347252" y="369548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7C4B42B-4112-4759-B238-F6C4271632F5}"/>
                </a:ext>
              </a:extLst>
            </p:cNvPr>
            <p:cNvSpPr/>
            <p:nvPr/>
          </p:nvSpPr>
          <p:spPr>
            <a:xfrm>
              <a:off x="7986922" y="3713413"/>
              <a:ext cx="3469341" cy="1595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D2BD608-DBA7-4686-80B7-ED5E0AA87D54}"/>
                </a:ext>
              </a:extLst>
            </p:cNvPr>
            <p:cNvSpPr txBox="1"/>
            <p:nvPr/>
          </p:nvSpPr>
          <p:spPr>
            <a:xfrm>
              <a:off x="1003417" y="2019079"/>
              <a:ext cx="2922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Fundamental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D571318-B2B6-4D81-B07C-28610E8AC063}"/>
                </a:ext>
              </a:extLst>
            </p:cNvPr>
            <p:cNvSpPr txBox="1"/>
            <p:nvPr/>
          </p:nvSpPr>
          <p:spPr>
            <a:xfrm>
              <a:off x="4719288" y="2028033"/>
              <a:ext cx="2850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Polling / Surveys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7B8B858-DFE1-4BD9-A50F-9F449BAF64F9}"/>
                </a:ext>
              </a:extLst>
            </p:cNvPr>
            <p:cNvSpPr txBox="1"/>
            <p:nvPr/>
          </p:nvSpPr>
          <p:spPr>
            <a:xfrm>
              <a:off x="8260343" y="2036983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Wisdom of the Crowd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CDD0C04-E313-49E0-BC3E-288CBC265E7F}"/>
                </a:ext>
              </a:extLst>
            </p:cNvPr>
            <p:cNvSpPr txBox="1"/>
            <p:nvPr/>
          </p:nvSpPr>
          <p:spPr>
            <a:xfrm>
              <a:off x="981003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Digital Trace Models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2F46BFA-B0A7-42CB-98E1-44A2DE7CC316}"/>
                </a:ext>
              </a:extLst>
            </p:cNvPr>
            <p:cNvSpPr txBox="1"/>
            <p:nvPr/>
          </p:nvSpPr>
          <p:spPr>
            <a:xfrm>
              <a:off x="460946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Combining Forecasts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7A3215C-3829-4089-981F-45372D9F8320}"/>
                </a:ext>
              </a:extLst>
            </p:cNvPr>
            <p:cNvSpPr txBox="1"/>
            <p:nvPr/>
          </p:nvSpPr>
          <p:spPr>
            <a:xfrm>
              <a:off x="8249138" y="3789612"/>
              <a:ext cx="2944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latin typeface="Arial Black" panose="020B0A04020102020204" pitchFamily="34" charset="0"/>
                </a:rPr>
                <a:t>Hybrid Models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86E841F-9A87-4A9A-BF79-29192C45DC52}"/>
                </a:ext>
              </a:extLst>
            </p:cNvPr>
            <p:cNvSpPr txBox="1"/>
            <p:nvPr/>
          </p:nvSpPr>
          <p:spPr>
            <a:xfrm>
              <a:off x="3109058" y="3040520"/>
              <a:ext cx="964238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GDP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6CB9B212-A55A-40EA-B8F0-6704EA9B7E0B}"/>
                </a:ext>
              </a:extLst>
            </p:cNvPr>
            <p:cNvSpPr/>
            <p:nvPr/>
          </p:nvSpPr>
          <p:spPr>
            <a:xfrm>
              <a:off x="1003417" y="2560560"/>
              <a:ext cx="3069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Vote = f (politics, economics)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894C1F34-F1E1-486E-830A-51B25334126C}"/>
                </a:ext>
              </a:extLst>
            </p:cNvPr>
            <p:cNvSpPr txBox="1"/>
            <p:nvPr/>
          </p:nvSpPr>
          <p:spPr>
            <a:xfrm>
              <a:off x="815158" y="3050538"/>
              <a:ext cx="1954306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e.g. Party popularity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C52618E9-106C-454A-B38F-AB0793B1CA73}"/>
                </a:ext>
              </a:extLst>
            </p:cNvPr>
            <p:cNvCxnSpPr>
              <a:stCxn id="20" idx="0"/>
            </p:cNvCxnSpPr>
            <p:nvPr/>
          </p:nvCxnSpPr>
          <p:spPr>
            <a:xfrm flipH="1" flipV="1">
              <a:off x="3552356" y="2861765"/>
              <a:ext cx="38821" cy="1787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CC115C25-5353-4E7A-ACFF-65147C305A89}"/>
                </a:ext>
              </a:extLst>
            </p:cNvPr>
            <p:cNvCxnSpPr/>
            <p:nvPr/>
          </p:nvCxnSpPr>
          <p:spPr>
            <a:xfrm flipV="1">
              <a:off x="2228543" y="2852530"/>
              <a:ext cx="101650" cy="178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https://facebookbrand.com/wp-content/themes/fb-branding/prj-fb-branding/assets/images/fb-art.png">
              <a:extLst>
                <a:ext uri="{FF2B5EF4-FFF2-40B4-BE49-F238E27FC236}">
                  <a16:creationId xmlns:a16="http://schemas.microsoft.com/office/drawing/2014/main" xmlns="" id="{BA293DC2-0F00-4E70-8426-9E0242A44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647" y="4258307"/>
              <a:ext cx="697298" cy="69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www.sketchappsources.com/resources/source-image/twitterlogo_1x.png">
              <a:extLst>
                <a:ext uri="{FF2B5EF4-FFF2-40B4-BE49-F238E27FC236}">
                  <a16:creationId xmlns:a16="http://schemas.microsoft.com/office/drawing/2014/main" xmlns="" id="{9E671737-62F7-4123-B727-E6CB49F59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682" y="4258307"/>
              <a:ext cx="959225" cy="719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https://upload.wikimedia.org/wikipedia/commons/thumb/5/53/Google_%22G%22_Logo.svg/1000px-Google_%22G%22_Logo.svg.png">
              <a:extLst>
                <a:ext uri="{FF2B5EF4-FFF2-40B4-BE49-F238E27FC236}">
                  <a16:creationId xmlns:a16="http://schemas.microsoft.com/office/drawing/2014/main" xmlns="" id="{3BA78E80-6E02-4995-9677-D2BF4CB7E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131" y="4258306"/>
              <a:ext cx="710745" cy="71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0" descr="https://computationallegalstudies.com/wp-content/uploads/2010/11/Screen-shot-2010-11-01-at-11.30.07-PM.png">
              <a:extLst>
                <a:ext uri="{FF2B5EF4-FFF2-40B4-BE49-F238E27FC236}">
                  <a16:creationId xmlns:a16="http://schemas.microsoft.com/office/drawing/2014/main" xmlns="" id="{81610F28-6F39-4539-A87D-DF709B0D8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343" y="2521119"/>
              <a:ext cx="1025322" cy="796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4621847-5CEA-4EFB-A517-A6CF0ED8ABC2}"/>
                </a:ext>
              </a:extLst>
            </p:cNvPr>
            <p:cNvSpPr txBox="1"/>
            <p:nvPr/>
          </p:nvSpPr>
          <p:spPr>
            <a:xfrm>
              <a:off x="9543246" y="2380557"/>
              <a:ext cx="20546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+mj-lt"/>
                </a:rPr>
                <a:t>Markets,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Competitions,</a:t>
              </a:r>
              <a:br>
                <a:rPr lang="de-DE" dirty="0">
                  <a:latin typeface="+mj-lt"/>
                </a:rPr>
              </a:br>
              <a:r>
                <a:rPr lang="de-DE" dirty="0">
                  <a:latin typeface="+mj-lt"/>
                </a:rPr>
                <a:t>Aggregated Forecasts</a:t>
              </a:r>
            </a:p>
          </p:txBody>
        </p:sp>
        <p:pic>
          <p:nvPicPr>
            <p:cNvPr id="30" name="Picture 16" descr="https://upload.wikimedia.org/wikipedia/commons/thumb/1/13/FiveThirtyEight_Logo.svg/2000px-FiveThirtyEight_Logo.svg.png">
              <a:extLst>
                <a:ext uri="{FF2B5EF4-FFF2-40B4-BE49-F238E27FC236}">
                  <a16:creationId xmlns:a16="http://schemas.microsoft.com/office/drawing/2014/main" xmlns="" id="{E56F567D-CCA3-43B5-A5FF-39C31490C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976" y="4375134"/>
              <a:ext cx="3139892" cy="337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8" descr="https://upload.wikimedia.org/wikipedia/commons/thumb/f/ff/S%C3%BCddeutsche-Zeitung-Logo.svg/1280px-S%C3%BCddeutsche-Zeitung-Logo.svg.png">
              <a:extLst>
                <a:ext uri="{FF2B5EF4-FFF2-40B4-BE49-F238E27FC236}">
                  <a16:creationId xmlns:a16="http://schemas.microsoft.com/office/drawing/2014/main" xmlns="" id="{B0D2A5D9-1603-4C45-B4FF-95C34A74C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887" y="4829025"/>
              <a:ext cx="2947000" cy="37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0" descr="http://zweitstimme.org/img/logo_orange.png">
              <a:extLst>
                <a:ext uri="{FF2B5EF4-FFF2-40B4-BE49-F238E27FC236}">
                  <a16:creationId xmlns:a16="http://schemas.microsoft.com/office/drawing/2014/main" xmlns="" id="{546BD194-E458-471E-8150-210A0F9F0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4" y="4197581"/>
              <a:ext cx="2417233" cy="94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2" descr="http://www.politicalcampaigningtips.com/wp-content/uploads/2014/09/political-polls.jpg">
              <a:extLst>
                <a:ext uri="{FF2B5EF4-FFF2-40B4-BE49-F238E27FC236}">
                  <a16:creationId xmlns:a16="http://schemas.microsoft.com/office/drawing/2014/main" xmlns="" id="{D269E46C-9F46-4EF2-9552-4421C5DC1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305" y="2449290"/>
              <a:ext cx="1751529" cy="985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00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B0C009-E66B-4550-8E04-B2C171D9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698CF4-DA43-4259-8C19-B2608AE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 err="1"/>
              <a:t>Extracting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signal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4FA2BB9E-F671-47F2-B994-60698360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84" y="1591151"/>
            <a:ext cx="4975735" cy="2409138"/>
          </a:xfrm>
          <a:prstGeom prst="rect">
            <a:avLst/>
          </a:prstGeom>
        </p:spPr>
      </p:pic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933DC4F2-00CC-4B97-9E44-D2C7330D1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8" y="4048402"/>
            <a:ext cx="4983609" cy="239339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polls can vary strongly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Noise due to simple sample </a:t>
            </a:r>
            <a:r>
              <a:rPr lang="de-DE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variation</a:t>
            </a:r>
          </a:p>
          <a:p>
            <a:r>
              <a:rPr lang="de-DE" sz="2000" b="1" dirty="0">
                <a:solidFill>
                  <a:srgbClr val="00CBE6"/>
                </a:solidFill>
              </a:rPr>
              <a:t>Uncertainty</a:t>
            </a:r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often not representated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Tendency </a:t>
            </a:r>
            <a:r>
              <a: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</a:t>
            </a:r>
            <a:r>
              <a:rPr lang="de-DE" sz="2000" b="1" dirty="0">
                <a:solidFill>
                  <a:srgbClr val="00CBE6"/>
                </a:solidFill>
              </a:rPr>
              <a:t>horse race journalism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Reporting any change of party support</a:t>
            </a: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Statistical standard errors are ignored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t="31160" r="18478" b="31014"/>
          <a:stretch/>
        </p:blipFill>
        <p:spPr bwMode="auto">
          <a:xfrm>
            <a:off x="457199" y="4237388"/>
            <a:ext cx="5565914" cy="220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5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xmlns="" id="{FDA5F165-838C-4801-AA4F-0FEF6E6E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0" r="1" b="1"/>
          <a:stretch/>
        </p:blipFill>
        <p:spPr>
          <a:xfrm>
            <a:off x="6614160" y="3463900"/>
            <a:ext cx="4381500" cy="3003413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66BD8FAE-B0A8-4C31-AE01-91E11A0A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6F64087E-089A-4FE9-8E47-42105E36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b="1" dirty="0">
                <a:latin typeface="Arial Black" panose="020B0A04020102020204" pitchFamily="34" charset="0"/>
              </a:rPr>
              <a:t>Polling: </a:t>
            </a:r>
            <a:r>
              <a:rPr lang="de-DE" b="1" dirty="0"/>
              <a:t>Accuracy and Confidence</a:t>
            </a:r>
            <a:endParaRPr lang="de-DE" b="1" dirty="0">
              <a:latin typeface="Arial Black" panose="020B0A04020102020204" pitchFamily="34" charset="0"/>
            </a:endParaRPr>
          </a:p>
        </p:txBody>
      </p:sp>
      <p:pic>
        <p:nvPicPr>
          <p:cNvPr id="9" name="Picture 8" descr="A large map&#10;&#10;Description generated with high confidence">
            <a:extLst>
              <a:ext uri="{FF2B5EF4-FFF2-40B4-BE49-F238E27FC236}">
                <a16:creationId xmlns:a16="http://schemas.microsoft.com/office/drawing/2014/main" xmlns="" id="{79FE17B6-7392-470D-B005-B0C3F2526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" y="3175792"/>
            <a:ext cx="4469965" cy="32915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230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Generally: </a:t>
            </a:r>
            <a:r>
              <a:rPr lang="de-DE" sz="1800" b="1" dirty="0">
                <a:solidFill>
                  <a:srgbClr val="00CBE6"/>
                </a:solidFill>
              </a:rPr>
              <a:t>Accuracy</a:t>
            </a:r>
            <a:r>
              <a:rPr lang="de-DE" sz="1800" b="1" dirty="0"/>
              <a:t> increases as elections approach</a:t>
            </a:r>
          </a:p>
          <a:p>
            <a:r>
              <a:rPr lang="de-DE" sz="1800" b="1" dirty="0"/>
              <a:t>But: Campaign noice before elections</a:t>
            </a:r>
          </a:p>
          <a:p>
            <a:pPr lvl="1"/>
            <a:r>
              <a:rPr lang="de-DE" sz="1800" b="1" dirty="0"/>
              <a:t>More accurate polls 8 months before actual 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38B3F35-6CC2-4D19-8230-F792387EBA79}"/>
              </a:ext>
            </a:extLst>
          </p:cNvPr>
          <p:cNvSpPr txBox="1">
            <a:spLocks/>
          </p:cNvSpPr>
          <p:nvPr/>
        </p:nvSpPr>
        <p:spPr>
          <a:xfrm>
            <a:off x="6230620" y="1901824"/>
            <a:ext cx="4991100" cy="427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/>
              <a:t>Most election polls are based on small samples (n=1000)</a:t>
            </a:r>
          </a:p>
          <a:p>
            <a:r>
              <a:rPr lang="de-DE" sz="1800" b="1" dirty="0"/>
              <a:t>Showing </a:t>
            </a:r>
            <a:r>
              <a:rPr lang="de-DE" sz="1800" b="1" dirty="0">
                <a:solidFill>
                  <a:srgbClr val="00CBE6"/>
                </a:solidFill>
              </a:rPr>
              <a:t>robust change</a:t>
            </a:r>
            <a:r>
              <a:rPr lang="de-DE" sz="1800" b="1" dirty="0"/>
              <a:t> in voter support is difficult</a:t>
            </a:r>
          </a:p>
        </p:txBody>
      </p:sp>
      <p:pic>
        <p:nvPicPr>
          <p:cNvPr id="10" name="Picture 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xmlns="" id="{C9FCC23B-C008-4215-A2FC-F258C9CBA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33" y="2903779"/>
            <a:ext cx="2113673" cy="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04E4B0AD-8F2B-49B9-813A-D1CC7449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537FB0D4-F136-4F44-9539-019D64F2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6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56" y="794053"/>
            <a:ext cx="10515600" cy="701731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de-DE" sz="3600" b="1" dirty="0">
                <a:latin typeface="Arial Black" panose="020B0A04020102020204" pitchFamily="34" charset="0"/>
              </a:rPr>
              <a:t>Polling</a:t>
            </a:r>
            <a:r>
              <a:rPr lang="de-DE" b="1" dirty="0"/>
              <a:t>: Collection vs. Analytics</a:t>
            </a:r>
          </a:p>
        </p:txBody>
      </p:sp>
      <p:sp>
        <p:nvSpPr>
          <p:cNvPr id="13" name="Up-Down Arrow 6">
            <a:extLst>
              <a:ext uri="{FF2B5EF4-FFF2-40B4-BE49-F238E27FC236}">
                <a16:creationId xmlns:a16="http://schemas.microsoft.com/office/drawing/2014/main" xmlns="" id="{D7248591-4567-447A-9088-C87785A71CC6}"/>
              </a:ext>
            </a:extLst>
          </p:cNvPr>
          <p:cNvSpPr/>
          <p:nvPr/>
        </p:nvSpPr>
        <p:spPr>
          <a:xfrm>
            <a:off x="864197" y="1852735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565F05-BB1B-431F-A20E-49CF090116C5}"/>
              </a:ext>
            </a:extLst>
          </p:cNvPr>
          <p:cNvSpPr/>
          <p:nvPr/>
        </p:nvSpPr>
        <p:spPr>
          <a:xfrm>
            <a:off x="1785050" y="1774089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Mandatory Response </a:t>
            </a:r>
            <a:br>
              <a:rPr lang="de-DE" sz="2000" b="1" dirty="0"/>
            </a:br>
            <a:r>
              <a:rPr lang="de-DE" sz="2000" dirty="0"/>
              <a:t>e.g. Census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111D2A0-4D62-4409-A3AA-79C3285DAAA0}"/>
              </a:ext>
            </a:extLst>
          </p:cNvPr>
          <p:cNvSpPr/>
          <p:nvPr/>
        </p:nvSpPr>
        <p:spPr>
          <a:xfrm rot="16200000">
            <a:off x="-460983" y="3831700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Data Collection</a:t>
            </a:r>
            <a:endParaRPr lang="en-US" sz="1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736AC81-DE23-4F91-96B1-22A87D663D43}"/>
              </a:ext>
            </a:extLst>
          </p:cNvPr>
          <p:cNvSpPr/>
          <p:nvPr/>
        </p:nvSpPr>
        <p:spPr>
          <a:xfrm>
            <a:off x="1785050" y="2530953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Random Person</a:t>
            </a:r>
            <a:br>
              <a:rPr lang="de-DE" sz="2000" b="1" dirty="0"/>
            </a:br>
            <a:r>
              <a:rPr lang="de-DE" sz="2000" dirty="0"/>
              <a:t>e.g. House-door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188D1B-26AE-4749-A3BD-DAF0A6ED65D7}"/>
              </a:ext>
            </a:extLst>
          </p:cNvPr>
          <p:cNvSpPr/>
          <p:nvPr/>
        </p:nvSpPr>
        <p:spPr>
          <a:xfrm>
            <a:off x="1785050" y="3287817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RDD</a:t>
            </a:r>
            <a:br>
              <a:rPr lang="de-DE" sz="2000" b="1" dirty="0"/>
            </a:br>
            <a:r>
              <a:rPr lang="de-DE" sz="2000" dirty="0"/>
              <a:t>e.g. IntraTest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8CAD762-6299-4DE3-A8AA-86FA4F8AF350}"/>
              </a:ext>
            </a:extLst>
          </p:cNvPr>
          <p:cNvSpPr/>
          <p:nvPr/>
        </p:nvSpPr>
        <p:spPr>
          <a:xfrm>
            <a:off x="1785050" y="4044681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Sub-Sample Panel </a:t>
            </a:r>
            <a:br>
              <a:rPr lang="de-DE" sz="2000" b="1" dirty="0"/>
            </a:br>
            <a:r>
              <a:rPr lang="de-DE" sz="2000" dirty="0"/>
              <a:t>e.g. YouGov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C067333-9068-461E-9DA7-77A1CE35F330}"/>
              </a:ext>
            </a:extLst>
          </p:cNvPr>
          <p:cNvSpPr/>
          <p:nvPr/>
        </p:nvSpPr>
        <p:spPr>
          <a:xfrm>
            <a:off x="1785050" y="4801545"/>
            <a:ext cx="2624653" cy="63085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CCE8"/>
            </a:solidFill>
          </a:ln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Pre-Stratification</a:t>
            </a:r>
            <a:br>
              <a:rPr lang="de-DE" sz="2000" b="1" dirty="0"/>
            </a:br>
            <a:r>
              <a:rPr lang="de-DE" sz="2000" dirty="0"/>
              <a:t>e.g. DaliaResearch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E88A5EC-0D97-46F5-A219-16930B032707}"/>
              </a:ext>
            </a:extLst>
          </p:cNvPr>
          <p:cNvSpPr/>
          <p:nvPr/>
        </p:nvSpPr>
        <p:spPr>
          <a:xfrm>
            <a:off x="1785050" y="5519891"/>
            <a:ext cx="2624653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spAutoFit/>
          </a:bodyPr>
          <a:lstStyle/>
          <a:p>
            <a:r>
              <a:rPr lang="de-DE" sz="2000" b="1" dirty="0"/>
              <a:t>Response „on Street“</a:t>
            </a:r>
            <a:br>
              <a:rPr lang="de-DE" sz="2000" b="1" dirty="0"/>
            </a:br>
            <a:r>
              <a:rPr lang="de-DE" sz="2000" dirty="0"/>
              <a:t>e.g. zeit.de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8B85337-5EB4-4600-B2AF-93E4BA176A9F}"/>
              </a:ext>
            </a:extLst>
          </p:cNvPr>
          <p:cNvSpPr/>
          <p:nvPr/>
        </p:nvSpPr>
        <p:spPr>
          <a:xfrm>
            <a:off x="7975866" y="2671126"/>
            <a:ext cx="262932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Raking</a:t>
            </a:r>
          </a:p>
          <a:p>
            <a:r>
              <a:rPr lang="de-DE" sz="2000" dirty="0"/>
              <a:t>Marginal Distribution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AB57E7C-54B5-41E7-8CB7-70CF4497855B}"/>
              </a:ext>
            </a:extLst>
          </p:cNvPr>
          <p:cNvSpPr/>
          <p:nvPr/>
        </p:nvSpPr>
        <p:spPr>
          <a:xfrm>
            <a:off x="7989222" y="3519744"/>
            <a:ext cx="261597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de-DE" sz="2000" b="1" dirty="0"/>
              <a:t>Post-stratification</a:t>
            </a:r>
            <a:br>
              <a:rPr lang="de-DE" sz="2000" b="1" dirty="0"/>
            </a:br>
            <a:r>
              <a:rPr lang="de-DE" sz="2000" dirty="0"/>
              <a:t>Combined  Distribution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7EA6B4-1030-4610-A12E-7F47B66F3F15}"/>
              </a:ext>
            </a:extLst>
          </p:cNvPr>
          <p:cNvSpPr/>
          <p:nvPr/>
        </p:nvSpPr>
        <p:spPr>
          <a:xfrm>
            <a:off x="7962685" y="4341570"/>
            <a:ext cx="264250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b="1" dirty="0"/>
              <a:t>Model-based Post-Stratifcation</a:t>
            </a:r>
            <a:br>
              <a:rPr lang="de-DE" sz="2000" b="1" dirty="0"/>
            </a:br>
            <a:r>
              <a:rPr lang="de-DE" sz="2000" dirty="0"/>
              <a:t>Logistic Regression</a:t>
            </a:r>
            <a:r>
              <a:rPr lang="de-DE" sz="2000" b="1" dirty="0"/>
              <a:t> </a:t>
            </a:r>
            <a:endParaRPr lang="de-DE" sz="2000" dirty="0"/>
          </a:p>
        </p:txBody>
      </p:sp>
      <p:sp>
        <p:nvSpPr>
          <p:cNvPr id="24" name="Up-Down Arrow 17">
            <a:extLst>
              <a:ext uri="{FF2B5EF4-FFF2-40B4-BE49-F238E27FC236}">
                <a16:creationId xmlns:a16="http://schemas.microsoft.com/office/drawing/2014/main" xmlns="" id="{D09528CA-4469-44EB-9F57-EE8347EC39E2}"/>
              </a:ext>
            </a:extLst>
          </p:cNvPr>
          <p:cNvSpPr/>
          <p:nvPr/>
        </p:nvSpPr>
        <p:spPr>
          <a:xfrm>
            <a:off x="10745691" y="1941634"/>
            <a:ext cx="807374" cy="431749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87CFDED-770A-40BC-85F1-C74F3CB1D33A}"/>
              </a:ext>
            </a:extLst>
          </p:cNvPr>
          <p:cNvSpPr/>
          <p:nvPr/>
        </p:nvSpPr>
        <p:spPr>
          <a:xfrm rot="16200000">
            <a:off x="9420511" y="3920599"/>
            <a:ext cx="3457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b="1" i="0" u="none" strike="noStrike" baseline="0" dirty="0"/>
              <a:t>Analytics</a:t>
            </a:r>
            <a:endParaRPr lang="en-US" sz="1400" b="1" dirty="0"/>
          </a:p>
        </p:txBody>
      </p:sp>
      <p:sp>
        <p:nvSpPr>
          <p:cNvPr id="26" name="Right Arrow 19">
            <a:extLst>
              <a:ext uri="{FF2B5EF4-FFF2-40B4-BE49-F238E27FC236}">
                <a16:creationId xmlns:a16="http://schemas.microsoft.com/office/drawing/2014/main" xmlns="" id="{DD28E636-3F2A-49AA-853B-9F7A2C6CCE26}"/>
              </a:ext>
            </a:extLst>
          </p:cNvPr>
          <p:cNvSpPr/>
          <p:nvPr/>
        </p:nvSpPr>
        <p:spPr>
          <a:xfrm>
            <a:off x="4536280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ight Arrow 19">
            <a:extLst>
              <a:ext uri="{FF2B5EF4-FFF2-40B4-BE49-F238E27FC236}">
                <a16:creationId xmlns:a16="http://schemas.microsoft.com/office/drawing/2014/main" xmlns="" id="{EE4AC01E-6251-4F5B-90C4-D5522CA48BFB}"/>
              </a:ext>
            </a:extLst>
          </p:cNvPr>
          <p:cNvSpPr/>
          <p:nvPr/>
        </p:nvSpPr>
        <p:spPr>
          <a:xfrm>
            <a:off x="7343675" y="3297698"/>
            <a:ext cx="471400" cy="11757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FEB2FC0C-7965-435A-98DA-CDCA925DAC4C}"/>
              </a:ext>
            </a:extLst>
          </p:cNvPr>
          <p:cNvSpPr/>
          <p:nvPr/>
        </p:nvSpPr>
        <p:spPr>
          <a:xfrm>
            <a:off x="5161886" y="3340321"/>
            <a:ext cx="2036678" cy="1083435"/>
          </a:xfrm>
          <a:prstGeom prst="roundRect">
            <a:avLst/>
          </a:prstGeom>
          <a:solidFill>
            <a:srgbClr val="00CB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  <a:latin typeface="Arial Black" panose="020B0A04020102020204" pitchFamily="34" charset="0"/>
              </a:rPr>
              <a:t>Data</a:t>
            </a:r>
          </a:p>
          <a:p>
            <a:pPr algn="ctr"/>
            <a:endParaRPr lang="de-DE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2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FFD36D-497E-420D-9EC7-3B97DBD3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1781EB-FA17-4D07-A6EA-FD877F6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7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Methodology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C3C779AF-886A-4A32-B6F5-2ABCB5AC01B0}"/>
              </a:ext>
            </a:extLst>
          </p:cNvPr>
          <p:cNvSpPr txBox="1">
            <a:spLocks/>
          </p:cNvSpPr>
          <p:nvPr/>
        </p:nvSpPr>
        <p:spPr>
          <a:xfrm>
            <a:off x="622300" y="3882887"/>
            <a:ext cx="4991100" cy="229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21750DAB-DB18-4E95-9F08-16CE9E03B6D3}"/>
              </a:ext>
            </a:extLst>
          </p:cNvPr>
          <p:cNvGrpSpPr/>
          <p:nvPr/>
        </p:nvGrpSpPr>
        <p:grpSpPr>
          <a:xfrm>
            <a:off x="716829" y="1726939"/>
            <a:ext cx="4866047" cy="2272037"/>
            <a:chOff x="911901" y="1726939"/>
            <a:chExt cx="4866047" cy="227203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676DE108-3439-4F83-92F3-67B10B2ECC81}"/>
                </a:ext>
              </a:extLst>
            </p:cNvPr>
            <p:cNvSpPr/>
            <p:nvPr/>
          </p:nvSpPr>
          <p:spPr>
            <a:xfrm>
              <a:off x="911901" y="172693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approach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0FD93ED-3741-4791-B952-2929BE2F9395}"/>
                </a:ext>
              </a:extLst>
            </p:cNvPr>
            <p:cNvSpPr/>
            <p:nvPr/>
          </p:nvSpPr>
          <p:spPr>
            <a:xfrm>
              <a:off x="911901" y="2098553"/>
              <a:ext cx="4866047" cy="1900423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distribution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demographics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education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rural/urban,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etc…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every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e.g. Women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above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60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rural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settlement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4%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population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but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only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2% in sample</a:t>
              </a:r>
            </a:p>
            <a:p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2</a:t>
              </a: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A7E91A1-3D6A-486D-B40D-E73AADE2D0A7}"/>
              </a:ext>
            </a:extLst>
          </p:cNvPr>
          <p:cNvGrpSpPr/>
          <p:nvPr/>
        </p:nvGrpSpPr>
        <p:grpSpPr>
          <a:xfrm>
            <a:off x="6648237" y="1726939"/>
            <a:ext cx="4866047" cy="3491237"/>
            <a:chOff x="6843309" y="1781803"/>
            <a:chExt cx="4866047" cy="349123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CC7BA8A-B150-4930-A88B-16249120B0C0}"/>
                </a:ext>
              </a:extLst>
            </p:cNvPr>
            <p:cNvSpPr/>
            <p:nvPr/>
          </p:nvSpPr>
          <p:spPr>
            <a:xfrm>
              <a:off x="6843309" y="1781803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t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A2604810-E4D6-4346-83A5-061FC3EB0BBA}"/>
                </a:ext>
              </a:extLst>
            </p:cNvPr>
            <p:cNvSpPr/>
            <p:nvPr/>
          </p:nvSpPr>
          <p:spPr>
            <a:xfrm>
              <a:off x="6843309" y="2165609"/>
              <a:ext cx="4866047" cy="3107431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Surveys:</a:t>
              </a:r>
            </a:p>
            <a:p>
              <a:pPr lvl="1"/>
              <a:r>
                <a:rPr lang="de-DE" b="1" dirty="0">
                  <a:solidFill>
                    <a:srgbClr val="00CBE6"/>
                  </a:solidFill>
                </a:rPr>
                <a:t>Europulse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Wave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December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2016 and March 2017</a:t>
              </a: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Post-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two</a:t>
              </a:r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variations</a:t>
              </a:r>
              <a:endParaRPr lang="de-DE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</a:t>
              </a:r>
              <a:r>
                <a:rPr lang="de-DE" b="1" dirty="0" err="1">
                  <a:solidFill>
                    <a:srgbClr val="00CBE6"/>
                  </a:solidFill>
                </a:rPr>
                <a:t>Census</a:t>
              </a:r>
              <a:r>
                <a:rPr lang="de-DE" b="1" dirty="0">
                  <a:solidFill>
                    <a:srgbClr val="00CBE6"/>
                  </a:solidFill>
                </a:rPr>
                <a:t> 2011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religion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</a:t>
              </a:r>
              <a:r>
                <a:rPr lang="de-DE" b="1" dirty="0">
                  <a:solidFill>
                    <a:srgbClr val="00CBE6"/>
                  </a:solidFill>
                </a:rPr>
                <a:t>Exit-</a:t>
              </a:r>
              <a:r>
                <a:rPr lang="de-DE" b="1" dirty="0" err="1">
                  <a:solidFill>
                    <a:srgbClr val="00CBE6"/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gender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vote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de-DE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Benchmark:</a:t>
              </a:r>
            </a:p>
            <a:p>
              <a:pPr lvl="1"/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Aggregated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polls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rgbClr val="00CBE6"/>
                  </a:solidFill>
                </a:rPr>
                <a:t>Sueddeutsche</a:t>
              </a:r>
              <a:endParaRPr lang="de-DE" b="1" dirty="0">
                <a:solidFill>
                  <a:srgbClr val="00CBE6"/>
                </a:solidFill>
              </a:endParaRPr>
            </a:p>
            <a:p>
              <a:pPr marL="228600" lvl="1" indent="-228600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+mj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2BFAE8A-68A9-4985-B00E-736BAE118810}"/>
              </a:ext>
            </a:extLst>
          </p:cNvPr>
          <p:cNvGrpSpPr/>
          <p:nvPr/>
        </p:nvGrpSpPr>
        <p:grpSpPr>
          <a:xfrm>
            <a:off x="716829" y="4199879"/>
            <a:ext cx="4866047" cy="2190177"/>
            <a:chOff x="902779" y="4199879"/>
            <a:chExt cx="4866047" cy="2190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B3F902F-9814-4895-A89A-76F964734AD7}"/>
                </a:ext>
              </a:extLst>
            </p:cNvPr>
            <p:cNvSpPr/>
            <p:nvPr/>
          </p:nvSpPr>
          <p:spPr>
            <a:xfrm>
              <a:off x="902779" y="4199879"/>
              <a:ext cx="4866047" cy="373907"/>
            </a:xfrm>
            <a:custGeom>
              <a:avLst/>
              <a:gdLst>
                <a:gd name="connsiteX0" fmla="*/ 0 w 4913783"/>
                <a:gd name="connsiteY0" fmla="*/ 0 h 662400"/>
                <a:gd name="connsiteX1" fmla="*/ 4913783 w 4913783"/>
                <a:gd name="connsiteY1" fmla="*/ 0 h 662400"/>
                <a:gd name="connsiteX2" fmla="*/ 4913783 w 4913783"/>
                <a:gd name="connsiteY2" fmla="*/ 662400 h 662400"/>
                <a:gd name="connsiteX3" fmla="*/ 0 w 4913783"/>
                <a:gd name="connsiteY3" fmla="*/ 662400 h 662400"/>
                <a:gd name="connsiteX4" fmla="*/ 0 w 4913783"/>
                <a:gd name="connsiteY4" fmla="*/ 0 h 6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662400">
                  <a:moveTo>
                    <a:pt x="0" y="0"/>
                  </a:moveTo>
                  <a:lnTo>
                    <a:pt x="4913783" y="0"/>
                  </a:lnTo>
                  <a:lnTo>
                    <a:pt x="4913783" y="662400"/>
                  </a:lnTo>
                  <a:lnTo>
                    <a:pt x="0" y="66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BE6"/>
            </a:solidFill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General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problems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post-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stratification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8C397FE8-0CF0-4934-88F8-534947F6D078}"/>
                </a:ext>
              </a:extLst>
            </p:cNvPr>
            <p:cNvSpPr/>
            <p:nvPr/>
          </p:nvSpPr>
          <p:spPr>
            <a:xfrm>
              <a:off x="902779" y="4559301"/>
              <a:ext cx="4866047" cy="1830755"/>
            </a:xfrm>
            <a:custGeom>
              <a:avLst/>
              <a:gdLst>
                <a:gd name="connsiteX0" fmla="*/ 0 w 4913783"/>
                <a:gd name="connsiteY0" fmla="*/ 0 h 3409289"/>
                <a:gd name="connsiteX1" fmla="*/ 4913783 w 4913783"/>
                <a:gd name="connsiteY1" fmla="*/ 0 h 3409289"/>
                <a:gd name="connsiteX2" fmla="*/ 4913783 w 4913783"/>
                <a:gd name="connsiteY2" fmla="*/ 3409289 h 3409289"/>
                <a:gd name="connsiteX3" fmla="*/ 0 w 4913783"/>
                <a:gd name="connsiteY3" fmla="*/ 3409289 h 3409289"/>
                <a:gd name="connsiteX4" fmla="*/ 0 w 4913783"/>
                <a:gd name="connsiteY4" fmla="*/ 0 h 3409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783" h="3409289">
                  <a:moveTo>
                    <a:pt x="0" y="0"/>
                  </a:moveTo>
                  <a:lnTo>
                    <a:pt x="4913783" y="0"/>
                  </a:lnTo>
                  <a:lnTo>
                    <a:pt x="4913783" y="3409289"/>
                  </a:lnTo>
                  <a:lnTo>
                    <a:pt x="0" y="3409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90000"/>
              </a:schemeClr>
            </a:solidFill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Exponential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growth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</a:t>
              </a:r>
            </a:p>
            <a:p>
              <a:pPr marL="800100" lvl="1" indent="-342900">
                <a:buAutoNum type="arabicPeriod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Small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(n&lt;30) =&gt; large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errors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Empty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cluster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=&gt;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weights</a:t>
              </a: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endParaRPr lang="de-DE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buFont typeface="Symbol" panose="05050102010706020507" pitchFamily="18" charset="2"/>
                <a:buChar char="Þ"/>
              </a:pP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 hoc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solution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Combining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(e.g.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merge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</a:t>
              </a:r>
              <a:r>
                <a:rPr lang="de-D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lang="en-US" kern="1200" dirty="0">
                <a:latin typeface="+mj-lt"/>
              </a:endParaRPr>
            </a:p>
          </p:txBody>
        </p:sp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xmlns="" id="{7F0AD741-7330-47A2-A0CA-77FB8F20F942}"/>
              </a:ext>
            </a:extLst>
          </p:cNvPr>
          <p:cNvSpPr/>
          <p:nvPr/>
        </p:nvSpPr>
        <p:spPr>
          <a:xfrm>
            <a:off x="6764780" y="4228167"/>
            <a:ext cx="4632960" cy="160351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Data </a:t>
            </a:r>
            <a:r>
              <a:rPr lang="de-DE" b="1" dirty="0" err="1">
                <a:solidFill>
                  <a:schemeClr val="tx1"/>
                </a:solidFill>
              </a:rPr>
              <a:t>cleaning</a:t>
            </a:r>
            <a:r>
              <a:rPr lang="de-DE" b="1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Take </a:t>
            </a:r>
            <a:r>
              <a:rPr lang="de-DE" b="1" dirty="0" err="1">
                <a:solidFill>
                  <a:schemeClr val="tx1"/>
                </a:solidFill>
              </a:rPr>
              <a:t>away</a:t>
            </a:r>
            <a:r>
              <a:rPr lang="de-DE" b="1" dirty="0">
                <a:solidFill>
                  <a:schemeClr val="tx1"/>
                </a:solidFill>
              </a:rPr>
              <a:t>/</a:t>
            </a:r>
            <a:r>
              <a:rPr lang="de-DE" b="1" dirty="0" err="1">
                <a:solidFill>
                  <a:schemeClr val="tx1"/>
                </a:solidFill>
              </a:rPr>
              <a:t>appraoch</a:t>
            </a:r>
            <a:r>
              <a:rPr lang="de-DE" b="1" dirty="0">
                <a:solidFill>
                  <a:schemeClr val="tx1"/>
                </a:solidFill>
              </a:rPr>
              <a:t>: </a:t>
            </a:r>
            <a:r>
              <a:rPr lang="de-DE" b="1" dirty="0" err="1">
                <a:solidFill>
                  <a:schemeClr val="tx1"/>
                </a:solidFill>
              </a:rPr>
              <a:t>Good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results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compared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to</a:t>
            </a:r>
            <a:r>
              <a:rPr lang="de-DE" b="1" dirty="0">
                <a:solidFill>
                  <a:schemeClr val="tx1"/>
                </a:solidFill>
              </a:rPr>
              <a:t> benchmark </a:t>
            </a:r>
            <a:r>
              <a:rPr lang="de-DE" b="1" dirty="0" err="1">
                <a:solidFill>
                  <a:schemeClr val="tx1"/>
                </a:solidFill>
              </a:rPr>
              <a:t>with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publicly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available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exit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polls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data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6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B12A9008-576F-44B6-A8DF-579E3024792B}"/>
              </a:ext>
            </a:extLst>
          </p:cNvPr>
          <p:cNvSpPr txBox="1">
            <a:spLocks/>
          </p:cNvSpPr>
          <p:nvPr/>
        </p:nvSpPr>
        <p:spPr>
          <a:xfrm>
            <a:off x="613317" y="699655"/>
            <a:ext cx="10972800" cy="716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5DE5961-EFC5-4D15-8712-A60F2F98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360" y="1612724"/>
            <a:ext cx="5861279" cy="46730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DB4B50-DF6E-42BA-9A88-C6736E48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79BBEB-6D02-4B20-8098-BDEC7E96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8</a:t>
            </a:fld>
            <a:endParaRPr lang="de-DE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4DF56FA4-FD68-415C-855C-02998179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Adjusting</a:t>
            </a:r>
            <a:r>
              <a:rPr lang="de-DE" b="1" dirty="0"/>
              <a:t> Europulse Data: </a:t>
            </a:r>
            <a:r>
              <a:rPr lang="de-DE" b="1" dirty="0" err="1"/>
              <a:t>Results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07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1C653D-7CE6-4256-9AA2-E477F5D7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de-DE"/>
              <a:t>10.10.2017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1AE32C-DC1D-49AE-BA07-DD20ECC2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031B-9BF7-4225-8822-865626CAA73B}" type="slidenum">
              <a:rPr lang="de-DE" smtClean="0"/>
              <a:t>9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CCF6E9-3AA2-4C28-B85E-CE1C41357C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z="3600" b="1" dirty="0" err="1">
                <a:latin typeface="Arial Black" panose="020B0A04020102020204" pitchFamily="34" charset="0"/>
              </a:rPr>
              <a:t>Adjusting</a:t>
            </a:r>
            <a:r>
              <a:rPr lang="de-DE" sz="3600" b="1" dirty="0">
                <a:latin typeface="Arial Black" panose="020B0A04020102020204" pitchFamily="34" charset="0"/>
              </a:rPr>
              <a:t> Europulse Data: </a:t>
            </a:r>
            <a:r>
              <a:rPr lang="de-DE" sz="3600" b="1" dirty="0" err="1">
                <a:latin typeface="Arial Black" panose="020B0A04020102020204" pitchFamily="34" charset="0"/>
              </a:rPr>
              <a:t>Results</a:t>
            </a:r>
            <a:endParaRPr lang="de-DE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C2FDA662-4892-4168-9CB9-B819A160B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22" y="1824747"/>
            <a:ext cx="8646157" cy="414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Microsoft Office PowerPoint</Application>
  <PresentationFormat>Custom</PresentationFormat>
  <Paragraphs>167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Office Theme</vt:lpstr>
      <vt:lpstr>1_Custom Design</vt:lpstr>
      <vt:lpstr>2_Office Theme</vt:lpstr>
      <vt:lpstr>3_Office Theme</vt:lpstr>
      <vt:lpstr>4_Office Theme</vt:lpstr>
      <vt:lpstr>1_Office Theme</vt:lpstr>
      <vt:lpstr>Custom Design</vt:lpstr>
      <vt:lpstr>Election Forecasting with Online Polling Data</vt:lpstr>
      <vt:lpstr>Outline</vt:lpstr>
      <vt:lpstr>Election Forecasting: Methods</vt:lpstr>
      <vt:lpstr>Polling: Extracting the signal</vt:lpstr>
      <vt:lpstr>Polling: Accuracy and Confidence</vt:lpstr>
      <vt:lpstr>Polling: Collection vs. Analytics</vt:lpstr>
      <vt:lpstr>Adjusting Europulse Data: Methodology</vt:lpstr>
      <vt:lpstr>Adjusting Europulse Data: Results</vt:lpstr>
      <vt:lpstr>Adjusting Europulse Data: Results</vt:lpstr>
      <vt:lpstr>Adjusting Europulse Data: Take aways</vt:lpstr>
      <vt:lpstr>Papers and Sources</vt:lpstr>
      <vt:lpstr>Papers and Sources</vt:lpstr>
      <vt:lpstr>Q&amp;A</vt:lpstr>
      <vt:lpstr>APPENDIX</vt:lpstr>
      <vt:lpstr>Digital Trace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Hemmerlein</dc:creator>
  <cp:lastModifiedBy>User</cp:lastModifiedBy>
  <cp:revision>58</cp:revision>
  <dcterms:created xsi:type="dcterms:W3CDTF">2017-10-06T15:32:45Z</dcterms:created>
  <dcterms:modified xsi:type="dcterms:W3CDTF">2017-11-01T15:30:44Z</dcterms:modified>
</cp:coreProperties>
</file>