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684" r:id="rId3"/>
    <p:sldMasterId id="2147483696" r:id="rId4"/>
    <p:sldMasterId id="2147483708" r:id="rId5"/>
    <p:sldMasterId id="2147483672" r:id="rId6"/>
    <p:sldMasterId id="2147483660" r:id="rId7"/>
  </p:sldMasterIdLst>
  <p:notesMasterIdLst>
    <p:notesMasterId r:id="rId27"/>
  </p:notesMasterIdLst>
  <p:sldIdLst>
    <p:sldId id="256" r:id="rId8"/>
    <p:sldId id="257" r:id="rId9"/>
    <p:sldId id="260" r:id="rId10"/>
    <p:sldId id="270" r:id="rId11"/>
    <p:sldId id="271" r:id="rId12"/>
    <p:sldId id="272" r:id="rId13"/>
    <p:sldId id="280" r:id="rId14"/>
    <p:sldId id="281" r:id="rId15"/>
    <p:sldId id="267" r:id="rId16"/>
    <p:sldId id="282" r:id="rId17"/>
    <p:sldId id="263" r:id="rId18"/>
    <p:sldId id="265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34B"/>
    <a:srgbClr val="4EB3CF"/>
    <a:srgbClr val="00C4DF"/>
    <a:srgbClr val="00CCE8"/>
    <a:srgbClr val="00CBE6"/>
    <a:srgbClr val="9FD47C"/>
    <a:srgbClr val="51C3F9"/>
    <a:srgbClr val="F8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415" autoAdjust="0"/>
  </p:normalViewPr>
  <p:slideViewPr>
    <p:cSldViewPr snapToGrid="0">
      <p:cViewPr varScale="1">
        <p:scale>
          <a:sx n="77" d="100"/>
          <a:sy n="77" d="100"/>
        </p:scale>
        <p:origin x="-826" y="-8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BE4CE-4A76-4E91-A0AE-C9E6E325719B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538B-AEEA-46A3-9241-5D6D0819AE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0" u="none" strike="noStrike" baseline="0" dirty="0">
                <a:latin typeface="SFBMR10"/>
              </a:rPr>
              <a:t>Considerations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decreasing response rates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realized samples are biased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dirty="0">
              <a:latin typeface="SFBMR9"/>
            </a:endParaRPr>
          </a:p>
          <a:p>
            <a:r>
              <a:rPr lang="de-DE" b="1" i="0" u="none" strike="noStrike" baseline="0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latin typeface="SFBMR9"/>
              </a:rPr>
              <a:t>realize (massive) non-representative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statistically adjust for bias using multilevel-regression with </a:t>
            </a:r>
            <a:r>
              <a:rPr lang="de-DE" sz="1200" dirty="0">
                <a:latin typeface="SFBMR9"/>
              </a:rPr>
              <a:t>poststratification (MRP)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96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A249804-7F1E-492E-B488-2DC1CF94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AA0FE8-9A07-48C1-9F71-A15EDD4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FAD4D1B-3833-42A1-952B-D0C7D674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71BE10-EFB9-4A3B-BF06-A7DB4E2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1DB2DB-DFB9-40C4-96A7-715247A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9B381C-86DD-4A40-AC0B-D2DCD0BB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37CE3-4941-42FC-8805-8D05E50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646712-37D0-4CA7-9647-F4CC4067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2EF43D-BC10-43CF-9AF4-6491CF3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BDC6ED-B168-4960-BDDB-8600C103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093027-2CD6-42FD-B8E8-BB382F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6AEA25-E535-44A9-AA7C-AAC286AF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EA329E-1D30-4D0A-A2FD-F1A9410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9EAD24-9BEF-45A1-96C7-0736FE62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FB2A4B-5A5F-4F72-8147-77C997D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AAB9A1-7091-4A31-AD61-B89A39E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A2D6D2-5BF4-4D03-9734-B1A9D739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60FD90-9E4E-4A0C-B0B2-BF3BFD76E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206AD0-AA8C-4E70-8FE4-4D6D7CEC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19F736-CA2D-4F85-AE35-45A1D50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641821-57BD-409F-84E6-FC232F2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E89143-81F1-4298-A74A-D30324E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8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AA468-23A1-474E-836D-D09773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B730A4-5FED-4C39-B4A2-96F8CFB2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972F4C-5CBF-40F0-9B58-8CE9C52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7848B4-22E1-4953-BC1B-96F59730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EAA87B8-8395-459F-8CEE-659FF4254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F8CF109-8121-4B61-8E36-04656F0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C29360A-D844-4153-AB93-90E691C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B1DDE8F-8FC7-460C-B500-B6B26C62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A11698-2FAE-4208-83FB-AFB7F3B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73870F-A4ED-4837-935A-B497D0A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13DD87-F26E-4AC7-A1FB-4F0C54C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0EAF5A-977A-4A0B-B296-2EACB9A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2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27DAAF-7F7D-443C-A7F2-C577454C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87003E4-481D-4AA5-B0A9-4F0EF49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C17DD6-DC58-4270-BA44-5DD5E53A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764A468-E363-410F-BC5D-EBDB406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DC0058B-ACBF-4487-89CD-041FA73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fld id="{C9A4031B-9BF7-4225-8822-865626CAA73B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14BD397D-1ECA-47D4-A0C0-4C0CCFBC3928}"/>
              </a:ext>
            </a:extLst>
          </p:cNvPr>
          <p:cNvSpPr/>
          <p:nvPr userDrawn="1"/>
        </p:nvSpPr>
        <p:spPr>
          <a:xfrm>
            <a:off x="-254000" y="722485"/>
            <a:ext cx="12573000" cy="674114"/>
          </a:xfrm>
          <a:prstGeom prst="roundRect">
            <a:avLst/>
          </a:prstGeom>
          <a:solidFill>
            <a:srgbClr val="00CBE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50940E9-D71A-4A32-82D0-4219845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40A74FF7-9F5E-4406-982E-23E39DBF604A}"/>
              </a:ext>
            </a:extLst>
          </p:cNvPr>
          <p:cNvSpPr txBox="1">
            <a:spLocks/>
          </p:cNvSpPr>
          <p:nvPr userDrawn="1"/>
        </p:nvSpPr>
        <p:spPr>
          <a:xfrm>
            <a:off x="604319" y="6356350"/>
            <a:ext cx="3740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800" b="1" kern="1200" smtClean="0">
                <a:solidFill>
                  <a:srgbClr val="37434B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latin typeface="+mn-lt"/>
              </a:rPr>
              <a:t>Alexander Sacharow | Moritz Hemmerlein</a:t>
            </a:r>
          </a:p>
        </p:txBody>
      </p:sp>
    </p:spTree>
    <p:extLst>
      <p:ext uri="{BB962C8B-B14F-4D97-AF65-F5344CB8AC3E}">
        <p14:creationId xmlns:p14="http://schemas.microsoft.com/office/powerpoint/2010/main" val="6765217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996E02-04DC-4E38-A180-B6235D88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70C626-9D39-4C37-9415-41412FB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F6D8FAF-8C98-43D3-A021-DDD8F854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7D6792-CD36-402C-B6E7-CAB3E19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0F526C-5CDD-4DC8-A807-188160C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250E34-A9B1-4A4B-AA8F-F3B5600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5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65F309-ACB4-4A02-B252-BB308E86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8398C3A-15A4-40EB-B19E-C593B3B9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DB9E60-8399-47B0-92B9-03998DC0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7D339-69ED-42AC-8BC2-17B3B0A8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C14141-BABE-4C23-BF95-B7F7EE6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F4A564-D15C-4390-AB73-32021A8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9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107D61-3B9E-47FF-93B4-4332CB61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A9D4B74-EA97-435E-B579-D5084050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CA1304-DA09-44CF-A5D2-553AC49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8D3C90-37BD-4AF3-B294-7700114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6AF888-F3F9-42B4-AD0D-0958DDA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50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EA842E8-A0AC-4991-ADE2-2473F4B5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AA7ADB-41CD-43CC-A23D-CDBD9D0D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9DFDFF-8A3E-40A3-BD0E-4FE88A0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EC31E1-B173-4E5B-8253-18ABB91C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10562A-D3E2-4D59-B9C2-B0960479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66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27"/>
            <a:ext cx="10515600" cy="109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71"/>
            <a:ext cx="10515600" cy="407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FD8E3C3-EEFF-4FC3-BF2D-BDE336158EBB}"/>
              </a:ext>
            </a:extLst>
          </p:cNvPr>
          <p:cNvGrpSpPr/>
          <p:nvPr userDrawn="1"/>
        </p:nvGrpSpPr>
        <p:grpSpPr>
          <a:xfrm>
            <a:off x="9360212" y="144257"/>
            <a:ext cx="2602543" cy="365125"/>
            <a:chOff x="8721587" y="5589731"/>
            <a:chExt cx="2602543" cy="365125"/>
          </a:xfrm>
        </p:grpSpPr>
        <p:sp>
          <p:nvSpPr>
            <p:cNvPr id="9" name="Footer Placeholder 4">
              <a:extLst>
                <a:ext uri="{FF2B5EF4-FFF2-40B4-BE49-F238E27FC236}">
                  <a16:creationId xmlns="" xmlns:a16="http://schemas.microsoft.com/office/drawing/2014/main" id="{9A68BA21-0156-41F9-A88B-1228255CC0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721587" y="5589731"/>
              <a:ext cx="2111543" cy="365125"/>
            </a:xfrm>
            <a:prstGeom prst="rect">
              <a:avLst/>
            </a:prstGeom>
          </p:spPr>
          <p:txBody>
            <a:bodyPr/>
            <a:lstStyle>
              <a:defPPr>
                <a:defRPr lang="de-DE"/>
              </a:defPPr>
              <a:lvl1pPr marL="0" algn="l" defTabSz="914400" rtl="0" eaLnBrk="1" latinLnBrk="0" hangingPunct="1">
                <a:defRPr sz="1800" b="1" kern="1200">
                  <a:solidFill>
                    <a:srgbClr val="37434B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A </a:t>
              </a:r>
              <a:r>
                <a:rPr lang="de-DE" dirty="0" err="1"/>
                <a:t>presentation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endParaRPr lang="de-DE" dirty="0"/>
            </a:p>
          </p:txBody>
        </p:sp>
        <p:pic>
          <p:nvPicPr>
            <p:cNvPr id="10" name="Picture 9" descr="A close up of a sign&#10;&#10;Description generated with high confidence">
              <a:extLst>
                <a:ext uri="{FF2B5EF4-FFF2-40B4-BE49-F238E27FC236}">
                  <a16:creationId xmlns="" xmlns:a16="http://schemas.microsoft.com/office/drawing/2014/main" id="{FCE68F13-D472-4C9D-948D-951BD124F1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8935" y="5624355"/>
              <a:ext cx="765195" cy="2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616F725-915E-4BE4-B069-DB49D922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A19520-FC9E-4186-AF12-E30A561F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EFC4A8-FDF8-4F21-BC70-98475D01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36EE38-C237-4C31-B509-70C0C56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33980C-2599-4D95-9494-3299F70A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poll/143372/understanding-gallup-likely-voter-models.aspx?version=print" TargetMode="External"/><Relationship Id="rId2" Type="http://schemas.openxmlformats.org/officeDocument/2006/relationships/hyperlink" Target="https://daliaresearch.com/wp-content/uploads/2016/08/Methodology-PDF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412422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or.org/stable/2749114" TargetMode="External"/><Relationship Id="rId2" Type="http://schemas.openxmlformats.org/officeDocument/2006/relationships/hyperlink" Target="http://www.people-press.org/2012/05/15/assessing-the-representativeness-of-public-opinion-survey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nbn-resolving.de/urn:nbn:de:0168-ssoar-25780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3869647"/>
            <a:ext cx="10054683" cy="445855"/>
          </a:xfrm>
        </p:spPr>
        <p:txBody>
          <a:bodyPr/>
          <a:lstStyle/>
          <a:p>
            <a:pPr algn="l"/>
            <a:r>
              <a:rPr lang="de-DE" b="1" dirty="0" err="1"/>
              <a:t>Evidence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Dalia Europulse Survey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02B73EC-A0D1-4DB8-BCCC-B97BB2F42897}"/>
              </a:ext>
            </a:extLst>
          </p:cNvPr>
          <p:cNvCxnSpPr/>
          <p:nvPr/>
        </p:nvCxnSpPr>
        <p:spPr>
          <a:xfrm>
            <a:off x="-20003" y="4586515"/>
            <a:ext cx="12217487" cy="0"/>
          </a:xfrm>
          <a:prstGeom prst="line">
            <a:avLst/>
          </a:prstGeom>
          <a:ln w="63500">
            <a:solidFill>
              <a:srgbClr val="00C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F87287F-ACD6-4720-8E2E-44B792E6AF92}"/>
              </a:ext>
            </a:extLst>
          </p:cNvPr>
          <p:cNvGrpSpPr/>
          <p:nvPr/>
        </p:nvGrpSpPr>
        <p:grpSpPr>
          <a:xfrm>
            <a:off x="613317" y="4770972"/>
            <a:ext cx="5863311" cy="830997"/>
            <a:chOff x="448403" y="4770972"/>
            <a:chExt cx="5863311" cy="830997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A35E5DB-5DCA-4C79-973B-22435E75E89A}"/>
                </a:ext>
              </a:extLst>
            </p:cNvPr>
            <p:cNvSpPr txBox="1"/>
            <p:nvPr/>
          </p:nvSpPr>
          <p:spPr>
            <a:xfrm>
              <a:off x="448403" y="5140304"/>
              <a:ext cx="5863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latin typeface="+mj-lt"/>
                </a:rPr>
                <a:t>October</a:t>
              </a:r>
              <a:r>
                <a:rPr lang="de-DE" sz="2400" b="1" dirty="0">
                  <a:latin typeface="+mj-lt"/>
                </a:rPr>
                <a:t> 10, 2017</a:t>
              </a:r>
            </a:p>
          </p:txBody>
        </p:sp>
        <p:sp>
          <p:nvSpPr>
            <p:cNvPr id="11" name="Footer Placeholder 4">
              <a:extLst>
                <a:ext uri="{FF2B5EF4-FFF2-40B4-BE49-F238E27FC236}">
                  <a16:creationId xmlns="" xmlns:a16="http://schemas.microsoft.com/office/drawing/2014/main" id="{0C6F5DBE-018D-4EDE-B311-3701DEA53A3E}"/>
                </a:ext>
              </a:extLst>
            </p:cNvPr>
            <p:cNvSpPr txBox="1">
              <a:spLocks/>
            </p:cNvSpPr>
            <p:nvPr/>
          </p:nvSpPr>
          <p:spPr>
            <a:xfrm>
              <a:off x="456843" y="4770972"/>
              <a:ext cx="5677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b="1">
                  <a:latin typeface="+mj-lt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400" dirty="0"/>
                <a:t>Alexander Sacharow | Moritz Hemmerlein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1C653D-7CE6-4256-9AA2-E477F5D7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1AE32C-DC1D-49AE-BA07-DD20ECC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10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22" y="1605291"/>
            <a:ext cx="8646157" cy="4141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A3C53E8-42F9-4A3C-8ECE-1A8C2B37291A}"/>
              </a:ext>
            </a:extLst>
          </p:cNvPr>
          <p:cNvSpPr/>
          <p:nvPr/>
        </p:nvSpPr>
        <p:spPr>
          <a:xfrm>
            <a:off x="591456" y="5856516"/>
            <a:ext cx="11003136" cy="49983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 Post-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stratification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publicly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exit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polls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quite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good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compared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benchmark </a:t>
            </a:r>
            <a:r>
              <a:rPr lang="de-DE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2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1A11DD-06F3-46BD-8483-02820BC1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A4614F-9420-4DDC-A044-B7FDF2B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11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C62B6A4-7E3A-4D00-9199-7FFF3EAD1485}"/>
              </a:ext>
            </a:extLst>
          </p:cNvPr>
          <p:cNvGrpSpPr/>
          <p:nvPr/>
        </p:nvGrpSpPr>
        <p:grpSpPr>
          <a:xfrm>
            <a:off x="1304166" y="1828800"/>
            <a:ext cx="9583669" cy="4170608"/>
            <a:chOff x="885603" y="1828800"/>
            <a:chExt cx="9583669" cy="4170608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694673B8-2688-48BC-A16B-397F61832538}"/>
                </a:ext>
              </a:extLst>
            </p:cNvPr>
            <p:cNvSpPr/>
            <p:nvPr/>
          </p:nvSpPr>
          <p:spPr>
            <a:xfrm>
              <a:off x="913506" y="1828800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9EB8FADB-34AE-46F5-9882-BF0AF21F83C9}"/>
                </a:ext>
              </a:extLst>
            </p:cNvPr>
            <p:cNvSpPr txBox="1"/>
            <p:nvPr/>
          </p:nvSpPr>
          <p:spPr>
            <a:xfrm>
              <a:off x="1724875" y="2215167"/>
              <a:ext cx="34901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Pre-stratification not sufficient for election polling</a:t>
              </a:r>
            </a:p>
            <a:p>
              <a:r>
                <a:rPr lang="de-DE" sz="2400" dirty="0">
                  <a:latin typeface="Arial Black" panose="020B0A04020102020204" pitchFamily="34" charset="0"/>
                </a:rPr>
                <a:t>(likely voter)</a:t>
              </a:r>
              <a:endParaRPr lang="de-D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389434B2-EC6F-421C-B6E3-1C5C7DD99BE1}"/>
                </a:ext>
              </a:extLst>
            </p:cNvPr>
            <p:cNvSpPr/>
            <p:nvPr/>
          </p:nvSpPr>
          <p:spPr>
            <a:xfrm>
              <a:off x="973930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1.</a:t>
              </a:r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7D26B5CB-A8C9-4F77-8DEB-83AD52D7119C}"/>
                </a:ext>
              </a:extLst>
            </p:cNvPr>
            <p:cNvSpPr/>
            <p:nvPr/>
          </p:nvSpPr>
          <p:spPr>
            <a:xfrm>
              <a:off x="5987424" y="1828800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B8E362C-3C46-4B67-9648-FF85BC689582}"/>
                </a:ext>
              </a:extLst>
            </p:cNvPr>
            <p:cNvSpPr txBox="1"/>
            <p:nvPr/>
          </p:nvSpPr>
          <p:spPr>
            <a:xfrm>
              <a:off x="6798793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Post-stratification with </a:t>
              </a:r>
              <a:r>
                <a:rPr lang="de-DE" sz="2400" u="sng" dirty="0">
                  <a:latin typeface="Arial Black" panose="020B0A04020102020204" pitchFamily="34" charset="0"/>
                </a:rPr>
                <a:t>past-vote</a:t>
              </a:r>
              <a:r>
                <a:rPr lang="de-DE" sz="2400" dirty="0">
                  <a:latin typeface="Arial Black" panose="020B0A04020102020204" pitchFamily="34" charset="0"/>
                </a:rPr>
                <a:t> is promising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0AC819E-F906-481B-AB2C-971C6CA8B71F}"/>
                </a:ext>
              </a:extLst>
            </p:cNvPr>
            <p:cNvSpPr/>
            <p:nvPr/>
          </p:nvSpPr>
          <p:spPr>
            <a:xfrm>
              <a:off x="6047848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2.</a:t>
              </a:r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E2A2B25-34EB-4290-B2DA-E2C2FCECE448}"/>
                </a:ext>
              </a:extLst>
            </p:cNvPr>
            <p:cNvSpPr/>
            <p:nvPr/>
          </p:nvSpPr>
          <p:spPr>
            <a:xfrm>
              <a:off x="885603" y="3990304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66EEBF9-C9B2-4CD6-BDD4-6FC8C818646C}"/>
                </a:ext>
              </a:extLst>
            </p:cNvPr>
            <p:cNvSpPr txBox="1"/>
            <p:nvPr/>
          </p:nvSpPr>
          <p:spPr>
            <a:xfrm>
              <a:off x="1696972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No improvements from </a:t>
              </a:r>
              <a:r>
                <a:rPr lang="de-DE" sz="2400" dirty="0" err="1">
                  <a:latin typeface="Arial Black" panose="020B0A04020102020204" pitchFamily="34" charset="0"/>
                </a:rPr>
                <a:t>census-only</a:t>
              </a:r>
              <a:r>
                <a:rPr lang="de-DE" sz="2400" dirty="0">
                  <a:latin typeface="Arial Black" panose="020B0A04020102020204" pitchFamily="34" charset="0"/>
                </a:rPr>
                <a:t> post-</a:t>
              </a:r>
              <a:r>
                <a:rPr lang="de-DE" sz="2400" dirty="0" err="1">
                  <a:latin typeface="Arial Black" panose="020B0A04020102020204" pitchFamily="34" charset="0"/>
                </a:rPr>
                <a:t>stratification</a:t>
              </a:r>
              <a:endParaRPr lang="de-D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EF040AE-C45B-4440-BF11-074CA40A5DBB}"/>
                </a:ext>
              </a:extLst>
            </p:cNvPr>
            <p:cNvSpPr/>
            <p:nvPr/>
          </p:nvSpPr>
          <p:spPr>
            <a:xfrm>
              <a:off x="946027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3.</a:t>
              </a:r>
              <a:endParaRPr lang="de-DE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E712BD8-1945-4212-92CA-0E06F169AEF2}"/>
                </a:ext>
              </a:extLst>
            </p:cNvPr>
            <p:cNvSpPr/>
            <p:nvPr/>
          </p:nvSpPr>
          <p:spPr>
            <a:xfrm>
              <a:off x="5987424" y="3990304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84C6A423-CEF7-4726-BFD1-580E54A22648}"/>
                </a:ext>
              </a:extLst>
            </p:cNvPr>
            <p:cNvSpPr txBox="1"/>
            <p:nvPr/>
          </p:nvSpPr>
          <p:spPr>
            <a:xfrm>
              <a:off x="6798793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Further fine-tuning: Disaggregated data + more waves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2FAE4E4-8974-4D43-8837-ABA368DABA9A}"/>
                </a:ext>
              </a:extLst>
            </p:cNvPr>
            <p:cNvSpPr/>
            <p:nvPr/>
          </p:nvSpPr>
          <p:spPr>
            <a:xfrm>
              <a:off x="6047848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4.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12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Bernstein, Robert, Chadha Anita, and Robert </a:t>
            </a:r>
            <a:r>
              <a:rPr lang="en-US" sz="1600" b="1" dirty="0" err="1"/>
              <a:t>Montjoy</a:t>
            </a:r>
            <a:r>
              <a:rPr lang="en-US" sz="1600" b="1" dirty="0"/>
              <a:t>. 2001. </a:t>
            </a:r>
            <a:r>
              <a:rPr lang="en-US" sz="1600" dirty="0"/>
              <a:t>“Overreporting Voting: Why It Happens and Why It Matters.” Public Opinion </a:t>
            </a:r>
            <a:r>
              <a:rPr lang="en-US" sz="1600" dirty="0" err="1"/>
              <a:t>Quaterly</a:t>
            </a:r>
            <a:r>
              <a:rPr lang="en-US" sz="1600" dirty="0"/>
              <a:t> 65: 22–44.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Dalia Research. 2016. </a:t>
            </a:r>
            <a:r>
              <a:rPr lang="en-US" sz="1600" dirty="0"/>
              <a:t>“Dalia Research Methodology.” </a:t>
            </a:r>
            <a:r>
              <a:rPr lang="en-US" sz="1600" dirty="0">
                <a:hlinkClick r:id="rId2"/>
              </a:rPr>
              <a:t>https://daliaresearch.com/wp-content/</a:t>
            </a:r>
            <a:r>
              <a:rPr lang="de-DE" sz="1600" dirty="0" err="1">
                <a:hlinkClick r:id="rId2"/>
              </a:rPr>
              <a:t>uploads</a:t>
            </a:r>
            <a:r>
              <a:rPr lang="de-DE" sz="1600" dirty="0">
                <a:hlinkClick r:id="rId2"/>
              </a:rPr>
              <a:t>/2016/08/Methodology-PDF-1.pdf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/>
              <a:t>Gallup. 2010. </a:t>
            </a:r>
            <a:r>
              <a:rPr lang="de-DE" sz="1600" dirty="0"/>
              <a:t>“Understanding </a:t>
            </a:r>
            <a:r>
              <a:rPr lang="de-DE" sz="1600" dirty="0" err="1"/>
              <a:t>Gallup’s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 </a:t>
            </a:r>
            <a:r>
              <a:rPr lang="de-DE" sz="1600" dirty="0" err="1"/>
              <a:t>Voter</a:t>
            </a:r>
            <a:r>
              <a:rPr lang="de-DE" sz="1600" dirty="0"/>
              <a:t> Models.” </a:t>
            </a:r>
            <a:r>
              <a:rPr lang="de-DE" sz="1600" dirty="0">
                <a:hlinkClick r:id="rId3"/>
              </a:rPr>
              <a:t>http://www.gallup.com/poll/143372/understanding-gallup-likely-voter-models.aspx?version=print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Gelman</a:t>
            </a:r>
            <a:r>
              <a:rPr lang="de-DE" sz="1600" b="1" dirty="0"/>
              <a:t> &amp; King 1993.</a:t>
            </a:r>
            <a:r>
              <a:rPr lang="de-DE" sz="1600" dirty="0"/>
              <a:t> „</a:t>
            </a:r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american</a:t>
            </a:r>
            <a:r>
              <a:rPr lang="de-DE" sz="1600" dirty="0"/>
              <a:t> </a:t>
            </a:r>
            <a:r>
              <a:rPr lang="de-DE" sz="1600" dirty="0" err="1"/>
              <a:t>presidential</a:t>
            </a:r>
            <a:r>
              <a:rPr lang="de-DE" sz="1600" dirty="0"/>
              <a:t> </a:t>
            </a:r>
            <a:r>
              <a:rPr lang="de-DE" sz="1600" dirty="0" err="1"/>
              <a:t>campaign</a:t>
            </a:r>
            <a:r>
              <a:rPr lang="de-DE" sz="1600" dirty="0"/>
              <a:t> </a:t>
            </a:r>
            <a:r>
              <a:rPr lang="de-DE" sz="1600" dirty="0" err="1"/>
              <a:t>polls</a:t>
            </a:r>
            <a:r>
              <a:rPr lang="de-DE" sz="1600" dirty="0"/>
              <a:t> so variable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votes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so </a:t>
            </a:r>
            <a:r>
              <a:rPr lang="de-DE" sz="1600" dirty="0" err="1"/>
              <a:t>predictable</a:t>
            </a:r>
            <a:r>
              <a:rPr lang="de-DE" sz="1600" dirty="0"/>
              <a:t>?, British Journal </a:t>
            </a:r>
            <a:r>
              <a:rPr lang="de-DE" sz="1600" dirty="0" err="1"/>
              <a:t>of</a:t>
            </a:r>
            <a:r>
              <a:rPr lang="de-DE" sz="1600" dirty="0"/>
              <a:t> Political Science 13(04), pp. 409 – 451.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Goel</a:t>
            </a:r>
            <a:r>
              <a:rPr lang="en-US" sz="1600" b="1" dirty="0"/>
              <a:t>, Sharad, Adam </a:t>
            </a:r>
            <a:r>
              <a:rPr lang="en-US" sz="1600" b="1" dirty="0" err="1"/>
              <a:t>Obeng</a:t>
            </a:r>
            <a:r>
              <a:rPr lang="en-US" sz="1600" b="1" dirty="0"/>
              <a:t>, and David Rothschild. 2017. </a:t>
            </a:r>
            <a:r>
              <a:rPr lang="en-US" sz="1600" dirty="0"/>
              <a:t>“Online, Opt-in Surveys: Fast and Cheap, but Art They Accurate?” Working Paper.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Jackman, Simon. 2005. </a:t>
            </a:r>
            <a:r>
              <a:rPr lang="en-US" sz="1600" dirty="0"/>
              <a:t>“Pooling the Polls over an Election Campaign.” Australian Journal of Political </a:t>
            </a:r>
            <a:r>
              <a:rPr lang="fr-FR" sz="1600" dirty="0"/>
              <a:t>Science 40 (4): 499–517. doi:10.1080/10361140500302472.</a:t>
            </a:r>
            <a:r>
              <a:rPr lang="fr-FR" sz="1600" b="1" dirty="0"/>
              <a:t>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Keeter</a:t>
            </a:r>
            <a:r>
              <a:rPr lang="en-US" sz="1600" b="1" dirty="0"/>
              <a:t>, Scott, Ruth </a:t>
            </a:r>
            <a:r>
              <a:rPr lang="en-US" sz="1600" b="1" dirty="0" err="1"/>
              <a:t>Igielnik</a:t>
            </a:r>
            <a:r>
              <a:rPr lang="en-US" sz="1600" b="1" dirty="0"/>
              <a:t>, and Rachel </a:t>
            </a:r>
            <a:r>
              <a:rPr lang="en-US" sz="1600" b="1" dirty="0" err="1"/>
              <a:t>Weisel</a:t>
            </a:r>
            <a:r>
              <a:rPr lang="en-US" sz="1600" b="1" dirty="0"/>
              <a:t>. 2016. </a:t>
            </a:r>
            <a:r>
              <a:rPr lang="en-US" sz="1600" dirty="0"/>
              <a:t>“Can Likely Voter Models Be Improved? Evidence from the 2014 U.S. House Elections.” Pew Research Center.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Keeter</a:t>
            </a:r>
            <a:r>
              <a:rPr lang="de-DE" sz="1600" b="1" dirty="0"/>
              <a:t>, Scott, Courtney Kennedy, Michael </a:t>
            </a:r>
            <a:r>
              <a:rPr lang="de-DE" sz="1600" b="1" dirty="0" err="1"/>
              <a:t>Dimock</a:t>
            </a:r>
            <a:r>
              <a:rPr lang="de-DE" sz="1600" b="1" dirty="0"/>
              <a:t>, Jonathan Best, and Peyton </a:t>
            </a:r>
            <a:r>
              <a:rPr lang="de-DE" sz="1600" b="1" dirty="0" err="1"/>
              <a:t>Craighill</a:t>
            </a:r>
            <a:r>
              <a:rPr lang="de-DE" sz="1600" b="1" dirty="0"/>
              <a:t>. 2006. </a:t>
            </a:r>
            <a:r>
              <a:rPr lang="en-US" sz="1600" dirty="0"/>
              <a:t>“Gauging the Impact of Growing Nonresponse on Estimates from a National </a:t>
            </a:r>
            <a:r>
              <a:rPr lang="en-US" sz="1600" dirty="0" err="1"/>
              <a:t>Rdd</a:t>
            </a:r>
            <a:r>
              <a:rPr lang="en-US" sz="1600" dirty="0"/>
              <a:t> Telephone Survey.” The Public Opinion Quarterly 70 (5): 759–79. </a:t>
            </a:r>
            <a:r>
              <a:rPr lang="en-US" sz="1600" dirty="0">
                <a:hlinkClick r:id="rId4"/>
              </a:rPr>
              <a:t>http://www.jstor.org/stable/4124225</a:t>
            </a:r>
            <a:r>
              <a:rPr lang="en-US" sz="1600" dirty="0"/>
              <a:t>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Linzer 2013.</a:t>
            </a:r>
            <a:r>
              <a:rPr lang="en-US" sz="1600" dirty="0"/>
              <a:t> “Dynamic Bayesian Forecasting of Presidential Elections in the States”, Journal of the American Statistical Association 108(501): 124 – 134.</a:t>
            </a:r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13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Mellon, Jonathan, and Chris Prosser. 2015. </a:t>
            </a:r>
            <a:r>
              <a:rPr lang="en-US" sz="1600" dirty="0"/>
              <a:t>“Investigating the Great British Polling Miss: Evidence from the British Election Study.” SSRN Electronic Journal. doi:10.2139/ssrn.2631165.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Murr</a:t>
            </a:r>
            <a:r>
              <a:rPr lang="en-US" sz="1600" b="1" dirty="0"/>
              <a:t> 2011.</a:t>
            </a:r>
            <a:r>
              <a:rPr lang="en-US" sz="1600" dirty="0"/>
              <a:t> “’Wisdom of crowds’? A decentralized election forecasting model that uses citizens’ local expectations”. Electoral Studies 30 (2011) 771-783.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Perry, Paul. 1960. </a:t>
            </a:r>
            <a:r>
              <a:rPr lang="en-US" sz="1600" dirty="0"/>
              <a:t>“Election Survey Procedures of the Gallup Poll.” Public Opinion </a:t>
            </a:r>
            <a:r>
              <a:rPr lang="en-US" sz="1600" dirty="0" err="1"/>
              <a:t>Quaterly</a:t>
            </a:r>
            <a:r>
              <a:rPr lang="en-US" sz="1600" dirty="0"/>
              <a:t> 24: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Pew Research Center. 2012. </a:t>
            </a:r>
            <a:r>
              <a:rPr lang="en-US" sz="1600" dirty="0"/>
              <a:t>“Assessing the Representativeness of Public Opinion Surveys.” Pew Research Center. </a:t>
            </a:r>
            <a:r>
              <a:rPr lang="en-US" sz="1600" dirty="0">
                <a:hlinkClick r:id="rId2"/>
              </a:rPr>
              <a:t>http://www.people-press.org/2012/05/15/assessing-the-representativeness-of-public-opinion-surveys/</a:t>
            </a:r>
            <a:r>
              <a:rPr lang="en-US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Rothschild 2015.</a:t>
            </a:r>
            <a:r>
              <a:rPr lang="en-US" sz="1600" dirty="0"/>
              <a:t> “Combining forecasts for elections: Accurate, relevant, and timely”. International Journal of Forecasting, 31 (2015) 952-964.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Skibba</a:t>
            </a:r>
            <a:r>
              <a:rPr lang="en-US" sz="1600" b="1" dirty="0"/>
              <a:t>, </a:t>
            </a:r>
            <a:r>
              <a:rPr lang="en-US" sz="1600" b="1" dirty="0" err="1"/>
              <a:t>Ramin</a:t>
            </a:r>
            <a:r>
              <a:rPr lang="en-US" sz="1600" b="1" dirty="0"/>
              <a:t>. 2016. </a:t>
            </a:r>
            <a:r>
              <a:rPr lang="en-US" sz="1600" dirty="0"/>
              <a:t>“The Polling Crisis: How to Tell What People Really Think.” Nature 538 </a:t>
            </a:r>
            <a:r>
              <a:rPr lang="de-DE" sz="1600" dirty="0"/>
              <a:t>(7625): 304–6. doi:10.1038/538304a.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Squire, </a:t>
            </a:r>
            <a:r>
              <a:rPr lang="en-US" sz="1600" b="1" dirty="0" err="1"/>
              <a:t>Peverill</a:t>
            </a:r>
            <a:r>
              <a:rPr lang="en-US" sz="1600" b="1" dirty="0"/>
              <a:t>. 1988. </a:t>
            </a:r>
            <a:r>
              <a:rPr lang="en-US" sz="1600" dirty="0"/>
              <a:t>“Why the 1936 Literary Digest Poll Failed.” The Public Opinion Quarterly 52 </a:t>
            </a:r>
            <a:r>
              <a:rPr lang="de-DE" sz="1600" dirty="0"/>
              <a:t>(1): 125–33. </a:t>
            </a:r>
            <a:r>
              <a:rPr lang="de-DE" sz="1600" dirty="0">
                <a:hlinkClick r:id="rId3"/>
              </a:rPr>
              <a:t>http://www.jstor.org/stable/2749114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Wang, Wei, David Rothschild, Sharad </a:t>
            </a:r>
            <a:r>
              <a:rPr lang="en-US" sz="1600" b="1" dirty="0" err="1"/>
              <a:t>Goel</a:t>
            </a:r>
            <a:r>
              <a:rPr lang="en-US" sz="1600" b="1" dirty="0"/>
              <a:t>, and Andrew Gelman. 2015. </a:t>
            </a:r>
            <a:r>
              <a:rPr lang="en-US" sz="1600" dirty="0"/>
              <a:t>“Forecasting Elections with Non-Representative Polls.” International Journal of Forecasting 31 (3): 980–91. doi:10.1016/j.ijforecast.2014.06.001.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Yeager</a:t>
            </a:r>
            <a:r>
              <a:rPr lang="de-DE" sz="1600" b="1" dirty="0"/>
              <a:t>, D. S., J. A. </a:t>
            </a:r>
            <a:r>
              <a:rPr lang="de-DE" sz="1600" b="1" dirty="0" err="1"/>
              <a:t>Krosnick</a:t>
            </a:r>
            <a:r>
              <a:rPr lang="de-DE" sz="1600" b="1" dirty="0"/>
              <a:t>, L. Chang, H. S. </a:t>
            </a:r>
            <a:r>
              <a:rPr lang="de-DE" sz="1600" b="1" dirty="0" err="1"/>
              <a:t>Javitz</a:t>
            </a:r>
            <a:r>
              <a:rPr lang="de-DE" sz="1600" b="1" dirty="0"/>
              <a:t>, M. S. </a:t>
            </a:r>
            <a:r>
              <a:rPr lang="de-DE" sz="1600" b="1" dirty="0" err="1"/>
              <a:t>Levendusky</a:t>
            </a:r>
            <a:r>
              <a:rPr lang="de-DE" sz="1600" b="1" dirty="0"/>
              <a:t>, A. </a:t>
            </a:r>
            <a:r>
              <a:rPr lang="de-DE" sz="1600" b="1" dirty="0" err="1"/>
              <a:t>Simpser</a:t>
            </a:r>
            <a:r>
              <a:rPr lang="de-DE" sz="1600" b="1" dirty="0"/>
              <a:t>, and </a:t>
            </a:r>
            <a:r>
              <a:rPr lang="de-DE" sz="1600" b="1" dirty="0" err="1"/>
              <a:t>R.Wang</a:t>
            </a:r>
            <a:r>
              <a:rPr lang="de-DE" sz="1600" b="1" dirty="0"/>
              <a:t>. 2011. </a:t>
            </a:r>
            <a:r>
              <a:rPr lang="en-US" sz="1600" dirty="0"/>
              <a:t>“Comparing the Accuracy of </a:t>
            </a:r>
            <a:r>
              <a:rPr lang="en-US" sz="1600" dirty="0" err="1"/>
              <a:t>Rdd</a:t>
            </a:r>
            <a:r>
              <a:rPr lang="en-US" sz="1600" dirty="0"/>
              <a:t> Telephone Surveys and Internet Surveys Conducted with Probability </a:t>
            </a:r>
            <a:r>
              <a:rPr lang="de-DE" sz="1600" dirty="0"/>
              <a:t>and Non-</a:t>
            </a:r>
            <a:r>
              <a:rPr lang="de-DE" sz="1600" dirty="0" err="1"/>
              <a:t>Probability</a:t>
            </a:r>
            <a:r>
              <a:rPr lang="de-DE" sz="1600" dirty="0"/>
              <a:t> Samples.” Public Opinion Quarterly 75 (4): 709–47. doi:10.1093/</a:t>
            </a:r>
            <a:r>
              <a:rPr lang="de-DE" sz="1600" dirty="0" err="1"/>
              <a:t>poq</a:t>
            </a:r>
            <a:r>
              <a:rPr lang="de-DE" sz="1600" dirty="0"/>
              <a:t>/nfr020.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0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92C7A39-7602-4E25-BB76-1DE6581E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614D188-4CBF-492E-8A54-7DA915B7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D3E4C57-5229-4C8C-9C65-71EBCFA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845C4F-8FDB-446A-A287-09546570C404}"/>
              </a:ext>
            </a:extLst>
          </p:cNvPr>
          <p:cNvSpPr txBox="1"/>
          <p:nvPr/>
        </p:nvSpPr>
        <p:spPr>
          <a:xfrm>
            <a:off x="591456" y="3205028"/>
            <a:ext cx="111168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37434B"/>
                </a:solidFill>
              </a:rPr>
              <a:t>What can be the role of election forecasting for Dalia?</a:t>
            </a:r>
          </a:p>
          <a:p>
            <a:pPr algn="ctr"/>
            <a:endParaRPr lang="de-DE" sz="3200" dirty="0" smtClean="0">
              <a:solidFill>
                <a:srgbClr val="37434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>
              <a:solidFill>
                <a:srgbClr val="3743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APPENDIX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5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Digital Trace Models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4765" y="1967948"/>
            <a:ext cx="9650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4EB3CF"/>
                </a:solidFill>
              </a:rPr>
              <a:t>Twitter</a:t>
            </a:r>
            <a:r>
              <a:rPr lang="de-DE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# of mentioning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Some successes (Tumasjan </a:t>
            </a:r>
            <a:r>
              <a:rPr lang="de-DE" dirty="0"/>
              <a:t>et al. </a:t>
            </a:r>
            <a:r>
              <a:rPr lang="de-DE" dirty="0" smtClean="0"/>
              <a:t>2010)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Not replicable (Jungherr et al. 2012)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Twitter usage very low, in particular in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4EB3CF"/>
                </a:solidFill>
              </a:rPr>
              <a:t>Wikipedia</a:t>
            </a:r>
            <a:r>
              <a:rPr lang="de-DE" dirty="0">
                <a:solidFill>
                  <a:srgbClr val="4EB3CF"/>
                </a:solidFill>
              </a:rPr>
              <a:t> </a:t>
            </a:r>
            <a:endParaRPr lang="de-DE" dirty="0" smtClean="0">
              <a:solidFill>
                <a:srgbClr val="4EB3C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Information seeking before election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Tested by Yasseri </a:t>
            </a:r>
            <a:r>
              <a:rPr lang="de-DE" dirty="0"/>
              <a:t>and Bright </a:t>
            </a:r>
            <a:r>
              <a:rPr lang="de-DE" dirty="0" smtClean="0"/>
              <a:t>(2016) for European Elections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Little insight into absolute vote outcomes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information about changes in both overall turnout at elections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4EB3CF"/>
                </a:solidFill>
              </a:rPr>
              <a:t>Google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Compare # of searches of parties / candidates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Result: Good measure of public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348868" y="2981739"/>
            <a:ext cx="3349487" cy="286232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 smtClean="0"/>
              <a:t>Fields of applications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Influenza incidence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E.g. </a:t>
            </a:r>
            <a:r>
              <a:rPr lang="de-DE" dirty="0"/>
              <a:t>Google Flu </a:t>
            </a:r>
            <a:r>
              <a:rPr lang="de-DE" dirty="0" smtClean="0"/>
              <a:t>Trends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But relation broke down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Product sales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E.g. Books, films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Stock markets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Online follows market and not the otherway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Elections</a:t>
            </a:r>
            <a:endParaRPr lang="de-DE" dirty="0"/>
          </a:p>
        </p:txBody>
      </p:sp>
      <p:pic>
        <p:nvPicPr>
          <p:cNvPr id="8" name="Picture 4" descr="https://www.sketchappsources.com/resources/source-image/twitterlogo_1x.png">
            <a:extLst>
              <a:ext uri="{FF2B5EF4-FFF2-40B4-BE49-F238E27FC236}">
                <a16:creationId xmlns="" xmlns:a16="http://schemas.microsoft.com/office/drawing/2014/main" id="{9E671737-62F7-4123-B727-E6CB49F5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7" y="2045560"/>
            <a:ext cx="959225" cy="7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upload.wikimedia.org/wikipedia/commons/thumb/5/53/Google_%22G%22_Logo.svg/1000px-Google_%22G%22_Logo.svg.png">
            <a:extLst>
              <a:ext uri="{FF2B5EF4-FFF2-40B4-BE49-F238E27FC236}">
                <a16:creationId xmlns="" xmlns:a16="http://schemas.microsoft.com/office/drawing/2014/main" id="{3BA78E80-6E02-4995-9677-D2BF4CB7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2" y="5030346"/>
            <a:ext cx="710745" cy="7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en/thumb/8/80/Wikipedia-logo-v2.svg/1200px-Wikipedia-logo-v2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1" y="3758070"/>
            <a:ext cx="728719" cy="6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01.11.2017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Sources of Error</a:t>
            </a:r>
            <a:endParaRPr lang="de-DE" dirty="0"/>
          </a:p>
        </p:txBody>
      </p:sp>
      <p:pic>
        <p:nvPicPr>
          <p:cNvPr id="1026" name="Picture 2" descr="D:\Eigene Datein\Dokumente\Uni\Hertie\Materials\Election Forecasting\ElectionForecasting\Grafiken\SourcesOfSurvey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1517375"/>
            <a:ext cx="682148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01.11.2017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Turnout</a:t>
            </a:r>
            <a:endParaRPr lang="de-DE" dirty="0"/>
          </a:p>
        </p:txBody>
      </p:sp>
      <p:pic>
        <p:nvPicPr>
          <p:cNvPr id="2050" name="Picture 2" descr="D:\Eigene Datein\Dokumente\Uni\Hertie\Materials\Election Forecasting\ElectionForecasting\Grafiken\WahlbeteiligungA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43" y="1514688"/>
            <a:ext cx="7133811" cy="49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01.11.2017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Statistical Models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791817" y="1943341"/>
            <a:ext cx="537607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>
              <a:buSzPct val="100000"/>
            </a:pPr>
            <a:r>
              <a:rPr lang="en-US" sz="2000" b="1" dirty="0"/>
              <a:t>Example</a:t>
            </a:r>
            <a:endParaRPr lang="en-US" sz="2000" b="1" dirty="0">
              <a:hlinkClick r:id="rId2"/>
            </a:endParaRPr>
          </a:p>
          <a:p>
            <a:pPr marL="101600" lvl="0">
              <a:buSzPct val="100000"/>
            </a:pPr>
            <a:r>
              <a:rPr lang="en-US" sz="2000" dirty="0" err="1" smtClean="0"/>
              <a:t>Kanzlermodell</a:t>
            </a:r>
            <a:r>
              <a:rPr lang="en-US" sz="2000" dirty="0" smtClean="0"/>
              <a:t> by </a:t>
            </a:r>
            <a:r>
              <a:rPr lang="en-US" sz="2000" u="sng" dirty="0" err="1">
                <a:solidFill>
                  <a:schemeClr val="hlink"/>
                </a:solidFill>
                <a:hlinkClick r:id="rId2"/>
              </a:rPr>
              <a:t>Gschwend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 und </a:t>
            </a:r>
            <a:r>
              <a:rPr lang="en-US" sz="2000" u="sng" dirty="0" err="1">
                <a:solidFill>
                  <a:schemeClr val="hlink"/>
                </a:solidFill>
                <a:hlinkClick r:id="rId2"/>
              </a:rPr>
              <a:t>Norpoth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 (2010)</a:t>
            </a:r>
            <a:r>
              <a:rPr lang="en-US" sz="2000" dirty="0"/>
              <a:t> </a:t>
            </a:r>
            <a:endParaRPr lang="en-US" sz="2000" dirty="0" smtClean="0"/>
          </a:p>
          <a:p>
            <a:pPr marL="101600" lvl="0">
              <a:buSzPct val="100000"/>
            </a:pPr>
            <a:endParaRPr lang="en-US" sz="1600" dirty="0" smtClean="0"/>
          </a:p>
          <a:p>
            <a:pPr marL="101600" lvl="0" algn="ctr">
              <a:buSzPct val="100000"/>
            </a:pPr>
            <a:r>
              <a:rPr lang="en-US" sz="1600" b="1" dirty="0" smtClean="0"/>
              <a:t>STIM </a:t>
            </a:r>
            <a:r>
              <a:rPr lang="en-US" sz="1600" b="1" dirty="0"/>
              <a:t>= –5,93 + 0,75 × (PAR) + 0,38 × (KAN) – 1,52 × (AMT)</a:t>
            </a:r>
            <a:endParaRPr lang="en-US" sz="2000" b="1" dirty="0"/>
          </a:p>
          <a:p>
            <a:pPr marL="1371600" lvl="2" indent="-330200">
              <a:buSzPct val="100000"/>
            </a:pPr>
            <a:endParaRPr lang="en-US" i="1" dirty="0" smtClean="0"/>
          </a:p>
          <a:p>
            <a:pPr marL="358775" lvl="2" indent="-330200">
              <a:buSzPct val="100000"/>
            </a:pPr>
            <a:r>
              <a:rPr lang="en-US" sz="1400" i="1" dirty="0" smtClean="0"/>
              <a:t>STIM</a:t>
            </a:r>
            <a:r>
              <a:rPr lang="en-US" sz="1400" dirty="0"/>
              <a:t>: </a:t>
            </a:r>
            <a:r>
              <a:rPr lang="en-US" sz="1400" dirty="0" err="1"/>
              <a:t>Stimmenanteil</a:t>
            </a:r>
            <a:r>
              <a:rPr lang="en-US" sz="1400" dirty="0"/>
              <a:t> der </a:t>
            </a:r>
            <a:r>
              <a:rPr lang="en-US" sz="1400" dirty="0" err="1"/>
              <a:t>Regierungsparteien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einer</a:t>
            </a:r>
            <a:r>
              <a:rPr lang="en-US" sz="1400" dirty="0"/>
              <a:t> </a:t>
            </a:r>
            <a:r>
              <a:rPr lang="en-US" sz="1400" dirty="0" err="1"/>
              <a:t>Bundestagswahl</a:t>
            </a:r>
            <a:endParaRPr lang="en-US" sz="1400" dirty="0"/>
          </a:p>
          <a:p>
            <a:pPr marL="358775" lvl="2" indent="-330200">
              <a:buSzPct val="100000"/>
            </a:pPr>
            <a:r>
              <a:rPr lang="en-US" sz="1400" i="1" dirty="0"/>
              <a:t>PAR</a:t>
            </a:r>
            <a:r>
              <a:rPr lang="en-US" sz="1400" dirty="0"/>
              <a:t>: </a:t>
            </a:r>
            <a:r>
              <a:rPr lang="en-US" sz="1400" dirty="0" err="1"/>
              <a:t>Langfristige</a:t>
            </a:r>
            <a:r>
              <a:rPr lang="en-US" sz="1400" dirty="0"/>
              <a:t> </a:t>
            </a:r>
            <a:r>
              <a:rPr lang="en-US" sz="1400" dirty="0" err="1"/>
              <a:t>Parteiunterstützung</a:t>
            </a:r>
            <a:r>
              <a:rPr lang="en-US" sz="1400" dirty="0"/>
              <a:t> (</a:t>
            </a:r>
            <a:r>
              <a:rPr lang="en-US" sz="1400" dirty="0" err="1"/>
              <a:t>Mittel</a:t>
            </a:r>
            <a:r>
              <a:rPr lang="en-US" sz="1400" dirty="0"/>
              <a:t> der </a:t>
            </a:r>
            <a:r>
              <a:rPr lang="en-US" sz="1400" dirty="0" err="1"/>
              <a:t>Stimmenanteile</a:t>
            </a:r>
            <a:r>
              <a:rPr lang="en-US" sz="1400" dirty="0"/>
              <a:t> der </a:t>
            </a:r>
            <a:r>
              <a:rPr lang="en-US" sz="1400" dirty="0" err="1"/>
              <a:t>Regierungsparteien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den </a:t>
            </a:r>
            <a:r>
              <a:rPr lang="en-US" sz="1400" dirty="0" err="1"/>
              <a:t>letzten</a:t>
            </a:r>
            <a:r>
              <a:rPr lang="en-US" sz="1400" dirty="0"/>
              <a:t> </a:t>
            </a:r>
            <a:r>
              <a:rPr lang="en-US" sz="1400" dirty="0" err="1"/>
              <a:t>drei</a:t>
            </a:r>
            <a:r>
              <a:rPr lang="en-US" sz="1400" dirty="0"/>
              <a:t> </a:t>
            </a:r>
            <a:r>
              <a:rPr lang="en-US" sz="1400" dirty="0" err="1"/>
              <a:t>Bundestagswahlen</a:t>
            </a:r>
            <a:r>
              <a:rPr lang="en-US" sz="1400" dirty="0"/>
              <a:t>)</a:t>
            </a:r>
          </a:p>
          <a:p>
            <a:pPr marL="358775" lvl="2" indent="-330200">
              <a:buSzPct val="100000"/>
            </a:pPr>
            <a:r>
              <a:rPr lang="en-US" sz="1400" i="1" dirty="0"/>
              <a:t>KAN</a:t>
            </a:r>
            <a:r>
              <a:rPr lang="en-US" sz="1400" dirty="0"/>
              <a:t>: </a:t>
            </a:r>
            <a:r>
              <a:rPr lang="en-US" sz="1400" dirty="0" err="1"/>
              <a:t>Kanzlerunterstützung</a:t>
            </a:r>
            <a:r>
              <a:rPr lang="en-US" sz="1400" dirty="0"/>
              <a:t> (</a:t>
            </a:r>
            <a:r>
              <a:rPr lang="en-US" sz="1400" dirty="0" err="1"/>
              <a:t>Mittelwert</a:t>
            </a:r>
            <a:r>
              <a:rPr lang="en-US" sz="1400" dirty="0"/>
              <a:t>,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 err="1"/>
              <a:t>Ausschluss</a:t>
            </a:r>
            <a:r>
              <a:rPr lang="en-US" sz="1400" dirty="0"/>
              <a:t> von </a:t>
            </a:r>
            <a:r>
              <a:rPr lang="en-US" sz="1400" dirty="0" err="1"/>
              <a:t>Unentschlossenen</a:t>
            </a:r>
            <a:r>
              <a:rPr lang="en-US" sz="1400" dirty="0"/>
              <a:t>, </a:t>
            </a:r>
            <a:r>
              <a:rPr lang="en-US" sz="1400" dirty="0" err="1"/>
              <a:t>ein</a:t>
            </a:r>
            <a:r>
              <a:rPr lang="en-US" sz="1400" dirty="0"/>
              <a:t> und </a:t>
            </a:r>
            <a:r>
              <a:rPr lang="en-US" sz="1400" dirty="0" err="1"/>
              <a:t>zwei</a:t>
            </a:r>
            <a:r>
              <a:rPr lang="en-US" sz="1400" dirty="0"/>
              <a:t> </a:t>
            </a:r>
            <a:r>
              <a:rPr lang="en-US" sz="1400" dirty="0" err="1"/>
              <a:t>Monate</a:t>
            </a:r>
            <a:r>
              <a:rPr lang="en-US" sz="1400" dirty="0"/>
              <a:t> </a:t>
            </a:r>
            <a:r>
              <a:rPr lang="en-US" sz="1400" dirty="0" err="1"/>
              <a:t>vor</a:t>
            </a:r>
            <a:r>
              <a:rPr lang="en-US" sz="1400" dirty="0"/>
              <a:t> der Wahl)</a:t>
            </a:r>
          </a:p>
          <a:p>
            <a:pPr marL="358775" lvl="2" indent="-330200">
              <a:buSzPct val="100000"/>
            </a:pPr>
            <a:r>
              <a:rPr lang="en-US" sz="1400" i="1" dirty="0"/>
              <a:t>AMT</a:t>
            </a:r>
            <a:r>
              <a:rPr lang="en-US" sz="1400" dirty="0"/>
              <a:t>: </a:t>
            </a:r>
            <a:r>
              <a:rPr lang="en-US" sz="1400" dirty="0" err="1"/>
              <a:t>Amtsperiode</a:t>
            </a:r>
            <a:r>
              <a:rPr lang="en-US" sz="1400" dirty="0"/>
              <a:t> der </a:t>
            </a:r>
            <a:r>
              <a:rPr lang="en-US" sz="1400" dirty="0" err="1"/>
              <a:t>Regierung</a:t>
            </a:r>
            <a:r>
              <a:rPr lang="en-US" sz="1400" dirty="0"/>
              <a:t> 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89" y="1550504"/>
            <a:ext cx="5927412" cy="441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815975"/>
            <a:ext cx="11553371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629" y="1790699"/>
            <a:ext cx="10943771" cy="4162425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Intro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: Methods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State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Art Polling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Employing</a:t>
            </a:r>
            <a:r>
              <a:rPr lang="de-DE" b="1" dirty="0"/>
              <a:t> Dalia Data: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Methodology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Our</a:t>
            </a:r>
            <a:r>
              <a:rPr lang="de-DE" b="1" dirty="0"/>
              <a:t> Forecasts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Take </a:t>
            </a:r>
            <a:r>
              <a:rPr lang="de-DE" b="1" dirty="0" err="1"/>
              <a:t>Aways</a:t>
            </a:r>
            <a:r>
              <a:rPr lang="de-DE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7FF8BF5-F19B-4D6E-A91F-F32D05D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87320C-EC08-4010-BABA-F09CA20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E02BE0-4DB5-4C19-AF13-260CE47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5A4ED33-7535-4F9B-862D-71BFA1E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A7EC3C7-0422-45D6-BD84-E8ABE19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1D9B790-277C-4548-B1DE-7A26C9269371}"/>
              </a:ext>
            </a:extLst>
          </p:cNvPr>
          <p:cNvGrpSpPr/>
          <p:nvPr/>
        </p:nvGrpSpPr>
        <p:grpSpPr>
          <a:xfrm>
            <a:off x="916010" y="2230717"/>
            <a:ext cx="10872422" cy="3361766"/>
            <a:chOff x="725510" y="1947365"/>
            <a:chExt cx="10872422" cy="3361766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7D99495E-6F4C-4A59-B867-42E035870D38}"/>
                </a:ext>
              </a:extLst>
            </p:cNvPr>
            <p:cNvSpPr/>
            <p:nvPr/>
          </p:nvSpPr>
          <p:spPr>
            <a:xfrm>
              <a:off x="725511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F79EA5E-267D-452C-98DC-C2F7D21970CB}"/>
                </a:ext>
              </a:extLst>
            </p:cNvPr>
            <p:cNvSpPr/>
            <p:nvPr/>
          </p:nvSpPr>
          <p:spPr>
            <a:xfrm>
              <a:off x="4347252" y="1947365"/>
              <a:ext cx="3469341" cy="1595718"/>
            </a:xfrm>
            <a:prstGeom prst="rect">
              <a:avLst/>
            </a:prstGeom>
            <a:solidFill>
              <a:srgbClr val="00CCE8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13671E83-EF04-4E07-BD31-2B4B90667657}"/>
                </a:ext>
              </a:extLst>
            </p:cNvPr>
            <p:cNvSpPr/>
            <p:nvPr/>
          </p:nvSpPr>
          <p:spPr>
            <a:xfrm>
              <a:off x="7986922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5E2C502-6822-476F-AA4D-9925166DC144}"/>
                </a:ext>
              </a:extLst>
            </p:cNvPr>
            <p:cNvSpPr/>
            <p:nvPr/>
          </p:nvSpPr>
          <p:spPr>
            <a:xfrm>
              <a:off x="725510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F01A7696-3F88-45E4-8139-91BAFB1598DC}"/>
                </a:ext>
              </a:extLst>
            </p:cNvPr>
            <p:cNvSpPr/>
            <p:nvPr/>
          </p:nvSpPr>
          <p:spPr>
            <a:xfrm>
              <a:off x="4347252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7C4B42B-4112-4759-B238-F6C4271632F5}"/>
                </a:ext>
              </a:extLst>
            </p:cNvPr>
            <p:cNvSpPr/>
            <p:nvPr/>
          </p:nvSpPr>
          <p:spPr>
            <a:xfrm>
              <a:off x="7986922" y="371341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D2BD608-DBA7-4686-80B7-ED5E0AA87D54}"/>
                </a:ext>
              </a:extLst>
            </p:cNvPr>
            <p:cNvSpPr txBox="1"/>
            <p:nvPr/>
          </p:nvSpPr>
          <p:spPr>
            <a:xfrm>
              <a:off x="1003417" y="2019079"/>
              <a:ext cx="292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Fundamental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D571318-B2B6-4D81-B07C-28610E8AC063}"/>
                </a:ext>
              </a:extLst>
            </p:cNvPr>
            <p:cNvSpPr txBox="1"/>
            <p:nvPr/>
          </p:nvSpPr>
          <p:spPr>
            <a:xfrm>
              <a:off x="4719288" y="2028033"/>
              <a:ext cx="285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Polling / Surveys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7B8B858-DFE1-4BD9-A50F-9F449BAF64F9}"/>
                </a:ext>
              </a:extLst>
            </p:cNvPr>
            <p:cNvSpPr txBox="1"/>
            <p:nvPr/>
          </p:nvSpPr>
          <p:spPr>
            <a:xfrm>
              <a:off x="8260343" y="2036983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Wisdom of the Crowd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CDD0C04-E313-49E0-BC3E-288CBC265E7F}"/>
                </a:ext>
              </a:extLst>
            </p:cNvPr>
            <p:cNvSpPr txBox="1"/>
            <p:nvPr/>
          </p:nvSpPr>
          <p:spPr>
            <a:xfrm>
              <a:off x="981003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Digital Trace Models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2F46BFA-B0A7-42CB-98E1-44A2DE7CC316}"/>
                </a:ext>
              </a:extLst>
            </p:cNvPr>
            <p:cNvSpPr txBox="1"/>
            <p:nvPr/>
          </p:nvSpPr>
          <p:spPr>
            <a:xfrm>
              <a:off x="460946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Combining Forecasts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7A3215C-3829-4089-981F-45372D9F8320}"/>
                </a:ext>
              </a:extLst>
            </p:cNvPr>
            <p:cNvSpPr txBox="1"/>
            <p:nvPr/>
          </p:nvSpPr>
          <p:spPr>
            <a:xfrm>
              <a:off x="824913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Hybrid Models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86E841F-9A87-4A9A-BF79-29192C45DC52}"/>
                </a:ext>
              </a:extLst>
            </p:cNvPr>
            <p:cNvSpPr txBox="1"/>
            <p:nvPr/>
          </p:nvSpPr>
          <p:spPr>
            <a:xfrm>
              <a:off x="3109058" y="3040520"/>
              <a:ext cx="964238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GDP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CB9B212-A55A-40EA-B8F0-6704EA9B7E0B}"/>
                </a:ext>
              </a:extLst>
            </p:cNvPr>
            <p:cNvSpPr/>
            <p:nvPr/>
          </p:nvSpPr>
          <p:spPr>
            <a:xfrm>
              <a:off x="1003417" y="2560560"/>
              <a:ext cx="3069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Vote = f (politics, economics)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94C1F34-F1E1-486E-830A-51B25334126C}"/>
                </a:ext>
              </a:extLst>
            </p:cNvPr>
            <p:cNvSpPr txBox="1"/>
            <p:nvPr/>
          </p:nvSpPr>
          <p:spPr>
            <a:xfrm>
              <a:off x="815158" y="3050538"/>
              <a:ext cx="195430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Party popularity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C52618E9-106C-454A-B38F-AB0793B1CA73}"/>
                </a:ext>
              </a:extLst>
            </p:cNvPr>
            <p:cNvCxnSpPr>
              <a:stCxn id="20" idx="0"/>
            </p:cNvCxnSpPr>
            <p:nvPr/>
          </p:nvCxnSpPr>
          <p:spPr>
            <a:xfrm flipH="1" flipV="1">
              <a:off x="3552356" y="2861765"/>
              <a:ext cx="38821" cy="17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CC115C25-5353-4E7A-ACFF-65147C305A89}"/>
                </a:ext>
              </a:extLst>
            </p:cNvPr>
            <p:cNvCxnSpPr/>
            <p:nvPr/>
          </p:nvCxnSpPr>
          <p:spPr>
            <a:xfrm flipV="1">
              <a:off x="2228543" y="2852530"/>
              <a:ext cx="101650" cy="178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https://facebookbrand.com/wp-content/themes/fb-branding/prj-fb-branding/assets/images/fb-art.png">
              <a:extLst>
                <a:ext uri="{FF2B5EF4-FFF2-40B4-BE49-F238E27FC236}">
                  <a16:creationId xmlns="" xmlns:a16="http://schemas.microsoft.com/office/drawing/2014/main" id="{BA293DC2-0F00-4E70-8426-9E0242A44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647" y="4258307"/>
              <a:ext cx="697298" cy="69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www.sketchappsources.com/resources/source-image/twitterlogo_1x.png">
              <a:extLst>
                <a:ext uri="{FF2B5EF4-FFF2-40B4-BE49-F238E27FC236}">
                  <a16:creationId xmlns="" xmlns:a16="http://schemas.microsoft.com/office/drawing/2014/main" id="{9E671737-62F7-4123-B727-E6CB49F59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682" y="4258307"/>
              <a:ext cx="959225" cy="719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s://upload.wikimedia.org/wikipedia/commons/thumb/5/53/Google_%22G%22_Logo.svg/1000px-Google_%22G%22_Logo.svg.png">
              <a:extLst>
                <a:ext uri="{FF2B5EF4-FFF2-40B4-BE49-F238E27FC236}">
                  <a16:creationId xmlns="" xmlns:a16="http://schemas.microsoft.com/office/drawing/2014/main" id="{3BA78E80-6E02-4995-9677-D2BF4CB7E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31" y="4258306"/>
              <a:ext cx="710745" cy="71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s://computationallegalstudies.com/wp-content/uploads/2010/11/Screen-shot-2010-11-01-at-11.30.07-PM.png">
              <a:extLst>
                <a:ext uri="{FF2B5EF4-FFF2-40B4-BE49-F238E27FC236}">
                  <a16:creationId xmlns="" xmlns:a16="http://schemas.microsoft.com/office/drawing/2014/main" id="{81610F28-6F39-4539-A87D-DF709B0D8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343" y="2521119"/>
              <a:ext cx="1025322" cy="79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4621847-5CEA-4EFB-A517-A6CF0ED8ABC2}"/>
                </a:ext>
              </a:extLst>
            </p:cNvPr>
            <p:cNvSpPr txBox="1"/>
            <p:nvPr/>
          </p:nvSpPr>
          <p:spPr>
            <a:xfrm>
              <a:off x="9543246" y="2380557"/>
              <a:ext cx="2054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Markets,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Competitions,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Aggregated Forecasts</a:t>
              </a:r>
            </a:p>
          </p:txBody>
        </p:sp>
        <p:pic>
          <p:nvPicPr>
            <p:cNvPr id="30" name="Picture 16" descr="https://upload.wikimedia.org/wikipedia/commons/thumb/1/13/FiveThirtyEight_Logo.svg/2000px-FiveThirtyEight_Logo.svg.png">
              <a:extLst>
                <a:ext uri="{FF2B5EF4-FFF2-40B4-BE49-F238E27FC236}">
                  <a16:creationId xmlns="" xmlns:a16="http://schemas.microsoft.com/office/drawing/2014/main" id="{E56F567D-CCA3-43B5-A5FF-39C31490C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976" y="4375134"/>
              <a:ext cx="3139892" cy="33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https://upload.wikimedia.org/wikipedia/commons/thumb/f/ff/S%C3%BCddeutsche-Zeitung-Logo.svg/1280px-S%C3%BCddeutsche-Zeitung-Logo.svg.png">
              <a:extLst>
                <a:ext uri="{FF2B5EF4-FFF2-40B4-BE49-F238E27FC236}">
                  <a16:creationId xmlns="" xmlns:a16="http://schemas.microsoft.com/office/drawing/2014/main" id="{B0D2A5D9-1603-4C45-B4FF-95C34A74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87" y="4829025"/>
              <a:ext cx="2947000" cy="37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http://zweitstimme.org/img/logo_orange.png">
              <a:extLst>
                <a:ext uri="{FF2B5EF4-FFF2-40B4-BE49-F238E27FC236}">
                  <a16:creationId xmlns="" xmlns:a16="http://schemas.microsoft.com/office/drawing/2014/main" id="{546BD194-E458-471E-8150-210A0F9F0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4" y="4197581"/>
              <a:ext cx="2417233" cy="94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2" descr="http://www.politicalcampaigningtips.com/wp-content/uploads/2014/09/political-polls.jpg">
              <a:extLst>
                <a:ext uri="{FF2B5EF4-FFF2-40B4-BE49-F238E27FC236}">
                  <a16:creationId xmlns="" xmlns:a16="http://schemas.microsoft.com/office/drawing/2014/main" id="{D269E46C-9F46-4EF2-9552-4421C5DC1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305" y="2449290"/>
              <a:ext cx="1751529" cy="98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5B0C009-E66B-4550-8E04-B2C171D9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698CF4-DA43-4259-8C19-B2608AE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 err="1"/>
              <a:t>Extracting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signal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911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48402"/>
            <a:ext cx="4983609" cy="23933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polls can vary strongly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 due to simple sample </a:t>
            </a:r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variation</a:t>
            </a:r>
          </a:p>
          <a:p>
            <a:r>
              <a:rPr lang="de-DE" sz="2000" b="1" dirty="0">
                <a:solidFill>
                  <a:srgbClr val="00CBE6"/>
                </a:solidFill>
              </a:rPr>
              <a:t>Uncertainty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often not representated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Tendency 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de-DE" sz="2000" b="1" dirty="0">
                <a:solidFill>
                  <a:srgbClr val="00CBE6"/>
                </a:solidFill>
              </a:rPr>
              <a:t>horse race journalism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any change of party support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standard errors are ignored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31160" r="18478" b="31014"/>
          <a:stretch/>
        </p:blipFill>
        <p:spPr bwMode="auto">
          <a:xfrm>
            <a:off x="457199" y="4237388"/>
            <a:ext cx="5565914" cy="220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6614160" y="3463900"/>
            <a:ext cx="4381500" cy="300341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66BD8FAE-B0A8-4C31-AE01-91E11A0A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6F64087E-089A-4FE9-8E47-42105E36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/>
              <a:t>Accuracy and Confidence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 descr="A large map&#10;&#10;Description generated with high confidence">
            <a:extLst>
              <a:ext uri="{FF2B5EF4-FFF2-40B4-BE49-F238E27FC236}">
                <a16:creationId xmlns="" xmlns:a16="http://schemas.microsoft.com/office/drawing/2014/main" id="{79FE17B6-7392-470D-B005-B0C3F252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" y="3175792"/>
            <a:ext cx="4469965" cy="32915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Generally: </a:t>
            </a:r>
            <a:r>
              <a:rPr lang="de-DE" sz="1800" b="1" dirty="0">
                <a:solidFill>
                  <a:srgbClr val="00CBE6"/>
                </a:solidFill>
              </a:rPr>
              <a:t>Accuracy</a:t>
            </a:r>
            <a:r>
              <a:rPr lang="de-DE" sz="1800" b="1" dirty="0"/>
              <a:t> increases as elections approach</a:t>
            </a:r>
          </a:p>
          <a:p>
            <a:r>
              <a:rPr lang="de-DE" sz="1800" b="1" dirty="0"/>
              <a:t>But: Campaign noice before elections</a:t>
            </a:r>
          </a:p>
          <a:p>
            <a:pPr lvl="1"/>
            <a:r>
              <a:rPr lang="de-DE" sz="1800" b="1" dirty="0"/>
              <a:t>More accurate polls 8 months before actual 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3062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Most election polls are based on small samples (n=1000)</a:t>
            </a:r>
          </a:p>
          <a:p>
            <a:r>
              <a:rPr lang="de-DE" sz="1800" b="1" dirty="0"/>
              <a:t>Showing </a:t>
            </a:r>
            <a:r>
              <a:rPr lang="de-DE" sz="1800" b="1" dirty="0">
                <a:solidFill>
                  <a:srgbClr val="00CBE6"/>
                </a:solidFill>
              </a:rPr>
              <a:t>robust change</a:t>
            </a:r>
            <a:r>
              <a:rPr lang="de-DE" sz="1800" b="1" dirty="0"/>
              <a:t> in voter support is difficult</a:t>
            </a:r>
          </a:p>
        </p:txBody>
      </p:sp>
      <p:pic>
        <p:nvPicPr>
          <p:cNvPr id="10" name="Picture 9" descr="A picture containing object&#10;&#10;Description generated with very high confidence">
            <a:extLst>
              <a:ext uri="{FF2B5EF4-FFF2-40B4-BE49-F238E27FC236}">
                <a16:creationId xmlns="" xmlns:a16="http://schemas.microsoft.com/office/drawing/2014/main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33" y="2903779"/>
            <a:ext cx="2113673" cy="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04E4B0AD-8F2B-49B9-813A-D1CC744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537FB0D4-F136-4F44-9539-019D64F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</a:t>
            </a:r>
            <a:r>
              <a:rPr lang="de-DE" b="1" dirty="0"/>
              <a:t>: Collection vs. Analytics</a:t>
            </a:r>
          </a:p>
        </p:txBody>
      </p:sp>
      <p:sp>
        <p:nvSpPr>
          <p:cNvPr id="13" name="Up-Down Arrow 6">
            <a:extLst>
              <a:ext uri="{FF2B5EF4-FFF2-40B4-BE49-F238E27FC236}">
                <a16:creationId xmlns="" xmlns:a16="http://schemas.microsoft.com/office/drawing/2014/main" id="{D7248591-4567-447A-9088-C87785A71CC6}"/>
              </a:ext>
            </a:extLst>
          </p:cNvPr>
          <p:cNvSpPr/>
          <p:nvPr/>
        </p:nvSpPr>
        <p:spPr>
          <a:xfrm>
            <a:off x="864197" y="1852735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565F05-BB1B-431F-A20E-49CF090116C5}"/>
              </a:ext>
            </a:extLst>
          </p:cNvPr>
          <p:cNvSpPr/>
          <p:nvPr/>
        </p:nvSpPr>
        <p:spPr>
          <a:xfrm>
            <a:off x="1785050" y="1774089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Mandatory Response </a:t>
            </a:r>
            <a:br>
              <a:rPr lang="de-DE" sz="2000" b="1" dirty="0"/>
            </a:br>
            <a:r>
              <a:rPr lang="de-DE" sz="2000" dirty="0"/>
              <a:t>e.g. Census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111D2A0-4D62-4409-A3AA-79C3285DAAA0}"/>
              </a:ext>
            </a:extLst>
          </p:cNvPr>
          <p:cNvSpPr/>
          <p:nvPr/>
        </p:nvSpPr>
        <p:spPr>
          <a:xfrm rot="16200000">
            <a:off x="-460983" y="3831700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Data Collection</a:t>
            </a:r>
            <a:endParaRPr lang="en-US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736AC81-DE23-4F91-96B1-22A87D663D43}"/>
              </a:ext>
            </a:extLst>
          </p:cNvPr>
          <p:cNvSpPr/>
          <p:nvPr/>
        </p:nvSpPr>
        <p:spPr>
          <a:xfrm>
            <a:off x="1785050" y="2530953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Random Person</a:t>
            </a:r>
            <a:br>
              <a:rPr lang="de-DE" sz="2000" b="1" dirty="0"/>
            </a:br>
            <a:r>
              <a:rPr lang="de-DE" sz="2000" dirty="0"/>
              <a:t>e.g. House-door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188D1B-26AE-4749-A3BD-DAF0A6ED65D7}"/>
              </a:ext>
            </a:extLst>
          </p:cNvPr>
          <p:cNvSpPr/>
          <p:nvPr/>
        </p:nvSpPr>
        <p:spPr>
          <a:xfrm>
            <a:off x="1785050" y="3287817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RDD</a:t>
            </a:r>
            <a:br>
              <a:rPr lang="de-DE" sz="2000" b="1" dirty="0"/>
            </a:br>
            <a:r>
              <a:rPr lang="de-DE" sz="2000" dirty="0"/>
              <a:t>e.g. IntraTest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8CAD762-6299-4DE3-A8AA-86FA4F8AF350}"/>
              </a:ext>
            </a:extLst>
          </p:cNvPr>
          <p:cNvSpPr/>
          <p:nvPr/>
        </p:nvSpPr>
        <p:spPr>
          <a:xfrm>
            <a:off x="1785050" y="4044681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Sub-Sample Panel </a:t>
            </a:r>
            <a:br>
              <a:rPr lang="de-DE" sz="2000" b="1" dirty="0"/>
            </a:br>
            <a:r>
              <a:rPr lang="de-DE" sz="2000" dirty="0"/>
              <a:t>e.g. YouGov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C067333-9068-461E-9DA7-77A1CE35F330}"/>
              </a:ext>
            </a:extLst>
          </p:cNvPr>
          <p:cNvSpPr/>
          <p:nvPr/>
        </p:nvSpPr>
        <p:spPr>
          <a:xfrm>
            <a:off x="1785050" y="4801545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CCE8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Pre-Stratification</a:t>
            </a:r>
            <a:br>
              <a:rPr lang="de-DE" sz="2000" b="1" dirty="0"/>
            </a:br>
            <a:r>
              <a:rPr lang="de-DE" sz="2000" dirty="0"/>
              <a:t>e.g. DaliaResearch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E88A5EC-0D97-46F5-A219-16930B032707}"/>
              </a:ext>
            </a:extLst>
          </p:cNvPr>
          <p:cNvSpPr/>
          <p:nvPr/>
        </p:nvSpPr>
        <p:spPr>
          <a:xfrm>
            <a:off x="1785050" y="5519891"/>
            <a:ext cx="262465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Response „on Street“</a:t>
            </a:r>
            <a:br>
              <a:rPr lang="de-DE" sz="2000" b="1" dirty="0"/>
            </a:br>
            <a:r>
              <a:rPr lang="de-DE" sz="2000" dirty="0"/>
              <a:t>e.g. zeit.de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8B85337-5EB4-4600-B2AF-93E4BA176A9F}"/>
              </a:ext>
            </a:extLst>
          </p:cNvPr>
          <p:cNvSpPr/>
          <p:nvPr/>
        </p:nvSpPr>
        <p:spPr>
          <a:xfrm>
            <a:off x="7975866" y="2671126"/>
            <a:ext cx="262932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Raking</a:t>
            </a:r>
          </a:p>
          <a:p>
            <a:r>
              <a:rPr lang="de-DE" sz="2000" dirty="0"/>
              <a:t>Marginal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AB57E7C-54B5-41E7-8CB7-70CF4497855B}"/>
              </a:ext>
            </a:extLst>
          </p:cNvPr>
          <p:cNvSpPr/>
          <p:nvPr/>
        </p:nvSpPr>
        <p:spPr>
          <a:xfrm>
            <a:off x="7989222" y="3519744"/>
            <a:ext cx="26159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/>
              <a:t>Post-stratification</a:t>
            </a:r>
            <a:br>
              <a:rPr lang="de-DE" sz="2000" b="1" dirty="0"/>
            </a:br>
            <a:r>
              <a:rPr lang="de-DE" sz="2000" dirty="0"/>
              <a:t>Combined  Distribution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F7EA6B4-1030-4610-A12E-7F47B66F3F15}"/>
              </a:ext>
            </a:extLst>
          </p:cNvPr>
          <p:cNvSpPr/>
          <p:nvPr/>
        </p:nvSpPr>
        <p:spPr>
          <a:xfrm>
            <a:off x="7962685" y="4341570"/>
            <a:ext cx="264250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Model-based </a:t>
            </a:r>
            <a:r>
              <a:rPr lang="de-DE" sz="2000" b="1" dirty="0" smtClean="0"/>
              <a:t>Post-Stratifcation</a:t>
            </a:r>
            <a:r>
              <a:rPr lang="de-DE" sz="2000" b="1" dirty="0"/>
              <a:t/>
            </a:r>
            <a:br>
              <a:rPr lang="de-DE" sz="2000" b="1" dirty="0"/>
            </a:br>
            <a:r>
              <a:rPr lang="de-DE" sz="2000" dirty="0"/>
              <a:t>Logistic Regression</a:t>
            </a:r>
            <a:r>
              <a:rPr lang="de-DE" sz="2000" b="1" dirty="0"/>
              <a:t> </a:t>
            </a:r>
            <a:endParaRPr lang="de-DE" sz="2000" dirty="0"/>
          </a:p>
        </p:txBody>
      </p:sp>
      <p:sp>
        <p:nvSpPr>
          <p:cNvPr id="24" name="Up-Down Arrow 17">
            <a:extLst>
              <a:ext uri="{FF2B5EF4-FFF2-40B4-BE49-F238E27FC236}">
                <a16:creationId xmlns="" xmlns:a16="http://schemas.microsoft.com/office/drawing/2014/main" id="{D09528CA-4469-44EB-9F57-EE8347EC39E2}"/>
              </a:ext>
            </a:extLst>
          </p:cNvPr>
          <p:cNvSpPr/>
          <p:nvPr/>
        </p:nvSpPr>
        <p:spPr>
          <a:xfrm>
            <a:off x="10745691" y="1941634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87CFDED-770A-40BC-85F1-C74F3CB1D33A}"/>
              </a:ext>
            </a:extLst>
          </p:cNvPr>
          <p:cNvSpPr/>
          <p:nvPr/>
        </p:nvSpPr>
        <p:spPr>
          <a:xfrm rot="16200000">
            <a:off x="9420511" y="3920599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Analytics</a:t>
            </a:r>
            <a:endParaRPr lang="en-US" sz="1400" b="1" dirty="0"/>
          </a:p>
        </p:txBody>
      </p:sp>
      <p:sp>
        <p:nvSpPr>
          <p:cNvPr id="26" name="Right Arrow 19">
            <a:extLst>
              <a:ext uri="{FF2B5EF4-FFF2-40B4-BE49-F238E27FC236}">
                <a16:creationId xmlns="" xmlns:a16="http://schemas.microsoft.com/office/drawing/2014/main" id="{DD28E636-3F2A-49AA-853B-9F7A2C6CCE26}"/>
              </a:ext>
            </a:extLst>
          </p:cNvPr>
          <p:cNvSpPr/>
          <p:nvPr/>
        </p:nvSpPr>
        <p:spPr>
          <a:xfrm>
            <a:off x="4536280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ight Arrow 19">
            <a:extLst>
              <a:ext uri="{FF2B5EF4-FFF2-40B4-BE49-F238E27FC236}">
                <a16:creationId xmlns="" xmlns:a16="http://schemas.microsoft.com/office/drawing/2014/main" id="{EE4AC01E-6251-4F5B-90C4-D5522CA48BFB}"/>
              </a:ext>
            </a:extLst>
          </p:cNvPr>
          <p:cNvSpPr/>
          <p:nvPr/>
        </p:nvSpPr>
        <p:spPr>
          <a:xfrm>
            <a:off x="7343675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FEB2FC0C-7965-435A-98DA-CDCA925DAC4C}"/>
              </a:ext>
            </a:extLst>
          </p:cNvPr>
          <p:cNvSpPr/>
          <p:nvPr/>
        </p:nvSpPr>
        <p:spPr>
          <a:xfrm>
            <a:off x="5161886" y="3340321"/>
            <a:ext cx="2036678" cy="1083435"/>
          </a:xfrm>
          <a:prstGeom prst="roundRect">
            <a:avLst/>
          </a:prstGeom>
          <a:solidFill>
            <a:srgbClr val="00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  <a:latin typeface="Arial Black" panose="020B0A04020102020204" pitchFamily="34" charset="0"/>
              </a:rPr>
              <a:t>Data</a:t>
            </a:r>
          </a:p>
          <a:p>
            <a:pPr algn="ctr"/>
            <a:endParaRPr lang="de-DE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7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3882887"/>
            <a:ext cx="4991100" cy="229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A7E91A1-3D6A-486D-B40D-E73AADE2D0A7}"/>
              </a:ext>
            </a:extLst>
          </p:cNvPr>
          <p:cNvGrpSpPr/>
          <p:nvPr/>
        </p:nvGrpSpPr>
        <p:grpSpPr>
          <a:xfrm>
            <a:off x="698541" y="1726939"/>
            <a:ext cx="5274015" cy="4450022"/>
            <a:chOff x="6843309" y="1781803"/>
            <a:chExt cx="4866047" cy="44500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CC7BA8A-B150-4930-A88B-16249120B0C0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2604810-E4D6-4346-83A5-061FC3EB0BBA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Surveys:</a:t>
              </a:r>
            </a:p>
            <a:p>
              <a:pPr lvl="1"/>
              <a:r>
                <a:rPr lang="de-DE" b="1" dirty="0">
                  <a:solidFill>
                    <a:srgbClr val="00CBE6"/>
                  </a:solidFill>
                </a:rPr>
                <a:t>Europulse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Wave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December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2016 and March 2017</a:t>
              </a: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Variables: last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next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two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variations</a:t>
              </a:r>
              <a:endPara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</a:t>
              </a:r>
              <a:r>
                <a:rPr lang="de-DE" b="1" dirty="0" err="1">
                  <a:solidFill>
                    <a:srgbClr val="00CBE6"/>
                  </a:solidFill>
                </a:rPr>
                <a:t>Census</a:t>
              </a:r>
              <a:r>
                <a:rPr lang="de-DE" b="1" dirty="0">
                  <a:solidFill>
                    <a:srgbClr val="00CBE6"/>
                  </a:solidFill>
                </a:rPr>
                <a:t> 2011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de-DE" b="1" dirty="0">
                  <a:solidFill>
                    <a:srgbClr val="00CBE6"/>
                  </a:solidFill>
                </a:rPr>
                <a:t>Exit-</a:t>
              </a:r>
              <a:r>
                <a:rPr lang="de-DE" b="1" dirty="0" err="1">
                  <a:solidFill>
                    <a:srgbClr val="00CBE6"/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lvl="1"/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Benchmark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</a:p>
            <a:p>
              <a:pPr lvl="1"/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Aggregated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rgbClr val="00CBE6"/>
                  </a:solidFill>
                </a:rPr>
                <a:t>Sueddeutsche</a:t>
              </a:r>
              <a:endParaRPr lang="de-DE" b="1" dirty="0">
                <a:solidFill>
                  <a:srgbClr val="00CBE6"/>
                </a:solidFill>
              </a:endParaRP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FD7833D-0EE4-4CD6-93E3-4774166C607B}"/>
              </a:ext>
            </a:extLst>
          </p:cNvPr>
          <p:cNvGrpSpPr/>
          <p:nvPr/>
        </p:nvGrpSpPr>
        <p:grpSpPr>
          <a:xfrm>
            <a:off x="6487753" y="1726939"/>
            <a:ext cx="5167799" cy="4450022"/>
            <a:chOff x="6843309" y="1781803"/>
            <a:chExt cx="4866047" cy="44500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C370643-6CE0-4AE4-80E3-486E67C2B1F1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explained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1C7314F-804E-4E5D-B91A-A64004E52C36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0" lvl="1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>
                <a:latin typeface="+mj-lt"/>
              </a:endParaRP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C9230AF-7A56-4A87-B906-D287EFA93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8428"/>
              </p:ext>
            </p:extLst>
          </p:nvPr>
        </p:nvGraphicFramePr>
        <p:xfrm>
          <a:off x="6651078" y="2307617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94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094848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435397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1187147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Catholic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Protestant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6061E971-4922-4FCC-A401-DECD62FEF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47673"/>
              </p:ext>
            </p:extLst>
          </p:nvPr>
        </p:nvGraphicFramePr>
        <p:xfrm>
          <a:off x="6651078" y="4260577"/>
          <a:ext cx="4748586" cy="174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94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094848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435397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1187147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84575"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Catholic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Protestant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1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8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3882887"/>
            <a:ext cx="4991100" cy="229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21750DAB-DB18-4E95-9F08-16CE9E03B6D3}"/>
              </a:ext>
            </a:extLst>
          </p:cNvPr>
          <p:cNvGrpSpPr/>
          <p:nvPr/>
        </p:nvGrpSpPr>
        <p:grpSpPr>
          <a:xfrm>
            <a:off x="716829" y="1726939"/>
            <a:ext cx="4866047" cy="2272037"/>
            <a:chOff x="911901" y="1726939"/>
            <a:chExt cx="4866047" cy="227203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76DE108-3439-4F83-92F3-67B10B2ECC81}"/>
                </a:ext>
              </a:extLst>
            </p:cNvPr>
            <p:cNvSpPr/>
            <p:nvPr/>
          </p:nvSpPr>
          <p:spPr>
            <a:xfrm>
              <a:off x="911901" y="172693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approach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0FD93ED-3741-4791-B952-2929BE2F9395}"/>
                </a:ext>
              </a:extLst>
            </p:cNvPr>
            <p:cNvSpPr/>
            <p:nvPr/>
          </p:nvSpPr>
          <p:spPr>
            <a:xfrm>
              <a:off x="911901" y="2098553"/>
              <a:ext cx="4866047" cy="1900423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distribution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demographics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education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rural/urban,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etc…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e.g. Women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above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60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rural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settlement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4%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but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2% in sample</a:t>
              </a:r>
            </a:p>
            <a:p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2</a:t>
              </a: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2BFAE8A-68A9-4985-B00E-736BAE118810}"/>
              </a:ext>
            </a:extLst>
          </p:cNvPr>
          <p:cNvGrpSpPr/>
          <p:nvPr/>
        </p:nvGrpSpPr>
        <p:grpSpPr>
          <a:xfrm>
            <a:off x="716829" y="4199879"/>
            <a:ext cx="4866047" cy="2190177"/>
            <a:chOff x="902779" y="4199879"/>
            <a:chExt cx="4866047" cy="2190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B3F902F-9814-4895-A89A-76F964734AD7}"/>
                </a:ext>
              </a:extLst>
            </p:cNvPr>
            <p:cNvSpPr/>
            <p:nvPr/>
          </p:nvSpPr>
          <p:spPr>
            <a:xfrm>
              <a:off x="902779" y="419987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problems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8C397FE8-0CF0-4934-88F8-534947F6D078}"/>
                </a:ext>
              </a:extLst>
            </p:cNvPr>
            <p:cNvSpPr/>
            <p:nvPr/>
          </p:nvSpPr>
          <p:spPr>
            <a:xfrm>
              <a:off x="902779" y="4559301"/>
              <a:ext cx="4866047" cy="1830755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Exponential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growth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Small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(n&lt;30) =&gt; large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Empty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=&gt;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 hoc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Combining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(e.g.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kern="12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B840C16-C66B-45D8-8B2C-719F8E034FC3}"/>
              </a:ext>
            </a:extLst>
          </p:cNvPr>
          <p:cNvGrpSpPr/>
          <p:nvPr/>
        </p:nvGrpSpPr>
        <p:grpSpPr>
          <a:xfrm>
            <a:off x="6487753" y="1726939"/>
            <a:ext cx="5167799" cy="4450022"/>
            <a:chOff x="6843309" y="1781803"/>
            <a:chExt cx="4866047" cy="445002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BD20795-CA8F-42D6-B72A-0DA80E800765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Calculation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C2427B56-9457-4D1D-966C-89C38FFF6378}"/>
                </a:ext>
              </a:extLst>
            </p:cNvPr>
            <p:cNvSpPr/>
            <p:nvPr/>
          </p:nvSpPr>
          <p:spPr>
            <a:xfrm>
              <a:off x="6843309" y="2165609"/>
              <a:ext cx="4866047" cy="4066216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0" lvl="1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>
                <a:latin typeface="+mj-lt"/>
              </a:endParaRP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59F9E3A8-D266-492C-B8C9-63BE9458E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4257"/>
              </p:ext>
            </p:extLst>
          </p:nvPr>
        </p:nvGraphicFramePr>
        <p:xfrm>
          <a:off x="6651078" y="2197889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06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817008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DALIA POLL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SPD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CDU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B96A1ED7-FA57-49AE-AFD8-E1F1E0CD7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05763"/>
              </p:ext>
            </p:extLst>
          </p:nvPr>
        </p:nvGraphicFramePr>
        <p:xfrm>
          <a:off x="6657030" y="4011420"/>
          <a:ext cx="4748586" cy="1724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06">
                  <a:extLst>
                    <a:ext uri="{9D8B030D-6E8A-4147-A177-3AD203B41FA5}">
                      <a16:colId xmlns:a16="http://schemas.microsoft.com/office/drawing/2014/main" xmlns="" val="25551802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xmlns="" val="282865639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xmlns="" val="3976786109"/>
                    </a:ext>
                  </a:extLst>
                </a:gridCol>
                <a:gridCol w="817008">
                  <a:extLst>
                    <a:ext uri="{9D8B030D-6E8A-4147-A177-3AD203B41FA5}">
                      <a16:colId xmlns:a16="http://schemas.microsoft.com/office/drawing/2014/main" xmlns="" val="1309259431"/>
                    </a:ext>
                  </a:extLst>
                </a:gridCol>
              </a:tblGrid>
              <a:tr h="33804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EXIT POLL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SPD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CDU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3457979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3328232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Women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167844"/>
                  </a:ext>
                </a:extLst>
              </a:tr>
              <a:tr h="452963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009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6A346B-B3E1-41F8-9BD1-CE927E0EB9C6}"/>
              </a:ext>
            </a:extLst>
          </p:cNvPr>
          <p:cNvSpPr txBox="1"/>
          <p:nvPr/>
        </p:nvSpPr>
        <p:spPr>
          <a:xfrm>
            <a:off x="6651078" y="5751288"/>
            <a:ext cx="49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Weight</a:t>
            </a:r>
            <a:r>
              <a:rPr lang="de-DE" dirty="0"/>
              <a:t>: MEN+SPD = 2 </a:t>
            </a:r>
          </a:p>
        </p:txBody>
      </p:sp>
    </p:spTree>
    <p:extLst>
      <p:ext uri="{BB962C8B-B14F-4D97-AF65-F5344CB8AC3E}">
        <p14:creationId xmlns:p14="http://schemas.microsoft.com/office/powerpoint/2010/main" val="29601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60" y="1612724"/>
            <a:ext cx="5861279" cy="46730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DB4B50-DF6E-42BA-9A88-C6736E48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01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679BBEB-6D02-4B20-8098-BDEC7E96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9</a:t>
            </a:fld>
            <a:endParaRPr lang="de-DE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4DF56FA4-FD68-415C-855C-0299817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Adjusting</a:t>
            </a:r>
            <a:r>
              <a:rPr lang="de-DE" b="1" dirty="0"/>
              <a:t> Europulse Data: </a:t>
            </a:r>
            <a:r>
              <a:rPr lang="de-DE" b="1" dirty="0" err="1"/>
              <a:t>Results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</Words>
  <Application>Microsoft Office PowerPoint</Application>
  <PresentationFormat>Custom</PresentationFormat>
  <Paragraphs>246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Office Theme</vt:lpstr>
      <vt:lpstr>1_Custom Design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Extracting the signal</vt:lpstr>
      <vt:lpstr>Polling: Accuracy and Confidence</vt:lpstr>
      <vt:lpstr>Polling: Collection vs. Analytics</vt:lpstr>
      <vt:lpstr>Adjusting Europulse Data: Methodology</vt:lpstr>
      <vt:lpstr>Adjusting Europulse Data: Methodology</vt:lpstr>
      <vt:lpstr>Adjusting Europulse Data: Results</vt:lpstr>
      <vt:lpstr>Adjusting Europulse Data: Results</vt:lpstr>
      <vt:lpstr>Adjusting Europulse Data: Take aways</vt:lpstr>
      <vt:lpstr>Papers and Sources</vt:lpstr>
      <vt:lpstr>Papers and Sources</vt:lpstr>
      <vt:lpstr>Q&amp;A</vt:lpstr>
      <vt:lpstr>APPENDIX</vt:lpstr>
      <vt:lpstr>Digital Trace Models</vt:lpstr>
      <vt:lpstr>Sources of Error</vt:lpstr>
      <vt:lpstr>Turnout</vt:lpstr>
      <vt:lpstr>Statistical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User</cp:lastModifiedBy>
  <cp:revision>62</cp:revision>
  <dcterms:created xsi:type="dcterms:W3CDTF">2017-10-06T15:32:45Z</dcterms:created>
  <dcterms:modified xsi:type="dcterms:W3CDTF">2017-11-01T16:27:16Z</dcterms:modified>
</cp:coreProperties>
</file>