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7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80" r:id="rId14"/>
    <p:sldId id="281" r:id="rId15"/>
    <p:sldId id="267" r:id="rId16"/>
    <p:sldId id="282" r:id="rId17"/>
    <p:sldId id="263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4B"/>
    <a:srgbClr val="4EB3CF"/>
    <a:srgbClr val="00C4DF"/>
    <a:srgbClr val="00CCE8"/>
    <a:srgbClr val="00CBE6"/>
    <a:srgbClr val="9FD47C"/>
    <a:srgbClr val="51C3F9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415" autoAdjust="0"/>
  </p:normalViewPr>
  <p:slideViewPr>
    <p:cSldViewPr snapToGrid="0">
      <p:cViewPr varScale="1">
        <p:scale>
          <a:sx n="77" d="100"/>
          <a:sy n="77" d="100"/>
        </p:scale>
        <p:origin x="-826" y="-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6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=""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=""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nbn-resolving.de/urn:nbn:de:0168-ssoar-2578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=""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605291"/>
            <a:ext cx="8646157" cy="4141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3C53E8-42F9-4A3C-8ECE-1A8C2B37291A}"/>
              </a:ext>
            </a:extLst>
          </p:cNvPr>
          <p:cNvSpPr/>
          <p:nvPr/>
        </p:nvSpPr>
        <p:spPr>
          <a:xfrm>
            <a:off x="591456" y="5856516"/>
            <a:ext cx="11003136" cy="49983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Post-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stratification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publicly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polls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quite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  <a:p>
              <a:r>
                <a:rPr lang="de-DE" sz="2400" dirty="0">
                  <a:latin typeface="Arial Black" panose="020B0A04020102020204" pitchFamily="34" charset="0"/>
                </a:rPr>
                <a:t>(likely voter)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845C4F-8FDB-446A-A287-09546570C404}"/>
              </a:ext>
            </a:extLst>
          </p:cNvPr>
          <p:cNvSpPr txBox="1"/>
          <p:nvPr/>
        </p:nvSpPr>
        <p:spPr>
          <a:xfrm>
            <a:off x="591456" y="3205028"/>
            <a:ext cx="111168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37434B"/>
                </a:solidFill>
              </a:rPr>
              <a:t>What can be the role of election forecasting for Dalia?</a:t>
            </a:r>
          </a:p>
          <a:p>
            <a:pPr algn="ctr"/>
            <a:endParaRPr lang="de-DE" sz="3200" dirty="0" smtClean="0">
              <a:solidFill>
                <a:srgbClr val="3743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374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 Trace Models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4765" y="1967948"/>
            <a:ext cx="9650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Twitter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# of mentioning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Some successes (Tumasjan </a:t>
            </a:r>
            <a:r>
              <a:rPr lang="de-DE" dirty="0"/>
              <a:t>et al. </a:t>
            </a:r>
            <a:r>
              <a:rPr lang="de-DE" dirty="0" smtClean="0"/>
              <a:t>2010)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replicable (Jungherr et al. 2012)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Twitter usage very low, in particular in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Wikipedia</a:t>
            </a:r>
            <a:r>
              <a:rPr lang="de-DE" dirty="0">
                <a:solidFill>
                  <a:srgbClr val="4EB3CF"/>
                </a:solidFill>
              </a:rPr>
              <a:t> </a:t>
            </a:r>
            <a:endParaRPr lang="de-DE" dirty="0" smtClean="0">
              <a:solidFill>
                <a:srgbClr val="4EB3C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Information seeking before election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Tested by Yasseri </a:t>
            </a:r>
            <a:r>
              <a:rPr lang="de-DE" dirty="0"/>
              <a:t>and Bright </a:t>
            </a:r>
            <a:r>
              <a:rPr lang="de-DE" dirty="0" smtClean="0"/>
              <a:t>(2016) for European Elections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insight into absolute vote outcomes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information about changes in both overall turnout at elections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Google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Compare # of searches of parties /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Result: Good measure of public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348868" y="2981739"/>
            <a:ext cx="3349487" cy="286232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Fields of applications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Influenza incidence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</a:t>
            </a:r>
            <a:r>
              <a:rPr lang="de-DE" dirty="0"/>
              <a:t>Google Flu </a:t>
            </a:r>
            <a:r>
              <a:rPr lang="de-DE" dirty="0" smtClean="0"/>
              <a:t>Trends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But relation broke down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Product sales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Books, films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Stock markets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Online follows market and not the otherway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Elections</a:t>
            </a:r>
            <a:endParaRPr lang="de-DE" dirty="0"/>
          </a:p>
        </p:txBody>
      </p:sp>
      <p:pic>
        <p:nvPicPr>
          <p:cNvPr id="8" name="Picture 4" descr="https://www.sketchappsources.com/resources/source-image/twitterlogo_1x.png">
            <a:extLst>
              <a:ext uri="{FF2B5EF4-FFF2-40B4-BE49-F238E27FC236}">
                <a16:creationId xmlns="" xmlns:a16="http://schemas.microsoft.com/office/drawing/2014/main" id="{9E671737-62F7-4123-B727-E6CB49F5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045560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5/53/Google_%22G%22_Logo.svg/1000px-Google_%22G%22_Logo.svg.png">
            <a:extLst>
              <a:ext uri="{FF2B5EF4-FFF2-40B4-BE49-F238E27FC236}">
                <a16:creationId xmlns="" xmlns:a16="http://schemas.microsoft.com/office/drawing/2014/main" id="{3BA78E80-6E02-4995-9677-D2BF4CB7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" y="503034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en/thumb/8/80/Wikipedia-logo-v2.svg/1200px-Wikipedia-logo-v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" y="3758070"/>
            <a:ext cx="728719" cy="6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 of Error</a:t>
            </a:r>
            <a:endParaRPr lang="de-DE" dirty="0"/>
          </a:p>
        </p:txBody>
      </p:sp>
      <p:pic>
        <p:nvPicPr>
          <p:cNvPr id="1026" name="Picture 2" descr="D:\Eigene Datein\Dokumente\Uni\Hertie\Materials\Election Forecasting\ElectionForecasting\Grafiken\SourcesOfSurvey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1517375"/>
            <a:ext cx="68214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Turnout</a:t>
            </a:r>
            <a:endParaRPr lang="de-DE" dirty="0"/>
          </a:p>
        </p:txBody>
      </p:sp>
      <p:pic>
        <p:nvPicPr>
          <p:cNvPr id="2050" name="Picture 2" descr="D:\Eigene Datein\Dokumente\Uni\Hertie\Materials\Election Forecasting\ElectionForecasting\Grafiken\WahlbeteiligungA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43" y="1514688"/>
            <a:ext cx="7133811" cy="4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Statistical Models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1817" y="1943341"/>
            <a:ext cx="53760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ct val="100000"/>
            </a:pPr>
            <a:r>
              <a:rPr lang="en-US" sz="2000" b="1" dirty="0"/>
              <a:t>Example</a:t>
            </a:r>
            <a:endParaRPr lang="en-US" sz="2000" b="1" dirty="0">
              <a:hlinkClick r:id="rId2"/>
            </a:endParaRPr>
          </a:p>
          <a:p>
            <a:pPr marL="101600" lvl="0">
              <a:buSzPct val="100000"/>
            </a:pPr>
            <a:r>
              <a:rPr lang="en-US" sz="2000" dirty="0" err="1" smtClean="0"/>
              <a:t>Kanzlermodell</a:t>
            </a:r>
            <a:r>
              <a:rPr lang="en-US" sz="2000" dirty="0" smtClean="0"/>
              <a:t> by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Gschwend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und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Norpoth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(2010)</a:t>
            </a:r>
            <a:r>
              <a:rPr lang="en-US" sz="2000" dirty="0"/>
              <a:t> </a:t>
            </a:r>
            <a:endParaRPr lang="en-US" sz="2000" dirty="0" smtClean="0"/>
          </a:p>
          <a:p>
            <a:pPr marL="101600" lvl="0">
              <a:buSzPct val="100000"/>
            </a:pPr>
            <a:endParaRPr lang="en-US" sz="1600" dirty="0" smtClean="0"/>
          </a:p>
          <a:p>
            <a:pPr marL="101600" lvl="0" algn="ctr">
              <a:buSzPct val="100000"/>
            </a:pPr>
            <a:r>
              <a:rPr lang="en-US" sz="1600" b="1" dirty="0" smtClean="0"/>
              <a:t>STIM </a:t>
            </a:r>
            <a:r>
              <a:rPr lang="en-US" sz="1600" b="1" dirty="0"/>
              <a:t>= –5,93 + 0,75 × (PAR) + 0,38 × (KAN) – 1,52 × (AMT)</a:t>
            </a:r>
            <a:endParaRPr lang="en-US" sz="2000" b="1" dirty="0"/>
          </a:p>
          <a:p>
            <a:pPr marL="1371600" lvl="2" indent="-330200">
              <a:buSzPct val="100000"/>
            </a:pPr>
            <a:endParaRPr lang="en-US" i="1" dirty="0" smtClean="0"/>
          </a:p>
          <a:p>
            <a:pPr marL="358775" lvl="2" indent="-330200">
              <a:buSzPct val="100000"/>
            </a:pPr>
            <a:r>
              <a:rPr lang="en-US" sz="1400" i="1" dirty="0" smtClean="0"/>
              <a:t>STIM</a:t>
            </a:r>
            <a:r>
              <a:rPr lang="en-US" sz="1400" dirty="0"/>
              <a:t>: </a:t>
            </a:r>
            <a:r>
              <a:rPr lang="en-US" sz="1400" dirty="0" err="1"/>
              <a:t>Stimmenanteil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einer</a:t>
            </a:r>
            <a:r>
              <a:rPr lang="en-US" sz="1400" dirty="0"/>
              <a:t> </a:t>
            </a:r>
            <a:r>
              <a:rPr lang="en-US" sz="1400" dirty="0" err="1"/>
              <a:t>Bundestagswahl</a:t>
            </a:r>
            <a:endParaRPr lang="en-US" sz="1400" dirty="0"/>
          </a:p>
          <a:p>
            <a:pPr marL="358775" lvl="2" indent="-330200">
              <a:buSzPct val="100000"/>
            </a:pPr>
            <a:r>
              <a:rPr lang="en-US" sz="1400" i="1" dirty="0"/>
              <a:t>PAR</a:t>
            </a:r>
            <a:r>
              <a:rPr lang="en-US" sz="1400" dirty="0"/>
              <a:t>: </a:t>
            </a:r>
            <a:r>
              <a:rPr lang="en-US" sz="1400" dirty="0" err="1"/>
              <a:t>Langfristige</a:t>
            </a:r>
            <a:r>
              <a:rPr lang="en-US" sz="1400" dirty="0"/>
              <a:t> </a:t>
            </a:r>
            <a:r>
              <a:rPr lang="en-US" sz="1400" dirty="0" err="1"/>
              <a:t>Parteiunterstützung</a:t>
            </a:r>
            <a:r>
              <a:rPr lang="en-US" sz="1400" dirty="0"/>
              <a:t> (</a:t>
            </a:r>
            <a:r>
              <a:rPr lang="en-US" sz="1400" dirty="0" err="1"/>
              <a:t>Mittel</a:t>
            </a:r>
            <a:r>
              <a:rPr lang="en-US" sz="1400" dirty="0"/>
              <a:t> der </a:t>
            </a:r>
            <a:r>
              <a:rPr lang="en-US" sz="1400" dirty="0" err="1"/>
              <a:t>Stimmenanteile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den </a:t>
            </a:r>
            <a:r>
              <a:rPr lang="en-US" sz="1400" dirty="0" err="1"/>
              <a:t>letzten</a:t>
            </a:r>
            <a:r>
              <a:rPr lang="en-US" sz="1400" dirty="0"/>
              <a:t> </a:t>
            </a:r>
            <a:r>
              <a:rPr lang="en-US" sz="1400" dirty="0" err="1"/>
              <a:t>drei</a:t>
            </a:r>
            <a:r>
              <a:rPr lang="en-US" sz="1400" dirty="0"/>
              <a:t> </a:t>
            </a:r>
            <a:r>
              <a:rPr lang="en-US" sz="1400" dirty="0" err="1"/>
              <a:t>Bundestagswahlen</a:t>
            </a:r>
            <a:r>
              <a:rPr lang="en-US" sz="1400" dirty="0"/>
              <a:t>)</a:t>
            </a:r>
          </a:p>
          <a:p>
            <a:pPr marL="358775" lvl="2" indent="-330200">
              <a:buSzPct val="100000"/>
            </a:pPr>
            <a:r>
              <a:rPr lang="en-US" sz="1400" i="1" dirty="0"/>
              <a:t>KAN</a:t>
            </a:r>
            <a:r>
              <a:rPr lang="en-US" sz="1400" dirty="0"/>
              <a:t>: </a:t>
            </a:r>
            <a:r>
              <a:rPr lang="en-US" sz="1400" dirty="0" err="1"/>
              <a:t>Kanzlerunterstützung</a:t>
            </a:r>
            <a:r>
              <a:rPr lang="en-US" sz="1400" dirty="0"/>
              <a:t> (</a:t>
            </a:r>
            <a:r>
              <a:rPr lang="en-US" sz="1400" dirty="0" err="1"/>
              <a:t>Mittelwert</a:t>
            </a:r>
            <a:r>
              <a:rPr lang="en-US" sz="1400" dirty="0"/>
              <a:t>,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 err="1"/>
              <a:t>Ausschluss</a:t>
            </a:r>
            <a:r>
              <a:rPr lang="en-US" sz="1400" dirty="0"/>
              <a:t> von </a:t>
            </a:r>
            <a:r>
              <a:rPr lang="en-US" sz="1400" dirty="0" err="1"/>
              <a:t>Unentschlossenen</a:t>
            </a:r>
            <a:r>
              <a:rPr lang="en-US" sz="1400" dirty="0"/>
              <a:t>, </a:t>
            </a:r>
            <a:r>
              <a:rPr lang="en-US" sz="1400" dirty="0" err="1"/>
              <a:t>ein</a:t>
            </a:r>
            <a:r>
              <a:rPr lang="en-US" sz="1400" dirty="0"/>
              <a:t> und </a:t>
            </a:r>
            <a:r>
              <a:rPr lang="en-US" sz="1400" dirty="0" err="1"/>
              <a:t>zwei</a:t>
            </a:r>
            <a:r>
              <a:rPr lang="en-US" sz="1400" dirty="0"/>
              <a:t> </a:t>
            </a:r>
            <a:r>
              <a:rPr lang="en-US" sz="1400" dirty="0" err="1"/>
              <a:t>Monate</a:t>
            </a:r>
            <a:r>
              <a:rPr lang="en-US" sz="1400" dirty="0"/>
              <a:t> </a:t>
            </a:r>
            <a:r>
              <a:rPr lang="en-US" sz="1400" dirty="0" err="1"/>
              <a:t>vor</a:t>
            </a:r>
            <a:r>
              <a:rPr lang="en-US" sz="1400" dirty="0"/>
              <a:t> der Wahl)</a:t>
            </a:r>
          </a:p>
          <a:p>
            <a:pPr marL="358775" lvl="2" indent="-330200">
              <a:buSzPct val="100000"/>
            </a:pPr>
            <a:r>
              <a:rPr lang="en-US" sz="1400" i="1" dirty="0"/>
              <a:t>AMT</a:t>
            </a:r>
            <a:r>
              <a:rPr lang="en-US" sz="1400" dirty="0"/>
              <a:t>: </a:t>
            </a:r>
            <a:r>
              <a:rPr lang="en-US" sz="1400" dirty="0" err="1"/>
              <a:t>Amtsperiode</a:t>
            </a:r>
            <a:r>
              <a:rPr lang="en-US" sz="1400" dirty="0"/>
              <a:t> der </a:t>
            </a:r>
            <a:r>
              <a:rPr lang="en-US" sz="1400" dirty="0" err="1"/>
              <a:t>Regierung</a:t>
            </a:r>
            <a:r>
              <a:rPr lang="en-US" sz="1400" dirty="0"/>
              <a:t> 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89" y="1550504"/>
            <a:ext cx="5927412" cy="44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=""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=""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=""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=""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=""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=""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=""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=""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</a:t>
            </a:r>
          </a:p>
          <a:p>
            <a:r>
              <a:rPr lang="de-DE" sz="2000" b="1" dirty="0">
                <a:solidFill>
                  <a:srgbClr val="00CBE6"/>
                </a:solidFill>
              </a:rPr>
              <a:t>Uncertainty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often not representated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1160" r="18478" b="31014"/>
          <a:stretch/>
        </p:blipFill>
        <p:spPr bwMode="auto">
          <a:xfrm>
            <a:off x="457199" y="4237388"/>
            <a:ext cx="5565914" cy="22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=""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=""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</a:t>
            </a:r>
            <a:r>
              <a:rPr lang="de-DE" sz="2000" b="1" dirty="0" smtClean="0"/>
              <a:t>Post-Stratifcation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=""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=""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=""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A7E91A1-3D6A-486D-B40D-E73AADE2D0A7}"/>
              </a:ext>
            </a:extLst>
          </p:cNvPr>
          <p:cNvGrpSpPr/>
          <p:nvPr/>
        </p:nvGrpSpPr>
        <p:grpSpPr>
          <a:xfrm>
            <a:off x="698541" y="1726939"/>
            <a:ext cx="5274015" cy="4450022"/>
            <a:chOff x="6843309" y="1781803"/>
            <a:chExt cx="4866047" cy="44500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Variables: last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FD7833D-0EE4-4CD6-93E3-4774166C607B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C370643-6CE0-4AE4-80E3-486E67C2B1F1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explained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1C7314F-804E-4E5D-B91A-A64004E52C36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C9230AF-7A56-4A87-B906-D287EFA93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8428"/>
              </p:ext>
            </p:extLst>
          </p:nvPr>
        </p:nvGraphicFramePr>
        <p:xfrm>
          <a:off x="6651078" y="2307617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6061E971-4922-4FCC-A401-DECD62FEF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7673"/>
              </p:ext>
            </p:extLst>
          </p:nvPr>
        </p:nvGraphicFramePr>
        <p:xfrm>
          <a:off x="6651078" y="4260577"/>
          <a:ext cx="4748586" cy="174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840C16-C66B-45D8-8B2C-719F8E034FC3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BD20795-CA8F-42D6-B72A-0DA80E800765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2427B56-9457-4D1D-966C-89C38FFF6378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59F9E3A8-D266-492C-B8C9-63BE9458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4257"/>
              </p:ext>
            </p:extLst>
          </p:nvPr>
        </p:nvGraphicFramePr>
        <p:xfrm>
          <a:off x="6651078" y="2197889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DALIA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B96A1ED7-FA57-49AE-AFD8-E1F1E0CD7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05763"/>
              </p:ext>
            </p:extLst>
          </p:nvPr>
        </p:nvGraphicFramePr>
        <p:xfrm>
          <a:off x="6657030" y="4011420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EXIT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6A346B-B3E1-41F8-9BD1-CE927E0EB9C6}"/>
              </a:ext>
            </a:extLst>
          </p:cNvPr>
          <p:cNvSpPr txBox="1"/>
          <p:nvPr/>
        </p:nvSpPr>
        <p:spPr>
          <a:xfrm>
            <a:off x="6651078" y="5751288"/>
            <a:ext cx="49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: MEN+SPD = 2 </a:t>
            </a:r>
          </a:p>
        </p:txBody>
      </p:sp>
    </p:spTree>
    <p:extLst>
      <p:ext uri="{BB962C8B-B14F-4D97-AF65-F5344CB8AC3E}">
        <p14:creationId xmlns:p14="http://schemas.microsoft.com/office/powerpoint/2010/main" val="2960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Custom</PresentationFormat>
  <Paragraphs>246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APPENDIX</vt:lpstr>
      <vt:lpstr>Digital Trace Models</vt:lpstr>
      <vt:lpstr>Sources of Error</vt:lpstr>
      <vt:lpstr>Turnout</vt:lpstr>
      <vt:lpstr>Statistical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62</cp:revision>
  <dcterms:created xsi:type="dcterms:W3CDTF">2017-10-06T15:32:45Z</dcterms:created>
  <dcterms:modified xsi:type="dcterms:W3CDTF">2017-11-01T16:27:09Z</dcterms:modified>
</cp:coreProperties>
</file>