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4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62" r:id="rId14"/>
    <p:sldId id="267" r:id="rId15"/>
    <p:sldId id="266" r:id="rId16"/>
    <p:sldId id="263" r:id="rId17"/>
    <p:sldId id="265" r:id="rId18"/>
    <p:sldId id="273" r:id="rId19"/>
    <p:sldId id="274" r:id="rId20"/>
    <p:sldId id="268" r:id="rId21"/>
    <p:sldId id="261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E6"/>
    <a:srgbClr val="9FD47C"/>
    <a:srgbClr val="00CCE8"/>
    <a:srgbClr val="00C4DF"/>
    <a:srgbClr val="37434B"/>
    <a:srgbClr val="51C3F9"/>
    <a:srgbClr val="4EB3CF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415" autoAdjust="0"/>
  </p:normalViewPr>
  <p:slideViewPr>
    <p:cSldViewPr snapToGrid="0">
      <p:cViewPr varScale="1">
        <p:scale>
          <a:sx n="79" d="100"/>
          <a:sy n="79" d="100"/>
        </p:scale>
        <p:origin x="936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31.10.2017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rgbClr val="4EB3C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rgbClr val="51C3F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3F29CFF-41DC-42FC-9039-977D590E4A53}"/>
              </a:ext>
            </a:extLst>
          </p:cNvPr>
          <p:cNvSpPr/>
          <p:nvPr/>
        </p:nvSpPr>
        <p:spPr>
          <a:xfrm>
            <a:off x="591456" y="794053"/>
            <a:ext cx="4443840" cy="304385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Important</a:t>
            </a:r>
            <a:r>
              <a:rPr lang="de-DE" b="1" dirty="0">
                <a:solidFill>
                  <a:schemeClr val="tx1"/>
                </a:solidFill>
              </a:rPr>
              <a:t>: </a:t>
            </a:r>
            <a:r>
              <a:rPr lang="de-DE" b="1" dirty="0" err="1">
                <a:solidFill>
                  <a:schemeClr val="tx1"/>
                </a:solidFill>
              </a:rPr>
              <a:t>Leave</a:t>
            </a:r>
            <a:r>
              <a:rPr lang="de-DE" b="1" dirty="0">
                <a:solidFill>
                  <a:schemeClr val="tx1"/>
                </a:solidFill>
              </a:rPr>
              <a:t> „last </a:t>
            </a:r>
            <a:r>
              <a:rPr lang="de-DE" b="1" dirty="0" err="1">
                <a:solidFill>
                  <a:schemeClr val="tx1"/>
                </a:solidFill>
              </a:rPr>
              <a:t>vote</a:t>
            </a:r>
            <a:r>
              <a:rPr lang="de-DE" b="1" dirty="0">
                <a:solidFill>
                  <a:schemeClr val="tx1"/>
                </a:solidFill>
              </a:rPr>
              <a:t>“ in </a:t>
            </a:r>
            <a:r>
              <a:rPr lang="de-DE" b="1" dirty="0" err="1">
                <a:solidFill>
                  <a:schemeClr val="tx1"/>
                </a:solidFill>
              </a:rPr>
              <a:t>your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questionaire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C4F-8FDB-446A-A287-09546570C404}"/>
              </a:ext>
            </a:extLst>
          </p:cNvPr>
          <p:cNvSpPr txBox="1"/>
          <p:nvPr/>
        </p:nvSpPr>
        <p:spPr>
          <a:xfrm>
            <a:off x="591456" y="1584960"/>
            <a:ext cx="109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Questions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3BB8E4C-7AC9-4AC1-8CCC-783A86DDB949}"/>
              </a:ext>
            </a:extLst>
          </p:cNvPr>
          <p:cNvSpPr/>
          <p:nvPr/>
        </p:nvSpPr>
        <p:spPr>
          <a:xfrm>
            <a:off x="2182368" y="2353056"/>
            <a:ext cx="4023360" cy="229209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Some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interesting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questions</a:t>
            </a:r>
            <a:r>
              <a:rPr lang="de-DE" b="1" dirty="0">
                <a:solidFill>
                  <a:schemeClr val="tx1"/>
                </a:solidFill>
              </a:rPr>
              <a:t>:</a:t>
            </a:r>
            <a:br>
              <a:rPr lang="de-DE" b="1" dirty="0">
                <a:solidFill>
                  <a:schemeClr val="tx1"/>
                </a:solidFill>
              </a:rPr>
            </a:br>
            <a:br>
              <a:rPr lang="de-DE" b="1" dirty="0">
                <a:solidFill>
                  <a:schemeClr val="tx1"/>
                </a:solidFill>
              </a:rPr>
            </a:br>
            <a:r>
              <a:rPr lang="de-DE" b="1" dirty="0">
                <a:solidFill>
                  <a:schemeClr val="tx1"/>
                </a:solidFill>
              </a:rPr>
              <a:t>e.g. </a:t>
            </a:r>
            <a:r>
              <a:rPr lang="de-DE" b="1" dirty="0" err="1">
                <a:solidFill>
                  <a:schemeClr val="tx1"/>
                </a:solidFill>
              </a:rPr>
              <a:t>Simply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create</a:t>
            </a:r>
            <a:r>
              <a:rPr lang="de-DE" b="1" dirty="0">
                <a:solidFill>
                  <a:schemeClr val="tx1"/>
                </a:solidFill>
              </a:rPr>
              <a:t> a </a:t>
            </a:r>
            <a:r>
              <a:rPr lang="de-DE" b="1" dirty="0" err="1">
                <a:solidFill>
                  <a:schemeClr val="tx1"/>
                </a:solidFill>
              </a:rPr>
              <a:t>profile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as</a:t>
            </a:r>
            <a:r>
              <a:rPr lang="de-DE" b="1" dirty="0">
                <a:solidFill>
                  <a:schemeClr val="tx1"/>
                </a:solidFill>
              </a:rPr>
              <a:t> a </a:t>
            </a:r>
            <a:r>
              <a:rPr lang="de-DE" b="1" dirty="0" err="1">
                <a:solidFill>
                  <a:schemeClr val="tx1"/>
                </a:solidFill>
              </a:rPr>
              <a:t>more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less</a:t>
            </a:r>
            <a:r>
              <a:rPr lang="de-DE" b="1" dirty="0">
                <a:solidFill>
                  <a:schemeClr val="tx1"/>
                </a:solidFill>
              </a:rPr>
              <a:t> reliable </a:t>
            </a:r>
            <a:r>
              <a:rPr lang="de-DE" b="1" dirty="0" err="1">
                <a:solidFill>
                  <a:schemeClr val="tx1"/>
                </a:solidFill>
              </a:rPr>
              <a:t>election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polling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institution</a:t>
            </a:r>
            <a:r>
              <a:rPr lang="de-DE" b="1" dirty="0">
                <a:solidFill>
                  <a:schemeClr val="tx1"/>
                </a:solidFill>
              </a:rPr>
              <a:t>: additional </a:t>
            </a:r>
            <a:r>
              <a:rPr lang="de-DE" b="1" dirty="0" err="1">
                <a:solidFill>
                  <a:schemeClr val="tx1"/>
                </a:solidFill>
              </a:rPr>
              <a:t>costs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are</a:t>
            </a:r>
            <a:r>
              <a:rPr lang="de-DE" b="1" dirty="0">
                <a:solidFill>
                  <a:schemeClr val="tx1"/>
                </a:solidFill>
              </a:rPr>
              <a:t> minimal; </a:t>
            </a:r>
            <a:r>
              <a:rPr lang="de-DE" b="1" dirty="0" err="1">
                <a:solidFill>
                  <a:schemeClr val="tx1"/>
                </a:solidFill>
              </a:rPr>
              <a:t>accuracy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can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compete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with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major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polling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institutions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5349240" y="1904281"/>
            <a:ext cx="6233160" cy="42726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E36A0-794C-4615-AF87-189AB6A0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73E-5713-4393-BFBD-2EA32ABE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General </a:t>
            </a:r>
            <a:r>
              <a:rPr lang="de-DE" b="1" dirty="0" err="1">
                <a:latin typeface="Arial Black" panose="020B0A04020102020204" pitchFamily="34" charset="0"/>
              </a:rPr>
              <a:t>remarks</a:t>
            </a:r>
            <a:endParaRPr lang="de-DE" b="1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2300" y="1901824"/>
            <a:ext cx="4991100" cy="4275137"/>
          </a:xfrm>
        </p:spPr>
        <p:txBody>
          <a:bodyPr>
            <a:normAutofit/>
          </a:bodyPr>
          <a:lstStyle/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election polls are based on small samples (n=1000)</a:t>
            </a:r>
          </a:p>
          <a:p>
            <a:r>
              <a:rPr lang="de-DE" sz="1800" b="1" dirty="0"/>
              <a:t>Showing robust change in voter support is difficult</a:t>
            </a:r>
          </a:p>
          <a:p>
            <a:pPr lvl="1"/>
            <a:r>
              <a:rPr lang="de-DE" sz="1800" b="1" dirty="0"/>
              <a:t>Large samples required</a:t>
            </a:r>
          </a:p>
          <a:p>
            <a:pPr lvl="1"/>
            <a:r>
              <a:rPr lang="de-DE" sz="1800" b="1" dirty="0"/>
              <a:t>Hence, limited reliability of classical polls</a:t>
            </a:r>
            <a:endParaRPr lang="de-DE" sz="2200" b="1" dirty="0"/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/>
          </a:p>
          <a:p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Careful: only large samples is not enough</a:t>
            </a:r>
          </a:p>
          <a:p>
            <a:pPr lvl="1"/>
            <a:r>
              <a:rPr lang="de-DE" sz="1800" b="1" dirty="0"/>
              <a:t>Literary Digest 1936 poll mistake</a:t>
            </a: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86" y="4010004"/>
            <a:ext cx="3305557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200-672F-4184-A8F1-040A0AB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90B5-F570-4B94-A6DA-0BC1422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Polling: Pros and </a:t>
            </a:r>
            <a:r>
              <a:rPr lang="de-DE" sz="3600" b="1" dirty="0" err="1">
                <a:latin typeface="Arial Black" panose="020B0A04020102020204" pitchFamily="34" charset="0"/>
              </a:rPr>
              <a:t>Cons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E7E6FD-6B3F-4C20-832F-8FB7353D84F6}"/>
              </a:ext>
            </a:extLst>
          </p:cNvPr>
          <p:cNvGrpSpPr/>
          <p:nvPr/>
        </p:nvGrpSpPr>
        <p:grpSpPr>
          <a:xfrm>
            <a:off x="914452" y="1965449"/>
            <a:ext cx="10363096" cy="4071689"/>
            <a:chOff x="914451" y="1965449"/>
            <a:chExt cx="10363096" cy="40716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37C9BE-9224-43EB-8B58-1A3E5F09F65D}"/>
                </a:ext>
              </a:extLst>
            </p:cNvPr>
            <p:cNvSpPr/>
            <p:nvPr/>
          </p:nvSpPr>
          <p:spPr>
            <a:xfrm>
              <a:off x="914451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b="0" i="0" u="none" strike="noStrike" kern="12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Pros</a:t>
              </a:r>
              <a:endParaRPr lang="de-DE" sz="23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01A182-F5D7-4729-B166-FA8667FD7FC3}"/>
                </a:ext>
              </a:extLst>
            </p:cNvPr>
            <p:cNvSpPr/>
            <p:nvPr/>
          </p:nvSpPr>
          <p:spPr>
            <a:xfrm>
              <a:off x="914451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most popular method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polls as natural by-product of campaigns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incorporation of effects of campaign events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dynamic forecasts possible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 </a:t>
              </a:r>
              <a:r>
                <a:rPr lang="en-US" sz="2300" b="1" kern="1200" dirty="0">
                  <a:latin typeface="+mj-lt"/>
                </a:rPr>
                <a:t>horserace journalism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high face validity: predictor and outcome closely related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8D6F5B-4863-4ED3-B110-2C97C6AEC8C2}"/>
                </a:ext>
              </a:extLst>
            </p:cNvPr>
            <p:cNvSpPr/>
            <p:nvPr/>
          </p:nvSpPr>
          <p:spPr>
            <a:xfrm>
              <a:off x="6363764" y="1965449"/>
              <a:ext cx="4913783" cy="662400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34B"/>
            </a:solidFill>
          </p:spPr>
          <p:style>
            <a:lnRef idx="2">
              <a:schemeClr val="accent5">
                <a:hueOff val="375767"/>
                <a:satOff val="36001"/>
                <a:lumOff val="8823"/>
                <a:alphaOff val="0"/>
              </a:schemeClr>
            </a:lnRef>
            <a:fillRef idx="1">
              <a:schemeClr val="accent5">
                <a:hueOff val="375767"/>
                <a:satOff val="36001"/>
                <a:lumOff val="8823"/>
                <a:alphaOff val="0"/>
              </a:schemeClr>
            </a:fillRef>
            <a:effectRef idx="0">
              <a:schemeClr val="accent5">
                <a:hueOff val="375767"/>
                <a:satOff val="36001"/>
                <a:lumOff val="882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Cons</a:t>
              </a:r>
              <a:endParaRPr lang="de-DE" sz="2300" kern="12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53E908-1A43-42B3-B046-B00B4284C415}"/>
                </a:ext>
              </a:extLst>
            </p:cNvPr>
            <p:cNvSpPr/>
            <p:nvPr/>
          </p:nvSpPr>
          <p:spPr>
            <a:xfrm>
              <a:off x="6363764" y="2627849"/>
              <a:ext cx="4913783" cy="3409289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lnRef>
            <a:fillRef idx="1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86652"/>
                <a:satOff val="44911"/>
                <a:lumOff val="306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campaign noise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are observed shifts substantive?</a:t>
              </a:r>
              <a:endParaRPr lang="de-DE" sz="2300" kern="1200" dirty="0">
                <a:latin typeface="+mj-lt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what’s the point of dynamic forecasts of a singular event?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>
                  <a:latin typeface="+mj-lt"/>
                </a:rPr>
                <a:t>survey institutes as black boxes </a:t>
              </a:r>
              <a:r>
                <a:rPr lang="en-US" sz="2300" kern="1200" dirty="0">
                  <a:latin typeface="+mj-lt"/>
                  <a:sym typeface="Wingdings" panose="05000000000000000000" pitchFamily="2" charset="2"/>
                </a:rPr>
                <a:t></a:t>
              </a:r>
              <a:r>
                <a:rPr lang="en-US" sz="2300" kern="1200" dirty="0">
                  <a:latin typeface="+mj-lt"/>
                </a:rPr>
                <a:t> polling failures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 err="1">
                  <a:latin typeface="+mj-lt"/>
                </a:rPr>
                <a:t>specification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of</a:t>
              </a:r>
              <a:r>
                <a:rPr lang="de-DE" sz="2300" kern="1200" dirty="0">
                  <a:latin typeface="+mj-lt"/>
                </a:rPr>
                <a:t> </a:t>
              </a:r>
              <a:r>
                <a:rPr lang="de-DE" sz="2300" kern="1200" dirty="0" err="1">
                  <a:latin typeface="+mj-lt"/>
                </a:rPr>
                <a:t>uncertainty</a:t>
              </a:r>
              <a:r>
                <a:rPr lang="de-DE" sz="2300" kern="1200" dirty="0">
                  <a:latin typeface="+mj-lt"/>
                </a:rPr>
                <a:t>?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300" kern="1200" dirty="0">
                  <a:latin typeface="+mj-lt"/>
                </a:rPr>
                <a:t>no substantive theoretical value; almost tautological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47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459A-8DAA-43B4-BB51-A73832D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D1AA-B326-42FD-933D-C02E148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Polling </a:t>
            </a:r>
            <a:r>
              <a:rPr lang="de-DE" b="1" dirty="0" err="1">
                <a:latin typeface="Arial Black" panose="020B0A04020102020204" pitchFamily="34" charset="0"/>
              </a:rPr>
              <a:t>the</a:t>
            </a:r>
            <a:r>
              <a:rPr lang="de-DE" b="1" dirty="0">
                <a:latin typeface="Arial Black" panose="020B0A04020102020204" pitchFamily="34" charset="0"/>
              </a:rPr>
              <a:t> Polls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952B7-5A22-4A6C-82B8-2B8940026C6A}"/>
              </a:ext>
            </a:extLst>
          </p:cNvPr>
          <p:cNvSpPr/>
          <p:nvPr/>
        </p:nvSpPr>
        <p:spPr>
          <a:xfrm>
            <a:off x="638700" y="160756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latin typeface="SFBMR10"/>
              </a:rPr>
              <a:t>Considerations</a:t>
            </a:r>
            <a:endParaRPr lang="de-DE" dirty="0">
              <a:latin typeface="SFBMR1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poll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variation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over</a:t>
            </a:r>
            <a:r>
              <a:rPr lang="de-DE" sz="1400" dirty="0">
                <a:latin typeface="SFBMR9"/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FBMR9"/>
              </a:rPr>
              <a:t>poll variation across polling organizations (“house effects”)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>
                <a:latin typeface="SFBMR9"/>
              </a:rPr>
              <a:t>single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polls</a:t>
            </a:r>
            <a:r>
              <a:rPr lang="de-DE" sz="1400" dirty="0">
                <a:latin typeface="SFBMR9"/>
              </a:rPr>
              <a:t> </a:t>
            </a:r>
            <a:r>
              <a:rPr lang="de-DE" sz="1400" dirty="0" err="1">
                <a:latin typeface="SFBMR9"/>
              </a:rPr>
              <a:t>hardly</a:t>
            </a:r>
            <a:r>
              <a:rPr lang="de-DE" sz="1400" dirty="0">
                <a:latin typeface="SFBMR9"/>
              </a:rPr>
              <a:t> informative</a:t>
            </a:r>
          </a:p>
          <a:p>
            <a:r>
              <a:rPr lang="de-DE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pool polls (more data, more precision)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smooth over time (intentions less variable than poll variability suggests)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SFBMR9"/>
              </a:rPr>
              <a:t>correct for house-specific bias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17881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variation</a:t>
            </a: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D559B88-529A-445D-A88B-6C914B206295}"/>
              </a:ext>
            </a:extLst>
          </p:cNvPr>
          <p:cNvSpPr/>
          <p:nvPr/>
        </p:nvSpPr>
        <p:spPr>
          <a:xfrm>
            <a:off x="1524000" y="2938272"/>
            <a:ext cx="3499104" cy="26578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Daily </a:t>
            </a:r>
            <a:r>
              <a:rPr lang="de-DE" b="1" dirty="0" err="1">
                <a:solidFill>
                  <a:schemeClr val="tx1"/>
                </a:solidFill>
              </a:rPr>
              <a:t>snapshop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of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opinion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or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long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term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shifts</a:t>
            </a:r>
            <a:r>
              <a:rPr lang="de-DE" b="1" dirty="0">
                <a:solidFill>
                  <a:schemeClr val="tx1"/>
                </a:solidFill>
              </a:rPr>
              <a:t> in </a:t>
            </a:r>
            <a:r>
              <a:rPr lang="de-DE" b="1" dirty="0" err="1">
                <a:solidFill>
                  <a:schemeClr val="tx1"/>
                </a:solidFill>
              </a:rPr>
              <a:t>party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preference</a:t>
            </a:r>
            <a:r>
              <a:rPr lang="de-DE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E91A1-3D6A-486D-B40D-E73AADE2D0A7}"/>
              </a:ext>
            </a:extLst>
          </p:cNvPr>
          <p:cNvGrpSpPr/>
          <p:nvPr/>
        </p:nvGrpSpPr>
        <p:grpSpPr>
          <a:xfrm>
            <a:off x="6648237" y="1726939"/>
            <a:ext cx="4866047" cy="3491237"/>
            <a:chOff x="6843309" y="1781803"/>
            <a:chExt cx="4866047" cy="349123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3107431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F0AD741-7330-47A2-A0CA-77FB8F20F942}"/>
              </a:ext>
            </a:extLst>
          </p:cNvPr>
          <p:cNvSpPr/>
          <p:nvPr/>
        </p:nvSpPr>
        <p:spPr>
          <a:xfrm>
            <a:off x="6764780" y="4228167"/>
            <a:ext cx="4632960" cy="16035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</a:t>
            </a:r>
            <a:r>
              <a:rPr lang="de-DE" b="1" dirty="0" err="1">
                <a:solidFill>
                  <a:schemeClr val="tx1"/>
                </a:solidFill>
              </a:rPr>
              <a:t>cleaning</a:t>
            </a:r>
            <a:r>
              <a:rPr lang="de-DE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Take </a:t>
            </a:r>
            <a:r>
              <a:rPr lang="de-DE" b="1" dirty="0" err="1">
                <a:solidFill>
                  <a:schemeClr val="tx1"/>
                </a:solidFill>
              </a:rPr>
              <a:t>away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appraoch</a:t>
            </a:r>
            <a:r>
              <a:rPr lang="de-DE" b="1" dirty="0">
                <a:solidFill>
                  <a:schemeClr val="tx1"/>
                </a:solidFill>
              </a:rPr>
              <a:t>: </a:t>
            </a:r>
            <a:r>
              <a:rPr lang="de-DE" b="1" dirty="0" err="1">
                <a:solidFill>
                  <a:schemeClr val="tx1"/>
                </a:solidFill>
              </a:rPr>
              <a:t>Good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results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compared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benchmark </a:t>
            </a:r>
            <a:r>
              <a:rPr lang="de-DE" b="1" dirty="0" err="1">
                <a:solidFill>
                  <a:schemeClr val="tx1"/>
                </a:solidFill>
              </a:rPr>
              <a:t>with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publicly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available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exit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polls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data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824747"/>
            <a:ext cx="8646157" cy="41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Widescreen</PresentationFormat>
  <Paragraphs>180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Cambria Math</vt:lpstr>
      <vt:lpstr>SFBMR10</vt:lpstr>
      <vt:lpstr>SFBMR9</vt:lpstr>
      <vt:lpstr>Symbol</vt:lpstr>
      <vt:lpstr>Wingdings</vt:lpstr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Polling: General remarks</vt:lpstr>
      <vt:lpstr>Polling: Pros and Cons</vt:lpstr>
      <vt:lpstr>Polling: Polling the Polls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Moritz Hemmerlein</cp:lastModifiedBy>
  <cp:revision>54</cp:revision>
  <dcterms:created xsi:type="dcterms:W3CDTF">2017-10-06T15:32:45Z</dcterms:created>
  <dcterms:modified xsi:type="dcterms:W3CDTF">2017-10-31T21:39:15Z</dcterms:modified>
</cp:coreProperties>
</file>