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2" r:id="rId5"/>
    <p:sldId id="258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SH\Desktop\Cam%20Detai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Displacement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</c:numCache>
            </c:numRef>
          </c:cat>
          <c:val>
            <c:numRef>
              <c:f>Sheet1!$B$3:$B$38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1.6700000000000006</c:v>
                </c:pt>
                <c:pt idx="4">
                  <c:v>3.34</c:v>
                </c:pt>
                <c:pt idx="5">
                  <c:v>5.01</c:v>
                </c:pt>
                <c:pt idx="6">
                  <c:v>6.68</c:v>
                </c:pt>
                <c:pt idx="7">
                  <c:v>8.350000000000005</c:v>
                </c:pt>
                <c:pt idx="8">
                  <c:v>10.02</c:v>
                </c:pt>
                <c:pt idx="9">
                  <c:v>11.69</c:v>
                </c:pt>
                <c:pt idx="10">
                  <c:v>13.360000000000005</c:v>
                </c:pt>
                <c:pt idx="11">
                  <c:v>15.03</c:v>
                </c:pt>
                <c:pt idx="12">
                  <c:v>16.7</c:v>
                </c:pt>
                <c:pt idx="13">
                  <c:v>18.369999999999987</c:v>
                </c:pt>
                <c:pt idx="14">
                  <c:v>20.04</c:v>
                </c:pt>
                <c:pt idx="15">
                  <c:v>21.71</c:v>
                </c:pt>
                <c:pt idx="16">
                  <c:v>23.380000000000003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23.330000000000005</c:v>
                </c:pt>
                <c:pt idx="22">
                  <c:v>21.659999999999997</c:v>
                </c:pt>
                <c:pt idx="23">
                  <c:v>19.989999999999981</c:v>
                </c:pt>
                <c:pt idx="24">
                  <c:v>18.319999999999993</c:v>
                </c:pt>
                <c:pt idx="25">
                  <c:v>16.649999999999988</c:v>
                </c:pt>
                <c:pt idx="26">
                  <c:v>14.980000000000002</c:v>
                </c:pt>
                <c:pt idx="27">
                  <c:v>13.310000000000002</c:v>
                </c:pt>
                <c:pt idx="28">
                  <c:v>11.639999999999997</c:v>
                </c:pt>
                <c:pt idx="29">
                  <c:v>9.9700000000000042</c:v>
                </c:pt>
                <c:pt idx="30">
                  <c:v>8.2999999999999972</c:v>
                </c:pt>
                <c:pt idx="31">
                  <c:v>6.6299999999999892</c:v>
                </c:pt>
                <c:pt idx="32">
                  <c:v>4.959999999999992</c:v>
                </c:pt>
                <c:pt idx="33">
                  <c:v>3.2899999999999934</c:v>
                </c:pt>
                <c:pt idx="34">
                  <c:v>1.6199999999999912</c:v>
                </c:pt>
                <c:pt idx="35">
                  <c:v>0</c:v>
                </c:pt>
              </c:numCache>
            </c:numRef>
          </c:val>
        </c:ser>
        <c:marker val="1"/>
        <c:axId val="86755200"/>
        <c:axId val="86945792"/>
      </c:lineChart>
      <c:catAx>
        <c:axId val="86755200"/>
        <c:scaling>
          <c:orientation val="minMax"/>
        </c:scaling>
        <c:axPos val="b"/>
        <c:numFmt formatCode="General" sourceLinked="1"/>
        <c:tickLblPos val="nextTo"/>
        <c:crossAx val="86945792"/>
        <c:crosses val="autoZero"/>
        <c:auto val="1"/>
        <c:lblAlgn val="ctr"/>
        <c:lblOffset val="100"/>
      </c:catAx>
      <c:valAx>
        <c:axId val="86945792"/>
        <c:scaling>
          <c:orientation val="minMax"/>
        </c:scaling>
        <c:axPos val="l"/>
        <c:majorGridlines/>
        <c:numFmt formatCode="General" sourceLinked="1"/>
        <c:tickLblPos val="nextTo"/>
        <c:crossAx val="86755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E427-D9B9-47F4-BFA0-D00560B5933D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6000-9F87-49E5-B494-6C5E7ED4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26000-9F87-49E5-B494-6C5E7ED405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26000-9F87-49E5-B494-6C5E7ED405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000" dirty="0" smtClean="0">
                <a:solidFill>
                  <a:srgbClr val="FF0000"/>
                </a:solidFill>
              </a:rPr>
              <a:t>Cam and Follower</a:t>
            </a:r>
            <a:endParaRPr lang="en-US" sz="7000" dirty="0">
              <a:solidFill>
                <a:srgbClr val="FF0000"/>
              </a:solidFill>
            </a:endParaRPr>
          </a:p>
        </p:txBody>
      </p:sp>
      <p:pic>
        <p:nvPicPr>
          <p:cNvPr id="7169" name="Picture 1" descr="C:\Users\HARSH\Desktop\Youtube\future research\Cams-0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434426"/>
            <a:ext cx="5791200" cy="5271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C:\Users\HARSH\Desktop\Youtube\17.Cam Generation\colorful-effects-backgrounds-powerpo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</p:spPr>
      </p:pic>
      <p:pic>
        <p:nvPicPr>
          <p:cNvPr id="21508" name="Picture 4" descr="C:\Users\HARSH\Desktop\Youtube\17.Cam Generation\Screensho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3505200" cy="3505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381000"/>
            <a:ext cx="8763000" cy="630942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sx="103000" sy="103000" algn="ctr" rotWithShape="0">
              <a:schemeClr val="tx2">
                <a:lumMod val="60000"/>
                <a:lumOff val="40000"/>
                <a:alpha val="55000"/>
              </a:schemeClr>
            </a:outerShdw>
          </a:effectLst>
          <a:scene3d>
            <a:camera prst="orthographicFront"/>
            <a:lightRig rig="threePt" dir="t"/>
          </a:scene3d>
          <a:sp3d extrusionH="76200" prstMaterial="plastic">
            <a:extrusionClr>
              <a:schemeClr val="accent3">
                <a:lumMod val="50000"/>
              </a:schemeClr>
            </a:extrusion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FF0000"/>
                </a:solidFill>
                <a:latin typeface="Arial Rounded MT Bold" pitchFamily="34" charset="0"/>
              </a:rPr>
              <a:t>CAM AND FOLLOWER (IN GEOGEBRA)</a:t>
            </a:r>
            <a:endParaRPr lang="en-US" sz="35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Cam Generation theory.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1" y="16002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Displacement diagram.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Checking With the help of Displacement Diagram maximum acceleration and maximum Velocity.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If they are Safe then points are plotted.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To be traced on Geogebra.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Movement of follower to be checked.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Can Be used for motion analysis purpose.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Diagram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600" y="601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Angle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943600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Dwell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505200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Increase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358140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Decrease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2286000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Dwell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Representation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Geogebra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Dwell-</a:t>
            </a:r>
            <a:r>
              <a:rPr lang="en-US" sz="4000" dirty="0" smtClean="0">
                <a:solidFill>
                  <a:srgbClr val="FFFF00"/>
                </a:solidFill>
              </a:rPr>
              <a:t>Yellow</a:t>
            </a:r>
          </a:p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Rising Side- </a:t>
            </a:r>
            <a:r>
              <a:rPr lang="en-US" sz="4000" dirty="0" smtClean="0">
                <a:solidFill>
                  <a:srgbClr val="92D050"/>
                </a:solidFill>
              </a:rPr>
              <a:t>Green</a:t>
            </a:r>
          </a:p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Dwell-</a:t>
            </a:r>
            <a:r>
              <a:rPr lang="en-US" sz="4000" dirty="0" smtClean="0">
                <a:solidFill>
                  <a:srgbClr val="FF0000"/>
                </a:solidFill>
              </a:rPr>
              <a:t>Red</a:t>
            </a:r>
            <a:endParaRPr lang="en-US" sz="4000" dirty="0" smtClean="0">
              <a:solidFill>
                <a:srgbClr val="92D050"/>
              </a:solidFill>
            </a:endParaRPr>
          </a:p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Falling Side-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Blue</a:t>
            </a:r>
          </a:p>
        </p:txBody>
      </p:sp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Actual Animation for better understanding.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209800"/>
          <a:ext cx="4517826" cy="1389062"/>
        </p:xfrm>
        <a:graphic>
          <a:graphicData uri="http://schemas.openxmlformats.org/presentationml/2006/ole">
            <p:oleObj spid="_x0000_s1026" name="Packager Shell Object" showAsIcon="1" r:id="rId4" imgW="1595520" imgH="4910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Equation of points Defined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3074" name="AutoShape 2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5867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If name of Point is </a:t>
            </a:r>
            <a:r>
              <a:rPr lang="en-US" sz="2500" b="1" dirty="0" smtClean="0"/>
              <a:t>Point A</a:t>
            </a:r>
          </a:p>
          <a:p>
            <a:endParaRPr lang="en-US" sz="2500" b="1" dirty="0" smtClean="0"/>
          </a:p>
          <a:p>
            <a:endParaRPr lang="en-US" sz="2500" b="1" dirty="0" smtClean="0"/>
          </a:p>
          <a:p>
            <a:endParaRPr lang="en-US" sz="2500" b="1" dirty="0" smtClean="0"/>
          </a:p>
          <a:p>
            <a:endParaRPr lang="en-US" b="1" dirty="0" smtClean="0"/>
          </a:p>
          <a:p>
            <a:r>
              <a:rPr lang="en-US" sz="3000" b="1" dirty="0" smtClean="0">
                <a:solidFill>
                  <a:srgbClr val="FF0000"/>
                </a:solidFill>
              </a:rPr>
              <a:t>A=(50+c)*cos(</a:t>
            </a:r>
            <a:r>
              <a:rPr lang="en-US" sz="3000" b="1" dirty="0" err="1" smtClean="0">
                <a:solidFill>
                  <a:srgbClr val="FF0000"/>
                </a:solidFill>
              </a:rPr>
              <a:t>a+b</a:t>
            </a:r>
            <a:r>
              <a:rPr lang="en-US" sz="3000" b="1" dirty="0" smtClean="0">
                <a:solidFill>
                  <a:srgbClr val="FF0000"/>
                </a:solidFill>
              </a:rPr>
              <a:t>),(50+c)*sin(</a:t>
            </a:r>
            <a:r>
              <a:rPr lang="en-US" sz="3000" b="1" dirty="0" err="1" smtClean="0">
                <a:solidFill>
                  <a:srgbClr val="FF0000"/>
                </a:solidFill>
              </a:rPr>
              <a:t>a+b</a:t>
            </a:r>
            <a:r>
              <a:rPr lang="en-US" sz="3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500" b="1" dirty="0" smtClean="0"/>
              <a:t>Here,</a:t>
            </a:r>
          </a:p>
          <a:p>
            <a:r>
              <a:rPr lang="en-US" sz="2500" b="1" dirty="0" smtClean="0"/>
              <a:t>c=Offset Displacement</a:t>
            </a:r>
          </a:p>
          <a:p>
            <a:r>
              <a:rPr lang="en-US" sz="2500" b="1" dirty="0" smtClean="0"/>
              <a:t>a=actual Angle.</a:t>
            </a:r>
          </a:p>
          <a:p>
            <a:r>
              <a:rPr lang="en-US" sz="2500" b="1" dirty="0" smtClean="0"/>
              <a:t>b=Angle for Slider(Motion Purpose)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want equation of Circle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A=50*</a:t>
            </a:r>
            <a:r>
              <a:rPr lang="en-US" dirty="0" err="1" smtClean="0">
                <a:solidFill>
                  <a:srgbClr val="00B050"/>
                </a:solidFill>
              </a:rPr>
              <a:t>cos</a:t>
            </a:r>
            <a:r>
              <a:rPr lang="en-US" dirty="0" smtClean="0">
                <a:solidFill>
                  <a:srgbClr val="00B050"/>
                </a:solidFill>
              </a:rPr>
              <a:t>(a)+50*sin(a)</a:t>
            </a:r>
          </a:p>
          <a:p>
            <a:endParaRPr lang="en-US" dirty="0" smtClean="0"/>
          </a:p>
          <a:p>
            <a:r>
              <a:rPr lang="en-US" dirty="0" smtClean="0"/>
              <a:t>If we Add displacement to these points on circle.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A=(50+c)*</a:t>
            </a:r>
            <a:r>
              <a:rPr lang="en-US" dirty="0" err="1" smtClean="0">
                <a:solidFill>
                  <a:srgbClr val="7030A0"/>
                </a:solidFill>
              </a:rPr>
              <a:t>cos</a:t>
            </a:r>
            <a:r>
              <a:rPr lang="en-US" dirty="0" smtClean="0">
                <a:solidFill>
                  <a:srgbClr val="7030A0"/>
                </a:solidFill>
              </a:rPr>
              <a:t>(a)+(50+c)*sin(a)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we want to add motion of Cam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A=(50+c)*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a+b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)+(50+c)*sin(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a+b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170</Words>
  <Application>Microsoft Office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Packager Shell Object</vt:lpstr>
      <vt:lpstr>Cam and Follower</vt:lpstr>
      <vt:lpstr>Slide 2</vt:lpstr>
      <vt:lpstr>Cam Generation theory.</vt:lpstr>
      <vt:lpstr>Displacement Diagram</vt:lpstr>
      <vt:lpstr>Representation in Geogebra</vt:lpstr>
      <vt:lpstr>Actual Animation for better understanding.</vt:lpstr>
      <vt:lpstr>Equation of points Defined</vt:lpstr>
      <vt:lpstr>Explanation of Equation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pair</dc:title>
  <dc:creator>harsh patel</dc:creator>
  <cp:lastModifiedBy>harsh patel</cp:lastModifiedBy>
  <cp:revision>35</cp:revision>
  <dcterms:created xsi:type="dcterms:W3CDTF">2006-08-16T00:00:00Z</dcterms:created>
  <dcterms:modified xsi:type="dcterms:W3CDTF">2017-05-17T14:42:14Z</dcterms:modified>
</cp:coreProperties>
</file>