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Lato"/>
      <p:regular r:id="rId38"/>
      <p:bold r:id="rId39"/>
      <p:italic r:id="rId40"/>
      <p:boldItalic r:id="rId41"/>
    </p:embeddedFont>
    <p:embeddedFont>
      <p:font typeface="Montserra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6" roundtripDataSignature="AMtx7mjRcYioAw9fV7p1ASHtac6Sh/XKA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Danilo Cors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4.xml"/><Relationship Id="rId42" Type="http://schemas.openxmlformats.org/officeDocument/2006/relationships/font" Target="fonts/Montserrat-regular.fntdata"/><Relationship Id="rId41" Type="http://schemas.openxmlformats.org/officeDocument/2006/relationships/font" Target="fonts/Lato-boldItalic.fntdata"/><Relationship Id="rId22" Type="http://schemas.openxmlformats.org/officeDocument/2006/relationships/slide" Target="slides/slide16.xml"/><Relationship Id="rId44" Type="http://schemas.openxmlformats.org/officeDocument/2006/relationships/font" Target="fonts/Montserrat-italic.fntdata"/><Relationship Id="rId21" Type="http://schemas.openxmlformats.org/officeDocument/2006/relationships/slide" Target="slides/slide15.xml"/><Relationship Id="rId43" Type="http://schemas.openxmlformats.org/officeDocument/2006/relationships/font" Target="fonts/Montserrat-bold.fntdata"/><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Lato-bold.fntdata"/><Relationship Id="rId16" Type="http://schemas.openxmlformats.org/officeDocument/2006/relationships/slide" Target="slides/slide10.xml"/><Relationship Id="rId38" Type="http://schemas.openxmlformats.org/officeDocument/2006/relationships/font" Target="fonts/Lato-regular.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2-17T16:50:24.371">
    <p:pos x="6000" y="0"/>
    <p:text>Fai slide con i cerchi per il focus</p:text>
    <p:extLst>
      <p:ext uri="{C676402C-5697-4E1C-873F-D02D1690AC5C}">
        <p15:threadingInfo timeZoneBias="0"/>
      </p:ext>
      <p:ext uri="http://customooxmlschemas.google.com/">
        <go:slidesCustomData xmlns:go="http://customooxmlschemas.google.com/" commentPostId="AAABCoRGpoo"/>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12-17T16:50:28.135">
    <p:pos x="6000" y="0"/>
    <p:text>Fai slide con i cerchi per il focus</p:text>
    <p:extLst>
      <p:ext uri="{C676402C-5697-4E1C-873F-D02D1690AC5C}">
        <p15:threadingInfo timeZoneBias="0"/>
      </p:ext>
      <p:ext uri="http://customooxmlschemas.google.com/">
        <go:slidesCustomData xmlns:go="http://customooxmlschemas.google.com/" commentPostId="AAABCoRGpos"/>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12-15T18:01:20.025">
    <p:pos x="6000" y="0"/>
    <p:text>Aggiungi recap</p:text>
    <p:extLst>
      <p:ext uri="{C676402C-5697-4E1C-873F-D02D1690AC5C}">
        <p15:threadingInfo timeZoneBias="0"/>
      </p:ext>
      <p:ext uri="http://customooxmlschemas.google.com/">
        <go:slidesCustomData xmlns:go="http://customooxmlschemas.google.com/" commentPostId="AAABCjcA6nw"/>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12-17T16:50:39.542">
    <p:pos x="6000" y="0"/>
    <p:text>Fai slide con i cerchi per il focus</p:text>
    <p:extLst>
      <p:ext uri="{C676402C-5697-4E1C-873F-D02D1690AC5C}">
        <p15:threadingInfo timeZoneBias="0"/>
      </p:ext>
      <p:ext uri="http://customooxmlschemas.google.com/">
        <go:slidesCustomData xmlns:go="http://customooxmlschemas.google.com/" commentPostId="AAABCoRGpow"/>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3-12-15T18:01:29.588">
    <p:pos x="6000" y="0"/>
    <p:text>Aggiungi recap</p:text>
    <p:extLst>
      <p:ext uri="{C676402C-5697-4E1C-873F-D02D1690AC5C}">
        <p15:threadingInfo timeZoneBias="0"/>
      </p:ext>
      <p:ext uri="http://customooxmlschemas.google.com/">
        <go:slidesCustomData xmlns:go="http://customooxmlschemas.google.com/" commentPostId="AAABCjcD28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7c40ec614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2a7c40ec61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75948b1fc_3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2a75948b1fc_3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0c6f9b0a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a0c6f9b0a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Block time series splits: involves dividing the time series into blocks of equal length, and then using each block as a separate fold for cross-validation.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Walk forward time series splits: involves using a sliding window approach to create the training and validation sets for each fold. The model is trained on a fixed window of historical data, and then validated on the next observation in the time series. This process is repeated for each subsequent observation, with the window sliding forward one step at a time.</a:t>
            </a:r>
            <a:endParaRPr>
              <a:solidFill>
                <a:schemeClr val="dk1"/>
              </a:solidFill>
            </a:endParaRPr>
          </a:p>
          <a:p>
            <a:pPr indent="0" lvl="0" marL="0" rtl="0" algn="l">
              <a:lnSpc>
                <a:spcPct val="115000"/>
              </a:lnSpc>
              <a:spcBef>
                <a:spcPts val="0"/>
              </a:spcBef>
              <a:spcAft>
                <a:spcPts val="0"/>
              </a:spcAft>
              <a:buSzPts val="1100"/>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Single time series split involves dividing the time series considering as validation set a narrow period of time and as train set everything that happened before this period, in such a way as to best benefit from the trend in the short term.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0c6f9b0a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a0c6f9b0a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75948b1fc_3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a75948b1fc_3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0c6f9b0a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2a0c6f9b0a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668859f7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a668859f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a739442e3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2a739442e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0c6f9b0a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2a0c6f9b0a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0c6f9b0a2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a0c6f9b0a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a0c6f9b0a2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2a0c6f9b0a2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a0c6f9b0a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2a0c6f9b0a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a75948b1fc_3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2a75948b1fc_3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a0c6f9b0a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2a0c6f9b0a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a58cb8d4e2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2a58cb8d4e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a75948b1fc_3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2a75948b1fc_3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a7c40ec61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2a7c40ec61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668859f7c_0_7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a668859f7c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a0c6f9b0a2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2a0c6f9b0a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68859f7c_0_7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a668859f7c_0_7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668859f7c_0_7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a668859f7c_0_7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668859f7c_0_7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a668859f7c_0_7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668859f7c_0_7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a668859f7c_0_7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0c6f9b0a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a0c6f9b0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a739442e3e_0_6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a739442e3e_0_6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a739442e3e_0_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a739442e3e_0_9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a739442e3e_0_9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a739442e3e_0_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a739442e3e_0_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50" name="Shape 50"/>
        <p:cNvGrpSpPr/>
        <p:nvPr/>
      </p:nvGrpSpPr>
      <p:grpSpPr>
        <a:xfrm>
          <a:off x="0" y="0"/>
          <a:ext cx="0" cy="0"/>
          <a:chOff x="0" y="0"/>
          <a:chExt cx="0" cy="0"/>
        </a:xfrm>
      </p:grpSpPr>
      <p:grpSp>
        <p:nvGrpSpPr>
          <p:cNvPr id="51" name="Google Shape;51;g2a739442e3e_0_101"/>
          <p:cNvGrpSpPr/>
          <p:nvPr/>
        </p:nvGrpSpPr>
        <p:grpSpPr>
          <a:xfrm>
            <a:off x="0" y="7"/>
            <a:ext cx="717777" cy="676949"/>
            <a:chOff x="0" y="381001"/>
            <a:chExt cx="1037850" cy="1016288"/>
          </a:xfrm>
        </p:grpSpPr>
        <p:sp>
          <p:nvSpPr>
            <p:cNvPr id="52" name="Google Shape;52;g2a739442e3e_0_101"/>
            <p:cNvSpPr/>
            <p:nvPr/>
          </p:nvSpPr>
          <p:spPr>
            <a:xfrm rot="-5400000">
              <a:off x="0" y="381001"/>
              <a:ext cx="808800" cy="808800"/>
            </a:xfrm>
            <a:prstGeom prst="diagStrip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2a739442e3e_0_10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g2a739442e3e_0_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a739442e3e_0_6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a739442e3e_0_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a739442e3e_0_6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a739442e3e_0_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a739442e3e_0_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a739442e3e_0_7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a739442e3e_0_7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a739442e3e_0_7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a739442e3e_0_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a739442e3e_0_7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a739442e3e_0_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a739442e3e_0_7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a739442e3e_0_7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a739442e3e_0_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a739442e3e_0_8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a739442e3e_0_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a739442e3e_0_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a739442e3e_0_8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a739442e3e_0_8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a739442e3e_0_8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a739442e3e_0_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a739442e3e_0_9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2a739442e3e_0_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a739442e3e_0_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a739442e3e_0_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a739442e3e_0_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5.png"/><Relationship Id="rId7"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20.png"/><Relationship Id="rId5" Type="http://schemas.openxmlformats.org/officeDocument/2006/relationships/image" Target="../media/image34.png"/><Relationship Id="rId6"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comments" Target="../comments/comment1.xml"/><Relationship Id="rId4" Type="http://schemas.openxmlformats.org/officeDocument/2006/relationships/image" Target="../media/image31.png"/><Relationship Id="rId5" Type="http://schemas.openxmlformats.org/officeDocument/2006/relationships/image" Target="../media/image33.png"/><Relationship Id="rId6"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comments" Target="../comments/comment2.xml"/><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comments" Target="../comments/comment3.xml"/><Relationship Id="rId4" Type="http://schemas.openxmlformats.org/officeDocument/2006/relationships/image" Target="../media/image36.png"/><Relationship Id="rId5" Type="http://schemas.openxmlformats.org/officeDocument/2006/relationships/image" Target="../media/image38.png"/><Relationship Id="rId6" Type="http://schemas.openxmlformats.org/officeDocument/2006/relationships/image" Target="../media/image35.png"/></Relationships>
</file>

<file path=ppt/slides/_rels/slide26.xml.rels><?xml version="1.0" encoding="UTF-8" standalone="yes"?><Relationships xmlns="http://schemas.openxmlformats.org/package/2006/relationships"><Relationship Id="rId11" Type="http://schemas.openxmlformats.org/officeDocument/2006/relationships/image" Target="../media/image45.png"/><Relationship Id="rId10" Type="http://schemas.openxmlformats.org/officeDocument/2006/relationships/image" Target="../media/image46.png"/><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9.png"/><Relationship Id="rId4" Type="http://schemas.openxmlformats.org/officeDocument/2006/relationships/image" Target="../media/image41.png"/><Relationship Id="rId9" Type="http://schemas.openxmlformats.org/officeDocument/2006/relationships/image" Target="../media/image47.png"/><Relationship Id="rId5" Type="http://schemas.openxmlformats.org/officeDocument/2006/relationships/image" Target="../media/image43.png"/><Relationship Id="rId6" Type="http://schemas.openxmlformats.org/officeDocument/2006/relationships/image" Target="../media/image42.png"/><Relationship Id="rId7" Type="http://schemas.openxmlformats.org/officeDocument/2006/relationships/image" Target="../media/image44.png"/><Relationship Id="rId8" Type="http://schemas.openxmlformats.org/officeDocument/2006/relationships/image" Target="../media/image4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comments" Target="../comments/comment4.xml"/><Relationship Id="rId4" Type="http://schemas.openxmlformats.org/officeDocument/2006/relationships/image" Target="../media/image55.png"/><Relationship Id="rId5" Type="http://schemas.openxmlformats.org/officeDocument/2006/relationships/image" Target="../media/image40.png"/><Relationship Id="rId6" Type="http://schemas.openxmlformats.org/officeDocument/2006/relationships/image" Target="../media/image52.png"/><Relationship Id="rId7"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comments" Target="../comments/comment5.xml"/><Relationship Id="rId4" Type="http://schemas.openxmlformats.org/officeDocument/2006/relationships/image" Target="../media/image52.png"/><Relationship Id="rId5"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1.png"/><Relationship Id="rId4" Type="http://schemas.openxmlformats.org/officeDocument/2006/relationships/image" Target="../media/image52.png"/><Relationship Id="rId5"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54.png"/><Relationship Id="rId4" Type="http://schemas.openxmlformats.org/officeDocument/2006/relationships/image" Target="../media/image53.png"/><Relationship Id="rId5" Type="http://schemas.openxmlformats.org/officeDocument/2006/relationships/image" Target="../media/image4.png"/><Relationship Id="rId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19.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
          <p:cNvSpPr txBox="1"/>
          <p:nvPr/>
        </p:nvSpPr>
        <p:spPr>
          <a:xfrm>
            <a:off x="3060700" y="1264400"/>
            <a:ext cx="54351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chemeClr val="dk1"/>
                </a:solidFill>
                <a:latin typeface="Montserrat"/>
                <a:ea typeface="Montserrat"/>
                <a:cs typeface="Montserrat"/>
                <a:sym typeface="Montserrat"/>
              </a:rPr>
              <a:t>Bitcoin price forecasting</a:t>
            </a:r>
            <a:endParaRPr b="1" i="0" sz="30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400" u="none" cap="none" strike="noStrike">
                <a:solidFill>
                  <a:schemeClr val="dk2"/>
                </a:solidFill>
                <a:latin typeface="Montserrat"/>
                <a:ea typeface="Montserrat"/>
                <a:cs typeface="Montserrat"/>
                <a:sym typeface="Montserrat"/>
              </a:rPr>
              <a:t>Big Data Computing Project</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Montserrat"/>
                <a:ea typeface="Montserrat"/>
                <a:cs typeface="Montserrat"/>
                <a:sym typeface="Montserrat"/>
              </a:rPr>
              <a:t>A.Y. 2022 - 2023</a:t>
            </a:r>
            <a:endParaRPr b="0" i="0" sz="4300" u="none" cap="none" strike="noStrike">
              <a:solidFill>
                <a:schemeClr val="dk2"/>
              </a:solidFill>
              <a:latin typeface="Montserrat"/>
              <a:ea typeface="Montserrat"/>
              <a:cs typeface="Montserrat"/>
              <a:sym typeface="Montserrat"/>
            </a:endParaRPr>
          </a:p>
        </p:txBody>
      </p:sp>
      <p:sp>
        <p:nvSpPr>
          <p:cNvPr id="60" name="Google Shape;60;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b="1" i="0" lang="en" sz="1500" u="none" cap="none" strike="noStrike">
                <a:solidFill>
                  <a:schemeClr val="dk2"/>
                </a:solidFill>
                <a:latin typeface="Montserrat"/>
                <a:ea typeface="Montserrat"/>
                <a:cs typeface="Montserrat"/>
                <a:sym typeface="Montserrat"/>
              </a:rPr>
              <a:t>Danilo Corsi</a:t>
            </a:r>
            <a:endParaRPr b="1"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chemeClr val="dk2"/>
                </a:solidFill>
                <a:latin typeface="Montserrat"/>
                <a:ea typeface="Montserrat"/>
                <a:cs typeface="Montserrat"/>
                <a:sym typeface="Montserrat"/>
              </a:rPr>
              <a:t>Matr. 1742375</a:t>
            </a:r>
            <a:endParaRPr b="0" i="0" sz="2100" u="none" cap="none" strike="noStrike">
              <a:solidFill>
                <a:schemeClr val="dk2"/>
              </a:solidFill>
              <a:latin typeface="Montserrat"/>
              <a:ea typeface="Montserrat"/>
              <a:cs typeface="Montserrat"/>
              <a:sym typeface="Montserrat"/>
            </a:endParaRPr>
          </a:p>
        </p:txBody>
      </p:sp>
      <p:sp>
        <p:nvSpPr>
          <p:cNvPr id="61" name="Google Shape;61;p1"/>
          <p:cNvSpPr txBox="1"/>
          <p:nvPr/>
        </p:nvSpPr>
        <p:spPr>
          <a:xfrm>
            <a:off x="3060700" y="2657707"/>
            <a:ext cx="5186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Faculty of Ingegneria dell'informazione, informatica e statistica</a:t>
            </a:r>
            <a:endParaRPr b="0"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Department of Informatica</a:t>
            </a:r>
            <a:endParaRPr b="0" i="0" sz="1300" u="none" cap="none" strike="noStrike">
              <a:solidFill>
                <a:schemeClr val="dk2"/>
              </a:solidFill>
              <a:latin typeface="Montserrat"/>
              <a:ea typeface="Montserrat"/>
              <a:cs typeface="Montserrat"/>
              <a:sym typeface="Montserrat"/>
            </a:endParaRPr>
          </a:p>
        </p:txBody>
      </p:sp>
      <p:pic>
        <p:nvPicPr>
          <p:cNvPr id="62" name="Google Shape;62;p1"/>
          <p:cNvPicPr preferRelativeResize="0"/>
          <p:nvPr/>
        </p:nvPicPr>
        <p:blipFill>
          <a:blip r:embed="rId3">
            <a:alphaModFix/>
          </a:blip>
          <a:stretch>
            <a:fillRect/>
          </a:stretch>
        </p:blipFill>
        <p:spPr>
          <a:xfrm>
            <a:off x="225488" y="1171100"/>
            <a:ext cx="2576275" cy="2576275"/>
          </a:xfrm>
          <a:prstGeom prst="rect">
            <a:avLst/>
          </a:prstGeom>
          <a:noFill/>
          <a:ln>
            <a:noFill/>
          </a:ln>
        </p:spPr>
      </p:pic>
      <p:pic>
        <p:nvPicPr>
          <p:cNvPr id="63" name="Google Shape;63;p1"/>
          <p:cNvPicPr preferRelativeResize="0"/>
          <p:nvPr/>
        </p:nvPicPr>
        <p:blipFill>
          <a:blip r:embed="rId4">
            <a:alphaModFix/>
          </a:blip>
          <a:stretch>
            <a:fillRect/>
          </a:stretch>
        </p:blipFill>
        <p:spPr>
          <a:xfrm rot="-1012218">
            <a:off x="560925" y="1050037"/>
            <a:ext cx="693651" cy="693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a7c40ec614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Dataset</a:t>
            </a:r>
            <a:endParaRPr b="1">
              <a:latin typeface="Montserrat"/>
              <a:ea typeface="Montserrat"/>
              <a:cs typeface="Montserrat"/>
              <a:sym typeface="Montserrat"/>
            </a:endParaRPr>
          </a:p>
        </p:txBody>
      </p:sp>
      <p:sp>
        <p:nvSpPr>
          <p:cNvPr id="136" name="Google Shape;136;g2a7c40ec614_0_19"/>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Categories</a:t>
            </a:r>
            <a:endParaRPr sz="1500">
              <a:latin typeface="Montserrat"/>
              <a:ea typeface="Montserrat"/>
              <a:cs typeface="Montserrat"/>
              <a:sym typeface="Montserrat"/>
            </a:endParaRPr>
          </a:p>
        </p:txBody>
      </p:sp>
      <p:pic>
        <p:nvPicPr>
          <p:cNvPr id="137" name="Google Shape;137;g2a7c40ec614_0_19"/>
          <p:cNvPicPr preferRelativeResize="0"/>
          <p:nvPr/>
        </p:nvPicPr>
        <p:blipFill>
          <a:blip r:embed="rId3">
            <a:alphaModFix/>
          </a:blip>
          <a:stretch>
            <a:fillRect/>
          </a:stretch>
        </p:blipFill>
        <p:spPr>
          <a:xfrm>
            <a:off x="7294750" y="768125"/>
            <a:ext cx="922600" cy="922600"/>
          </a:xfrm>
          <a:prstGeom prst="rect">
            <a:avLst/>
          </a:prstGeom>
          <a:noFill/>
          <a:ln>
            <a:noFill/>
          </a:ln>
        </p:spPr>
      </p:pic>
      <p:pic>
        <p:nvPicPr>
          <p:cNvPr id="138" name="Google Shape;138;g2a7c40ec614_0_19"/>
          <p:cNvPicPr preferRelativeResize="0"/>
          <p:nvPr/>
        </p:nvPicPr>
        <p:blipFill>
          <a:blip r:embed="rId4">
            <a:alphaModFix/>
          </a:blip>
          <a:stretch>
            <a:fillRect/>
          </a:stretch>
        </p:blipFill>
        <p:spPr>
          <a:xfrm>
            <a:off x="822650" y="2619575"/>
            <a:ext cx="7868076" cy="2321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Project pipeline</a:t>
            </a:r>
            <a:endParaRPr b="1">
              <a:latin typeface="Montserrat"/>
              <a:ea typeface="Montserrat"/>
              <a:cs typeface="Montserrat"/>
              <a:sym typeface="Montserrat"/>
            </a:endParaRPr>
          </a:p>
        </p:txBody>
      </p:sp>
      <p:sp>
        <p:nvSpPr>
          <p:cNvPr id="144" name="Google Shape;144;g26e1760ff98_1_46"/>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S</a:t>
            </a:r>
            <a:r>
              <a:rPr b="1" lang="en" sz="1500">
                <a:latin typeface="Montserrat"/>
                <a:ea typeface="Montserrat"/>
                <a:cs typeface="Montserrat"/>
                <a:sym typeface="Montserrat"/>
              </a:rPr>
              <a:t>tructure:</a:t>
            </a:r>
            <a:endParaRPr b="1"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Data crawling / Feature engineering: </a:t>
            </a:r>
            <a:r>
              <a:rPr lang="en" sz="1500">
                <a:latin typeface="Montserrat"/>
                <a:ea typeface="Montserrat"/>
                <a:cs typeface="Montserrat"/>
                <a:sym typeface="Montserrat"/>
              </a:rPr>
              <a:t>retrieve and process data</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Models’ train / validation: </a:t>
            </a:r>
            <a:r>
              <a:rPr lang="en" sz="1500">
                <a:latin typeface="Montserrat"/>
                <a:ea typeface="Montserrat"/>
                <a:cs typeface="Montserrat"/>
                <a:sym typeface="Montserrat"/>
              </a:rPr>
              <a:t>different models and splitting methods</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Final scores:</a:t>
            </a:r>
            <a:r>
              <a:rPr lang="en" sz="1500">
                <a:latin typeface="Montserrat"/>
                <a:ea typeface="Montserrat"/>
                <a:cs typeface="Montserrat"/>
                <a:sym typeface="Montserrat"/>
              </a:rPr>
              <a:t> collect results and </a:t>
            </a:r>
            <a:r>
              <a:rPr lang="en" sz="1500">
                <a:latin typeface="Montserrat"/>
                <a:ea typeface="Montserrat"/>
                <a:cs typeface="Montserrat"/>
                <a:sym typeface="Montserrat"/>
              </a:rPr>
              <a:t>draw</a:t>
            </a:r>
            <a:r>
              <a:rPr lang="en" sz="1500">
                <a:latin typeface="Montserrat"/>
                <a:ea typeface="Montserrat"/>
                <a:cs typeface="Montserrat"/>
                <a:sym typeface="Montserrat"/>
              </a:rPr>
              <a:t> conclusions</a:t>
            </a:r>
            <a:endParaRPr sz="1500">
              <a:latin typeface="Montserrat"/>
              <a:ea typeface="Montserrat"/>
              <a:cs typeface="Montserrat"/>
              <a:sym typeface="Montserrat"/>
            </a:endParaRPr>
          </a:p>
        </p:txBody>
      </p:sp>
      <p:sp>
        <p:nvSpPr>
          <p:cNvPr id="145" name="Google Shape;145;g26e1760ff98_1_46"/>
          <p:cNvSpPr txBox="1"/>
          <p:nvPr/>
        </p:nvSpPr>
        <p:spPr>
          <a:xfrm>
            <a:off x="1883950" y="37924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i="0" lang="en" sz="1400" u="none" cap="none" strike="noStrike">
                <a:solidFill>
                  <a:schemeClr val="dk2"/>
                </a:solidFill>
                <a:latin typeface="Montserrat"/>
                <a:ea typeface="Montserrat"/>
                <a:cs typeface="Montserrat"/>
                <a:sym typeface="Montserrat"/>
              </a:rPr>
              <a:t>Project carried out with </a:t>
            </a:r>
            <a:r>
              <a:rPr b="1" i="0" lang="en" sz="1400" u="none" cap="none" strike="noStrike">
                <a:solidFill>
                  <a:schemeClr val="dk2"/>
                </a:solidFill>
                <a:latin typeface="Montserrat"/>
                <a:ea typeface="Montserrat"/>
                <a:cs typeface="Montserrat"/>
                <a:sym typeface="Montserrat"/>
              </a:rPr>
              <a:t>Apache Spark</a:t>
            </a:r>
            <a:r>
              <a:rPr i="0" lang="en" sz="1400" u="none" cap="none" strike="noStrike">
                <a:solidFill>
                  <a:schemeClr val="dk2"/>
                </a:solidFill>
                <a:latin typeface="Montserrat"/>
                <a:ea typeface="Montserrat"/>
                <a:cs typeface="Montserrat"/>
                <a:sym typeface="Montserrat"/>
              </a:rPr>
              <a:t> (but during feature engineering I converted the Spark dataframe to a Pandas one to make some plots)</a:t>
            </a:r>
            <a:endParaRPr i="0" sz="1400" u="none" cap="none" strike="noStrike">
              <a:solidFill>
                <a:schemeClr val="dk2"/>
              </a:solidFill>
              <a:latin typeface="Montserrat"/>
              <a:ea typeface="Montserrat"/>
              <a:cs typeface="Montserrat"/>
              <a:sym typeface="Montserrat"/>
            </a:endParaRPr>
          </a:p>
        </p:txBody>
      </p:sp>
      <p:pic>
        <p:nvPicPr>
          <p:cNvPr id="146" name="Google Shape;146;g26e1760ff98_1_46"/>
          <p:cNvPicPr preferRelativeResize="0"/>
          <p:nvPr/>
        </p:nvPicPr>
        <p:blipFill rotWithShape="1">
          <a:blip r:embed="rId3">
            <a:alphaModFix/>
          </a:blip>
          <a:srcRect b="0" l="0" r="42459" t="0"/>
          <a:stretch/>
        </p:blipFill>
        <p:spPr>
          <a:xfrm>
            <a:off x="628798" y="3762939"/>
            <a:ext cx="1164424" cy="706973"/>
          </a:xfrm>
          <a:prstGeom prst="rect">
            <a:avLst/>
          </a:prstGeom>
          <a:noFill/>
          <a:ln>
            <a:noFill/>
          </a:ln>
        </p:spPr>
      </p:pic>
      <p:pic>
        <p:nvPicPr>
          <p:cNvPr id="147" name="Google Shape;147;g26e1760ff98_1_46"/>
          <p:cNvPicPr preferRelativeResize="0"/>
          <p:nvPr/>
        </p:nvPicPr>
        <p:blipFill>
          <a:blip r:embed="rId4">
            <a:alphaModFix/>
          </a:blip>
          <a:stretch>
            <a:fillRect/>
          </a:stretch>
        </p:blipFill>
        <p:spPr>
          <a:xfrm>
            <a:off x="1802200" y="2506025"/>
            <a:ext cx="905425" cy="905425"/>
          </a:xfrm>
          <a:prstGeom prst="rect">
            <a:avLst/>
          </a:prstGeom>
          <a:noFill/>
          <a:ln>
            <a:noFill/>
          </a:ln>
        </p:spPr>
      </p:pic>
      <p:pic>
        <p:nvPicPr>
          <p:cNvPr id="148" name="Google Shape;148;g26e1760ff98_1_46"/>
          <p:cNvPicPr preferRelativeResize="0"/>
          <p:nvPr/>
        </p:nvPicPr>
        <p:blipFill>
          <a:blip r:embed="rId5">
            <a:alphaModFix/>
          </a:blip>
          <a:stretch>
            <a:fillRect/>
          </a:stretch>
        </p:blipFill>
        <p:spPr>
          <a:xfrm>
            <a:off x="3857025" y="2506025"/>
            <a:ext cx="905425" cy="905425"/>
          </a:xfrm>
          <a:prstGeom prst="rect">
            <a:avLst/>
          </a:prstGeom>
          <a:noFill/>
          <a:ln>
            <a:noFill/>
          </a:ln>
        </p:spPr>
      </p:pic>
      <p:pic>
        <p:nvPicPr>
          <p:cNvPr id="149" name="Google Shape;149;g26e1760ff98_1_46"/>
          <p:cNvPicPr preferRelativeResize="0"/>
          <p:nvPr/>
        </p:nvPicPr>
        <p:blipFill>
          <a:blip r:embed="rId6">
            <a:alphaModFix/>
          </a:blip>
          <a:stretch>
            <a:fillRect/>
          </a:stretch>
        </p:blipFill>
        <p:spPr>
          <a:xfrm>
            <a:off x="5911850" y="2506025"/>
            <a:ext cx="905425" cy="905425"/>
          </a:xfrm>
          <a:prstGeom prst="rect">
            <a:avLst/>
          </a:prstGeom>
          <a:noFill/>
          <a:ln>
            <a:noFill/>
          </a:ln>
        </p:spPr>
      </p:pic>
      <p:pic>
        <p:nvPicPr>
          <p:cNvPr id="150" name="Google Shape;150;g26e1760ff98_1_46"/>
          <p:cNvPicPr preferRelativeResize="0"/>
          <p:nvPr/>
        </p:nvPicPr>
        <p:blipFill>
          <a:blip r:embed="rId7">
            <a:alphaModFix/>
          </a:blip>
          <a:stretch>
            <a:fillRect/>
          </a:stretch>
        </p:blipFill>
        <p:spPr>
          <a:xfrm>
            <a:off x="2869111" y="2545525"/>
            <a:ext cx="826426" cy="826426"/>
          </a:xfrm>
          <a:prstGeom prst="rect">
            <a:avLst/>
          </a:prstGeom>
          <a:noFill/>
          <a:ln>
            <a:noFill/>
          </a:ln>
        </p:spPr>
      </p:pic>
      <p:pic>
        <p:nvPicPr>
          <p:cNvPr id="151" name="Google Shape;151;g26e1760ff98_1_46"/>
          <p:cNvPicPr preferRelativeResize="0"/>
          <p:nvPr/>
        </p:nvPicPr>
        <p:blipFill>
          <a:blip r:embed="rId7">
            <a:alphaModFix/>
          </a:blip>
          <a:stretch>
            <a:fillRect/>
          </a:stretch>
        </p:blipFill>
        <p:spPr>
          <a:xfrm>
            <a:off x="4923948" y="2545525"/>
            <a:ext cx="826426" cy="826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6e1760ff98_1_59"/>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57" name="Google Shape;157;g26e1760ff98_1_59"/>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next-day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b="1" sz="15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a75948b1fc_3_9"/>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3" name="Google Shape;163;g2a75948b1fc_3_9"/>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next-day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sz="1500">
              <a:latin typeface="Montserrat"/>
              <a:ea typeface="Montserrat"/>
              <a:cs typeface="Montserrat"/>
              <a:sym typeface="Montserrat"/>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323850" lvl="0" marL="457200" rtl="0" algn="l">
              <a:spcBef>
                <a:spcPts val="0"/>
              </a:spcBef>
              <a:spcAft>
                <a:spcPts val="0"/>
              </a:spcAft>
              <a:buClr>
                <a:schemeClr val="dk2"/>
              </a:buClr>
              <a:buSzPts val="1500"/>
              <a:buFont typeface="Montserrat"/>
              <a:buChar char="●"/>
            </a:pPr>
            <a:r>
              <a:rPr b="1" lang="en" sz="1500">
                <a:latin typeface="Montserrat"/>
                <a:ea typeface="Montserrat"/>
                <a:cs typeface="Montserrat"/>
                <a:sym typeface="Montserrat"/>
              </a:rPr>
              <a:t>Division of features into groups</a:t>
            </a:r>
            <a:endParaRPr b="1" sz="1500">
              <a:latin typeface="Montserrat"/>
              <a:ea typeface="Montserrat"/>
              <a:cs typeface="Montserrat"/>
              <a:sym typeface="Montserrat"/>
            </a:endParaRPr>
          </a:p>
        </p:txBody>
      </p:sp>
      <p:pic>
        <p:nvPicPr>
          <p:cNvPr id="164" name="Google Shape;164;g2a75948b1fc_3_9"/>
          <p:cNvPicPr preferRelativeResize="0"/>
          <p:nvPr/>
        </p:nvPicPr>
        <p:blipFill>
          <a:blip r:embed="rId3">
            <a:alphaModFix/>
          </a:blip>
          <a:stretch>
            <a:fillRect/>
          </a:stretch>
        </p:blipFill>
        <p:spPr>
          <a:xfrm>
            <a:off x="442100" y="2571750"/>
            <a:ext cx="8493551" cy="2157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a0c6f9b0a2_0_33"/>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splitting</a:t>
            </a:r>
            <a:endParaRPr b="1">
              <a:latin typeface="Montserrat"/>
              <a:ea typeface="Montserrat"/>
              <a:cs typeface="Montserrat"/>
              <a:sym typeface="Montserrat"/>
            </a:endParaRPr>
          </a:p>
        </p:txBody>
      </p:sp>
      <p:sp>
        <p:nvSpPr>
          <p:cNvPr id="170" name="Google Shape;170;g2a0c6f9b0a2_0_3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a:t>
            </a:r>
            <a:r>
              <a:rPr b="1" lang="en" sz="1500">
                <a:latin typeface="Montserrat"/>
                <a:ea typeface="Montserrat"/>
                <a:cs typeface="Montserrat"/>
                <a:sym typeface="Montserrat"/>
              </a:rPr>
              <a:t>wo sets: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Train / Validation set:</a:t>
            </a:r>
            <a:r>
              <a:rPr lang="en" sz="1500">
                <a:latin typeface="Montserrat"/>
                <a:ea typeface="Montserrat"/>
                <a:cs typeface="Montserrat"/>
                <a:sym typeface="Montserrat"/>
              </a:rPr>
              <a:t> </a:t>
            </a:r>
            <a:r>
              <a:rPr lang="en" sz="1500">
                <a:latin typeface="Montserrat"/>
                <a:ea typeface="Montserrat"/>
                <a:cs typeface="Montserrat"/>
                <a:sym typeface="Montserrat"/>
              </a:rPr>
              <a:t>used to train and validate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Test set:</a:t>
            </a:r>
            <a:r>
              <a:rPr lang="en" sz="1500">
                <a:latin typeface="Montserrat"/>
                <a:ea typeface="Montserrat"/>
                <a:cs typeface="Montserrat"/>
                <a:sym typeface="Montserrat"/>
              </a:rPr>
              <a:t> used to perform price prediction on never-before-seen data </a:t>
            </a:r>
            <a:br>
              <a:rPr lang="en" sz="1500">
                <a:latin typeface="Montserrat"/>
                <a:ea typeface="Montserrat"/>
                <a:cs typeface="Montserrat"/>
                <a:sym typeface="Montserrat"/>
              </a:rPr>
            </a:br>
            <a:r>
              <a:rPr lang="en" sz="1500">
                <a:latin typeface="Montserrat"/>
                <a:ea typeface="Montserrat"/>
                <a:cs typeface="Montserrat"/>
                <a:sym typeface="Montserrat"/>
              </a:rPr>
              <a:t>(last 3 months of the original dataset will be used)</a:t>
            </a:r>
            <a:endParaRPr sz="1500">
              <a:latin typeface="Montserrat"/>
              <a:ea typeface="Montserrat"/>
              <a:cs typeface="Montserrat"/>
              <a:sym typeface="Montserrat"/>
            </a:endParaRPr>
          </a:p>
        </p:txBody>
      </p:sp>
      <p:pic>
        <p:nvPicPr>
          <p:cNvPr id="171" name="Google Shape;171;g2a0c6f9b0a2_0_33"/>
          <p:cNvPicPr preferRelativeResize="0"/>
          <p:nvPr/>
        </p:nvPicPr>
        <p:blipFill rotWithShape="1">
          <a:blip r:embed="rId3">
            <a:alphaModFix/>
          </a:blip>
          <a:srcRect b="13997" l="0" r="0" t="5415"/>
          <a:stretch/>
        </p:blipFill>
        <p:spPr>
          <a:xfrm>
            <a:off x="719525" y="2313225"/>
            <a:ext cx="7547474" cy="262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g26e1760ff98_1_75"/>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pic>
        <p:nvPicPr>
          <p:cNvPr id="177" name="Google Shape;177;g26e1760ff98_1_75"/>
          <p:cNvPicPr preferRelativeResize="0"/>
          <p:nvPr/>
        </p:nvPicPr>
        <p:blipFill rotWithShape="1">
          <a:blip r:embed="rId3">
            <a:alphaModFix/>
          </a:blip>
          <a:srcRect b="0" l="0" r="0" t="0"/>
          <a:stretch/>
        </p:blipFill>
        <p:spPr>
          <a:xfrm>
            <a:off x="154325" y="1529925"/>
            <a:ext cx="5071051" cy="1986525"/>
          </a:xfrm>
          <a:prstGeom prst="rect">
            <a:avLst/>
          </a:prstGeom>
          <a:noFill/>
          <a:ln>
            <a:noFill/>
          </a:ln>
        </p:spPr>
      </p:pic>
      <p:pic>
        <p:nvPicPr>
          <p:cNvPr id="178" name="Google Shape;178;g26e1760ff98_1_75"/>
          <p:cNvPicPr preferRelativeResize="0"/>
          <p:nvPr/>
        </p:nvPicPr>
        <p:blipFill rotWithShape="1">
          <a:blip r:embed="rId4">
            <a:alphaModFix/>
          </a:blip>
          <a:srcRect b="0" l="0" r="0" t="0"/>
          <a:stretch/>
        </p:blipFill>
        <p:spPr>
          <a:xfrm>
            <a:off x="5523367" y="1529921"/>
            <a:ext cx="3135658" cy="2304137"/>
          </a:xfrm>
          <a:prstGeom prst="rect">
            <a:avLst/>
          </a:prstGeom>
          <a:noFill/>
          <a:ln>
            <a:noFill/>
          </a:ln>
        </p:spPr>
      </p:pic>
      <p:pic>
        <p:nvPicPr>
          <p:cNvPr id="179" name="Google Shape;179;g26e1760ff98_1_75"/>
          <p:cNvPicPr preferRelativeResize="0"/>
          <p:nvPr/>
        </p:nvPicPr>
        <p:blipFill rotWithShape="1">
          <a:blip r:embed="rId5">
            <a:alphaModFix/>
          </a:blip>
          <a:srcRect b="0" l="0" r="0" t="0"/>
          <a:stretch/>
        </p:blipFill>
        <p:spPr>
          <a:xfrm>
            <a:off x="3034314" y="4283275"/>
            <a:ext cx="3075375" cy="372975"/>
          </a:xfrm>
          <a:prstGeom prst="rect">
            <a:avLst/>
          </a:prstGeom>
          <a:noFill/>
          <a:ln>
            <a:noFill/>
          </a:ln>
        </p:spPr>
      </p:pic>
      <p:sp>
        <p:nvSpPr>
          <p:cNvPr id="180" name="Google Shape;180;g26e1760ff98_1_75"/>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81" name="Google Shape;181;g26e1760ff98_1_75"/>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82" name="Google Shape;182;g26e1760ff98_1_75"/>
          <p:cNvSpPr txBox="1"/>
          <p:nvPr/>
        </p:nvSpPr>
        <p:spPr>
          <a:xfrm>
            <a:off x="3071988" y="3774150"/>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a0c6f9b0a2_0_42"/>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models and metrics</a:t>
            </a:r>
            <a:endParaRPr b="1">
              <a:latin typeface="Montserrat"/>
              <a:ea typeface="Montserrat"/>
              <a:cs typeface="Montserrat"/>
              <a:sym typeface="Montserrat"/>
            </a:endParaRPr>
          </a:p>
        </p:txBody>
      </p:sp>
      <p:sp>
        <p:nvSpPr>
          <p:cNvPr id="188" name="Google Shape;188;g2a0c6f9b0a2_0_4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ML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Generalized 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Random Forest Regressor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Gradient Boosting Tree Regressor</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Metrics: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RMSE (Root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MSE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MAE (Mean Absolute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MAPE (Mean Absolute Percentage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R2 (R-squared)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Adjusted R2</a:t>
            </a:r>
            <a:endParaRPr sz="1500">
              <a:latin typeface="Montserrat"/>
              <a:ea typeface="Montserrat"/>
              <a:cs typeface="Montserrat"/>
              <a:sym typeface="Montserrat"/>
            </a:endParaRPr>
          </a:p>
        </p:txBody>
      </p:sp>
      <p:pic>
        <p:nvPicPr>
          <p:cNvPr id="189" name="Google Shape;189;g2a0c6f9b0a2_0_42"/>
          <p:cNvPicPr preferRelativeResize="0"/>
          <p:nvPr/>
        </p:nvPicPr>
        <p:blipFill>
          <a:blip r:embed="rId3">
            <a:alphaModFix/>
          </a:blip>
          <a:stretch>
            <a:fillRect/>
          </a:stretch>
        </p:blipFill>
        <p:spPr>
          <a:xfrm>
            <a:off x="5734050" y="1142950"/>
            <a:ext cx="1187500" cy="1187500"/>
          </a:xfrm>
          <a:prstGeom prst="rect">
            <a:avLst/>
          </a:prstGeom>
          <a:noFill/>
          <a:ln>
            <a:noFill/>
          </a:ln>
        </p:spPr>
      </p:pic>
      <p:pic>
        <p:nvPicPr>
          <p:cNvPr id="190" name="Google Shape;190;g2a0c6f9b0a2_0_42"/>
          <p:cNvPicPr preferRelativeResize="0"/>
          <p:nvPr/>
        </p:nvPicPr>
        <p:blipFill>
          <a:blip r:embed="rId4">
            <a:alphaModFix/>
          </a:blip>
          <a:stretch>
            <a:fillRect/>
          </a:stretch>
        </p:blipFill>
        <p:spPr>
          <a:xfrm>
            <a:off x="6629400" y="3003500"/>
            <a:ext cx="1187500" cy="1187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6e1760ff98_1_6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196" name="Google Shape;196;g26e1760ff98_1_6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t>
            </a:r>
            <a:r>
              <a:rPr lang="en" sz="1500">
                <a:latin typeface="Montserrat"/>
                <a:ea typeface="Montserrat"/>
                <a:cs typeface="Montserrat"/>
                <a:sym typeface="Montserrat"/>
              </a:rPr>
              <a:t>H</a:t>
            </a:r>
            <a:r>
              <a:rPr lang="en" sz="1500">
                <a:latin typeface="Montserrat"/>
                <a:ea typeface="Montserrat"/>
                <a:cs typeface="Montserrat"/>
                <a:sym typeface="Montserrat"/>
              </a:rPr>
              <a:t>ow good the models are at predicting whether the price will go up or down?”</a:t>
            </a:r>
            <a:endParaRPr sz="15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a75948b1fc_3_4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02" name="Google Shape;202;g2a75948b1fc_3_4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“How good the models are at predicting whether the price will go up or down?”</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Procedure</a:t>
            </a:r>
            <a:endParaRPr b="1" sz="1500">
              <a:latin typeface="Montserrat"/>
              <a:ea typeface="Montserrat"/>
              <a:cs typeface="Montserrat"/>
              <a:sym typeface="Montserrat"/>
            </a:endParaRPr>
          </a:p>
        </p:txBody>
      </p:sp>
      <p:pic>
        <p:nvPicPr>
          <p:cNvPr id="203" name="Google Shape;203;g2a75948b1fc_3_47"/>
          <p:cNvPicPr preferRelativeResize="0"/>
          <p:nvPr/>
        </p:nvPicPr>
        <p:blipFill>
          <a:blip r:embed="rId3">
            <a:alphaModFix/>
          </a:blip>
          <a:stretch>
            <a:fillRect/>
          </a:stretch>
        </p:blipFill>
        <p:spPr>
          <a:xfrm>
            <a:off x="196650" y="1902025"/>
            <a:ext cx="8800051" cy="2737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a0c6f9b0a2_0_6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09" name="Google Shape;209;g2a0c6f9b0a2_0_61"/>
          <p:cNvPicPr preferRelativeResize="0"/>
          <p:nvPr/>
        </p:nvPicPr>
        <p:blipFill>
          <a:blip r:embed="rId3">
            <a:alphaModFix/>
          </a:blip>
          <a:stretch>
            <a:fillRect/>
          </a:stretch>
        </p:blipFill>
        <p:spPr>
          <a:xfrm>
            <a:off x="582588" y="945300"/>
            <a:ext cx="7312776" cy="4096126"/>
          </a:xfrm>
          <a:prstGeom prst="rect">
            <a:avLst/>
          </a:prstGeom>
          <a:noFill/>
          <a:ln>
            <a:noFill/>
          </a:ln>
        </p:spPr>
      </p:pic>
      <p:pic>
        <p:nvPicPr>
          <p:cNvPr id="210" name="Google Shape;210;g2a0c6f9b0a2_0_61"/>
          <p:cNvPicPr preferRelativeResize="0"/>
          <p:nvPr/>
        </p:nvPicPr>
        <p:blipFill>
          <a:blip r:embed="rId4">
            <a:alphaModFix/>
          </a:blip>
          <a:stretch>
            <a:fillRect/>
          </a:stretch>
        </p:blipFill>
        <p:spPr>
          <a:xfrm>
            <a:off x="7758425" y="945300"/>
            <a:ext cx="1158825" cy="1158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a668859f7c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69" name="Google Shape;69;g2a668859f7c_0_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0" name="Google Shape;70;g2a668859f7c_0_0"/>
          <p:cNvPicPr preferRelativeResize="0"/>
          <p:nvPr/>
        </p:nvPicPr>
        <p:blipFill>
          <a:blip r:embed="rId3">
            <a:alphaModFix/>
          </a:blip>
          <a:stretch>
            <a:fillRect/>
          </a:stretch>
        </p:blipFill>
        <p:spPr>
          <a:xfrm>
            <a:off x="427550" y="1098950"/>
            <a:ext cx="794725" cy="794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a739442e3e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16" name="Google Shape;216;g2a739442e3e_0_0"/>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17" name="Google Shape;217;g2a739442e3e_0_0"/>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18" name="Google Shape;218;g2a739442e3e_0_0"/>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19" name="Google Shape;219;g2a739442e3e_0_0"/>
          <p:cNvPicPr preferRelativeResize="0"/>
          <p:nvPr/>
        </p:nvPicPr>
        <p:blipFill>
          <a:blip r:embed="rId6">
            <a:alphaModFix/>
          </a:blip>
          <a:stretch>
            <a:fillRect/>
          </a:stretch>
        </p:blipFill>
        <p:spPr>
          <a:xfrm>
            <a:off x="8485738" y="992450"/>
            <a:ext cx="280750" cy="280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a0c6f9b0a2_0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t>
            </a:r>
            <a:r>
              <a:rPr b="1" lang="en">
                <a:latin typeface="Montserrat"/>
                <a:ea typeface="Montserrat"/>
                <a:cs typeface="Montserrat"/>
                <a:sym typeface="Montserrat"/>
              </a:rPr>
              <a:t>pipeline</a:t>
            </a:r>
            <a:endParaRPr b="1">
              <a:latin typeface="Montserrat"/>
              <a:ea typeface="Montserrat"/>
              <a:cs typeface="Montserrat"/>
              <a:sym typeface="Montserrat"/>
            </a:endParaRPr>
          </a:p>
        </p:txBody>
      </p:sp>
      <p:pic>
        <p:nvPicPr>
          <p:cNvPr id="225" name="Google Shape;225;g2a0c6f9b0a2_0_75"/>
          <p:cNvPicPr preferRelativeResize="0"/>
          <p:nvPr/>
        </p:nvPicPr>
        <p:blipFill>
          <a:blip r:embed="rId3">
            <a:alphaModFix/>
          </a:blip>
          <a:stretch>
            <a:fillRect/>
          </a:stretch>
        </p:blipFill>
        <p:spPr>
          <a:xfrm>
            <a:off x="7914513" y="1027463"/>
            <a:ext cx="913850" cy="913850"/>
          </a:xfrm>
          <a:prstGeom prst="rect">
            <a:avLst/>
          </a:prstGeom>
          <a:noFill/>
          <a:ln>
            <a:noFill/>
          </a:ln>
        </p:spPr>
      </p:pic>
      <p:pic>
        <p:nvPicPr>
          <p:cNvPr id="226" name="Google Shape;226;g2a0c6f9b0a2_0_75"/>
          <p:cNvPicPr preferRelativeResize="0"/>
          <p:nvPr/>
        </p:nvPicPr>
        <p:blipFill>
          <a:blip r:embed="rId4">
            <a:alphaModFix/>
          </a:blip>
          <a:stretch>
            <a:fillRect/>
          </a:stretch>
        </p:blipFill>
        <p:spPr>
          <a:xfrm>
            <a:off x="3377763" y="988325"/>
            <a:ext cx="3222172" cy="39784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a0c6f9b0a2_0_8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a:t>
            </a:r>
            <a:endParaRPr b="1">
              <a:latin typeface="Montserrat"/>
              <a:ea typeface="Montserrat"/>
              <a:cs typeface="Montserrat"/>
              <a:sym typeface="Montserrat"/>
            </a:endParaRPr>
          </a:p>
        </p:txBody>
      </p:sp>
      <p:sp>
        <p:nvSpPr>
          <p:cNvPr id="232" name="Google Shape;232;g2a0c6f9b0a2_0_84"/>
          <p:cNvSpPr txBox="1"/>
          <p:nvPr>
            <p:ph idx="4294967295" type="body"/>
          </p:nvPr>
        </p:nvSpPr>
        <p:spPr>
          <a:xfrm>
            <a:off x="311700" y="945300"/>
            <a:ext cx="8520600" cy="2272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Comparison between final results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Prediction on the test set</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See how models' performance degrades as time increases</a:t>
            </a:r>
            <a:endParaRPr b="1" sz="1500">
              <a:latin typeface="Montserrat"/>
              <a:ea typeface="Montserrat"/>
              <a:cs typeface="Montserrat"/>
              <a:sym typeface="Montserrat"/>
            </a:endParaRPr>
          </a:p>
        </p:txBody>
      </p:sp>
      <p:pic>
        <p:nvPicPr>
          <p:cNvPr id="233" name="Google Shape;233;g2a0c6f9b0a2_0_84"/>
          <p:cNvPicPr preferRelativeResize="0"/>
          <p:nvPr/>
        </p:nvPicPr>
        <p:blipFill rotWithShape="1">
          <a:blip r:embed="rId3">
            <a:alphaModFix/>
          </a:blip>
          <a:srcRect b="14230" l="2155" r="12991" t="5685"/>
          <a:stretch/>
        </p:blipFill>
        <p:spPr>
          <a:xfrm>
            <a:off x="93888" y="3217800"/>
            <a:ext cx="8956227" cy="1745850"/>
          </a:xfrm>
          <a:prstGeom prst="rect">
            <a:avLst/>
          </a:prstGeom>
          <a:noFill/>
          <a:ln>
            <a:noFill/>
          </a:ln>
        </p:spPr>
      </p:pic>
      <p:pic>
        <p:nvPicPr>
          <p:cNvPr id="234" name="Google Shape;234;g2a0c6f9b0a2_0_84"/>
          <p:cNvPicPr preferRelativeResize="0"/>
          <p:nvPr/>
        </p:nvPicPr>
        <p:blipFill rotWithShape="1">
          <a:blip r:embed="rId3">
            <a:alphaModFix/>
          </a:blip>
          <a:srcRect b="55118" l="87261" r="0" t="0"/>
          <a:stretch/>
        </p:blipFill>
        <p:spPr>
          <a:xfrm>
            <a:off x="7137625" y="2381175"/>
            <a:ext cx="1449549" cy="1054850"/>
          </a:xfrm>
          <a:prstGeom prst="rect">
            <a:avLst/>
          </a:prstGeom>
          <a:noFill/>
          <a:ln>
            <a:noFill/>
          </a:ln>
        </p:spPr>
      </p:pic>
      <p:pic>
        <p:nvPicPr>
          <p:cNvPr id="235" name="Google Shape;235;g2a0c6f9b0a2_0_84"/>
          <p:cNvPicPr preferRelativeResize="0"/>
          <p:nvPr/>
        </p:nvPicPr>
        <p:blipFill>
          <a:blip r:embed="rId4">
            <a:alphaModFix/>
          </a:blip>
          <a:stretch>
            <a:fillRect/>
          </a:stretch>
        </p:blipFill>
        <p:spPr>
          <a:xfrm>
            <a:off x="1589270" y="1606575"/>
            <a:ext cx="4257475" cy="1206175"/>
          </a:xfrm>
          <a:prstGeom prst="rect">
            <a:avLst/>
          </a:prstGeom>
          <a:noFill/>
          <a:ln>
            <a:noFill/>
          </a:ln>
        </p:spPr>
      </p:pic>
      <p:pic>
        <p:nvPicPr>
          <p:cNvPr id="236" name="Google Shape;236;g2a0c6f9b0a2_0_84"/>
          <p:cNvPicPr preferRelativeResize="0"/>
          <p:nvPr/>
        </p:nvPicPr>
        <p:blipFill rotWithShape="1">
          <a:blip r:embed="rId3">
            <a:alphaModFix/>
          </a:blip>
          <a:srcRect b="86162" l="14879" r="79765" t="5685"/>
          <a:stretch/>
        </p:blipFill>
        <p:spPr>
          <a:xfrm>
            <a:off x="928925" y="3217800"/>
            <a:ext cx="565228" cy="177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a0c6f9b0a2_0_9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42" name="Google Shape;242;g2a0c6f9b0a2_0_91"/>
          <p:cNvPicPr preferRelativeResize="0"/>
          <p:nvPr/>
        </p:nvPicPr>
        <p:blipFill rotWithShape="1">
          <a:blip r:embed="rId4">
            <a:alphaModFix/>
          </a:blip>
          <a:srcRect b="85795" l="0" r="34149" t="0"/>
          <a:stretch/>
        </p:blipFill>
        <p:spPr>
          <a:xfrm>
            <a:off x="101600" y="1455650"/>
            <a:ext cx="2876550" cy="443200"/>
          </a:xfrm>
          <a:prstGeom prst="rect">
            <a:avLst/>
          </a:prstGeom>
          <a:noFill/>
          <a:ln>
            <a:noFill/>
          </a:ln>
        </p:spPr>
      </p:pic>
      <p:pic>
        <p:nvPicPr>
          <p:cNvPr id="243" name="Google Shape;243;g2a0c6f9b0a2_0_91"/>
          <p:cNvPicPr preferRelativeResize="0"/>
          <p:nvPr/>
        </p:nvPicPr>
        <p:blipFill rotWithShape="1">
          <a:blip r:embed="rId5">
            <a:alphaModFix/>
          </a:blip>
          <a:srcRect b="85184" l="0" r="68798" t="0"/>
          <a:stretch/>
        </p:blipFill>
        <p:spPr>
          <a:xfrm>
            <a:off x="2952000" y="901175"/>
            <a:ext cx="4153467" cy="485337"/>
          </a:xfrm>
          <a:prstGeom prst="rect">
            <a:avLst/>
          </a:prstGeom>
          <a:noFill/>
          <a:ln>
            <a:noFill/>
          </a:ln>
        </p:spPr>
      </p:pic>
      <p:pic>
        <p:nvPicPr>
          <p:cNvPr id="244" name="Google Shape;244;g2a0c6f9b0a2_0_91"/>
          <p:cNvPicPr preferRelativeResize="0"/>
          <p:nvPr/>
        </p:nvPicPr>
        <p:blipFill rotWithShape="1">
          <a:blip r:embed="rId4">
            <a:alphaModFix/>
          </a:blip>
          <a:srcRect b="50203" l="65069" r="0" t="18943"/>
          <a:stretch/>
        </p:blipFill>
        <p:spPr>
          <a:xfrm>
            <a:off x="6980875" y="1682750"/>
            <a:ext cx="1701000" cy="1073150"/>
          </a:xfrm>
          <a:prstGeom prst="rect">
            <a:avLst/>
          </a:prstGeom>
          <a:noFill/>
          <a:ln>
            <a:noFill/>
          </a:ln>
        </p:spPr>
      </p:pic>
      <p:pic>
        <p:nvPicPr>
          <p:cNvPr id="245" name="Google Shape;245;g2a0c6f9b0a2_0_91"/>
          <p:cNvPicPr preferRelativeResize="0"/>
          <p:nvPr/>
        </p:nvPicPr>
        <p:blipFill rotWithShape="1">
          <a:blip r:embed="rId5">
            <a:alphaModFix/>
          </a:blip>
          <a:srcRect b="0" l="0" r="68798" t="13882"/>
          <a:stretch/>
        </p:blipFill>
        <p:spPr>
          <a:xfrm>
            <a:off x="3370501" y="1365450"/>
            <a:ext cx="3178250" cy="2158800"/>
          </a:xfrm>
          <a:prstGeom prst="rect">
            <a:avLst/>
          </a:prstGeom>
          <a:noFill/>
          <a:ln>
            <a:noFill/>
          </a:ln>
        </p:spPr>
      </p:pic>
      <p:pic>
        <p:nvPicPr>
          <p:cNvPr id="246" name="Google Shape;246;g2a0c6f9b0a2_0_91"/>
          <p:cNvPicPr preferRelativeResize="0"/>
          <p:nvPr/>
        </p:nvPicPr>
        <p:blipFill rotWithShape="1">
          <a:blip r:embed="rId5">
            <a:alphaModFix/>
          </a:blip>
          <a:srcRect b="4392" l="58558" r="13427" t="14107"/>
          <a:stretch/>
        </p:blipFill>
        <p:spPr>
          <a:xfrm>
            <a:off x="6284325" y="3336838"/>
            <a:ext cx="2465751" cy="1765300"/>
          </a:xfrm>
          <a:prstGeom prst="rect">
            <a:avLst/>
          </a:prstGeom>
          <a:noFill/>
          <a:ln>
            <a:noFill/>
          </a:ln>
        </p:spPr>
      </p:pic>
      <p:pic>
        <p:nvPicPr>
          <p:cNvPr id="247" name="Google Shape;247;g2a0c6f9b0a2_0_91"/>
          <p:cNvPicPr preferRelativeResize="0"/>
          <p:nvPr/>
        </p:nvPicPr>
        <p:blipFill rotWithShape="1">
          <a:blip r:embed="rId5">
            <a:alphaModFix/>
          </a:blip>
          <a:srcRect b="4863" l="30763" r="41221" t="13941"/>
          <a:stretch/>
        </p:blipFill>
        <p:spPr>
          <a:xfrm>
            <a:off x="3672850" y="3340100"/>
            <a:ext cx="2465751" cy="1758784"/>
          </a:xfrm>
          <a:prstGeom prst="rect">
            <a:avLst/>
          </a:prstGeom>
          <a:noFill/>
          <a:ln>
            <a:noFill/>
          </a:ln>
        </p:spPr>
      </p:pic>
      <p:pic>
        <p:nvPicPr>
          <p:cNvPr id="248" name="Google Shape;248;g2a0c6f9b0a2_0_91"/>
          <p:cNvPicPr preferRelativeResize="0"/>
          <p:nvPr/>
        </p:nvPicPr>
        <p:blipFill rotWithShape="1">
          <a:blip r:embed="rId5">
            <a:alphaModFix/>
          </a:blip>
          <a:srcRect b="11999" l="0" r="96248" t="13882"/>
          <a:stretch/>
        </p:blipFill>
        <p:spPr>
          <a:xfrm>
            <a:off x="3391575" y="3340100"/>
            <a:ext cx="332698" cy="1617675"/>
          </a:xfrm>
          <a:prstGeom prst="rect">
            <a:avLst/>
          </a:prstGeom>
          <a:noFill/>
          <a:ln>
            <a:noFill/>
          </a:ln>
        </p:spPr>
      </p:pic>
      <p:pic>
        <p:nvPicPr>
          <p:cNvPr id="249" name="Google Shape;249;g2a0c6f9b0a2_0_91"/>
          <p:cNvPicPr preferRelativeResize="0"/>
          <p:nvPr/>
        </p:nvPicPr>
        <p:blipFill rotWithShape="1">
          <a:blip r:embed="rId5">
            <a:alphaModFix/>
          </a:blip>
          <a:srcRect b="11999" l="0" r="96248" t="13882"/>
          <a:stretch/>
        </p:blipFill>
        <p:spPr>
          <a:xfrm>
            <a:off x="6025250" y="3340100"/>
            <a:ext cx="332698" cy="1617675"/>
          </a:xfrm>
          <a:prstGeom prst="rect">
            <a:avLst/>
          </a:prstGeom>
          <a:noFill/>
          <a:ln>
            <a:noFill/>
          </a:ln>
        </p:spPr>
      </p:pic>
      <p:pic>
        <p:nvPicPr>
          <p:cNvPr id="250" name="Google Shape;250;g2a0c6f9b0a2_0_91"/>
          <p:cNvPicPr preferRelativeResize="0"/>
          <p:nvPr/>
        </p:nvPicPr>
        <p:blipFill rotWithShape="1">
          <a:blip r:embed="rId4">
            <a:alphaModFix/>
          </a:blip>
          <a:srcRect b="4396" l="1762" r="34147" t="14645"/>
          <a:stretch/>
        </p:blipFill>
        <p:spPr>
          <a:xfrm>
            <a:off x="60550" y="1843725"/>
            <a:ext cx="3358974" cy="2936775"/>
          </a:xfrm>
          <a:prstGeom prst="rect">
            <a:avLst/>
          </a:prstGeom>
          <a:noFill/>
          <a:ln>
            <a:noFill/>
          </a:ln>
        </p:spPr>
      </p:pic>
      <p:pic>
        <p:nvPicPr>
          <p:cNvPr id="251" name="Google Shape;251;g2a0c6f9b0a2_0_91"/>
          <p:cNvPicPr preferRelativeResize="0"/>
          <p:nvPr/>
        </p:nvPicPr>
        <p:blipFill>
          <a:blip r:embed="rId6">
            <a:alphaModFix/>
          </a:blip>
          <a:stretch>
            <a:fillRect/>
          </a:stretch>
        </p:blipFill>
        <p:spPr>
          <a:xfrm>
            <a:off x="789950" y="4488369"/>
            <a:ext cx="452323" cy="292125"/>
          </a:xfrm>
          <a:prstGeom prst="rect">
            <a:avLst/>
          </a:prstGeom>
          <a:noFill/>
          <a:ln>
            <a:noFill/>
          </a:ln>
        </p:spPr>
      </p:pic>
      <p:pic>
        <p:nvPicPr>
          <p:cNvPr id="252" name="Google Shape;252;g2a0c6f9b0a2_0_91"/>
          <p:cNvPicPr preferRelativeResize="0"/>
          <p:nvPr/>
        </p:nvPicPr>
        <p:blipFill>
          <a:blip r:embed="rId6">
            <a:alphaModFix/>
          </a:blip>
          <a:stretch>
            <a:fillRect/>
          </a:stretch>
        </p:blipFill>
        <p:spPr>
          <a:xfrm>
            <a:off x="2687600" y="4488369"/>
            <a:ext cx="452323" cy="292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a0c6f9b0a2_0_9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58" name="Google Shape;258;g2a0c6f9b0a2_0_97"/>
          <p:cNvPicPr preferRelativeResize="0"/>
          <p:nvPr/>
        </p:nvPicPr>
        <p:blipFill rotWithShape="1">
          <a:blip r:embed="rId4">
            <a:alphaModFix/>
          </a:blip>
          <a:srcRect b="0" l="0" r="66810" t="14908"/>
          <a:stretch/>
        </p:blipFill>
        <p:spPr>
          <a:xfrm>
            <a:off x="3314700" y="1392325"/>
            <a:ext cx="3333750" cy="2103400"/>
          </a:xfrm>
          <a:prstGeom prst="rect">
            <a:avLst/>
          </a:prstGeom>
          <a:noFill/>
          <a:ln>
            <a:noFill/>
          </a:ln>
        </p:spPr>
      </p:pic>
      <p:pic>
        <p:nvPicPr>
          <p:cNvPr id="259" name="Google Shape;259;g2a0c6f9b0a2_0_97"/>
          <p:cNvPicPr preferRelativeResize="0"/>
          <p:nvPr/>
        </p:nvPicPr>
        <p:blipFill rotWithShape="1">
          <a:blip r:embed="rId4">
            <a:alphaModFix/>
          </a:blip>
          <a:srcRect b="65689" l="94755" r="0" t="18838"/>
          <a:stretch/>
        </p:blipFill>
        <p:spPr>
          <a:xfrm>
            <a:off x="7473950" y="1774625"/>
            <a:ext cx="768348" cy="557850"/>
          </a:xfrm>
          <a:prstGeom prst="rect">
            <a:avLst/>
          </a:prstGeom>
          <a:noFill/>
          <a:ln>
            <a:noFill/>
          </a:ln>
        </p:spPr>
      </p:pic>
      <p:pic>
        <p:nvPicPr>
          <p:cNvPr id="260" name="Google Shape;260;g2a0c6f9b0a2_0_97"/>
          <p:cNvPicPr preferRelativeResize="0"/>
          <p:nvPr/>
        </p:nvPicPr>
        <p:blipFill rotWithShape="1">
          <a:blip r:embed="rId4">
            <a:alphaModFix/>
          </a:blip>
          <a:srcRect b="5846" l="63793" r="5890" t="14172"/>
          <a:stretch/>
        </p:blipFill>
        <p:spPr>
          <a:xfrm>
            <a:off x="6456675" y="3333950"/>
            <a:ext cx="2679700" cy="1739900"/>
          </a:xfrm>
          <a:prstGeom prst="rect">
            <a:avLst/>
          </a:prstGeom>
          <a:noFill/>
          <a:ln>
            <a:noFill/>
          </a:ln>
        </p:spPr>
      </p:pic>
      <p:pic>
        <p:nvPicPr>
          <p:cNvPr id="261" name="Google Shape;261;g2a0c6f9b0a2_0_97"/>
          <p:cNvPicPr preferRelativeResize="0"/>
          <p:nvPr/>
        </p:nvPicPr>
        <p:blipFill rotWithShape="1">
          <a:blip r:embed="rId4">
            <a:alphaModFix/>
          </a:blip>
          <a:srcRect b="5846" l="33258" r="35938" t="14172"/>
          <a:stretch/>
        </p:blipFill>
        <p:spPr>
          <a:xfrm>
            <a:off x="3581400" y="3333950"/>
            <a:ext cx="2722877" cy="1739900"/>
          </a:xfrm>
          <a:prstGeom prst="rect">
            <a:avLst/>
          </a:prstGeom>
          <a:noFill/>
          <a:ln>
            <a:noFill/>
          </a:ln>
        </p:spPr>
      </p:pic>
      <p:pic>
        <p:nvPicPr>
          <p:cNvPr id="262" name="Google Shape;262;g2a0c6f9b0a2_0_97"/>
          <p:cNvPicPr preferRelativeResize="0"/>
          <p:nvPr/>
        </p:nvPicPr>
        <p:blipFill rotWithShape="1">
          <a:blip r:embed="rId4">
            <a:alphaModFix/>
          </a:blip>
          <a:srcRect b="12710" l="0" r="96262" t="18950"/>
          <a:stretch/>
        </p:blipFill>
        <p:spPr>
          <a:xfrm>
            <a:off x="3312700" y="3430250"/>
            <a:ext cx="336476" cy="1514200"/>
          </a:xfrm>
          <a:prstGeom prst="rect">
            <a:avLst/>
          </a:prstGeom>
          <a:noFill/>
          <a:ln>
            <a:noFill/>
          </a:ln>
        </p:spPr>
      </p:pic>
      <p:pic>
        <p:nvPicPr>
          <p:cNvPr id="263" name="Google Shape;263;g2a0c6f9b0a2_0_97"/>
          <p:cNvPicPr preferRelativeResize="0"/>
          <p:nvPr/>
        </p:nvPicPr>
        <p:blipFill rotWithShape="1">
          <a:blip r:embed="rId5">
            <a:alphaModFix/>
          </a:blip>
          <a:srcRect b="86975" l="1847" r="14547" t="0"/>
          <a:stretch/>
        </p:blipFill>
        <p:spPr>
          <a:xfrm>
            <a:off x="127000" y="1425575"/>
            <a:ext cx="3454400" cy="384375"/>
          </a:xfrm>
          <a:prstGeom prst="rect">
            <a:avLst/>
          </a:prstGeom>
          <a:noFill/>
          <a:ln>
            <a:noFill/>
          </a:ln>
        </p:spPr>
      </p:pic>
      <p:pic>
        <p:nvPicPr>
          <p:cNvPr id="264" name="Google Shape;264;g2a0c6f9b0a2_0_97"/>
          <p:cNvPicPr preferRelativeResize="0"/>
          <p:nvPr/>
        </p:nvPicPr>
        <p:blipFill rotWithShape="1">
          <a:blip r:embed="rId4">
            <a:alphaModFix/>
          </a:blip>
          <a:srcRect b="12710" l="0" r="96262" t="18950"/>
          <a:stretch/>
        </p:blipFill>
        <p:spPr>
          <a:xfrm>
            <a:off x="6175300" y="3430250"/>
            <a:ext cx="336476" cy="1514200"/>
          </a:xfrm>
          <a:prstGeom prst="rect">
            <a:avLst/>
          </a:prstGeom>
          <a:noFill/>
          <a:ln>
            <a:noFill/>
          </a:ln>
        </p:spPr>
      </p:pic>
      <p:pic>
        <p:nvPicPr>
          <p:cNvPr id="265" name="Google Shape;265;g2a0c6f9b0a2_0_97"/>
          <p:cNvPicPr preferRelativeResize="0"/>
          <p:nvPr/>
        </p:nvPicPr>
        <p:blipFill rotWithShape="1">
          <a:blip r:embed="rId5">
            <a:alphaModFix/>
          </a:blip>
          <a:srcRect b="0" l="1847" r="14547" t="15909"/>
          <a:stretch/>
        </p:blipFill>
        <p:spPr>
          <a:xfrm>
            <a:off x="68675" y="1849525"/>
            <a:ext cx="3320224" cy="2481650"/>
          </a:xfrm>
          <a:prstGeom prst="rect">
            <a:avLst/>
          </a:prstGeom>
          <a:noFill/>
          <a:ln>
            <a:noFill/>
          </a:ln>
        </p:spPr>
      </p:pic>
      <p:pic>
        <p:nvPicPr>
          <p:cNvPr id="266" name="Google Shape;266;g2a0c6f9b0a2_0_97"/>
          <p:cNvPicPr preferRelativeResize="0"/>
          <p:nvPr/>
        </p:nvPicPr>
        <p:blipFill rotWithShape="1">
          <a:blip r:embed="rId4">
            <a:alphaModFix/>
          </a:blip>
          <a:srcRect b="86890" l="0" r="66810" t="0"/>
          <a:stretch/>
        </p:blipFill>
        <p:spPr>
          <a:xfrm>
            <a:off x="2933700" y="1012625"/>
            <a:ext cx="3954360" cy="384376"/>
          </a:xfrm>
          <a:prstGeom prst="rect">
            <a:avLst/>
          </a:prstGeom>
          <a:noFill/>
          <a:ln>
            <a:noFill/>
          </a:ln>
        </p:spPr>
      </p:pic>
      <p:pic>
        <p:nvPicPr>
          <p:cNvPr id="267" name="Google Shape;267;g2a0c6f9b0a2_0_97"/>
          <p:cNvPicPr preferRelativeResize="0"/>
          <p:nvPr/>
        </p:nvPicPr>
        <p:blipFill>
          <a:blip r:embed="rId6">
            <a:alphaModFix/>
          </a:blip>
          <a:stretch>
            <a:fillRect/>
          </a:stretch>
        </p:blipFill>
        <p:spPr>
          <a:xfrm>
            <a:off x="683475" y="3952919"/>
            <a:ext cx="452323" cy="292125"/>
          </a:xfrm>
          <a:prstGeom prst="rect">
            <a:avLst/>
          </a:prstGeom>
          <a:noFill/>
          <a:ln>
            <a:noFill/>
          </a:ln>
        </p:spPr>
      </p:pic>
      <p:pic>
        <p:nvPicPr>
          <p:cNvPr id="268" name="Google Shape;268;g2a0c6f9b0a2_0_97"/>
          <p:cNvPicPr preferRelativeResize="0"/>
          <p:nvPr/>
        </p:nvPicPr>
        <p:blipFill>
          <a:blip r:embed="rId6">
            <a:alphaModFix/>
          </a:blip>
          <a:stretch>
            <a:fillRect/>
          </a:stretch>
        </p:blipFill>
        <p:spPr>
          <a:xfrm>
            <a:off x="2693525" y="3978869"/>
            <a:ext cx="452323" cy="292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a75948b1fc_3_5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74" name="Google Shape;274;g2a75948b1fc_3_59"/>
          <p:cNvPicPr preferRelativeResize="0"/>
          <p:nvPr/>
        </p:nvPicPr>
        <p:blipFill rotWithShape="1">
          <a:blip r:embed="rId4">
            <a:alphaModFix/>
          </a:blip>
          <a:srcRect b="65689" l="94755" r="0" t="18838"/>
          <a:stretch/>
        </p:blipFill>
        <p:spPr>
          <a:xfrm>
            <a:off x="8083550" y="2003225"/>
            <a:ext cx="768348" cy="557850"/>
          </a:xfrm>
          <a:prstGeom prst="rect">
            <a:avLst/>
          </a:prstGeom>
          <a:noFill/>
          <a:ln>
            <a:noFill/>
          </a:ln>
        </p:spPr>
      </p:pic>
      <p:pic>
        <p:nvPicPr>
          <p:cNvPr id="275" name="Google Shape;275;g2a75948b1fc_3_59"/>
          <p:cNvPicPr preferRelativeResize="0"/>
          <p:nvPr/>
        </p:nvPicPr>
        <p:blipFill rotWithShape="1">
          <a:blip r:embed="rId5">
            <a:alphaModFix/>
          </a:blip>
          <a:srcRect b="0" l="0" r="7037" t="0"/>
          <a:stretch/>
        </p:blipFill>
        <p:spPr>
          <a:xfrm>
            <a:off x="51050" y="888400"/>
            <a:ext cx="7930774" cy="2843625"/>
          </a:xfrm>
          <a:prstGeom prst="rect">
            <a:avLst/>
          </a:prstGeom>
          <a:noFill/>
          <a:ln>
            <a:noFill/>
          </a:ln>
        </p:spPr>
      </p:pic>
      <p:pic>
        <p:nvPicPr>
          <p:cNvPr id="276" name="Google Shape;276;g2a75948b1fc_3_59"/>
          <p:cNvPicPr preferRelativeResize="0"/>
          <p:nvPr/>
        </p:nvPicPr>
        <p:blipFill>
          <a:blip r:embed="rId6">
            <a:alphaModFix/>
          </a:blip>
          <a:stretch>
            <a:fillRect/>
          </a:stretch>
        </p:blipFill>
        <p:spPr>
          <a:xfrm>
            <a:off x="2801425" y="2133225"/>
            <a:ext cx="155250" cy="529075"/>
          </a:xfrm>
          <a:prstGeom prst="rect">
            <a:avLst/>
          </a:prstGeom>
          <a:noFill/>
          <a:ln>
            <a:noFill/>
          </a:ln>
        </p:spPr>
      </p:pic>
      <p:pic>
        <p:nvPicPr>
          <p:cNvPr id="277" name="Google Shape;277;g2a75948b1fc_3_59"/>
          <p:cNvPicPr preferRelativeResize="0"/>
          <p:nvPr/>
        </p:nvPicPr>
        <p:blipFill>
          <a:blip r:embed="rId6">
            <a:alphaModFix/>
          </a:blip>
          <a:stretch>
            <a:fillRect/>
          </a:stretch>
        </p:blipFill>
        <p:spPr>
          <a:xfrm>
            <a:off x="5442488" y="2102200"/>
            <a:ext cx="155250" cy="529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2a0c6f9b0a2_0_10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283" name="Google Shape;283;g2a0c6f9b0a2_0_103"/>
          <p:cNvPicPr preferRelativeResize="0"/>
          <p:nvPr/>
        </p:nvPicPr>
        <p:blipFill rotWithShape="1">
          <a:blip r:embed="rId3">
            <a:alphaModFix/>
          </a:blip>
          <a:srcRect b="27446" l="0" r="24958" t="-1367"/>
          <a:stretch/>
        </p:blipFill>
        <p:spPr>
          <a:xfrm>
            <a:off x="3911425" y="784025"/>
            <a:ext cx="4065249" cy="2199125"/>
          </a:xfrm>
          <a:prstGeom prst="rect">
            <a:avLst/>
          </a:prstGeom>
          <a:noFill/>
          <a:ln>
            <a:noFill/>
          </a:ln>
        </p:spPr>
      </p:pic>
      <p:pic>
        <p:nvPicPr>
          <p:cNvPr id="284" name="Google Shape;284;g2a0c6f9b0a2_0_103"/>
          <p:cNvPicPr preferRelativeResize="0"/>
          <p:nvPr/>
        </p:nvPicPr>
        <p:blipFill rotWithShape="1">
          <a:blip r:embed="rId4">
            <a:alphaModFix/>
          </a:blip>
          <a:srcRect b="27415" l="4786" r="23887" t="0"/>
          <a:stretch/>
        </p:blipFill>
        <p:spPr>
          <a:xfrm>
            <a:off x="182925" y="784025"/>
            <a:ext cx="3935250" cy="2199125"/>
          </a:xfrm>
          <a:prstGeom prst="rect">
            <a:avLst/>
          </a:prstGeom>
          <a:noFill/>
          <a:ln>
            <a:noFill/>
          </a:ln>
        </p:spPr>
      </p:pic>
      <p:pic>
        <p:nvPicPr>
          <p:cNvPr id="285" name="Google Shape;285;g2a0c6f9b0a2_0_103"/>
          <p:cNvPicPr preferRelativeResize="0"/>
          <p:nvPr/>
        </p:nvPicPr>
        <p:blipFill rotWithShape="1">
          <a:blip r:embed="rId5">
            <a:alphaModFix/>
          </a:blip>
          <a:srcRect b="26859" l="0" r="25489" t="5705"/>
          <a:stretch/>
        </p:blipFill>
        <p:spPr>
          <a:xfrm>
            <a:off x="3935725" y="3011250"/>
            <a:ext cx="4040950" cy="1956025"/>
          </a:xfrm>
          <a:prstGeom prst="rect">
            <a:avLst/>
          </a:prstGeom>
          <a:noFill/>
          <a:ln>
            <a:noFill/>
          </a:ln>
        </p:spPr>
      </p:pic>
      <p:pic>
        <p:nvPicPr>
          <p:cNvPr id="286" name="Google Shape;286;g2a0c6f9b0a2_0_103"/>
          <p:cNvPicPr preferRelativeResize="0"/>
          <p:nvPr/>
        </p:nvPicPr>
        <p:blipFill>
          <a:blip r:embed="rId6">
            <a:alphaModFix/>
          </a:blip>
          <a:stretch>
            <a:fillRect/>
          </a:stretch>
        </p:blipFill>
        <p:spPr>
          <a:xfrm>
            <a:off x="4017900" y="1311950"/>
            <a:ext cx="183200" cy="680850"/>
          </a:xfrm>
          <a:prstGeom prst="rect">
            <a:avLst/>
          </a:prstGeom>
          <a:noFill/>
          <a:ln>
            <a:noFill/>
          </a:ln>
        </p:spPr>
      </p:pic>
      <p:pic>
        <p:nvPicPr>
          <p:cNvPr id="287" name="Google Shape;287;g2a0c6f9b0a2_0_103"/>
          <p:cNvPicPr preferRelativeResize="0"/>
          <p:nvPr/>
        </p:nvPicPr>
        <p:blipFill rotWithShape="1">
          <a:blip r:embed="rId7">
            <a:alphaModFix/>
          </a:blip>
          <a:srcRect b="26863" l="4228" r="25288" t="4061"/>
          <a:stretch/>
        </p:blipFill>
        <p:spPr>
          <a:xfrm>
            <a:off x="182925" y="2983150"/>
            <a:ext cx="3834975" cy="2012250"/>
          </a:xfrm>
          <a:prstGeom prst="rect">
            <a:avLst/>
          </a:prstGeom>
          <a:noFill/>
          <a:ln>
            <a:noFill/>
          </a:ln>
        </p:spPr>
      </p:pic>
      <p:pic>
        <p:nvPicPr>
          <p:cNvPr id="288" name="Google Shape;288;g2a0c6f9b0a2_0_103"/>
          <p:cNvPicPr preferRelativeResize="0"/>
          <p:nvPr/>
        </p:nvPicPr>
        <p:blipFill rotWithShape="1">
          <a:blip r:embed="rId8">
            <a:alphaModFix/>
          </a:blip>
          <a:srcRect b="59371" l="91665" r="461" t="20151"/>
          <a:stretch/>
        </p:blipFill>
        <p:spPr>
          <a:xfrm>
            <a:off x="7976675" y="2745775"/>
            <a:ext cx="1165199" cy="751700"/>
          </a:xfrm>
          <a:prstGeom prst="rect">
            <a:avLst/>
          </a:prstGeom>
          <a:noFill/>
          <a:ln>
            <a:noFill/>
          </a:ln>
        </p:spPr>
      </p:pic>
      <p:pic>
        <p:nvPicPr>
          <p:cNvPr id="289" name="Google Shape;289;g2a0c6f9b0a2_0_103"/>
          <p:cNvPicPr preferRelativeResize="0"/>
          <p:nvPr/>
        </p:nvPicPr>
        <p:blipFill rotWithShape="1">
          <a:blip r:embed="rId9">
            <a:alphaModFix/>
          </a:blip>
          <a:srcRect b="87830" l="4717" r="78667" t="4750"/>
          <a:stretch/>
        </p:blipFill>
        <p:spPr>
          <a:xfrm>
            <a:off x="4201100" y="3011250"/>
            <a:ext cx="1750630" cy="193900"/>
          </a:xfrm>
          <a:prstGeom prst="rect">
            <a:avLst/>
          </a:prstGeom>
          <a:noFill/>
          <a:ln>
            <a:noFill/>
          </a:ln>
        </p:spPr>
      </p:pic>
      <p:pic>
        <p:nvPicPr>
          <p:cNvPr id="290" name="Google Shape;290;g2a0c6f9b0a2_0_103"/>
          <p:cNvPicPr preferRelativeResize="0"/>
          <p:nvPr/>
        </p:nvPicPr>
        <p:blipFill rotWithShape="1">
          <a:blip r:embed="rId8">
            <a:alphaModFix/>
          </a:blip>
          <a:srcRect b="88177" l="4716" r="80131" t="4403"/>
          <a:stretch/>
        </p:blipFill>
        <p:spPr>
          <a:xfrm>
            <a:off x="162063" y="3037825"/>
            <a:ext cx="1596436" cy="193900"/>
          </a:xfrm>
          <a:prstGeom prst="rect">
            <a:avLst/>
          </a:prstGeom>
          <a:noFill/>
          <a:ln>
            <a:noFill/>
          </a:ln>
        </p:spPr>
      </p:pic>
      <p:pic>
        <p:nvPicPr>
          <p:cNvPr id="291" name="Google Shape;291;g2a0c6f9b0a2_0_103"/>
          <p:cNvPicPr preferRelativeResize="0"/>
          <p:nvPr/>
        </p:nvPicPr>
        <p:blipFill rotWithShape="1">
          <a:blip r:embed="rId10">
            <a:alphaModFix/>
          </a:blip>
          <a:srcRect b="88044" l="4716" r="80131" t="4536"/>
          <a:stretch/>
        </p:blipFill>
        <p:spPr>
          <a:xfrm>
            <a:off x="4118175" y="969890"/>
            <a:ext cx="1596426" cy="193900"/>
          </a:xfrm>
          <a:prstGeom prst="rect">
            <a:avLst/>
          </a:prstGeom>
          <a:noFill/>
          <a:ln>
            <a:noFill/>
          </a:ln>
        </p:spPr>
      </p:pic>
      <p:pic>
        <p:nvPicPr>
          <p:cNvPr id="292" name="Google Shape;292;g2a0c6f9b0a2_0_103"/>
          <p:cNvPicPr preferRelativeResize="0"/>
          <p:nvPr/>
        </p:nvPicPr>
        <p:blipFill rotWithShape="1">
          <a:blip r:embed="rId11">
            <a:alphaModFix/>
          </a:blip>
          <a:srcRect b="87830" l="4752" r="80991" t="6211"/>
          <a:stretch/>
        </p:blipFill>
        <p:spPr>
          <a:xfrm>
            <a:off x="148613" y="982712"/>
            <a:ext cx="1623347" cy="168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2a58cb8d4e2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298" name="Google Shape;298;g2a58cb8d4e2_0_19"/>
          <p:cNvPicPr preferRelativeResize="0"/>
          <p:nvPr/>
        </p:nvPicPr>
        <p:blipFill rotWithShape="1">
          <a:blip r:embed="rId4">
            <a:alphaModFix/>
          </a:blip>
          <a:srcRect b="86192" l="4519" r="74604" t="0"/>
          <a:stretch/>
        </p:blipFill>
        <p:spPr>
          <a:xfrm>
            <a:off x="4133699" y="862825"/>
            <a:ext cx="3007949" cy="489576"/>
          </a:xfrm>
          <a:prstGeom prst="rect">
            <a:avLst/>
          </a:prstGeom>
          <a:noFill/>
          <a:ln>
            <a:noFill/>
          </a:ln>
        </p:spPr>
      </p:pic>
      <p:pic>
        <p:nvPicPr>
          <p:cNvPr id="299" name="Google Shape;299;g2a58cb8d4e2_0_19"/>
          <p:cNvPicPr preferRelativeResize="0"/>
          <p:nvPr/>
        </p:nvPicPr>
        <p:blipFill rotWithShape="1">
          <a:blip r:embed="rId5">
            <a:alphaModFix/>
          </a:blip>
          <a:srcRect b="85801" l="1593" r="58378" t="0"/>
          <a:stretch/>
        </p:blipFill>
        <p:spPr>
          <a:xfrm>
            <a:off x="177650" y="1381100"/>
            <a:ext cx="1932226" cy="489575"/>
          </a:xfrm>
          <a:prstGeom prst="rect">
            <a:avLst/>
          </a:prstGeom>
          <a:noFill/>
          <a:ln>
            <a:noFill/>
          </a:ln>
        </p:spPr>
      </p:pic>
      <p:pic>
        <p:nvPicPr>
          <p:cNvPr id="300" name="Google Shape;300;g2a58cb8d4e2_0_19"/>
          <p:cNvPicPr preferRelativeResize="0"/>
          <p:nvPr/>
        </p:nvPicPr>
        <p:blipFill rotWithShape="1">
          <a:blip r:embed="rId4">
            <a:alphaModFix/>
          </a:blip>
          <a:srcRect b="58733" l="92392" r="0" t="18647"/>
          <a:stretch/>
        </p:blipFill>
        <p:spPr>
          <a:xfrm>
            <a:off x="7898725" y="430275"/>
            <a:ext cx="1094149" cy="800575"/>
          </a:xfrm>
          <a:prstGeom prst="rect">
            <a:avLst/>
          </a:prstGeom>
          <a:noFill/>
          <a:ln>
            <a:noFill/>
          </a:ln>
        </p:spPr>
      </p:pic>
      <p:pic>
        <p:nvPicPr>
          <p:cNvPr id="301" name="Google Shape;301;g2a58cb8d4e2_0_19"/>
          <p:cNvPicPr preferRelativeResize="0"/>
          <p:nvPr/>
        </p:nvPicPr>
        <p:blipFill rotWithShape="1">
          <a:blip r:embed="rId4">
            <a:alphaModFix/>
          </a:blip>
          <a:srcRect b="7002" l="25502" r="52636" t="14578"/>
          <a:stretch/>
        </p:blipFill>
        <p:spPr>
          <a:xfrm>
            <a:off x="6431125" y="1293900"/>
            <a:ext cx="2134001" cy="1883834"/>
          </a:xfrm>
          <a:prstGeom prst="rect">
            <a:avLst/>
          </a:prstGeom>
          <a:noFill/>
          <a:ln>
            <a:noFill/>
          </a:ln>
        </p:spPr>
      </p:pic>
      <p:pic>
        <p:nvPicPr>
          <p:cNvPr id="302" name="Google Shape;302;g2a58cb8d4e2_0_19"/>
          <p:cNvPicPr preferRelativeResize="0"/>
          <p:nvPr/>
        </p:nvPicPr>
        <p:blipFill rotWithShape="1">
          <a:blip r:embed="rId4">
            <a:alphaModFix/>
          </a:blip>
          <a:srcRect b="5722" l="0" r="74605" t="14792"/>
          <a:stretch/>
        </p:blipFill>
        <p:spPr>
          <a:xfrm>
            <a:off x="3721450" y="1325425"/>
            <a:ext cx="2448660" cy="1886175"/>
          </a:xfrm>
          <a:prstGeom prst="rect">
            <a:avLst/>
          </a:prstGeom>
          <a:noFill/>
          <a:ln>
            <a:noFill/>
          </a:ln>
        </p:spPr>
      </p:pic>
      <p:pic>
        <p:nvPicPr>
          <p:cNvPr id="303" name="Google Shape;303;g2a58cb8d4e2_0_19"/>
          <p:cNvPicPr preferRelativeResize="0"/>
          <p:nvPr/>
        </p:nvPicPr>
        <p:blipFill rotWithShape="1">
          <a:blip r:embed="rId4">
            <a:alphaModFix/>
          </a:blip>
          <a:srcRect b="5063" l="47972" r="30167" t="14570"/>
          <a:stretch/>
        </p:blipFill>
        <p:spPr>
          <a:xfrm>
            <a:off x="3997475" y="3183725"/>
            <a:ext cx="2134011" cy="1930766"/>
          </a:xfrm>
          <a:prstGeom prst="rect">
            <a:avLst/>
          </a:prstGeom>
          <a:noFill/>
          <a:ln>
            <a:noFill/>
          </a:ln>
        </p:spPr>
      </p:pic>
      <p:pic>
        <p:nvPicPr>
          <p:cNvPr id="304" name="Google Shape;304;g2a58cb8d4e2_0_19"/>
          <p:cNvPicPr preferRelativeResize="0"/>
          <p:nvPr/>
        </p:nvPicPr>
        <p:blipFill rotWithShape="1">
          <a:blip r:embed="rId4">
            <a:alphaModFix/>
          </a:blip>
          <a:srcRect b="4407" l="70534" r="7605" t="14575"/>
          <a:stretch/>
        </p:blipFill>
        <p:spPr>
          <a:xfrm>
            <a:off x="6458875" y="3167350"/>
            <a:ext cx="2134001" cy="1946466"/>
          </a:xfrm>
          <a:prstGeom prst="rect">
            <a:avLst/>
          </a:prstGeom>
          <a:noFill/>
          <a:ln>
            <a:noFill/>
          </a:ln>
        </p:spPr>
      </p:pic>
      <p:pic>
        <p:nvPicPr>
          <p:cNvPr id="305" name="Google Shape;305;g2a58cb8d4e2_0_19"/>
          <p:cNvPicPr preferRelativeResize="0"/>
          <p:nvPr/>
        </p:nvPicPr>
        <p:blipFill rotWithShape="1">
          <a:blip r:embed="rId4">
            <a:alphaModFix/>
          </a:blip>
          <a:srcRect b="13730" l="790" r="96265" t="18260"/>
          <a:stretch/>
        </p:blipFill>
        <p:spPr>
          <a:xfrm>
            <a:off x="6187400" y="1376375"/>
            <a:ext cx="290248" cy="1650025"/>
          </a:xfrm>
          <a:prstGeom prst="rect">
            <a:avLst/>
          </a:prstGeom>
          <a:noFill/>
          <a:ln>
            <a:noFill/>
          </a:ln>
        </p:spPr>
      </p:pic>
      <p:pic>
        <p:nvPicPr>
          <p:cNvPr id="306" name="Google Shape;306;g2a58cb8d4e2_0_19"/>
          <p:cNvPicPr preferRelativeResize="0"/>
          <p:nvPr/>
        </p:nvPicPr>
        <p:blipFill rotWithShape="1">
          <a:blip r:embed="rId4">
            <a:alphaModFix/>
          </a:blip>
          <a:srcRect b="13730" l="790" r="96265" t="18260"/>
          <a:stretch/>
        </p:blipFill>
        <p:spPr>
          <a:xfrm>
            <a:off x="6194875" y="3249320"/>
            <a:ext cx="290248" cy="1650005"/>
          </a:xfrm>
          <a:prstGeom prst="rect">
            <a:avLst/>
          </a:prstGeom>
          <a:noFill/>
          <a:ln>
            <a:noFill/>
          </a:ln>
        </p:spPr>
      </p:pic>
      <p:pic>
        <p:nvPicPr>
          <p:cNvPr id="307" name="Google Shape;307;g2a58cb8d4e2_0_19"/>
          <p:cNvPicPr preferRelativeResize="0"/>
          <p:nvPr/>
        </p:nvPicPr>
        <p:blipFill rotWithShape="1">
          <a:blip r:embed="rId4">
            <a:alphaModFix/>
          </a:blip>
          <a:srcRect b="13730" l="790" r="96265" t="18260"/>
          <a:stretch/>
        </p:blipFill>
        <p:spPr>
          <a:xfrm>
            <a:off x="3751750" y="3275400"/>
            <a:ext cx="287724" cy="1635625"/>
          </a:xfrm>
          <a:prstGeom prst="rect">
            <a:avLst/>
          </a:prstGeom>
          <a:noFill/>
          <a:ln>
            <a:noFill/>
          </a:ln>
        </p:spPr>
      </p:pic>
      <p:pic>
        <p:nvPicPr>
          <p:cNvPr id="308" name="Google Shape;308;g2a58cb8d4e2_0_19"/>
          <p:cNvPicPr preferRelativeResize="0"/>
          <p:nvPr/>
        </p:nvPicPr>
        <p:blipFill rotWithShape="1">
          <a:blip r:embed="rId5">
            <a:alphaModFix/>
          </a:blip>
          <a:srcRect b="6616" l="1594" r="18705" t="16002"/>
          <a:stretch/>
        </p:blipFill>
        <p:spPr>
          <a:xfrm>
            <a:off x="44725" y="1858825"/>
            <a:ext cx="3570350" cy="2476225"/>
          </a:xfrm>
          <a:prstGeom prst="rect">
            <a:avLst/>
          </a:prstGeom>
          <a:noFill/>
          <a:ln>
            <a:noFill/>
          </a:ln>
        </p:spPr>
      </p:pic>
      <p:pic>
        <p:nvPicPr>
          <p:cNvPr id="309" name="Google Shape;309;g2a58cb8d4e2_0_19"/>
          <p:cNvPicPr preferRelativeResize="0"/>
          <p:nvPr/>
        </p:nvPicPr>
        <p:blipFill rotWithShape="1">
          <a:blip r:embed="rId6">
            <a:alphaModFix/>
          </a:blip>
          <a:srcRect b="86385" l="37562" r="58255" t="3623"/>
          <a:stretch/>
        </p:blipFill>
        <p:spPr>
          <a:xfrm>
            <a:off x="1745275" y="1527963"/>
            <a:ext cx="388275" cy="309186"/>
          </a:xfrm>
          <a:prstGeom prst="rect">
            <a:avLst/>
          </a:prstGeom>
          <a:noFill/>
          <a:ln>
            <a:noFill/>
          </a:ln>
        </p:spPr>
      </p:pic>
      <p:pic>
        <p:nvPicPr>
          <p:cNvPr id="310" name="Google Shape;310;g2a58cb8d4e2_0_19"/>
          <p:cNvPicPr preferRelativeResize="0"/>
          <p:nvPr/>
        </p:nvPicPr>
        <p:blipFill rotWithShape="1">
          <a:blip r:embed="rId6">
            <a:alphaModFix/>
          </a:blip>
          <a:srcRect b="86385" l="37562" r="58255" t="3623"/>
          <a:stretch/>
        </p:blipFill>
        <p:spPr>
          <a:xfrm>
            <a:off x="5455000" y="972875"/>
            <a:ext cx="442747" cy="352550"/>
          </a:xfrm>
          <a:prstGeom prst="rect">
            <a:avLst/>
          </a:prstGeom>
          <a:noFill/>
          <a:ln>
            <a:noFill/>
          </a:ln>
        </p:spPr>
      </p:pic>
      <p:pic>
        <p:nvPicPr>
          <p:cNvPr id="311" name="Google Shape;311;g2a58cb8d4e2_0_19"/>
          <p:cNvPicPr preferRelativeResize="0"/>
          <p:nvPr/>
        </p:nvPicPr>
        <p:blipFill>
          <a:blip r:embed="rId7">
            <a:alphaModFix/>
          </a:blip>
          <a:stretch>
            <a:fillRect/>
          </a:stretch>
        </p:blipFill>
        <p:spPr>
          <a:xfrm>
            <a:off x="600625" y="4151144"/>
            <a:ext cx="452323" cy="292125"/>
          </a:xfrm>
          <a:prstGeom prst="rect">
            <a:avLst/>
          </a:prstGeom>
          <a:noFill/>
          <a:ln>
            <a:noFill/>
          </a:ln>
        </p:spPr>
      </p:pic>
      <p:pic>
        <p:nvPicPr>
          <p:cNvPr id="312" name="Google Shape;312;g2a58cb8d4e2_0_19"/>
          <p:cNvPicPr preferRelativeResize="0"/>
          <p:nvPr/>
        </p:nvPicPr>
        <p:blipFill>
          <a:blip r:embed="rId7">
            <a:alphaModFix/>
          </a:blip>
          <a:stretch>
            <a:fillRect/>
          </a:stretch>
        </p:blipFill>
        <p:spPr>
          <a:xfrm>
            <a:off x="1391975" y="4151144"/>
            <a:ext cx="452323" cy="292125"/>
          </a:xfrm>
          <a:prstGeom prst="rect">
            <a:avLst/>
          </a:prstGeom>
          <a:noFill/>
          <a:ln>
            <a:noFill/>
          </a:ln>
        </p:spPr>
      </p:pic>
      <p:pic>
        <p:nvPicPr>
          <p:cNvPr id="313" name="Google Shape;313;g2a58cb8d4e2_0_19"/>
          <p:cNvPicPr preferRelativeResize="0"/>
          <p:nvPr/>
        </p:nvPicPr>
        <p:blipFill>
          <a:blip r:embed="rId7">
            <a:alphaModFix/>
          </a:blip>
          <a:stretch>
            <a:fillRect/>
          </a:stretch>
        </p:blipFill>
        <p:spPr>
          <a:xfrm>
            <a:off x="3011600" y="4151144"/>
            <a:ext cx="452323" cy="292125"/>
          </a:xfrm>
          <a:prstGeom prst="rect">
            <a:avLst/>
          </a:prstGeom>
          <a:noFill/>
          <a:ln>
            <a:noFill/>
          </a:ln>
        </p:spPr>
      </p:pic>
      <p:pic>
        <p:nvPicPr>
          <p:cNvPr id="314" name="Google Shape;314;g2a58cb8d4e2_0_19"/>
          <p:cNvPicPr preferRelativeResize="0"/>
          <p:nvPr/>
        </p:nvPicPr>
        <p:blipFill rotWithShape="1">
          <a:blip r:embed="rId5">
            <a:alphaModFix/>
          </a:blip>
          <a:srcRect b="6616" l="33655" r="59921" t="88621"/>
          <a:stretch/>
        </p:blipFill>
        <p:spPr>
          <a:xfrm>
            <a:off x="1862075" y="4182650"/>
            <a:ext cx="287724" cy="152400"/>
          </a:xfrm>
          <a:prstGeom prst="rect">
            <a:avLst/>
          </a:prstGeom>
          <a:noFill/>
          <a:ln>
            <a:noFill/>
          </a:ln>
        </p:spPr>
      </p:pic>
      <p:pic>
        <p:nvPicPr>
          <p:cNvPr id="315" name="Google Shape;315;g2a58cb8d4e2_0_19"/>
          <p:cNvPicPr preferRelativeResize="0"/>
          <p:nvPr/>
        </p:nvPicPr>
        <p:blipFill>
          <a:blip r:embed="rId7">
            <a:alphaModFix/>
          </a:blip>
          <a:stretch>
            <a:fillRect/>
          </a:stretch>
        </p:blipFill>
        <p:spPr>
          <a:xfrm>
            <a:off x="2229250" y="4151144"/>
            <a:ext cx="452323" cy="292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2a75948b1fc_3_8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21" name="Google Shape;321;g2a75948b1fc_3_80"/>
          <p:cNvPicPr preferRelativeResize="0"/>
          <p:nvPr/>
        </p:nvPicPr>
        <p:blipFill>
          <a:blip r:embed="rId4">
            <a:alphaModFix/>
          </a:blip>
          <a:stretch>
            <a:fillRect/>
          </a:stretch>
        </p:blipFill>
        <p:spPr>
          <a:xfrm>
            <a:off x="0" y="824725"/>
            <a:ext cx="7639174" cy="2546375"/>
          </a:xfrm>
          <a:prstGeom prst="rect">
            <a:avLst/>
          </a:prstGeom>
          <a:noFill/>
          <a:ln>
            <a:noFill/>
          </a:ln>
        </p:spPr>
      </p:pic>
      <p:pic>
        <p:nvPicPr>
          <p:cNvPr id="322" name="Google Shape;322;g2a75948b1fc_3_80"/>
          <p:cNvPicPr preferRelativeResize="0"/>
          <p:nvPr/>
        </p:nvPicPr>
        <p:blipFill>
          <a:blip r:embed="rId5">
            <a:alphaModFix/>
          </a:blip>
          <a:stretch>
            <a:fillRect/>
          </a:stretch>
        </p:blipFill>
        <p:spPr>
          <a:xfrm>
            <a:off x="1891750" y="1866975"/>
            <a:ext cx="155250" cy="529075"/>
          </a:xfrm>
          <a:prstGeom prst="rect">
            <a:avLst/>
          </a:prstGeom>
          <a:noFill/>
          <a:ln>
            <a:noFill/>
          </a:ln>
        </p:spPr>
      </p:pic>
      <p:pic>
        <p:nvPicPr>
          <p:cNvPr id="323" name="Google Shape;323;g2a75948b1fc_3_80"/>
          <p:cNvPicPr preferRelativeResize="0"/>
          <p:nvPr/>
        </p:nvPicPr>
        <p:blipFill>
          <a:blip r:embed="rId5">
            <a:alphaModFix/>
          </a:blip>
          <a:stretch>
            <a:fillRect/>
          </a:stretch>
        </p:blipFill>
        <p:spPr>
          <a:xfrm>
            <a:off x="3682925" y="1866975"/>
            <a:ext cx="155250" cy="529075"/>
          </a:xfrm>
          <a:prstGeom prst="rect">
            <a:avLst/>
          </a:prstGeom>
          <a:noFill/>
          <a:ln>
            <a:noFill/>
          </a:ln>
        </p:spPr>
      </p:pic>
      <p:pic>
        <p:nvPicPr>
          <p:cNvPr id="324" name="Google Shape;324;g2a75948b1fc_3_80"/>
          <p:cNvPicPr preferRelativeResize="0"/>
          <p:nvPr/>
        </p:nvPicPr>
        <p:blipFill>
          <a:blip r:embed="rId5">
            <a:alphaModFix/>
          </a:blip>
          <a:stretch>
            <a:fillRect/>
          </a:stretch>
        </p:blipFill>
        <p:spPr>
          <a:xfrm>
            <a:off x="5474100" y="1866975"/>
            <a:ext cx="155250" cy="529075"/>
          </a:xfrm>
          <a:prstGeom prst="rect">
            <a:avLst/>
          </a:prstGeom>
          <a:noFill/>
          <a:ln>
            <a:noFill/>
          </a:ln>
        </p:spPr>
      </p:pic>
      <p:pic>
        <p:nvPicPr>
          <p:cNvPr id="325" name="Google Shape;325;g2a75948b1fc_3_80"/>
          <p:cNvPicPr preferRelativeResize="0"/>
          <p:nvPr/>
        </p:nvPicPr>
        <p:blipFill>
          <a:blip r:embed="rId5">
            <a:alphaModFix/>
          </a:blip>
          <a:stretch>
            <a:fillRect/>
          </a:stretch>
        </p:blipFill>
        <p:spPr>
          <a:xfrm>
            <a:off x="905450" y="3043894"/>
            <a:ext cx="452323" cy="292125"/>
          </a:xfrm>
          <a:prstGeom prst="rect">
            <a:avLst/>
          </a:prstGeom>
          <a:noFill/>
          <a:ln>
            <a:noFill/>
          </a:ln>
        </p:spPr>
      </p:pic>
      <p:pic>
        <p:nvPicPr>
          <p:cNvPr id="326" name="Google Shape;326;g2a75948b1fc_3_80"/>
          <p:cNvPicPr preferRelativeResize="0"/>
          <p:nvPr/>
        </p:nvPicPr>
        <p:blipFill>
          <a:blip r:embed="rId5">
            <a:alphaModFix/>
          </a:blip>
          <a:stretch>
            <a:fillRect/>
          </a:stretch>
        </p:blipFill>
        <p:spPr>
          <a:xfrm>
            <a:off x="2684800" y="3043894"/>
            <a:ext cx="452323" cy="292125"/>
          </a:xfrm>
          <a:prstGeom prst="rect">
            <a:avLst/>
          </a:prstGeom>
          <a:noFill/>
          <a:ln>
            <a:noFill/>
          </a:ln>
        </p:spPr>
      </p:pic>
      <p:pic>
        <p:nvPicPr>
          <p:cNvPr id="327" name="Google Shape;327;g2a75948b1fc_3_80"/>
          <p:cNvPicPr preferRelativeResize="0"/>
          <p:nvPr/>
        </p:nvPicPr>
        <p:blipFill>
          <a:blip r:embed="rId5">
            <a:alphaModFix/>
          </a:blip>
          <a:stretch>
            <a:fillRect/>
          </a:stretch>
        </p:blipFill>
        <p:spPr>
          <a:xfrm>
            <a:off x="4505550" y="3043894"/>
            <a:ext cx="452323" cy="292125"/>
          </a:xfrm>
          <a:prstGeom prst="rect">
            <a:avLst/>
          </a:prstGeom>
          <a:noFill/>
          <a:ln>
            <a:noFill/>
          </a:ln>
        </p:spPr>
      </p:pic>
      <p:pic>
        <p:nvPicPr>
          <p:cNvPr id="328" name="Google Shape;328;g2a75948b1fc_3_80"/>
          <p:cNvPicPr preferRelativeResize="0"/>
          <p:nvPr/>
        </p:nvPicPr>
        <p:blipFill rotWithShape="1">
          <a:blip r:embed="rId4">
            <a:alphaModFix/>
          </a:blip>
          <a:srcRect b="6139" l="82912" r="12449" t="88527"/>
          <a:stretch/>
        </p:blipFill>
        <p:spPr>
          <a:xfrm>
            <a:off x="3583400" y="3124050"/>
            <a:ext cx="354300" cy="135775"/>
          </a:xfrm>
          <a:prstGeom prst="rect">
            <a:avLst/>
          </a:prstGeom>
          <a:noFill/>
          <a:ln>
            <a:noFill/>
          </a:ln>
        </p:spPr>
      </p:pic>
      <p:pic>
        <p:nvPicPr>
          <p:cNvPr id="329" name="Google Shape;329;g2a75948b1fc_3_80"/>
          <p:cNvPicPr preferRelativeResize="0"/>
          <p:nvPr/>
        </p:nvPicPr>
        <p:blipFill>
          <a:blip r:embed="rId5">
            <a:alphaModFix/>
          </a:blip>
          <a:stretch>
            <a:fillRect/>
          </a:stretch>
        </p:blipFill>
        <p:spPr>
          <a:xfrm>
            <a:off x="6265975" y="3043894"/>
            <a:ext cx="452323" cy="292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2a7c40ec614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35" name="Google Shape;335;g2a7c40ec614_0_1"/>
          <p:cNvPicPr preferRelativeResize="0"/>
          <p:nvPr/>
        </p:nvPicPr>
        <p:blipFill rotWithShape="1">
          <a:blip r:embed="rId3">
            <a:alphaModFix/>
          </a:blip>
          <a:srcRect b="27414" l="42402" r="30468" t="17546"/>
          <a:stretch/>
        </p:blipFill>
        <p:spPr>
          <a:xfrm>
            <a:off x="7625950" y="1730200"/>
            <a:ext cx="1260651" cy="1404475"/>
          </a:xfrm>
          <a:prstGeom prst="rect">
            <a:avLst/>
          </a:prstGeom>
          <a:noFill/>
          <a:ln>
            <a:noFill/>
          </a:ln>
        </p:spPr>
      </p:pic>
      <p:sp>
        <p:nvSpPr>
          <p:cNvPr id="336" name="Google Shape;336;g2a7c40ec614_0_1"/>
          <p:cNvSpPr txBox="1"/>
          <p:nvPr>
            <p:ph idx="4294967295" type="title"/>
          </p:nvPr>
        </p:nvSpPr>
        <p:spPr>
          <a:xfrm>
            <a:off x="7639175" y="948263"/>
            <a:ext cx="1234200" cy="846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n" sz="700">
                <a:latin typeface="Montserrat"/>
                <a:ea typeface="Montserrat"/>
                <a:cs typeface="Montserrat"/>
                <a:sym typeface="Montserrat"/>
              </a:rPr>
              <a:t>Legend</a:t>
            </a:r>
            <a:endParaRPr sz="700">
              <a:latin typeface="Montserrat"/>
              <a:ea typeface="Montserrat"/>
              <a:cs typeface="Montserrat"/>
              <a:sym typeface="Montserrat"/>
            </a:endParaRPr>
          </a:p>
          <a:p>
            <a:pPr indent="0" lvl="0" marL="0" rtl="0" algn="l">
              <a:lnSpc>
                <a:spcPct val="100000"/>
              </a:lnSpc>
              <a:spcBef>
                <a:spcPts val="0"/>
              </a:spcBef>
              <a:spcAft>
                <a:spcPts val="0"/>
              </a:spcAft>
              <a:buSzPts val="3333"/>
              <a:buNone/>
            </a:pPr>
            <a:r>
              <a:rPr lang="en" sz="700">
                <a:solidFill>
                  <a:srgbClr val="6B76FA"/>
                </a:solidFill>
                <a:latin typeface="Montserrat"/>
                <a:ea typeface="Montserrat"/>
                <a:cs typeface="Montserrat"/>
                <a:sym typeface="Montserrat"/>
              </a:rPr>
              <a:t>    </a:t>
            </a:r>
            <a:r>
              <a:rPr lang="en" sz="700">
                <a:solidFill>
                  <a:srgbClr val="6B76FA"/>
                </a:solidFill>
                <a:latin typeface="Montserrat"/>
                <a:ea typeface="Montserrat"/>
                <a:cs typeface="Montserrat"/>
                <a:sym typeface="Montserrat"/>
              </a:rPr>
              <a:t>Actual market price</a:t>
            </a:r>
            <a:endParaRPr sz="700">
              <a:solidFill>
                <a:srgbClr val="6B76FA"/>
              </a:solidFill>
              <a:latin typeface="Montserrat"/>
              <a:ea typeface="Montserrat"/>
              <a:cs typeface="Montserrat"/>
              <a:sym typeface="Montserrat"/>
            </a:endParaRPr>
          </a:p>
          <a:p>
            <a:pPr indent="0" lvl="0" marL="0" rtl="0" algn="l">
              <a:lnSpc>
                <a:spcPct val="100000"/>
              </a:lnSpc>
              <a:spcBef>
                <a:spcPts val="0"/>
              </a:spcBef>
              <a:spcAft>
                <a:spcPts val="0"/>
              </a:spcAft>
              <a:buSzPts val="3333"/>
              <a:buNone/>
            </a:pPr>
            <a:r>
              <a:rPr lang="en" sz="700">
                <a:solidFill>
                  <a:srgbClr val="FBAC71"/>
                </a:solidFill>
                <a:latin typeface="Montserrat"/>
                <a:ea typeface="Montserrat"/>
                <a:cs typeface="Montserrat"/>
                <a:sym typeface="Montserrat"/>
              </a:rPr>
              <a:t>    GBTR</a:t>
            </a:r>
            <a:endParaRPr sz="700">
              <a:solidFill>
                <a:srgbClr val="FBAC71"/>
              </a:solidFill>
              <a:latin typeface="Montserrat"/>
              <a:ea typeface="Montserrat"/>
              <a:cs typeface="Montserrat"/>
              <a:sym typeface="Montserrat"/>
            </a:endParaRPr>
          </a:p>
          <a:p>
            <a:pPr indent="0" lvl="0" marL="0" rtl="0" algn="l">
              <a:lnSpc>
                <a:spcPct val="100000"/>
              </a:lnSpc>
              <a:spcBef>
                <a:spcPts val="0"/>
              </a:spcBef>
              <a:spcAft>
                <a:spcPts val="0"/>
              </a:spcAft>
              <a:buSzPts val="3333"/>
              <a:buNone/>
            </a:pPr>
            <a:r>
              <a:rPr lang="en" sz="700">
                <a:solidFill>
                  <a:srgbClr val="AB63FA"/>
                </a:solidFill>
                <a:latin typeface="Montserrat"/>
                <a:ea typeface="Montserrat"/>
                <a:cs typeface="Montserrat"/>
                <a:sym typeface="Montserrat"/>
              </a:rPr>
              <a:t>    RF</a:t>
            </a:r>
            <a:endParaRPr sz="700">
              <a:solidFill>
                <a:srgbClr val="AB63FA"/>
              </a:solidFill>
              <a:latin typeface="Montserrat"/>
              <a:ea typeface="Montserrat"/>
              <a:cs typeface="Montserrat"/>
              <a:sym typeface="Montserrat"/>
            </a:endParaRPr>
          </a:p>
          <a:p>
            <a:pPr indent="0" lvl="0" marL="0" rtl="0" algn="l">
              <a:lnSpc>
                <a:spcPct val="100000"/>
              </a:lnSpc>
              <a:spcBef>
                <a:spcPts val="0"/>
              </a:spcBef>
              <a:spcAft>
                <a:spcPts val="0"/>
              </a:spcAft>
              <a:buSzPts val="3333"/>
              <a:buNone/>
            </a:pPr>
            <a:r>
              <a:rPr lang="en" sz="700">
                <a:solidFill>
                  <a:srgbClr val="EF563D"/>
                </a:solidFill>
                <a:latin typeface="Montserrat"/>
                <a:ea typeface="Montserrat"/>
                <a:cs typeface="Montserrat"/>
                <a:sym typeface="Montserrat"/>
              </a:rPr>
              <a:t>    LR</a:t>
            </a:r>
            <a:endParaRPr sz="700">
              <a:solidFill>
                <a:srgbClr val="EF563D"/>
              </a:solidFill>
              <a:latin typeface="Montserrat"/>
              <a:ea typeface="Montserrat"/>
              <a:cs typeface="Montserrat"/>
              <a:sym typeface="Montserrat"/>
            </a:endParaRPr>
          </a:p>
          <a:p>
            <a:pPr indent="0" lvl="0" marL="0" rtl="0" algn="l">
              <a:lnSpc>
                <a:spcPct val="100000"/>
              </a:lnSpc>
              <a:spcBef>
                <a:spcPts val="0"/>
              </a:spcBef>
              <a:spcAft>
                <a:spcPts val="0"/>
              </a:spcAft>
              <a:buSzPts val="3333"/>
              <a:buNone/>
            </a:pPr>
            <a:r>
              <a:rPr lang="en" sz="700">
                <a:solidFill>
                  <a:srgbClr val="29D1A7"/>
                </a:solidFill>
                <a:latin typeface="Montserrat"/>
                <a:ea typeface="Montserrat"/>
                <a:cs typeface="Montserrat"/>
                <a:sym typeface="Montserrat"/>
              </a:rPr>
              <a:t>    GLR</a:t>
            </a:r>
            <a:endParaRPr sz="700">
              <a:solidFill>
                <a:srgbClr val="29D1A7"/>
              </a:solidFill>
              <a:latin typeface="Montserrat"/>
              <a:ea typeface="Montserrat"/>
              <a:cs typeface="Montserrat"/>
              <a:sym typeface="Montserrat"/>
            </a:endParaRPr>
          </a:p>
        </p:txBody>
      </p:sp>
      <p:pic>
        <p:nvPicPr>
          <p:cNvPr id="337" name="Google Shape;337;g2a7c40ec614_0_1"/>
          <p:cNvPicPr preferRelativeResize="0"/>
          <p:nvPr/>
        </p:nvPicPr>
        <p:blipFill rotWithShape="1">
          <a:blip r:embed="rId4">
            <a:alphaModFix/>
          </a:blip>
          <a:srcRect b="0" l="0" r="3446" t="0"/>
          <a:stretch/>
        </p:blipFill>
        <p:spPr>
          <a:xfrm>
            <a:off x="0" y="824725"/>
            <a:ext cx="7375650" cy="2546375"/>
          </a:xfrm>
          <a:prstGeom prst="rect">
            <a:avLst/>
          </a:prstGeom>
          <a:noFill/>
          <a:ln>
            <a:noFill/>
          </a:ln>
        </p:spPr>
      </p:pic>
      <p:pic>
        <p:nvPicPr>
          <p:cNvPr id="338" name="Google Shape;338;g2a7c40ec614_0_1"/>
          <p:cNvPicPr preferRelativeResize="0"/>
          <p:nvPr/>
        </p:nvPicPr>
        <p:blipFill>
          <a:blip r:embed="rId5">
            <a:alphaModFix/>
          </a:blip>
          <a:stretch>
            <a:fillRect/>
          </a:stretch>
        </p:blipFill>
        <p:spPr>
          <a:xfrm>
            <a:off x="1891750" y="1866975"/>
            <a:ext cx="155250" cy="529075"/>
          </a:xfrm>
          <a:prstGeom prst="rect">
            <a:avLst/>
          </a:prstGeom>
          <a:noFill/>
          <a:ln>
            <a:noFill/>
          </a:ln>
        </p:spPr>
      </p:pic>
      <p:pic>
        <p:nvPicPr>
          <p:cNvPr id="339" name="Google Shape;339;g2a7c40ec614_0_1"/>
          <p:cNvPicPr preferRelativeResize="0"/>
          <p:nvPr/>
        </p:nvPicPr>
        <p:blipFill>
          <a:blip r:embed="rId5">
            <a:alphaModFix/>
          </a:blip>
          <a:stretch>
            <a:fillRect/>
          </a:stretch>
        </p:blipFill>
        <p:spPr>
          <a:xfrm>
            <a:off x="3682925" y="1866975"/>
            <a:ext cx="155250" cy="529075"/>
          </a:xfrm>
          <a:prstGeom prst="rect">
            <a:avLst/>
          </a:prstGeom>
          <a:noFill/>
          <a:ln>
            <a:noFill/>
          </a:ln>
        </p:spPr>
      </p:pic>
      <p:pic>
        <p:nvPicPr>
          <p:cNvPr id="340" name="Google Shape;340;g2a7c40ec614_0_1"/>
          <p:cNvPicPr preferRelativeResize="0"/>
          <p:nvPr/>
        </p:nvPicPr>
        <p:blipFill>
          <a:blip r:embed="rId5">
            <a:alphaModFix/>
          </a:blip>
          <a:stretch>
            <a:fillRect/>
          </a:stretch>
        </p:blipFill>
        <p:spPr>
          <a:xfrm>
            <a:off x="5474100" y="1866975"/>
            <a:ext cx="155250" cy="529075"/>
          </a:xfrm>
          <a:prstGeom prst="rect">
            <a:avLst/>
          </a:prstGeom>
          <a:noFill/>
          <a:ln>
            <a:noFill/>
          </a:ln>
        </p:spPr>
      </p:pic>
      <p:pic>
        <p:nvPicPr>
          <p:cNvPr id="341" name="Google Shape;341;g2a7c40ec614_0_1"/>
          <p:cNvPicPr preferRelativeResize="0"/>
          <p:nvPr/>
        </p:nvPicPr>
        <p:blipFill>
          <a:blip r:embed="rId5">
            <a:alphaModFix/>
          </a:blip>
          <a:stretch>
            <a:fillRect/>
          </a:stretch>
        </p:blipFill>
        <p:spPr>
          <a:xfrm>
            <a:off x="905450" y="3043894"/>
            <a:ext cx="452323" cy="292125"/>
          </a:xfrm>
          <a:prstGeom prst="rect">
            <a:avLst/>
          </a:prstGeom>
          <a:noFill/>
          <a:ln>
            <a:noFill/>
          </a:ln>
        </p:spPr>
      </p:pic>
      <p:pic>
        <p:nvPicPr>
          <p:cNvPr id="342" name="Google Shape;342;g2a7c40ec614_0_1"/>
          <p:cNvPicPr preferRelativeResize="0"/>
          <p:nvPr/>
        </p:nvPicPr>
        <p:blipFill>
          <a:blip r:embed="rId5">
            <a:alphaModFix/>
          </a:blip>
          <a:stretch>
            <a:fillRect/>
          </a:stretch>
        </p:blipFill>
        <p:spPr>
          <a:xfrm>
            <a:off x="2684800" y="3043894"/>
            <a:ext cx="452323" cy="292125"/>
          </a:xfrm>
          <a:prstGeom prst="rect">
            <a:avLst/>
          </a:prstGeom>
          <a:noFill/>
          <a:ln>
            <a:noFill/>
          </a:ln>
        </p:spPr>
      </p:pic>
      <p:pic>
        <p:nvPicPr>
          <p:cNvPr id="343" name="Google Shape;343;g2a7c40ec614_0_1"/>
          <p:cNvPicPr preferRelativeResize="0"/>
          <p:nvPr/>
        </p:nvPicPr>
        <p:blipFill>
          <a:blip r:embed="rId5">
            <a:alphaModFix/>
          </a:blip>
          <a:stretch>
            <a:fillRect/>
          </a:stretch>
        </p:blipFill>
        <p:spPr>
          <a:xfrm>
            <a:off x="4505550" y="3043894"/>
            <a:ext cx="452323" cy="292125"/>
          </a:xfrm>
          <a:prstGeom prst="rect">
            <a:avLst/>
          </a:prstGeom>
          <a:noFill/>
          <a:ln>
            <a:noFill/>
          </a:ln>
        </p:spPr>
      </p:pic>
      <p:pic>
        <p:nvPicPr>
          <p:cNvPr id="344" name="Google Shape;344;g2a7c40ec614_0_1"/>
          <p:cNvPicPr preferRelativeResize="0"/>
          <p:nvPr/>
        </p:nvPicPr>
        <p:blipFill rotWithShape="1">
          <a:blip r:embed="rId4">
            <a:alphaModFix/>
          </a:blip>
          <a:srcRect b="6139" l="82912" r="12449" t="88527"/>
          <a:stretch/>
        </p:blipFill>
        <p:spPr>
          <a:xfrm>
            <a:off x="3583400" y="3124050"/>
            <a:ext cx="354300" cy="135775"/>
          </a:xfrm>
          <a:prstGeom prst="rect">
            <a:avLst/>
          </a:prstGeom>
          <a:noFill/>
          <a:ln>
            <a:noFill/>
          </a:ln>
        </p:spPr>
      </p:pic>
      <p:pic>
        <p:nvPicPr>
          <p:cNvPr id="345" name="Google Shape;345;g2a7c40ec614_0_1"/>
          <p:cNvPicPr preferRelativeResize="0"/>
          <p:nvPr/>
        </p:nvPicPr>
        <p:blipFill>
          <a:blip r:embed="rId5">
            <a:alphaModFix/>
          </a:blip>
          <a:stretch>
            <a:fillRect/>
          </a:stretch>
        </p:blipFill>
        <p:spPr>
          <a:xfrm>
            <a:off x="6265975" y="3043894"/>
            <a:ext cx="452323" cy="292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a668859f7c_0_75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76" name="Google Shape;76;g2a668859f7c_0_754"/>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7" name="Google Shape;77;g2a668859f7c_0_754"/>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78" name="Google Shape;78;g2a668859f7c_0_754"/>
          <p:cNvPicPr preferRelativeResize="0"/>
          <p:nvPr/>
        </p:nvPicPr>
        <p:blipFill>
          <a:blip r:embed="rId4">
            <a:alphaModFix/>
          </a:blip>
          <a:stretch>
            <a:fillRect/>
          </a:stretch>
        </p:blipFill>
        <p:spPr>
          <a:xfrm>
            <a:off x="427550" y="1098950"/>
            <a:ext cx="794725" cy="794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2a0c6f9b0a2_0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351" name="Google Shape;351;g2a0c6f9b0a2_0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In general: </a:t>
            </a:r>
            <a:r>
              <a:rPr lang="en" sz="1500">
                <a:latin typeface="Montserrat"/>
                <a:ea typeface="Montserrat"/>
                <a:cs typeface="Montserrat"/>
                <a:sym typeface="Montserrat"/>
              </a:rPr>
              <a:t>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a:t>
            </a:r>
            <a:r>
              <a:rPr lang="en" sz="1500">
                <a:latin typeface="Montserrat"/>
                <a:ea typeface="Montserrat"/>
                <a:cs typeface="Montserrat"/>
                <a:sym typeface="Montserrat"/>
              </a:rPr>
              <a:t>hort-medium term (especially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performance begins to degrade (as time period increase)</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Answer to the initial question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Yes</a:t>
            </a:r>
            <a:r>
              <a:rPr lang="en" sz="1500">
                <a:latin typeface="Montserrat"/>
                <a:ea typeface="Montserrat"/>
                <a:cs typeface="Montserrat"/>
                <a:sym typeface="Montserrat"/>
              </a:rPr>
              <a:t> (at least as far as the trend is concerned)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If we consider a narrow forecast period</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rPr b="1" lang="en" sz="1500">
                <a:latin typeface="Montserrat"/>
                <a:ea typeface="Montserrat"/>
                <a:cs typeface="Montserrat"/>
                <a:sym typeface="Montserrat"/>
              </a:rPr>
              <a:t>Future developments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Create a sliding window on features (additional historical data can be used)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Using deep learning approaches such as CNNs (e.g. LSTM, ARIMA...) </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Implementing Transformer models that exploit self-attention</a:t>
            </a:r>
            <a:endParaRPr sz="1500">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5" name="Shape 355"/>
        <p:cNvGrpSpPr/>
        <p:nvPr/>
      </p:nvGrpSpPr>
      <p:grpSpPr>
        <a:xfrm>
          <a:off x="0" y="0"/>
          <a:ext cx="0" cy="0"/>
          <a:chOff x="0" y="0"/>
          <a:chExt cx="0" cy="0"/>
        </a:xfrm>
      </p:grpSpPr>
      <p:sp>
        <p:nvSpPr>
          <p:cNvPr id="356" name="Google Shape;356;g26e1760ff98_1_133"/>
          <p:cNvSpPr txBox="1"/>
          <p:nvPr/>
        </p:nvSpPr>
        <p:spPr>
          <a:xfrm>
            <a:off x="3029325" y="626400"/>
            <a:ext cx="5221200" cy="5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Montserrat"/>
                <a:ea typeface="Montserrat"/>
                <a:cs typeface="Montserrat"/>
                <a:sym typeface="Montserrat"/>
              </a:rPr>
              <a:t>Thanks for the attention!</a:t>
            </a:r>
            <a:endParaRPr i="0" sz="4300" u="none" cap="none" strike="noStrike">
              <a:solidFill>
                <a:schemeClr val="dk1"/>
              </a:solidFill>
              <a:latin typeface="Montserrat"/>
              <a:ea typeface="Montserrat"/>
              <a:cs typeface="Montserrat"/>
              <a:sym typeface="Montserrat"/>
            </a:endParaRPr>
          </a:p>
        </p:txBody>
      </p:sp>
      <p:pic>
        <p:nvPicPr>
          <p:cNvPr id="357" name="Google Shape;357;g26e1760ff98_1_133"/>
          <p:cNvPicPr preferRelativeResize="0"/>
          <p:nvPr/>
        </p:nvPicPr>
        <p:blipFill rotWithShape="1">
          <a:blip r:embed="rId3">
            <a:alphaModFix/>
          </a:blip>
          <a:srcRect b="0" l="0" r="0" t="0"/>
          <a:stretch/>
        </p:blipFill>
        <p:spPr>
          <a:xfrm>
            <a:off x="3452275" y="1642088"/>
            <a:ext cx="1910100" cy="1910100"/>
          </a:xfrm>
          <a:prstGeom prst="rect">
            <a:avLst/>
          </a:prstGeom>
          <a:noFill/>
          <a:ln>
            <a:noFill/>
          </a:ln>
        </p:spPr>
      </p:pic>
      <p:pic>
        <p:nvPicPr>
          <p:cNvPr id="358" name="Google Shape;358;g26e1760ff98_1_133"/>
          <p:cNvPicPr preferRelativeResize="0"/>
          <p:nvPr/>
        </p:nvPicPr>
        <p:blipFill>
          <a:blip r:embed="rId4">
            <a:alphaModFix/>
          </a:blip>
          <a:stretch>
            <a:fillRect/>
          </a:stretch>
        </p:blipFill>
        <p:spPr>
          <a:xfrm>
            <a:off x="6265978" y="2006500"/>
            <a:ext cx="1181299" cy="1181299"/>
          </a:xfrm>
          <a:prstGeom prst="rect">
            <a:avLst/>
          </a:prstGeom>
          <a:noFill/>
          <a:ln>
            <a:noFill/>
          </a:ln>
        </p:spPr>
      </p:pic>
      <p:sp>
        <p:nvSpPr>
          <p:cNvPr id="359" name="Google Shape;359;g26e1760ff98_1_133"/>
          <p:cNvSpPr txBox="1"/>
          <p:nvPr/>
        </p:nvSpPr>
        <p:spPr>
          <a:xfrm>
            <a:off x="6232025" y="1579800"/>
            <a:ext cx="12492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191919"/>
                </a:solidFill>
                <a:latin typeface="Lato"/>
                <a:ea typeface="Lato"/>
                <a:cs typeface="Lato"/>
                <a:sym typeface="Lato"/>
              </a:rPr>
              <a:t>Danilo Corsi</a:t>
            </a:r>
            <a:endParaRPr sz="1500">
              <a:solidFill>
                <a:srgbClr val="191919"/>
              </a:solidFill>
              <a:latin typeface="Lato"/>
              <a:ea typeface="Lato"/>
              <a:cs typeface="Lato"/>
              <a:sym typeface="Lato"/>
            </a:endParaRPr>
          </a:p>
        </p:txBody>
      </p:sp>
      <p:sp>
        <p:nvSpPr>
          <p:cNvPr id="360" name="Google Shape;360;g26e1760ff98_1_133"/>
          <p:cNvSpPr txBox="1"/>
          <p:nvPr/>
        </p:nvSpPr>
        <p:spPr>
          <a:xfrm>
            <a:off x="5901571" y="3187800"/>
            <a:ext cx="19101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191919"/>
                </a:solidFill>
                <a:latin typeface="Lato"/>
                <a:ea typeface="Lato"/>
                <a:cs typeface="Lato"/>
                <a:sym typeface="Lato"/>
              </a:rPr>
              <a:t>https://github.com/CorsiDanilo</a:t>
            </a:r>
            <a:endParaRPr sz="1000">
              <a:solidFill>
                <a:srgbClr val="191919"/>
              </a:solidFill>
              <a:latin typeface="Lato"/>
              <a:ea typeface="Lato"/>
              <a:cs typeface="Lato"/>
              <a:sym typeface="Lato"/>
            </a:endParaRPr>
          </a:p>
        </p:txBody>
      </p:sp>
      <p:pic>
        <p:nvPicPr>
          <p:cNvPr id="361" name="Google Shape;361;g26e1760ff98_1_133"/>
          <p:cNvPicPr preferRelativeResize="0"/>
          <p:nvPr/>
        </p:nvPicPr>
        <p:blipFill>
          <a:blip r:embed="rId5">
            <a:alphaModFix/>
          </a:blip>
          <a:stretch>
            <a:fillRect/>
          </a:stretch>
        </p:blipFill>
        <p:spPr>
          <a:xfrm>
            <a:off x="225488" y="1171100"/>
            <a:ext cx="2576275" cy="2576275"/>
          </a:xfrm>
          <a:prstGeom prst="rect">
            <a:avLst/>
          </a:prstGeom>
          <a:noFill/>
          <a:ln>
            <a:noFill/>
          </a:ln>
        </p:spPr>
      </p:pic>
      <p:pic>
        <p:nvPicPr>
          <p:cNvPr id="362" name="Google Shape;362;g26e1760ff98_1_133"/>
          <p:cNvPicPr preferRelativeResize="0"/>
          <p:nvPr/>
        </p:nvPicPr>
        <p:blipFill>
          <a:blip r:embed="rId6">
            <a:alphaModFix/>
          </a:blip>
          <a:stretch>
            <a:fillRect/>
          </a:stretch>
        </p:blipFill>
        <p:spPr>
          <a:xfrm rot="-1012218">
            <a:off x="560925" y="1050037"/>
            <a:ext cx="693651" cy="693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a668859f7c_0_76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84" name="Google Shape;84;g2a668859f7c_0_76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b="1" sz="1500">
              <a:latin typeface="Montserrat"/>
              <a:ea typeface="Montserrat"/>
              <a:cs typeface="Montserrat"/>
              <a:sym typeface="Montserrat"/>
            </a:endParaRPr>
          </a:p>
        </p:txBody>
      </p:sp>
      <p:pic>
        <p:nvPicPr>
          <p:cNvPr id="85" name="Google Shape;85;g2a668859f7c_0_760"/>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86" name="Google Shape;86;g2a668859f7c_0_760"/>
          <p:cNvPicPr preferRelativeResize="0"/>
          <p:nvPr/>
        </p:nvPicPr>
        <p:blipFill>
          <a:blip r:embed="rId4">
            <a:alphaModFix/>
          </a:blip>
          <a:stretch>
            <a:fillRect/>
          </a:stretch>
        </p:blipFill>
        <p:spPr>
          <a:xfrm>
            <a:off x="427550" y="1098950"/>
            <a:ext cx="794725" cy="794725"/>
          </a:xfrm>
          <a:prstGeom prst="rect">
            <a:avLst/>
          </a:prstGeom>
          <a:noFill/>
          <a:ln>
            <a:noFill/>
          </a:ln>
        </p:spPr>
      </p:pic>
      <p:pic>
        <p:nvPicPr>
          <p:cNvPr id="87" name="Google Shape;87;g2a668859f7c_0_760"/>
          <p:cNvPicPr preferRelativeResize="0"/>
          <p:nvPr/>
        </p:nvPicPr>
        <p:blipFill>
          <a:blip r:embed="rId5">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a668859f7c_0_76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93" name="Google Shape;93;g2a668859f7c_0_766"/>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a:t>
            </a:r>
            <a:r>
              <a:rPr lang="en" sz="1500">
                <a:latin typeface="Montserrat"/>
                <a:ea typeface="Montserrat"/>
                <a:cs typeface="Montserrat"/>
                <a:sym typeface="Montserrat"/>
              </a:rPr>
              <a:t>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sz="1500">
              <a:latin typeface="Montserrat"/>
              <a:ea typeface="Montserrat"/>
              <a:cs typeface="Montserrat"/>
              <a:sym typeface="Montserrat"/>
            </a:endParaRPr>
          </a:p>
          <a:p>
            <a:pPr indent="0" lvl="0" marL="3200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5943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p:txBody>
      </p:sp>
      <p:pic>
        <p:nvPicPr>
          <p:cNvPr id="94" name="Google Shape;94;g2a668859f7c_0_766"/>
          <p:cNvPicPr preferRelativeResize="0"/>
          <p:nvPr/>
        </p:nvPicPr>
        <p:blipFill>
          <a:blip r:embed="rId3">
            <a:alphaModFix/>
          </a:blip>
          <a:stretch>
            <a:fillRect/>
          </a:stretch>
        </p:blipFill>
        <p:spPr>
          <a:xfrm>
            <a:off x="4993400" y="4330600"/>
            <a:ext cx="658700" cy="658700"/>
          </a:xfrm>
          <a:prstGeom prst="rect">
            <a:avLst/>
          </a:prstGeom>
          <a:noFill/>
          <a:ln>
            <a:noFill/>
          </a:ln>
        </p:spPr>
      </p:pic>
      <p:pic>
        <p:nvPicPr>
          <p:cNvPr id="95" name="Google Shape;95;g2a668859f7c_0_766"/>
          <p:cNvPicPr preferRelativeResize="0"/>
          <p:nvPr/>
        </p:nvPicPr>
        <p:blipFill>
          <a:blip r:embed="rId4">
            <a:alphaModFix/>
          </a:blip>
          <a:stretch>
            <a:fillRect/>
          </a:stretch>
        </p:blipFill>
        <p:spPr>
          <a:xfrm>
            <a:off x="1814450" y="2174375"/>
            <a:ext cx="794725" cy="794725"/>
          </a:xfrm>
          <a:prstGeom prst="rect">
            <a:avLst/>
          </a:prstGeom>
          <a:noFill/>
          <a:ln>
            <a:noFill/>
          </a:ln>
        </p:spPr>
      </p:pic>
      <p:pic>
        <p:nvPicPr>
          <p:cNvPr id="96" name="Google Shape;96;g2a668859f7c_0_766"/>
          <p:cNvPicPr preferRelativeResize="0"/>
          <p:nvPr/>
        </p:nvPicPr>
        <p:blipFill>
          <a:blip r:embed="rId5">
            <a:alphaModFix/>
          </a:blip>
          <a:stretch>
            <a:fillRect/>
          </a:stretch>
        </p:blipFill>
        <p:spPr>
          <a:xfrm>
            <a:off x="427550" y="1098950"/>
            <a:ext cx="794725" cy="794725"/>
          </a:xfrm>
          <a:prstGeom prst="rect">
            <a:avLst/>
          </a:prstGeom>
          <a:noFill/>
          <a:ln>
            <a:noFill/>
          </a:ln>
        </p:spPr>
      </p:pic>
      <p:pic>
        <p:nvPicPr>
          <p:cNvPr id="97" name="Google Shape;97;g2a668859f7c_0_766"/>
          <p:cNvPicPr preferRelativeResize="0"/>
          <p:nvPr/>
        </p:nvPicPr>
        <p:blipFill>
          <a:blip r:embed="rId6">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a668859f7c_0_77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03" name="Google Shape;103;g2a668859f7c_0_772"/>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sz="1500">
              <a:latin typeface="Montserrat"/>
              <a:ea typeface="Montserrat"/>
              <a:cs typeface="Montserrat"/>
              <a:sym typeface="Montserrat"/>
            </a:endParaRPr>
          </a:p>
        </p:txBody>
      </p:sp>
      <p:pic>
        <p:nvPicPr>
          <p:cNvPr id="104" name="Google Shape;104;g2a668859f7c_0_772"/>
          <p:cNvPicPr preferRelativeResize="0"/>
          <p:nvPr/>
        </p:nvPicPr>
        <p:blipFill>
          <a:blip r:embed="rId3">
            <a:alphaModFix/>
          </a:blip>
          <a:stretch>
            <a:fillRect/>
          </a:stretch>
        </p:blipFill>
        <p:spPr>
          <a:xfrm>
            <a:off x="6764275" y="1679988"/>
            <a:ext cx="953275" cy="953275"/>
          </a:xfrm>
          <a:prstGeom prst="rect">
            <a:avLst/>
          </a:prstGeom>
          <a:noFill/>
          <a:ln>
            <a:noFill/>
          </a:ln>
        </p:spPr>
      </p:pic>
      <p:pic>
        <p:nvPicPr>
          <p:cNvPr id="105" name="Google Shape;105;g2a668859f7c_0_772"/>
          <p:cNvPicPr preferRelativeResize="0"/>
          <p:nvPr/>
        </p:nvPicPr>
        <p:blipFill>
          <a:blip r:embed="rId4">
            <a:alphaModFix/>
          </a:blip>
          <a:stretch>
            <a:fillRect/>
          </a:stretch>
        </p:blipFill>
        <p:spPr>
          <a:xfrm>
            <a:off x="5970550" y="538025"/>
            <a:ext cx="793725" cy="79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a668859f7c_0_77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11" name="Google Shape;111;g2a668859f7c_0_779"/>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b="1" sz="1500">
              <a:latin typeface="Montserrat"/>
              <a:ea typeface="Montserrat"/>
              <a:cs typeface="Montserrat"/>
              <a:sym typeface="Montserrat"/>
            </a:endParaRPr>
          </a:p>
          <a:p>
            <a:pPr indent="0" lvl="0" marL="13716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Value determined by the market and the number of people using it</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Price fluctuation can be extremely unpredictable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of Bitcoin prices can be a competitive advantage</a:t>
            </a:r>
            <a:endParaRPr b="1" sz="1500">
              <a:latin typeface="Montserrat"/>
              <a:ea typeface="Montserrat"/>
              <a:cs typeface="Montserrat"/>
              <a:sym typeface="Montserrat"/>
            </a:endParaRPr>
          </a:p>
        </p:txBody>
      </p:sp>
      <p:pic>
        <p:nvPicPr>
          <p:cNvPr id="112" name="Google Shape;112;g2a668859f7c_0_779"/>
          <p:cNvPicPr preferRelativeResize="0"/>
          <p:nvPr/>
        </p:nvPicPr>
        <p:blipFill>
          <a:blip r:embed="rId3">
            <a:alphaModFix/>
          </a:blip>
          <a:stretch>
            <a:fillRect/>
          </a:stretch>
        </p:blipFill>
        <p:spPr>
          <a:xfrm>
            <a:off x="7758425" y="3195275"/>
            <a:ext cx="1076000" cy="1076000"/>
          </a:xfrm>
          <a:prstGeom prst="rect">
            <a:avLst/>
          </a:prstGeom>
          <a:noFill/>
          <a:ln>
            <a:noFill/>
          </a:ln>
        </p:spPr>
      </p:pic>
      <p:pic>
        <p:nvPicPr>
          <p:cNvPr id="113" name="Google Shape;113;g2a668859f7c_0_779"/>
          <p:cNvPicPr preferRelativeResize="0"/>
          <p:nvPr/>
        </p:nvPicPr>
        <p:blipFill>
          <a:blip r:embed="rId4">
            <a:alphaModFix/>
          </a:blip>
          <a:stretch>
            <a:fillRect/>
          </a:stretch>
        </p:blipFill>
        <p:spPr>
          <a:xfrm rot="-1012289">
            <a:off x="7825495" y="3199175"/>
            <a:ext cx="279334" cy="279351"/>
          </a:xfrm>
          <a:prstGeom prst="rect">
            <a:avLst/>
          </a:prstGeom>
          <a:noFill/>
          <a:ln>
            <a:noFill/>
          </a:ln>
        </p:spPr>
      </p:pic>
      <p:pic>
        <p:nvPicPr>
          <p:cNvPr id="114" name="Google Shape;114;g2a668859f7c_0_779"/>
          <p:cNvPicPr preferRelativeResize="0"/>
          <p:nvPr/>
        </p:nvPicPr>
        <p:blipFill>
          <a:blip r:embed="rId5">
            <a:alphaModFix/>
          </a:blip>
          <a:stretch>
            <a:fillRect/>
          </a:stretch>
        </p:blipFill>
        <p:spPr>
          <a:xfrm>
            <a:off x="6764275" y="1679988"/>
            <a:ext cx="953275" cy="953275"/>
          </a:xfrm>
          <a:prstGeom prst="rect">
            <a:avLst/>
          </a:prstGeom>
          <a:noFill/>
          <a:ln>
            <a:noFill/>
          </a:ln>
        </p:spPr>
      </p:pic>
      <p:pic>
        <p:nvPicPr>
          <p:cNvPr id="115" name="Google Shape;115;g2a668859f7c_0_779"/>
          <p:cNvPicPr preferRelativeResize="0"/>
          <p:nvPr/>
        </p:nvPicPr>
        <p:blipFill>
          <a:blip r:embed="rId6">
            <a:alphaModFix/>
          </a:blip>
          <a:stretch>
            <a:fillRect/>
          </a:stretch>
        </p:blipFill>
        <p:spPr>
          <a:xfrm>
            <a:off x="5970550" y="538025"/>
            <a:ext cx="793725" cy="79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a0c6f9b0a2_0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Goal</a:t>
            </a:r>
            <a:endParaRPr b="1">
              <a:latin typeface="Montserrat"/>
              <a:ea typeface="Montserrat"/>
              <a:cs typeface="Montserrat"/>
              <a:sym typeface="Montserrat"/>
            </a:endParaRPr>
          </a:p>
        </p:txBody>
      </p:sp>
      <p:sp>
        <p:nvSpPr>
          <p:cNvPr id="121" name="Google Shape;121;g2a0c6f9b0a2_0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0"/>
              </a:spcAft>
              <a:buNone/>
            </a:pPr>
            <a:r>
              <a:rPr lang="en" sz="1500">
                <a:latin typeface="Montserrat"/>
                <a:ea typeface="Montserrat"/>
                <a:cs typeface="Montserrat"/>
                <a:sym typeface="Montserrat"/>
              </a:rPr>
              <a:t>Analyze machine learning techniques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rPr lang="en" sz="1500">
                <a:latin typeface="Montserrat"/>
                <a:ea typeface="Montserrat"/>
                <a:cs typeface="Montserrat"/>
                <a:sym typeface="Montserrat"/>
              </a:rPr>
              <a:t>Understand how accurately the price of Bitcoin can be predicted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1200"/>
              </a:spcAft>
              <a:buNone/>
            </a:pPr>
            <a:r>
              <a:rPr b="1" lang="en" sz="1500">
                <a:latin typeface="Montserrat"/>
                <a:ea typeface="Montserrat"/>
                <a:cs typeface="Montserrat"/>
                <a:sym typeface="Montserrat"/>
              </a:rPr>
              <a:t>Can provide added value to cryptocurrency investors and traders?</a:t>
            </a:r>
            <a:endParaRPr b="1" sz="1500">
              <a:latin typeface="Montserrat"/>
              <a:ea typeface="Montserrat"/>
              <a:cs typeface="Montserrat"/>
              <a:sym typeface="Montserrat"/>
            </a:endParaRPr>
          </a:p>
        </p:txBody>
      </p:sp>
      <p:pic>
        <p:nvPicPr>
          <p:cNvPr id="122" name="Google Shape;122;g2a0c6f9b0a2_0_7"/>
          <p:cNvPicPr preferRelativeResize="0"/>
          <p:nvPr/>
        </p:nvPicPr>
        <p:blipFill>
          <a:blip r:embed="rId3">
            <a:alphaModFix/>
          </a:blip>
          <a:stretch>
            <a:fillRect/>
          </a:stretch>
        </p:blipFill>
        <p:spPr>
          <a:xfrm rot="5400000">
            <a:off x="4158798" y="1351875"/>
            <a:ext cx="826426" cy="826426"/>
          </a:xfrm>
          <a:prstGeom prst="rect">
            <a:avLst/>
          </a:prstGeom>
          <a:noFill/>
          <a:ln>
            <a:noFill/>
          </a:ln>
        </p:spPr>
      </p:pic>
      <p:pic>
        <p:nvPicPr>
          <p:cNvPr id="123" name="Google Shape;123;g2a0c6f9b0a2_0_7"/>
          <p:cNvPicPr preferRelativeResize="0"/>
          <p:nvPr/>
        </p:nvPicPr>
        <p:blipFill>
          <a:blip r:embed="rId3">
            <a:alphaModFix/>
          </a:blip>
          <a:stretch>
            <a:fillRect/>
          </a:stretch>
        </p:blipFill>
        <p:spPr>
          <a:xfrm rot="5400000">
            <a:off x="4158786" y="2608925"/>
            <a:ext cx="826426" cy="826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Dataset</a:t>
            </a:r>
            <a:endParaRPr b="1">
              <a:latin typeface="Montserrat"/>
              <a:ea typeface="Montserrat"/>
              <a:cs typeface="Montserrat"/>
              <a:sym typeface="Montserrat"/>
            </a:endParaRPr>
          </a:p>
        </p:txBody>
      </p:sp>
      <p:sp>
        <p:nvSpPr>
          <p:cNvPr id="129" name="Google Shape;129;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r>
              <a:rPr b="1" lang="en" sz="1500">
                <a:latin typeface="Montserrat"/>
                <a:ea typeface="Montserrat"/>
                <a:cs typeface="Montserrat"/>
                <a:sym typeface="Montserrat"/>
              </a:rPr>
              <a:t>:</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a:t>
            </a:r>
            <a:r>
              <a:rPr lang="en" sz="1500">
                <a:latin typeface="Montserrat"/>
                <a:ea typeface="Montserrat"/>
                <a:cs typeface="Montserrat"/>
                <a:sym typeface="Montserrat"/>
              </a:rPr>
              <a:t>(for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p:txBody>
      </p:sp>
      <p:pic>
        <p:nvPicPr>
          <p:cNvPr id="130" name="Google Shape;130;g26e1760ff98_1_7"/>
          <p:cNvPicPr preferRelativeResize="0"/>
          <p:nvPr/>
        </p:nvPicPr>
        <p:blipFill>
          <a:blip r:embed="rId3">
            <a:alphaModFix/>
          </a:blip>
          <a:stretch>
            <a:fillRect/>
          </a:stretch>
        </p:blipFill>
        <p:spPr>
          <a:xfrm>
            <a:off x="7294750" y="768125"/>
            <a:ext cx="922600" cy="92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